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57" r:id="rId4"/>
    <p:sldId id="258" r:id="rId5"/>
    <p:sldId id="259"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stars/lanafuadi/lists/rakamin" TargetMode="External"/><Relationship Id="rId3" Type="http://schemas.openxmlformats.org/officeDocument/2006/relationships/image" Target="../media/image4.png"/><Relationship Id="rId7" Type="http://schemas.openxmlformats.org/officeDocument/2006/relationships/hyperlink" Target="https://www.linkedin.com/in/lanafuad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lanafuadi@gmail.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anafuadi/project3"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450625"/>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Predict Customer Personality to boost marketing campaign by using Machine Learning</a:t>
            </a:r>
            <a:endParaRPr sz="3180">
              <a:latin typeface="Dosis"/>
              <a:ea typeface="Dosis"/>
              <a:cs typeface="Dosis"/>
              <a:sym typeface="Dosis"/>
            </a:endParaRPr>
          </a:p>
        </p:txBody>
      </p:sp>
      <p:pic>
        <p:nvPicPr>
          <p:cNvPr id="101" name="Google Shape;101;p25"/>
          <p:cNvPicPr preferRelativeResize="0"/>
          <p:nvPr/>
        </p:nvPicPr>
        <p:blipFill rotWithShape="1">
          <a:blip r:embed="rId4">
            <a:alphaModFix/>
          </a:blip>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pic>
        <p:nvPicPr>
          <p:cNvPr id="3" name="Picture 2">
            <a:extLst>
              <a:ext uri="{FF2B5EF4-FFF2-40B4-BE49-F238E27FC236}">
                <a16:creationId xmlns:a16="http://schemas.microsoft.com/office/drawing/2014/main" id="{42EADCC5-9127-43A3-94E6-7B2390AF12B9}"/>
              </a:ext>
            </a:extLst>
          </p:cNvPr>
          <p:cNvPicPr>
            <a:picLocks noChangeAspect="1"/>
          </p:cNvPicPr>
          <p:nvPr/>
        </p:nvPicPr>
        <p:blipFill>
          <a:blip r:embed="rId5"/>
          <a:stretch>
            <a:fillRect/>
          </a:stretch>
        </p:blipFill>
        <p:spPr>
          <a:xfrm>
            <a:off x="4665150" y="695900"/>
            <a:ext cx="1218600" cy="1218600"/>
          </a:xfrm>
          <a:prstGeom prst="rect">
            <a:avLst/>
          </a:prstGeom>
        </p:spPr>
      </p:pic>
      <p:sp>
        <p:nvSpPr>
          <p:cNvPr id="8" name="Google Shape;100;p25">
            <a:extLst>
              <a:ext uri="{FF2B5EF4-FFF2-40B4-BE49-F238E27FC236}">
                <a16:creationId xmlns:a16="http://schemas.microsoft.com/office/drawing/2014/main" id="{E8DE0338-9C22-469A-8AD7-C57D789CEBB3}"/>
              </a:ext>
            </a:extLst>
          </p:cNvPr>
          <p:cNvSpPr txBox="1"/>
          <p:nvPr/>
        </p:nvSpPr>
        <p:spPr>
          <a:xfrm>
            <a:off x="6050004" y="775006"/>
            <a:ext cx="2402400" cy="1039787"/>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2400" b="1" i="0" u="none" strike="noStrike" cap="none" dirty="0">
                <a:solidFill>
                  <a:srgbClr val="000000"/>
                </a:solidFill>
                <a:latin typeface="Dosis"/>
                <a:ea typeface="Dosis"/>
                <a:cs typeface="Dosis"/>
                <a:sym typeface="Dosis"/>
              </a:rPr>
              <a:t>Lana Fuadi</a:t>
            </a:r>
            <a:endParaRPr sz="24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hlinkClick r:id="rId6"/>
              </a:rPr>
              <a:t>lanafuadi@</a:t>
            </a:r>
            <a:r>
              <a:rPr lang="en-ID" sz="1200" dirty="0">
                <a:latin typeface="Dosis"/>
                <a:ea typeface="Dosis"/>
                <a:cs typeface="Dosis"/>
                <a:sym typeface="Dosis"/>
                <a:hlinkClick r:id="rId6"/>
              </a:rPr>
              <a:t>gmail.com</a:t>
            </a:r>
            <a:endParaRPr sz="1200" dirty="0">
              <a:latin typeface="Dosis"/>
              <a:ea typeface="Dosis"/>
              <a:cs typeface="Dosis"/>
              <a:sym typeface="Dosis"/>
            </a:endParaRPr>
          </a:p>
          <a:p>
            <a:pPr lvl="0">
              <a:buSzPts val="1100"/>
            </a:pPr>
            <a:r>
              <a:rPr lang="en-ID" sz="1200" dirty="0">
                <a:latin typeface="Dosis"/>
                <a:ea typeface="Dosis"/>
                <a:cs typeface="Dosis"/>
                <a:sym typeface="Dosis"/>
                <a:hlinkClick r:id="rId7"/>
              </a:rPr>
              <a:t>linkedin.com/lanafuadi</a:t>
            </a:r>
            <a:endParaRPr sz="1200" dirty="0">
              <a:latin typeface="Dosis"/>
              <a:ea typeface="Dosis"/>
              <a:cs typeface="Dosis"/>
              <a:sym typeface="Dosis"/>
            </a:endParaRPr>
          </a:p>
        </p:txBody>
      </p:sp>
      <p:sp>
        <p:nvSpPr>
          <p:cNvPr id="11" name="Google Shape;102;p25">
            <a:extLst>
              <a:ext uri="{FF2B5EF4-FFF2-40B4-BE49-F238E27FC236}">
                <a16:creationId xmlns:a16="http://schemas.microsoft.com/office/drawing/2014/main" id="{C840432A-DA27-436B-8DF5-E09737007A76}"/>
              </a:ext>
            </a:extLst>
          </p:cNvPr>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a:lnSpc>
                <a:spcPct val="95000"/>
              </a:lnSpc>
              <a:spcAft>
                <a:spcPts val="1200"/>
              </a:spcAft>
              <a:buSzPts val="1018"/>
            </a:pPr>
            <a:r>
              <a:rPr lang="en" sz="1217" dirty="0">
                <a:solidFill>
                  <a:schemeClr val="dk1"/>
                </a:solidFill>
                <a:latin typeface="Nunito"/>
                <a:ea typeface="Nunito"/>
                <a:cs typeface="Nunito"/>
                <a:sym typeface="Nunito"/>
              </a:rPr>
              <a:t>“</a:t>
            </a:r>
            <a:r>
              <a:rPr lang="en-ID" sz="1217" dirty="0">
                <a:solidFill>
                  <a:schemeClr val="dk1"/>
                </a:solidFill>
                <a:latin typeface="Nunito"/>
                <a:ea typeface="Nunito"/>
                <a:cs typeface="Nunito"/>
                <a:sym typeface="Nunito"/>
              </a:rPr>
              <a:t>I am </a:t>
            </a:r>
            <a:r>
              <a:rPr lang="en-US" sz="1400" dirty="0">
                <a:latin typeface="Nunito"/>
              </a:rPr>
              <a:t>a results-driven data scientist with a passion for leveraging data to drive business success. Through rigorous training at </a:t>
            </a:r>
            <a:r>
              <a:rPr lang="en-US" sz="1400" dirty="0" err="1">
                <a:latin typeface="Nunito"/>
                <a:hlinkClick r:id="rId8"/>
              </a:rPr>
              <a:t>Rakamin</a:t>
            </a:r>
            <a:r>
              <a:rPr lang="en-US" sz="1400" dirty="0">
                <a:latin typeface="Nunito"/>
              </a:rPr>
              <a:t> Bootcamp, I have honed my skills in Python, ML, SQL, and Business Intelligence. I am committed to continuous learning and have completed additional certifications and course to further enhance my expertise. With strong collaboration, critical thinking, and problem solving skills, I am confident in my ability to help your company make data-driven decisions that propel your business to new heights.</a:t>
            </a:r>
            <a:r>
              <a:rPr lang="en" sz="1217" dirty="0">
                <a:solidFill>
                  <a:schemeClr val="dk1"/>
                </a:solidFill>
                <a:latin typeface="Nunito"/>
                <a:ea typeface="Nunito"/>
                <a:cs typeface="Nunito"/>
                <a:sym typeface="Nunito"/>
              </a:rPr>
              <a:t>”</a:t>
            </a:r>
            <a:endParaRPr sz="2790" dirty="0">
              <a:latin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chemeClr val="dk1"/>
                </a:solidFill>
                <a:latin typeface="Dosis"/>
                <a:ea typeface="Dosis"/>
                <a:cs typeface="Dosis"/>
                <a:sym typeface="Dosis"/>
              </a:rPr>
              <a:t>“Sebuah perusahaan dapat berkembang dengan pesat saat mengetahui perilaku customer personality nya, sehingga dapat memberikan layanan serta manfaat lebih baik kepada customers yang berpotensi menjadi loyal customers. Dengan mengolah data historical marketing campaign guna menaikkan performa dan menyasar customers yang tepat agar dapat bertransaksi di platform perusahaan, dari insight data tersebut fokus kita adalah membuat sebuah model prediksi kluster sehingga memudahkan perusahaan dalam membuat keputusan ”</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27"/>
          <p:cNvSpPr txBox="1">
            <a:spLocks noGrp="1"/>
          </p:cNvSpPr>
          <p:nvPr>
            <p:ph type="body" idx="1"/>
          </p:nvPr>
        </p:nvSpPr>
        <p:spPr>
          <a:xfrm>
            <a:off x="311700" y="3761139"/>
            <a:ext cx="8832300" cy="1188561"/>
          </a:xfrm>
          <a:prstGeom prst="rect">
            <a:avLst/>
          </a:prstGeom>
        </p:spPr>
        <p:txBody>
          <a:bodyPr spcFirstLastPara="1" wrap="square" lIns="91425" tIns="91425" rIns="91425" bIns="91425" anchor="t" anchorCtr="0">
            <a:normAutofit lnSpcReduction="10000"/>
          </a:bodyPr>
          <a:lstStyle/>
          <a:p>
            <a:pPr marL="114300" indent="0" algn="just">
              <a:buNone/>
            </a:pPr>
            <a:r>
              <a:rPr lang="en-US" sz="1200" b="1" dirty="0">
                <a:solidFill>
                  <a:schemeClr val="tx1"/>
                </a:solidFill>
              </a:rPr>
              <a:t>Based on the analysis, all group have relative low conversion rates. it indicates that the existing strategies are not that impactful. this is either because of misaligned marketing or bad website experience. to solve it, we should:</a:t>
            </a:r>
            <a:br>
              <a:rPr lang="en-US" sz="1200" b="1" dirty="0">
                <a:solidFill>
                  <a:schemeClr val="tx1"/>
                </a:solidFill>
              </a:rPr>
            </a:br>
            <a:r>
              <a:rPr lang="en-US" sz="1200" b="1" dirty="0">
                <a:solidFill>
                  <a:schemeClr val="tx1"/>
                </a:solidFill>
              </a:rPr>
              <a:t>1. improve UI UX design and try to implementing A/B testing to ensure a positive website experience.</a:t>
            </a:r>
          </a:p>
          <a:p>
            <a:pPr marL="114300" indent="0" algn="just">
              <a:buNone/>
            </a:pPr>
            <a:r>
              <a:rPr lang="en-US" sz="1200" b="1" dirty="0">
                <a:solidFill>
                  <a:schemeClr val="tx1"/>
                </a:solidFill>
              </a:rPr>
              <a:t>2. retargeting strategies to ensure that that is align with customer preference.</a:t>
            </a:r>
          </a:p>
          <a:p>
            <a:pPr marL="114300" indent="0" algn="just">
              <a:buNone/>
            </a:pPr>
            <a:r>
              <a:rPr lang="en-US" sz="1200" b="1" dirty="0">
                <a:solidFill>
                  <a:schemeClr val="tx1"/>
                </a:solidFill>
              </a:rPr>
              <a:t>3. young is a potential customer, try to add gamification purchase.</a:t>
            </a:r>
          </a:p>
          <a:p>
            <a:pPr marL="457200" lvl="0" indent="0" algn="just" rtl="0">
              <a:spcBef>
                <a:spcPts val="1200"/>
              </a:spcBef>
              <a:spcAft>
                <a:spcPts val="0"/>
              </a:spcAft>
              <a:buNone/>
            </a:pPr>
            <a:endParaRPr sz="1000" b="1" dirty="0">
              <a:solidFill>
                <a:schemeClr val="tx1"/>
              </a:solidFill>
            </a:endParaRPr>
          </a:p>
        </p:txBody>
      </p:sp>
      <p:pic>
        <p:nvPicPr>
          <p:cNvPr id="3" name="Picture 2">
            <a:extLst>
              <a:ext uri="{FF2B5EF4-FFF2-40B4-BE49-F238E27FC236}">
                <a16:creationId xmlns:a16="http://schemas.microsoft.com/office/drawing/2014/main" id="{816807D8-145F-48DA-A5BB-86ED5999B1AB}"/>
              </a:ext>
            </a:extLst>
          </p:cNvPr>
          <p:cNvPicPr>
            <a:picLocks noChangeAspect="1"/>
          </p:cNvPicPr>
          <p:nvPr/>
        </p:nvPicPr>
        <p:blipFill>
          <a:blip r:embed="rId3"/>
          <a:stretch>
            <a:fillRect/>
          </a:stretch>
        </p:blipFill>
        <p:spPr>
          <a:xfrm>
            <a:off x="1" y="-12175"/>
            <a:ext cx="7944000" cy="37733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988463-D26B-480D-9608-7B71B2487139}"/>
              </a:ext>
            </a:extLst>
          </p:cNvPr>
          <p:cNvSpPr>
            <a:spLocks noGrp="1"/>
          </p:cNvSpPr>
          <p:nvPr>
            <p:ph type="body" idx="1"/>
          </p:nvPr>
        </p:nvSpPr>
        <p:spPr>
          <a:xfrm>
            <a:off x="311700" y="3865418"/>
            <a:ext cx="8520600" cy="984011"/>
          </a:xfrm>
        </p:spPr>
        <p:txBody>
          <a:bodyPr>
            <a:normAutofit fontScale="92500"/>
          </a:bodyPr>
          <a:lstStyle/>
          <a:p>
            <a:pPr marL="114300" indent="0" algn="just">
              <a:buNone/>
            </a:pPr>
            <a:r>
              <a:rPr lang="en-US" sz="1200" b="1" dirty="0">
                <a:solidFill>
                  <a:schemeClr val="tx1"/>
                </a:solidFill>
              </a:rPr>
              <a:t>Young group are more likely to make a purchase when receiving a campaign. To maximize campaign success, it is crucial to focus on targeting and tailoring marketing efforts towards young individuals. This could involve creating appealing and engaging campaigns that resonate with their preferences and interests. Both Adult and Senior group has similar rates, it is important to evaluate the existing strategies and identify potential improvement.</a:t>
            </a:r>
          </a:p>
          <a:p>
            <a:pPr algn="just"/>
            <a:endParaRPr lang="en-ID" sz="1200" b="1" dirty="0">
              <a:solidFill>
                <a:schemeClr val="tx1"/>
              </a:solidFill>
            </a:endParaRPr>
          </a:p>
        </p:txBody>
      </p:sp>
      <p:pic>
        <p:nvPicPr>
          <p:cNvPr id="5" name="Picture 4">
            <a:extLst>
              <a:ext uri="{FF2B5EF4-FFF2-40B4-BE49-F238E27FC236}">
                <a16:creationId xmlns:a16="http://schemas.microsoft.com/office/drawing/2014/main" id="{57B0AF1C-B4A9-4CEC-BF80-8259E46A3567}"/>
              </a:ext>
            </a:extLst>
          </p:cNvPr>
          <p:cNvPicPr>
            <a:picLocks noChangeAspect="1"/>
          </p:cNvPicPr>
          <p:nvPr/>
        </p:nvPicPr>
        <p:blipFill>
          <a:blip r:embed="rId2"/>
          <a:stretch>
            <a:fillRect/>
          </a:stretch>
        </p:blipFill>
        <p:spPr>
          <a:xfrm>
            <a:off x="0" y="44879"/>
            <a:ext cx="9144000" cy="3747803"/>
          </a:xfrm>
          <a:prstGeom prst="rect">
            <a:avLst/>
          </a:prstGeom>
        </p:spPr>
      </p:pic>
      <p:sp>
        <p:nvSpPr>
          <p:cNvPr id="4" name="Google Shape;115;p27">
            <a:extLst>
              <a:ext uri="{FF2B5EF4-FFF2-40B4-BE49-F238E27FC236}">
                <a16:creationId xmlns:a16="http://schemas.microsoft.com/office/drawing/2014/main" id="{4BE3F1D5-FF60-424B-85FC-46C54B0DC5EE}"/>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ID" sz="1100" dirty="0">
                <a:solidFill>
                  <a:srgbClr val="000000"/>
                </a:solidFill>
              </a:rPr>
              <a:t>For more detail</a:t>
            </a:r>
            <a:r>
              <a:rPr lang="en" sz="1100" dirty="0">
                <a:solidFill>
                  <a:srgbClr val="000000"/>
                </a:solidFill>
              </a:rPr>
              <a:t>, </a:t>
            </a:r>
            <a:r>
              <a:rPr lang="en-ID" sz="1100" dirty="0">
                <a:solidFill>
                  <a:srgbClr val="000000"/>
                </a:solidFill>
              </a:rPr>
              <a:t>access </a:t>
            </a:r>
            <a:r>
              <a:rPr lang="en" sz="1100" dirty="0">
                <a:solidFill>
                  <a:srgbClr val="000000"/>
                </a:solidFill>
              </a:rPr>
              <a:t>jupyter notebook </a:t>
            </a:r>
            <a:r>
              <a:rPr lang="en" sz="1100" dirty="0">
                <a:solidFill>
                  <a:srgbClr val="000000"/>
                </a:solidFill>
                <a:hlinkClick r:id="rId3"/>
              </a:rPr>
              <a:t>here</a:t>
            </a:r>
            <a:endParaRPr sz="1100" dirty="0">
              <a:solidFill>
                <a:srgbClr val="000000"/>
              </a:solidFill>
            </a:endParaRPr>
          </a:p>
        </p:txBody>
      </p:sp>
    </p:spTree>
    <p:extLst>
      <p:ext uri="{BB962C8B-B14F-4D97-AF65-F5344CB8AC3E}">
        <p14:creationId xmlns:p14="http://schemas.microsoft.com/office/powerpoint/2010/main" val="38763813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364</Words>
  <Application>Microsoft Office PowerPoint</Application>
  <PresentationFormat>On-screen Show (16:9)</PresentationFormat>
  <Paragraphs>13</Paragraphs>
  <Slides>4</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Dosis</vt:lpstr>
      <vt:lpstr>Nunito</vt:lpstr>
      <vt:lpstr>Roboto</vt:lpstr>
      <vt:lpstr>Simple Light</vt:lpstr>
      <vt:lpstr>Simple Light</vt:lpstr>
      <vt:lpstr>Predict Customer Personality to boost marketing campaign by using Machine Learning</vt:lpstr>
      <vt:lpstr>Overview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Customer Personality to boost marketing campaign by using Machine Learning</dc:title>
  <cp:lastModifiedBy>lanafuadi</cp:lastModifiedBy>
  <cp:revision>3</cp:revision>
  <dcterms:modified xsi:type="dcterms:W3CDTF">2023-06-14T03:49:49Z</dcterms:modified>
</cp:coreProperties>
</file>