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62" r:id="rId27"/>
    <p:sldId id="26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744"/>
  </p:normalViewPr>
  <p:slideViewPr>
    <p:cSldViewPr snapToGrid="0">
      <p:cViewPr varScale="1">
        <p:scale>
          <a:sx n="116" d="100"/>
          <a:sy n="116" d="100"/>
        </p:scale>
        <p:origin x="52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7E382-EDBB-404E-B23C-71CABD65DADA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03312-DAB7-B14E-AFBB-90B0AAE27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97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03312-DAB7-B14E-AFBB-90B0AAE27D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40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03312-DAB7-B14E-AFBB-90B0AAE27D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40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03312-DAB7-B14E-AFBB-90B0AAE27D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0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36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2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6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27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08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7/15/24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50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7/15/24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8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5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4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7/15/24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32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C45B16-36EC-4606-9AE0-6F220A940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4AC1B709-7722-8F52-6539-84D67BF11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7000"/>
          </a:blip>
          <a:srcRect t="11465" b="8178"/>
          <a:stretch/>
        </p:blipFill>
        <p:spPr>
          <a:xfrm>
            <a:off x="101599" y="1"/>
            <a:ext cx="12191999" cy="68579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43F1C-2599-AED6-9DA7-CCD7085AE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6731" y="4521057"/>
            <a:ext cx="6241965" cy="1535402"/>
          </a:xfrm>
          <a:gradFill flip="none" rotWithShape="1">
            <a:gsLst>
              <a:gs pos="3000">
                <a:schemeClr val="bg1">
                  <a:lumMod val="75000"/>
                  <a:alpha val="39000"/>
                </a:schemeClr>
              </a:gs>
              <a:gs pos="44000">
                <a:schemeClr val="bg1">
                  <a:lumMod val="65000"/>
                  <a:alpha val="93000"/>
                </a:schemeClr>
              </a:gs>
              <a:gs pos="58000">
                <a:schemeClr val="bg1">
                  <a:lumMod val="65000"/>
                  <a:alpha val="65000"/>
                </a:schemeClr>
              </a:gs>
              <a:gs pos="100000">
                <a:schemeClr val="bg1">
                  <a:lumMod val="50000"/>
                  <a:alpha val="87000"/>
                </a:schemeClr>
              </a:gs>
            </a:gsLst>
            <a:lin ang="0" scaled="1"/>
            <a:tileRect/>
          </a:gradFill>
        </p:spPr>
        <p:txBody>
          <a:bodyPr anchor="ctr">
            <a:noAutofit/>
          </a:bodyPr>
          <a:lstStyle/>
          <a:p>
            <a:r>
              <a:rPr lang="en-US" sz="5500" dirty="0">
                <a:solidFill>
                  <a:srgbClr val="FF0000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U</a:t>
            </a:r>
            <a:r>
              <a:rPr lang="en-US" sz="5500" dirty="0">
                <a:solidFill>
                  <a:srgbClr val="FFC000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n</a:t>
            </a:r>
            <a:r>
              <a:rPr lang="en-US" sz="5500" dirty="0">
                <a:solidFill>
                  <a:srgbClr val="FFFF00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i</a:t>
            </a:r>
            <a:r>
              <a:rPr lang="en-US" sz="5500" dirty="0">
                <a:solidFill>
                  <a:schemeClr val="accent6">
                    <a:lumMod val="75000"/>
                  </a:schemeClr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c</a:t>
            </a:r>
            <a:r>
              <a:rPr lang="en-US" sz="5500" dirty="0">
                <a:solidFill>
                  <a:srgbClr val="0070C0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or</a:t>
            </a:r>
            <a:r>
              <a:rPr lang="en-US" sz="5500" dirty="0">
                <a:solidFill>
                  <a:srgbClr val="7030A0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n</a:t>
            </a:r>
            <a:r>
              <a:rPr lang="en-US" sz="5500" dirty="0">
                <a:solidFill>
                  <a:srgbClr val="FFFFFF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 </a:t>
            </a:r>
            <a:r>
              <a:rPr lang="en-US" sz="5500" dirty="0">
                <a:solidFill>
                  <a:srgbClr val="FFFFFF"/>
                </a:solidFill>
              </a:rPr>
              <a:t>Growth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CE2DE-64BB-405A-AB10-CB488261A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301" y="4495658"/>
            <a:ext cx="3063431" cy="1551635"/>
          </a:xfrm>
          <a:gradFill flip="none" rotWithShape="1">
            <a:gsLst>
              <a:gs pos="26000">
                <a:schemeClr val="accent3">
                  <a:lumMod val="20000"/>
                  <a:lumOff val="80000"/>
                </a:schemeClr>
              </a:gs>
              <a:gs pos="0">
                <a:schemeClr val="bg1">
                  <a:lumMod val="50000"/>
                  <a:alpha val="80000"/>
                </a:schemeClr>
              </a:gs>
              <a:gs pos="56000">
                <a:schemeClr val="bg2">
                  <a:lumMod val="90000"/>
                </a:schemeClr>
              </a:gs>
              <a:gs pos="99000">
                <a:schemeClr val="bg1">
                  <a:lumMod val="65000"/>
                  <a:alpha val="78000"/>
                </a:schemeClr>
              </a:gs>
            </a:gsLst>
            <a:lin ang="0" scaled="1"/>
            <a:tileRect/>
          </a:gradFill>
        </p:spPr>
        <p:txBody>
          <a:bodyPr anchor="t">
            <a:normAutofit fontScale="92500" lnSpcReduction="1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Athena Wu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Ian Nguyen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Lana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Huyen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Oty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Baasandorj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D5243F-6AFC-4A87-8525-C3B22EFD9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4495800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185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11686-81F8-A3A6-19A4-CC4BDDAE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41B590-CE56-0C05-1870-87C5487B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Growth by the years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608B1-EB66-8FDA-7AA2-18F10C50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 graph with numbers and a bar chart&#10;&#10;Description automatically generated with medium confidence">
            <a:extLst>
              <a:ext uri="{FF2B5EF4-FFF2-40B4-BE49-F238E27FC236}">
                <a16:creationId xmlns:a16="http://schemas.microsoft.com/office/drawing/2014/main" id="{5B9DD053-47C1-EEFD-0ACF-F32A0BFEF5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503153" y="529803"/>
            <a:ext cx="4844096" cy="3229397"/>
          </a:xfrm>
          <a:prstGeom prst="rect">
            <a:avLst/>
          </a:prstGeom>
        </p:spPr>
      </p:pic>
      <p:pic>
        <p:nvPicPr>
          <p:cNvPr id="8" name="Picture 7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17B3CB5B-7AB3-A890-11EF-4C691FA15BF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5646079" y="2690075"/>
            <a:ext cx="4844094" cy="32293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866581-D4DC-F9DA-3B10-704F1C8DF90D}"/>
              </a:ext>
            </a:extLst>
          </p:cNvPr>
          <p:cNvSpPr txBox="1"/>
          <p:nvPr/>
        </p:nvSpPr>
        <p:spPr>
          <a:xfrm>
            <a:off x="6947208" y="938529"/>
            <a:ext cx="2241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China had the highest growth from 2022 to 2023 with a growth of $52.93 Billion across all industries.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83F3E8-52AC-E833-0997-436C419279FA}"/>
              </a:ext>
            </a:extLst>
          </p:cNvPr>
          <p:cNvSpPr txBox="1"/>
          <p:nvPr/>
        </p:nvSpPr>
        <p:spPr>
          <a:xfrm>
            <a:off x="1706165" y="4495322"/>
            <a:ext cx="2438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Whereas from 2023 to 2024, the United States experienced a growth of $100.10 Billion.</a:t>
            </a:r>
          </a:p>
        </p:txBody>
      </p:sp>
      <p:pic>
        <p:nvPicPr>
          <p:cNvPr id="7" name="Graphic 6" descr="Unicorn outline">
            <a:extLst>
              <a:ext uri="{FF2B5EF4-FFF2-40B4-BE49-F238E27FC236}">
                <a16:creationId xmlns:a16="http://schemas.microsoft.com/office/drawing/2014/main" id="{70ADEE73-32BD-3546-6E5F-964CE4704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20656" y="5281972"/>
            <a:ext cx="553998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0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87A7B-EF13-D11F-9E26-417BEE276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045D0-878A-D3F3-20BF-F389BF49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676611" y="2869101"/>
            <a:ext cx="5242085" cy="365125"/>
          </a:xfrm>
        </p:spPr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Total growth by countries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044A8-3FB2-DA88-5F37-B6757AAD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D137D0F9-B3A7-263C-CF19-93DED9AAAE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1387547" y="703687"/>
            <a:ext cx="7600335" cy="5066890"/>
          </a:xfrm>
          <a:prstGeom prst="rect">
            <a:avLst/>
          </a:prstGeom>
        </p:spPr>
      </p:pic>
      <p:pic>
        <p:nvPicPr>
          <p:cNvPr id="5" name="Graphic 4" descr="Unicorn outline">
            <a:extLst>
              <a:ext uri="{FF2B5EF4-FFF2-40B4-BE49-F238E27FC236}">
                <a16:creationId xmlns:a16="http://schemas.microsoft.com/office/drawing/2014/main" id="{B4677955-0673-757B-8961-A1FE28119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37399" y="5395707"/>
            <a:ext cx="553998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84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24E99-5EB8-1BFF-D472-55FEEA6C3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561E1-528E-0AE4-5B80-FCF5AC59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028340" y="2678925"/>
            <a:ext cx="4538625" cy="365125"/>
          </a:xfrm>
        </p:spPr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Total valuations / year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69BF7-58C7-21BC-4ECE-1EEF9341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3503A7CC-3CAE-BC27-1C05-0B1300F810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2644698" y="592175"/>
            <a:ext cx="7772400" cy="5181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C7ED5C-7498-E4B4-037C-44F0364A6B19}"/>
              </a:ext>
            </a:extLst>
          </p:cNvPr>
          <p:cNvSpPr txBox="1"/>
          <p:nvPr/>
        </p:nvSpPr>
        <p:spPr>
          <a:xfrm>
            <a:off x="686879" y="2767476"/>
            <a:ext cx="1553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The United States and China are leading the world in their total valuation of all companies in their countries. </a:t>
            </a:r>
          </a:p>
        </p:txBody>
      </p:sp>
      <p:pic>
        <p:nvPicPr>
          <p:cNvPr id="5" name="Graphic 4" descr="Unicorn outline">
            <a:extLst>
              <a:ext uri="{FF2B5EF4-FFF2-40B4-BE49-F238E27FC236}">
                <a16:creationId xmlns:a16="http://schemas.microsoft.com/office/drawing/2014/main" id="{647933F5-2B59-BE0E-A1B5-EADD8D96B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652" y="5219777"/>
            <a:ext cx="553998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30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8F4F0-852C-8680-6196-1C8D0B8F2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BD6CA-CD93-EA09-61AB-4C185DEE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Total valuations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61CCA-AA79-6935-AFF1-22192E56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A graph of a graph with colored lines&#10;&#10;Description automatically generated with medium confidence">
            <a:extLst>
              <a:ext uri="{FF2B5EF4-FFF2-40B4-BE49-F238E27FC236}">
                <a16:creationId xmlns:a16="http://schemas.microsoft.com/office/drawing/2014/main" id="{BF285D50-2659-AB3E-0B81-4176BFC5F8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1449658" y="597662"/>
            <a:ext cx="7772400" cy="5181600"/>
          </a:xfrm>
          <a:prstGeom prst="rect">
            <a:avLst/>
          </a:prstGeom>
        </p:spPr>
      </p:pic>
      <p:pic>
        <p:nvPicPr>
          <p:cNvPr id="5" name="Graphic 4" descr="Unicorn outline">
            <a:extLst>
              <a:ext uri="{FF2B5EF4-FFF2-40B4-BE49-F238E27FC236}">
                <a16:creationId xmlns:a16="http://schemas.microsoft.com/office/drawing/2014/main" id="{8058C4CB-C5CF-C0B5-77D7-B2CA24786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69854" y="426688"/>
            <a:ext cx="553998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42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AD82F-FB71-7F46-7F31-3FDD20F7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B217C-58E3-A60A-57D0-9E68FE08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Country vs industry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24976-BDF6-D616-AC26-18E9126C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6CF6C512-076E-0EB4-7073-2CD8A70BA0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628652" y="615176"/>
            <a:ext cx="7772400" cy="5181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9739D7-7A44-77D6-6123-2F242FE58D13}"/>
              </a:ext>
            </a:extLst>
          </p:cNvPr>
          <p:cNvSpPr txBox="1"/>
          <p:nvPr/>
        </p:nvSpPr>
        <p:spPr>
          <a:xfrm>
            <a:off x="8920001" y="2698144"/>
            <a:ext cx="13827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The United States is also leading in the number of unicorn companies at 397 as China is next with 66 companies.</a:t>
            </a:r>
          </a:p>
        </p:txBody>
      </p:sp>
      <p:pic>
        <p:nvPicPr>
          <p:cNvPr id="5" name="Graphic 4" descr="Unicorn outline">
            <a:extLst>
              <a:ext uri="{FF2B5EF4-FFF2-40B4-BE49-F238E27FC236}">
                <a16:creationId xmlns:a16="http://schemas.microsoft.com/office/drawing/2014/main" id="{BDEE4917-C96A-C260-7594-C639CCA1B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5753" y="5395707"/>
            <a:ext cx="553998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29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F317B-0AA5-399B-33C3-09D549C8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DD794-3A27-3522-3301-7B31C829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Country vs industry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B32E-BBA5-5A81-16D2-1CAC9989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6D9007BD-6A77-DF59-660E-6A7632F03C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1767079" y="625628"/>
            <a:ext cx="7744911" cy="5163274"/>
          </a:xfrm>
          <a:prstGeom prst="rect">
            <a:avLst/>
          </a:prstGeom>
        </p:spPr>
      </p:pic>
      <p:pic>
        <p:nvPicPr>
          <p:cNvPr id="5" name="Graphic 4" descr="Unicorn outline">
            <a:extLst>
              <a:ext uri="{FF2B5EF4-FFF2-40B4-BE49-F238E27FC236}">
                <a16:creationId xmlns:a16="http://schemas.microsoft.com/office/drawing/2014/main" id="{18CBAD37-3156-A287-722E-6D4C459A2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652" y="488098"/>
            <a:ext cx="431178" cy="43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80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F981B-59FC-9363-BEAB-94EE60BE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B764E-529E-0A5B-A434-DD6A652C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547304" y="2264783"/>
            <a:ext cx="3487315" cy="365125"/>
          </a:xfrm>
        </p:spPr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SELECT INVESTORS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2DD41-D3D2-682D-1EF0-0045434B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A graph of a graph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F0A43ED1-B265-CB46-3DAB-E1C2CE72BE7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512803" y="1190934"/>
            <a:ext cx="7838226" cy="39191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8B1637-6B4A-9EDE-B2A2-3E5E6E3C373C}"/>
              </a:ext>
            </a:extLst>
          </p:cNvPr>
          <p:cNvSpPr txBox="1"/>
          <p:nvPr/>
        </p:nvSpPr>
        <p:spPr>
          <a:xfrm>
            <a:off x="8586439" y="2411826"/>
            <a:ext cx="1694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From a total of 1189 select investors, Accel has invested the most, in 62 companies. Accel has invested mainly in internet software &amp; services. Other industries include cybersecurity, artificial intelligence,  health, hardware, and more.</a:t>
            </a:r>
          </a:p>
        </p:txBody>
      </p:sp>
      <p:pic>
        <p:nvPicPr>
          <p:cNvPr id="5" name="Graphic 4" descr="Unicorn outline">
            <a:extLst>
              <a:ext uri="{FF2B5EF4-FFF2-40B4-BE49-F238E27FC236}">
                <a16:creationId xmlns:a16="http://schemas.microsoft.com/office/drawing/2014/main" id="{7E6B52D2-88DD-029A-19AA-3669FE86A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04425" y="5395707"/>
            <a:ext cx="553998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27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BC82285-EB6C-6313-F6C5-3DDB4564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+mn-lt"/>
              </a:rPr>
              <a:t>Comparing the Entry Dates of Unicorn Companies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FC3199-01D3-A0CC-A9D4-1C0F7EBFB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14392"/>
            <a:ext cx="9527275" cy="26381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does “date joined” entail?</a:t>
            </a:r>
          </a:p>
          <a:p>
            <a:pPr marL="457200" lvl="1" indent="0">
              <a:buNone/>
            </a:pPr>
            <a:r>
              <a:rPr lang="en-US" dirty="0"/>
              <a:t>Typically means the date when the company reached a market valuation of $1 billion or more, officially making it a "unicorn“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3DC4A-10B5-E4B6-BBA3-1AA6BE97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E97A1-1D6B-C2CF-12FB-A3694236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Trend and Insights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839C1-B5A9-AB0E-7A1B-6FF787FD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17</a:t>
            </a:fld>
            <a:endParaRPr lang="en-US"/>
          </a:p>
        </p:txBody>
      </p:sp>
      <p:pic>
        <p:nvPicPr>
          <p:cNvPr id="5" name="Graphic 4" descr="Unicorn outline">
            <a:extLst>
              <a:ext uri="{FF2B5EF4-FFF2-40B4-BE49-F238E27FC236}">
                <a16:creationId xmlns:a16="http://schemas.microsoft.com/office/drawing/2014/main" id="{9E35857F-4181-472C-28C0-6485739A1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04425" y="5395707"/>
            <a:ext cx="553998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73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B3CCBD33-1926-D7A7-B398-9FBC860BA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855" y="1564556"/>
            <a:ext cx="7457767" cy="372888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25E2C-CE55-664D-32D1-B9626E02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669919" y="2869103"/>
            <a:ext cx="524208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b="0" dirty="0">
                <a:solidFill>
                  <a:schemeClr val="tx1"/>
                </a:solidFill>
              </a:rPr>
              <a:t>Market Valuation vs Year Joined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BB500-835F-33D8-D967-B312440D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Sources in appendix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992BB-9132-99F2-12ED-3CA0086B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90605-B625-1BE5-412E-5241B5832ED7}"/>
              </a:ext>
            </a:extLst>
          </p:cNvPr>
          <p:cNvSpPr txBox="1"/>
          <p:nvPr/>
        </p:nvSpPr>
        <p:spPr>
          <a:xfrm>
            <a:off x="628652" y="561315"/>
            <a:ext cx="9886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significant Increase in Unicorn Companies in 2021. Possibly due to accelerated digital transformation and increased adoption of technology driven by the COVID-19 pandemic.</a:t>
            </a:r>
          </a:p>
        </p:txBody>
      </p:sp>
      <p:pic>
        <p:nvPicPr>
          <p:cNvPr id="2" name="Graphic 1" descr="Unicorn outline">
            <a:extLst>
              <a:ext uri="{FF2B5EF4-FFF2-40B4-BE49-F238E27FC236}">
                <a16:creationId xmlns:a16="http://schemas.microsoft.com/office/drawing/2014/main" id="{4D51407A-B19D-0AAF-90F7-FB35D43F1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652" y="5395707"/>
            <a:ext cx="553998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12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numbers and a bar&#10;&#10;Description automatically generated with medium confidence">
            <a:extLst>
              <a:ext uri="{FF2B5EF4-FFF2-40B4-BE49-F238E27FC236}">
                <a16:creationId xmlns:a16="http://schemas.microsoft.com/office/drawing/2014/main" id="{A0966C60-B0FD-AF7B-0FF7-2EEEEB475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855" y="1564556"/>
            <a:ext cx="7457767" cy="372888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25E2C-CE55-664D-32D1-B9626E02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436119" y="3007206"/>
            <a:ext cx="5709684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0" dirty="0">
                <a:solidFill>
                  <a:schemeClr val="tx1"/>
                </a:solidFill>
              </a:rPr>
              <a:t>Market Valuation vs Year Joined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BB500-835F-33D8-D967-B312440D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Sources in appendix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992BB-9132-99F2-12ED-3CA0086B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D212B5-F35D-6A08-27BA-29E6536F4174}"/>
              </a:ext>
            </a:extLst>
          </p:cNvPr>
          <p:cNvSpPr txBox="1"/>
          <p:nvPr/>
        </p:nvSpPr>
        <p:spPr>
          <a:xfrm>
            <a:off x="628652" y="561315"/>
            <a:ext cx="9886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years went on, there were a notable 136 start up companies that no longer had a market value of $1B or more. 2021 still greatly holds the highest quantity of Unicorn companies founded.</a:t>
            </a:r>
          </a:p>
        </p:txBody>
      </p:sp>
      <p:pic>
        <p:nvPicPr>
          <p:cNvPr id="2" name="Graphic 1" descr="Unicorn outline">
            <a:extLst>
              <a:ext uri="{FF2B5EF4-FFF2-40B4-BE49-F238E27FC236}">
                <a16:creationId xmlns:a16="http://schemas.microsoft.com/office/drawing/2014/main" id="{1B1FE515-1732-5EC8-5DF0-9B2B85952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04425" y="5395707"/>
            <a:ext cx="553998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0701-5D62-D9CB-DDBA-F879E8BC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Overview: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BA846-8B71-67F4-5438-BB993B22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106276"/>
            <a:ext cx="9527275" cy="36439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 PRIVATELY HELD STARTUP WITH VALUATION ABOVE 1 BILLION USD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sz="2000" dirty="0"/>
              <a:t>Using the data of each unicorn company between 2022 and 2024, we will look at:</a:t>
            </a:r>
          </a:p>
          <a:p>
            <a:pPr lvl="1"/>
            <a:r>
              <a:rPr lang="en-US" sz="2000" dirty="0"/>
              <a:t>The relationship between growth and: industry, year inducted as a Unicorn company, and location</a:t>
            </a:r>
          </a:p>
          <a:p>
            <a:pPr lvl="1"/>
            <a:r>
              <a:rPr lang="en-US" sz="2000" dirty="0"/>
              <a:t>Visualizations of data </a:t>
            </a:r>
          </a:p>
          <a:p>
            <a:pPr lvl="1"/>
            <a:r>
              <a:rPr lang="en-US" sz="2000" dirty="0"/>
              <a:t>Analysis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C0183-E957-3981-75C6-F55EEEF6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C407-3217-333B-78D1-8D5BE70B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  <p:pic>
        <p:nvPicPr>
          <p:cNvPr id="10" name="Graphic 9" descr="Unicorn outline">
            <a:extLst>
              <a:ext uri="{FF2B5EF4-FFF2-40B4-BE49-F238E27FC236}">
                <a16:creationId xmlns:a16="http://schemas.microsoft.com/office/drawing/2014/main" id="{7D69F4E1-D2B1-BBD9-4F88-D1A56FDF0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3" y="266580"/>
            <a:ext cx="1560362" cy="156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45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20747F-D92F-E6DF-90C6-3F986ADC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Average Growth Rates</a:t>
            </a:r>
          </a:p>
        </p:txBody>
      </p:sp>
      <p:pic>
        <p:nvPicPr>
          <p:cNvPr id="11" name="Content Placeholder 10" descr="A graph with numbers and a bar chart&#10;&#10;Description automatically generated">
            <a:extLst>
              <a:ext uri="{FF2B5EF4-FFF2-40B4-BE49-F238E27FC236}">
                <a16:creationId xmlns:a16="http://schemas.microsoft.com/office/drawing/2014/main" id="{CE8C6086-82DE-8DE2-DC24-33E9B7D3E2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6188" y="1903204"/>
            <a:ext cx="5079579" cy="3051591"/>
          </a:xfrm>
        </p:spPr>
      </p:pic>
      <p:pic>
        <p:nvPicPr>
          <p:cNvPr id="13" name="Content Placeholder 12" descr="A graph of growth rates&#10;&#10;Description automatically generated">
            <a:extLst>
              <a:ext uri="{FF2B5EF4-FFF2-40B4-BE49-F238E27FC236}">
                <a16:creationId xmlns:a16="http://schemas.microsoft.com/office/drawing/2014/main" id="{E7869874-9479-BE39-A382-34A0FDF2FE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27540" y="1903204"/>
            <a:ext cx="5079579" cy="305159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F9942-B66B-BBAC-2155-A9FC6F5C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229C3-FB6D-0838-60D8-977227B0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341967" y="3197054"/>
            <a:ext cx="5897988" cy="365125"/>
          </a:xfrm>
        </p:spPr>
        <p:txBody>
          <a:bodyPr/>
          <a:lstStyle/>
          <a:p>
            <a:r>
              <a:rPr lang="en-US" sz="2000" b="0" dirty="0">
                <a:solidFill>
                  <a:schemeClr val="tx1"/>
                </a:solidFill>
              </a:rPr>
              <a:t>Market Valuation vs Year Joined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6555-9B9A-6ADE-CE1C-9BE4713E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20</a:t>
            </a:fld>
            <a:endParaRPr lang="en-US"/>
          </a:p>
        </p:txBody>
      </p:sp>
      <p:pic>
        <p:nvPicPr>
          <p:cNvPr id="2" name="Graphic 1" descr="Unicorn outline">
            <a:extLst>
              <a:ext uri="{FF2B5EF4-FFF2-40B4-BE49-F238E27FC236}">
                <a16:creationId xmlns:a16="http://schemas.microsoft.com/office/drawing/2014/main" id="{B20D58C4-3FA3-33BD-EB99-29F10A65B0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4425" y="5395707"/>
            <a:ext cx="553998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20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25629CD2-F35E-521D-944C-CCF573696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66" y="594474"/>
            <a:ext cx="8824205" cy="5118038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2F25E2C-CE55-664D-32D1-B9626E02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602169" y="2841158"/>
            <a:ext cx="5377586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b="0" kern="1200" cap="all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 Valuation vs Year Joined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BB500-835F-33D8-D967-B312440D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Sources in appendix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992BB-9132-99F2-12ED-3CA0086B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pic>
        <p:nvPicPr>
          <p:cNvPr id="2" name="Graphic 1" descr="Unicorn outline">
            <a:extLst>
              <a:ext uri="{FF2B5EF4-FFF2-40B4-BE49-F238E27FC236}">
                <a16:creationId xmlns:a16="http://schemas.microsoft.com/office/drawing/2014/main" id="{8F7E3356-720A-685D-8D45-767F36D5D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04425" y="5395707"/>
            <a:ext cx="553998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49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ar graph with green squares&#10;&#10;Description automatically generated">
            <a:extLst>
              <a:ext uri="{FF2B5EF4-FFF2-40B4-BE49-F238E27FC236}">
                <a16:creationId xmlns:a16="http://schemas.microsoft.com/office/drawing/2014/main" id="{3ECBBDDA-B295-EE70-4AF6-256ADE7F8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742" y="747715"/>
            <a:ext cx="6890461" cy="482332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8C44C-8E87-2D29-FC95-0175527E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244735" y="3198591"/>
            <a:ext cx="6092453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b="0" kern="1200" cap="all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Country of Origin vs Year Joined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B8CCE-F6C2-0B72-00EE-BB7B5461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Sources in appendix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8C2C5-330A-B43B-251E-02BD0BE4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pic>
        <p:nvPicPr>
          <p:cNvPr id="2" name="Graphic 1" descr="Unicorn outline">
            <a:extLst>
              <a:ext uri="{FF2B5EF4-FFF2-40B4-BE49-F238E27FC236}">
                <a16:creationId xmlns:a16="http://schemas.microsoft.com/office/drawing/2014/main" id="{5EF9F041-3AEC-81A4-FD80-8F7A48559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04425" y="5395707"/>
            <a:ext cx="553998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91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E676110B-745F-7E02-0B6C-03F7CB818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25" y="356149"/>
            <a:ext cx="9936174" cy="568846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8C44C-8E87-2D29-FC95-0175527E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584858" y="2784041"/>
            <a:ext cx="5412208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b="0" kern="1200" cap="all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Country of Origin vs Year Joined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B8CCE-F6C2-0B72-00EE-BB7B5461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Sources in appendix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8C2C5-330A-B43B-251E-02BD0BE4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623FA-36F3-73B6-1942-6DBDE173A4E3}"/>
              </a:ext>
            </a:extLst>
          </p:cNvPr>
          <p:cNvSpPr txBox="1"/>
          <p:nvPr/>
        </p:nvSpPr>
        <p:spPr>
          <a:xfrm>
            <a:off x="489393" y="317678"/>
            <a:ext cx="9959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observation that there are a lot more active Unicorn Companies that were founded between the years 2016-2022</a:t>
            </a:r>
          </a:p>
        </p:txBody>
      </p:sp>
      <p:pic>
        <p:nvPicPr>
          <p:cNvPr id="2" name="Graphic 1" descr="Unicorn outline">
            <a:extLst>
              <a:ext uri="{FF2B5EF4-FFF2-40B4-BE49-F238E27FC236}">
                <a16:creationId xmlns:a16="http://schemas.microsoft.com/office/drawing/2014/main" id="{B63CB851-AED6-3D14-F8E2-E21424383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04425" y="5395707"/>
            <a:ext cx="553998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57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20747F-D92F-E6DF-90C6-3F986ADC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9484"/>
            <a:ext cx="9542748" cy="115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n-lt"/>
              </a:rPr>
              <a:t>US vs China Unicorn Growth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229C3-FB6D-0838-60D8-977227B0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225398" y="3112285"/>
            <a:ext cx="6092450" cy="72912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b="0" kern="1200" cap="all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Country of Origin vs Year Joined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F9942-B66B-BBAC-2155-A9FC6F5C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9013" y="6140304"/>
            <a:ext cx="5080000" cy="287075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Sources in appendix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6555-9B9A-6ADE-CE1C-9BE4713E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pic>
        <p:nvPicPr>
          <p:cNvPr id="15" name="Content Placeholder 14" descr="A graph with blue lines and numbers&#10;&#10;Description automatically generated">
            <a:extLst>
              <a:ext uri="{FF2B5EF4-FFF2-40B4-BE49-F238E27FC236}">
                <a16:creationId xmlns:a16="http://schemas.microsoft.com/office/drawing/2014/main" id="{25A4C973-7CE4-8A2E-A8F9-7A1D889FDF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56111" y="810561"/>
            <a:ext cx="5119586" cy="3071751"/>
          </a:xfrm>
        </p:spPr>
      </p:pic>
      <p:pic>
        <p:nvPicPr>
          <p:cNvPr id="9" name="Content Placeholder 8" descr="A graph with a line going up&#10;&#10;Description automatically generated">
            <a:extLst>
              <a:ext uri="{FF2B5EF4-FFF2-40B4-BE49-F238E27FC236}">
                <a16:creationId xmlns:a16="http://schemas.microsoft.com/office/drawing/2014/main" id="{32EF978C-CAD2-4BD4-3BD8-4CBD0D578B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48345" y="810562"/>
            <a:ext cx="5119574" cy="3071744"/>
          </a:xfrm>
          <a:prstGeom prst="rect">
            <a:avLst/>
          </a:prstGeom>
        </p:spPr>
      </p:pic>
      <p:pic>
        <p:nvPicPr>
          <p:cNvPr id="2" name="Graphic 1" descr="Unicorn outline">
            <a:extLst>
              <a:ext uri="{FF2B5EF4-FFF2-40B4-BE49-F238E27FC236}">
                <a16:creationId xmlns:a16="http://schemas.microsoft.com/office/drawing/2014/main" id="{632147CF-5020-2AE6-6E66-A40817BCB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4425" y="5395707"/>
            <a:ext cx="553998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25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3310B46-2EA9-56CB-ECD4-9034ED1C4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72" y="573059"/>
            <a:ext cx="10325020" cy="493019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8C44C-8E87-2D29-FC95-0175527E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806452" y="3005635"/>
            <a:ext cx="496902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0" kern="1200" cap="all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Industry vs Year Joined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B8CCE-F6C2-0B72-00EE-BB7B5461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Sources in appendix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8C2C5-330A-B43B-251E-02BD0BE4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84D432-6C75-D5D1-628B-C603BF11F005}"/>
              </a:ext>
            </a:extLst>
          </p:cNvPr>
          <p:cNvSpPr txBox="1"/>
          <p:nvPr/>
        </p:nvSpPr>
        <p:spPr>
          <a:xfrm>
            <a:off x="7970671" y="4161399"/>
            <a:ext cx="2587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Fintech is the most consistent industry throughout the years to join Unicorn Company status</a:t>
            </a:r>
          </a:p>
        </p:txBody>
      </p:sp>
      <p:pic>
        <p:nvPicPr>
          <p:cNvPr id="2" name="Graphic 1" descr="Unicorn outline">
            <a:extLst>
              <a:ext uri="{FF2B5EF4-FFF2-40B4-BE49-F238E27FC236}">
                <a16:creationId xmlns:a16="http://schemas.microsoft.com/office/drawing/2014/main" id="{66E0EF39-08F8-25BF-A638-52568E778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04425" y="5395707"/>
            <a:ext cx="553998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9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57B4EC-A9FC-9F11-0382-3F7DCF05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BF9281-1C29-F707-BB8C-C2C70A32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/>
              <a:t>OBSERVATIONS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090CC-CB4F-8AD9-B960-E4A4B7FF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815B2-5CA8-0CAF-3550-33B222DA7881}"/>
              </a:ext>
            </a:extLst>
          </p:cNvPr>
          <p:cNvSpPr txBox="1"/>
          <p:nvPr/>
        </p:nvSpPr>
        <p:spPr>
          <a:xfrm>
            <a:off x="718475" y="430621"/>
            <a:ext cx="86448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Valuation Trends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Significant growth is observed in companies within the Artificial Intelligence and Other industries from 2022 to 2024, while industries like E-commerce &amp; Direct-to-Consumer and Edtech have shown notable declines over the same period.</a:t>
            </a:r>
          </a:p>
          <a:p>
            <a:r>
              <a:rPr lang="en-US" b="1" dirty="0"/>
              <a:t>Geographic Distribution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dataset includes companies from diverse geographic locations, with a significant presence in the United States and China. Notable cities with high valuation companies include San Francisco, Beijing, and Shenzhen.</a:t>
            </a:r>
          </a:p>
          <a:p>
            <a:r>
              <a:rPr lang="en-US" b="1" dirty="0"/>
              <a:t>Date of Joining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noticeable trend is the influx of high-valuation companies joining around the years 2017 and 2018, indicating a peak period for startup formations and investments.</a:t>
            </a:r>
          </a:p>
          <a:p>
            <a:r>
              <a:rPr lang="en-US" b="1" dirty="0"/>
              <a:t>Industry Distribution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dataset is well-represented across various industries, with a strong emphasis on emerging sectors such as Artificial Intelligence, Data Management &amp; Analytics, and Internet Software &amp; Services, indicating a focus on technology-driven growth.</a:t>
            </a:r>
          </a:p>
          <a:p>
            <a:r>
              <a:rPr lang="en-US" b="1" dirty="0"/>
              <a:t>Investor Influence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Prominent investors like Sequoia Capital, Tiger Global Management, and Andreessen Horowitz are recurrently mentioned, highlighting their significant role in funding and supporting high-valuation startups across multiple industries.</a:t>
            </a:r>
          </a:p>
          <a:p>
            <a:endParaRPr lang="en-US" dirty="0"/>
          </a:p>
        </p:txBody>
      </p:sp>
      <p:pic>
        <p:nvPicPr>
          <p:cNvPr id="6" name="Graphic 5" descr="Unicorn outline">
            <a:extLst>
              <a:ext uri="{FF2B5EF4-FFF2-40B4-BE49-F238E27FC236}">
                <a16:creationId xmlns:a16="http://schemas.microsoft.com/office/drawing/2014/main" id="{D8B59B3A-FD1B-E35C-38F7-650F2B1B3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1482" y="5120360"/>
            <a:ext cx="552346" cy="55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62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1ECA5-644F-AF76-C9EE-9056A48E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7/15/24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CC4E6-D852-3907-100A-AA924CEB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280019-26DA-862A-0FB3-5E66E674A86C}"/>
              </a:ext>
            </a:extLst>
          </p:cNvPr>
          <p:cNvSpPr txBox="1"/>
          <p:nvPr/>
        </p:nvSpPr>
        <p:spPr>
          <a:xfrm>
            <a:off x="628652" y="906839"/>
            <a:ext cx="97091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Set Sources: </a:t>
            </a:r>
          </a:p>
          <a:p>
            <a:endParaRPr lang="en-US" dirty="0"/>
          </a:p>
          <a:p>
            <a:r>
              <a:rPr lang="en-US" dirty="0"/>
              <a:t>CB Insights: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- https://</a:t>
            </a:r>
            <a:r>
              <a:rPr lang="en-US" dirty="0" err="1"/>
              <a:t>www.cbinsights.com</a:t>
            </a:r>
            <a:r>
              <a:rPr lang="en-US" dirty="0"/>
              <a:t>/research-unicorn-companies</a:t>
            </a:r>
          </a:p>
          <a:p>
            <a:endParaRPr lang="en-US" dirty="0"/>
          </a:p>
          <a:p>
            <a:r>
              <a:rPr lang="en-US" dirty="0"/>
              <a:t>Kaggle: </a:t>
            </a:r>
          </a:p>
          <a:p>
            <a:endParaRPr lang="en-US" dirty="0"/>
          </a:p>
          <a:p>
            <a:r>
              <a:rPr lang="en-US" dirty="0"/>
              <a:t>	- https://</a:t>
            </a:r>
            <a:r>
              <a:rPr lang="en-US" dirty="0" err="1"/>
              <a:t>www.kaggle.com</a:t>
            </a:r>
            <a:r>
              <a:rPr lang="en-US" dirty="0"/>
              <a:t>/datasets/</a:t>
            </a:r>
            <a:r>
              <a:rPr lang="en-US" dirty="0" err="1"/>
              <a:t>tahzeer</a:t>
            </a:r>
            <a:r>
              <a:rPr lang="en-US" dirty="0"/>
              <a:t>/unicorn-startup-companies-july-2023</a:t>
            </a:r>
          </a:p>
          <a:p>
            <a:r>
              <a:rPr lang="en-US" dirty="0"/>
              <a:t>	- https://</a:t>
            </a:r>
            <a:r>
              <a:rPr lang="en-US" dirty="0" err="1"/>
              <a:t>www.kaggle.com</a:t>
            </a:r>
            <a:r>
              <a:rPr lang="en-US" dirty="0"/>
              <a:t>/datasets/</a:t>
            </a:r>
            <a:r>
              <a:rPr lang="en-US" dirty="0" err="1"/>
              <a:t>ramjasmaurya</a:t>
            </a:r>
            <a:r>
              <a:rPr lang="en-US" dirty="0"/>
              <a:t>/unicorn-startups</a:t>
            </a:r>
          </a:p>
          <a:p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999B6-05AF-5AD3-9B80-35582EBD3205}"/>
              </a:ext>
            </a:extLst>
          </p:cNvPr>
          <p:cNvSpPr txBox="1"/>
          <p:nvPr/>
        </p:nvSpPr>
        <p:spPr>
          <a:xfrm>
            <a:off x="10928323" y="1243390"/>
            <a:ext cx="738664" cy="437122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3600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113610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33E41-DBD4-5FE0-B239-58D75156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9BE85-B876-E9D5-E544-5366F70A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227E7B-87FE-9B26-C334-ECF20474C6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415636" y="430621"/>
            <a:ext cx="7980218" cy="27757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6FFD38-FF94-6C69-768F-A56E2F821C2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415635" y="3206349"/>
            <a:ext cx="7980219" cy="27757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023EED-83A2-EE41-F65B-C278C651B8AE}"/>
              </a:ext>
            </a:extLst>
          </p:cNvPr>
          <p:cNvSpPr txBox="1"/>
          <p:nvPr/>
        </p:nvSpPr>
        <p:spPr>
          <a:xfrm>
            <a:off x="11034811" y="430621"/>
            <a:ext cx="553998" cy="5125052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r>
              <a:rPr lang="en-US" sz="2400" dirty="0"/>
              <a:t>INDUDSTRY : 2022 GROWTH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60C937-F666-920C-C07A-F6D3864463E0}"/>
              </a:ext>
            </a:extLst>
          </p:cNvPr>
          <p:cNvSpPr txBox="1"/>
          <p:nvPr/>
        </p:nvSpPr>
        <p:spPr>
          <a:xfrm>
            <a:off x="8395854" y="2736502"/>
            <a:ext cx="1943100" cy="13849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Artificial Intelligence experienced the highest average growth rate, while the E-commerce &amp; Direct-to-Consumer and Edtech industries saw significant declines.</a:t>
            </a:r>
          </a:p>
        </p:txBody>
      </p:sp>
      <p:pic>
        <p:nvPicPr>
          <p:cNvPr id="16" name="Graphic 15" descr="Unicorn outline">
            <a:extLst>
              <a:ext uri="{FF2B5EF4-FFF2-40B4-BE49-F238E27FC236}">
                <a16:creationId xmlns:a16="http://schemas.microsoft.com/office/drawing/2014/main" id="{67A58E48-2F67-4AF7-93E6-1B83C41E39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0318" y="5041368"/>
            <a:ext cx="754674" cy="75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4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22E1B-6156-EC6F-2154-490BCB57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2D2A-4F23-44D7-6B62-223F2DCF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25F694-5A7C-E0B2-2402-B8272ADCFDB9}"/>
              </a:ext>
            </a:extLst>
          </p:cNvPr>
          <p:cNvSpPr txBox="1"/>
          <p:nvPr/>
        </p:nvSpPr>
        <p:spPr>
          <a:xfrm>
            <a:off x="11020656" y="547654"/>
            <a:ext cx="553998" cy="3855422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r>
              <a:rPr lang="en-US" sz="2400" dirty="0"/>
              <a:t>INDUDSTRY : 2023 GROWTH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E4AC14-7252-145C-8D5D-78A19593386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2652577" y="430621"/>
            <a:ext cx="8076994" cy="2809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169426-FFD8-5523-B80D-6D6A7A2B82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2652577" y="3240010"/>
            <a:ext cx="8076994" cy="27515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99016F-4EF8-DF7E-34CF-26256C01E4F4}"/>
              </a:ext>
            </a:extLst>
          </p:cNvPr>
          <p:cNvSpPr txBox="1"/>
          <p:nvPr/>
        </p:nvSpPr>
        <p:spPr>
          <a:xfrm>
            <a:off x="563935" y="2644170"/>
            <a:ext cx="1943100" cy="1569660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Data Management &amp; Analytics and Artificial Intelligence industries had notable growth, whereas the Internet and Supply Chain, Logistics, &amp; Delivery industries experienced a decrease</a:t>
            </a:r>
          </a:p>
        </p:txBody>
      </p:sp>
      <p:pic>
        <p:nvPicPr>
          <p:cNvPr id="11" name="Graphic 10" descr="Unicorn outline">
            <a:extLst>
              <a:ext uri="{FF2B5EF4-FFF2-40B4-BE49-F238E27FC236}">
                <a16:creationId xmlns:a16="http://schemas.microsoft.com/office/drawing/2014/main" id="{9F23F9AC-E39B-693E-C4BE-039B82FB0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4898" y="5236853"/>
            <a:ext cx="754673" cy="75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4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253D3-77D1-C125-17FF-AE9DFAFD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F634-080E-E56C-3F04-2CEED5A6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88D7D-1ECD-6FE6-8965-DA3A386CEF84}"/>
              </a:ext>
            </a:extLst>
          </p:cNvPr>
          <p:cNvSpPr txBox="1"/>
          <p:nvPr/>
        </p:nvSpPr>
        <p:spPr>
          <a:xfrm>
            <a:off x="11020656" y="430621"/>
            <a:ext cx="553998" cy="3950879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r>
              <a:rPr lang="en-US" sz="2400" dirty="0"/>
              <a:t>INDUDSTRY : TOTAL GROWTH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A8328C-769C-F5EB-F09F-335E758A93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387925" y="430621"/>
            <a:ext cx="8132620" cy="2737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1512BC-8DEF-EEC4-1D39-65A29ED9FE1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387926" y="3162789"/>
            <a:ext cx="8132620" cy="28287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09531D-4A7F-E6A9-3038-1B59FD30CD80}"/>
              </a:ext>
            </a:extLst>
          </p:cNvPr>
          <p:cNvSpPr txBox="1"/>
          <p:nvPr/>
        </p:nvSpPr>
        <p:spPr>
          <a:xfrm>
            <a:off x="8699572" y="2644170"/>
            <a:ext cx="1943100" cy="1938992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Artificial Intelligence and Other industries demonstrated the most substantial average total growth, highlighting their strong performance over the period, while the E-commerce &amp; Direct-to-Consumer and Edtech industries underperformed</a:t>
            </a:r>
          </a:p>
        </p:txBody>
      </p:sp>
      <p:pic>
        <p:nvPicPr>
          <p:cNvPr id="9" name="Graphic 8" descr="Unicorn outline">
            <a:extLst>
              <a:ext uri="{FF2B5EF4-FFF2-40B4-BE49-F238E27FC236}">
                <a16:creationId xmlns:a16="http://schemas.microsoft.com/office/drawing/2014/main" id="{F228779C-5419-8391-D5C5-BB1FEC371C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2236" y="430621"/>
            <a:ext cx="752952" cy="7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3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33E41-DBD4-5FE0-B239-58D75156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9BE85-B876-E9D5-E544-5366F70A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023EED-83A2-EE41-F65B-C278C651B8AE}"/>
              </a:ext>
            </a:extLst>
          </p:cNvPr>
          <p:cNvSpPr txBox="1"/>
          <p:nvPr/>
        </p:nvSpPr>
        <p:spPr>
          <a:xfrm>
            <a:off x="11034811" y="694279"/>
            <a:ext cx="553998" cy="4861393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r>
              <a:rPr lang="en-US" sz="2400" dirty="0"/>
              <a:t>Average CAGR by Country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60C937-F666-920C-C07A-F6D3864463E0}"/>
              </a:ext>
            </a:extLst>
          </p:cNvPr>
          <p:cNvSpPr txBox="1"/>
          <p:nvPr/>
        </p:nvSpPr>
        <p:spPr>
          <a:xfrm>
            <a:off x="8189844" y="681059"/>
            <a:ext cx="2467644" cy="830997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Compounded Annual Growth Rate (CAGR) is the average annual growth rate over the past two years (2022 to 2023 and 2023 to 2024).</a:t>
            </a:r>
          </a:p>
        </p:txBody>
      </p:sp>
      <p:pic>
        <p:nvPicPr>
          <p:cNvPr id="5" name="Picture 4" descr="A graph of the average cagr by country&#10;&#10;Description automatically generated">
            <a:extLst>
              <a:ext uri="{FF2B5EF4-FFF2-40B4-BE49-F238E27FC236}">
                <a16:creationId xmlns:a16="http://schemas.microsoft.com/office/drawing/2014/main" id="{5E4E538F-3D6F-9ED8-2118-F510F4F91BE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573321" y="694280"/>
            <a:ext cx="7510179" cy="4966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E351FA-AD07-4DB6-5A38-56E693CD3393}"/>
              </a:ext>
            </a:extLst>
          </p:cNvPr>
          <p:cNvSpPr txBox="1"/>
          <p:nvPr/>
        </p:nvSpPr>
        <p:spPr>
          <a:xfrm>
            <a:off x="8189844" y="1556656"/>
            <a:ext cx="2467644" cy="830997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Lithuania leads with an average CAGR of 18.46%.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Focus on external markets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Collaborate ecosystem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EE508A-7F62-A32A-7E00-C54915392372}"/>
              </a:ext>
            </a:extLst>
          </p:cNvPr>
          <p:cNvSpPr txBox="1"/>
          <p:nvPr/>
        </p:nvSpPr>
        <p:spPr>
          <a:xfrm>
            <a:off x="8189844" y="2432253"/>
            <a:ext cx="2467644" cy="1015663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Top three countries in terms of avg. CAGR are European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A potential greater growth trajectory in Europe in terms of the global startup ecosystem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013E13-DFAE-67EF-BF0E-788A2737AAAE}"/>
              </a:ext>
            </a:extLst>
          </p:cNvPr>
          <p:cNvSpPr txBox="1"/>
          <p:nvPr/>
        </p:nvSpPr>
        <p:spPr>
          <a:xfrm>
            <a:off x="8189844" y="3492516"/>
            <a:ext cx="2467644" cy="1569660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U.S. and China lead in the number of unicorn startups but exhibit lower growth rates.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Suggests that a larger volume of unicorn startups may impede overall growth due to greater competition, market saturation, and a focus on internal markets</a:t>
            </a:r>
          </a:p>
        </p:txBody>
      </p:sp>
      <p:pic>
        <p:nvPicPr>
          <p:cNvPr id="3" name="Graphic 2" descr="Unicorn outline">
            <a:extLst>
              <a:ext uri="{FF2B5EF4-FFF2-40B4-BE49-F238E27FC236}">
                <a16:creationId xmlns:a16="http://schemas.microsoft.com/office/drawing/2014/main" id="{CA658597-7809-FFA0-2E6F-659807750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21179" y="4920085"/>
            <a:ext cx="752952" cy="7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3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22E1B-6156-EC6F-2154-490BCB57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2D2A-4F23-44D7-6B62-223F2DCF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25F694-5A7C-E0B2-2402-B8272ADCFDB9}"/>
              </a:ext>
            </a:extLst>
          </p:cNvPr>
          <p:cNvSpPr txBox="1"/>
          <p:nvPr/>
        </p:nvSpPr>
        <p:spPr>
          <a:xfrm>
            <a:off x="11020656" y="866474"/>
            <a:ext cx="553998" cy="3984926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r>
              <a:rPr lang="en-US" sz="2400" dirty="0"/>
              <a:t>Map Visualizations by Country</a:t>
            </a:r>
          </a:p>
        </p:txBody>
      </p:sp>
      <p:pic>
        <p:nvPicPr>
          <p:cNvPr id="8" name="Picture 7" descr="A map of the world with different colored circles&#10;&#10;Description automatically generated">
            <a:extLst>
              <a:ext uri="{FF2B5EF4-FFF2-40B4-BE49-F238E27FC236}">
                <a16:creationId xmlns:a16="http://schemas.microsoft.com/office/drawing/2014/main" id="{A2B7B572-26BB-8A31-F208-36D4B4BB38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731647" y="595331"/>
            <a:ext cx="9724458" cy="5125052"/>
          </a:xfrm>
          <a:prstGeom prst="rect">
            <a:avLst/>
          </a:prstGeom>
        </p:spPr>
      </p:pic>
      <p:pic>
        <p:nvPicPr>
          <p:cNvPr id="15" name="Picture 14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2979733E-C8FF-35A1-705F-5FD03390E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358" y="2048515"/>
            <a:ext cx="1435100" cy="596900"/>
          </a:xfrm>
          <a:prstGeom prst="rect">
            <a:avLst/>
          </a:prstGeom>
        </p:spPr>
      </p:pic>
      <p:pic>
        <p:nvPicPr>
          <p:cNvPr id="17" name="Picture 16" descr="A screenshot of a phone&#10;&#10;Description automatically generated">
            <a:extLst>
              <a:ext uri="{FF2B5EF4-FFF2-40B4-BE49-F238E27FC236}">
                <a16:creationId xmlns:a16="http://schemas.microsoft.com/office/drawing/2014/main" id="{4E812441-3BC8-93F7-08AC-134A30306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042" y="2346965"/>
            <a:ext cx="1612900" cy="584200"/>
          </a:xfrm>
          <a:prstGeom prst="rect">
            <a:avLst/>
          </a:prstGeom>
        </p:spPr>
      </p:pic>
      <p:pic>
        <p:nvPicPr>
          <p:cNvPr id="3" name="Graphic 2" descr="Unicorn outline">
            <a:extLst>
              <a:ext uri="{FF2B5EF4-FFF2-40B4-BE49-F238E27FC236}">
                <a16:creationId xmlns:a16="http://schemas.microsoft.com/office/drawing/2014/main" id="{90268624-63CB-4673-CE61-AFCEE1A6A9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85428" y="484142"/>
            <a:ext cx="653475" cy="65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9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253D3-77D1-C125-17FF-AE9DFAFD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Sources in appendix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F634-080E-E56C-3F04-2CEED5A6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893" y="5762967"/>
            <a:ext cx="951908" cy="754673"/>
          </a:xfrm>
        </p:spPr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88D7D-1ECD-6FE6-8965-DA3A386CEF84}"/>
              </a:ext>
            </a:extLst>
          </p:cNvPr>
          <p:cNvSpPr txBox="1"/>
          <p:nvPr/>
        </p:nvSpPr>
        <p:spPr>
          <a:xfrm>
            <a:off x="11020848" y="523574"/>
            <a:ext cx="553998" cy="4689199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r>
              <a:rPr lang="en-US" sz="2400"/>
              <a:t>MAP VISUALIZATIONS BY COUNTRY</a:t>
            </a:r>
            <a:endParaRPr lang="en-US" sz="2400" dirty="0"/>
          </a:p>
        </p:txBody>
      </p:sp>
      <p:pic>
        <p:nvPicPr>
          <p:cNvPr id="11" name="Picture 10" descr="A map of the world with red and green dots&#10;&#10;Description automatically generated">
            <a:extLst>
              <a:ext uri="{FF2B5EF4-FFF2-40B4-BE49-F238E27FC236}">
                <a16:creationId xmlns:a16="http://schemas.microsoft.com/office/drawing/2014/main" id="{FEECC4B1-A776-E3A5-DAD5-8AFC9A37DA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617154" y="732123"/>
            <a:ext cx="9968672" cy="4823550"/>
          </a:xfrm>
          <a:prstGeom prst="rect">
            <a:avLst/>
          </a:prstGeom>
        </p:spPr>
      </p:pic>
      <p:pic>
        <p:nvPicPr>
          <p:cNvPr id="3" name="Graphic 2" descr="Unicorn outline">
            <a:extLst>
              <a:ext uri="{FF2B5EF4-FFF2-40B4-BE49-F238E27FC236}">
                <a16:creationId xmlns:a16="http://schemas.microsoft.com/office/drawing/2014/main" id="{96F23266-2402-0BCF-0B1E-BD24AA514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0053" y="5237879"/>
            <a:ext cx="635588" cy="63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65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253D3-77D1-C125-17FF-AE9DFAFD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F634-080E-E56C-3F04-2CEED5A6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88D7D-1ECD-6FE6-8965-DA3A386CEF84}"/>
              </a:ext>
            </a:extLst>
          </p:cNvPr>
          <p:cNvSpPr txBox="1"/>
          <p:nvPr/>
        </p:nvSpPr>
        <p:spPr>
          <a:xfrm>
            <a:off x="11020656" y="586620"/>
            <a:ext cx="553998" cy="4620380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r>
              <a:rPr lang="en-US" sz="2400" dirty="0"/>
              <a:t>MAP VISUALIZATIONS BY STARTUP</a:t>
            </a:r>
          </a:p>
        </p:txBody>
      </p:sp>
      <p:pic>
        <p:nvPicPr>
          <p:cNvPr id="6" name="Picture 5" descr="A map of the world with red dots&#10;&#10;Description automatically generated">
            <a:extLst>
              <a:ext uri="{FF2B5EF4-FFF2-40B4-BE49-F238E27FC236}">
                <a16:creationId xmlns:a16="http://schemas.microsoft.com/office/drawing/2014/main" id="{FC89E191-8AF6-7C24-8111-D2805F49D9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617346" y="739321"/>
            <a:ext cx="9750952" cy="4819650"/>
          </a:xfrm>
          <a:prstGeom prst="rect">
            <a:avLst/>
          </a:prstGeom>
        </p:spPr>
      </p:pic>
      <p:pic>
        <p:nvPicPr>
          <p:cNvPr id="3" name="Graphic 2" descr="Unicorn outline">
            <a:extLst>
              <a:ext uri="{FF2B5EF4-FFF2-40B4-BE49-F238E27FC236}">
                <a16:creationId xmlns:a16="http://schemas.microsoft.com/office/drawing/2014/main" id="{5A28ACF8-93BA-713F-A48B-A14B8D861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0656" y="5214243"/>
            <a:ext cx="553998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75692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</TotalTime>
  <Words>955</Words>
  <Application>Microsoft Macintosh PowerPoint</Application>
  <PresentationFormat>Widescreen</PresentationFormat>
  <Paragraphs>138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Arial</vt:lpstr>
      <vt:lpstr>Elephant</vt:lpstr>
      <vt:lpstr>Univers Condensed</vt:lpstr>
      <vt:lpstr>MemoVTI</vt:lpstr>
      <vt:lpstr>Unicorn Growth</vt:lpstr>
      <vt:lpstr>             Overview: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Comparing the Entry Dates of Unicorn Companies</vt:lpstr>
      <vt:lpstr>PowerPoint Presentation</vt:lpstr>
      <vt:lpstr>PowerPoint Presentation</vt:lpstr>
      <vt:lpstr>Average Growth Rates</vt:lpstr>
      <vt:lpstr>PowerPoint Presentation</vt:lpstr>
      <vt:lpstr>PowerPoint Presentation</vt:lpstr>
      <vt:lpstr>PowerPoint Presentation</vt:lpstr>
      <vt:lpstr>US vs China Unicorn Growth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Lana Huyen</dc:creator>
  <cp:lastModifiedBy>Lana Huyen</cp:lastModifiedBy>
  <cp:revision>12</cp:revision>
  <cp:lastPrinted>2024-07-17T00:57:34Z</cp:lastPrinted>
  <dcterms:created xsi:type="dcterms:W3CDTF">2024-07-15T18:07:05Z</dcterms:created>
  <dcterms:modified xsi:type="dcterms:W3CDTF">2024-07-17T02:35:46Z</dcterms:modified>
</cp:coreProperties>
</file>