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62" r:id="rId18"/>
    <p:sldId id="26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744"/>
  </p:normalViewPr>
  <p:slideViewPr>
    <p:cSldViewPr snapToGrid="0">
      <p:cViewPr>
        <p:scale>
          <a:sx n="100" d="100"/>
          <a:sy n="100" d="100"/>
        </p:scale>
        <p:origin x="14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17E382-EDBB-404E-B23C-71CABD65DADA}" type="datetimeFigureOut">
              <a:rPr lang="en-US" smtClean="0"/>
              <a:t>7/15/24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803312-DAB7-B14E-AFBB-90B0AAE27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97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03312-DAB7-B14E-AFBB-90B0AAE27D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40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03312-DAB7-B14E-AFBB-90B0AAE27D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40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84DA-E3E0-4099-8BC4-1813584CD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415" y="800100"/>
            <a:ext cx="8447314" cy="3314694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BD63B-9405-4E42-9E2F-07573F9B1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415" y="4909459"/>
            <a:ext cx="8292874" cy="914395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8D03A-9A11-476C-B52A-593F3C01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0168-EB40-45AF-89A1-87DE0A55FFC6}" type="datetime1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50CD1-7906-4885-9A4D-B764220DD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ECA96-1AD5-41FE-AB5C-68ABD6522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09E39A-DA3F-4BDC-A89A-6545C1DD3721}"/>
              </a:ext>
            </a:extLst>
          </p:cNvPr>
          <p:cNvCxnSpPr>
            <a:cxnSpLocks/>
          </p:cNvCxnSpPr>
          <p:nvPr/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36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4882-AC48-4F1E-837D-E154BEEDC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613106" cy="128288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D34B7-C335-425E-BF89-DB1A0C235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914525"/>
            <a:ext cx="9613106" cy="3883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63754-C885-4DC6-962D-C861267B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A68F-747D-436A-B5BB-2EBC3ED499E4}" type="datetime1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C9693-03CD-4EBD-A3D7-BE310CD5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BBD01-5E50-4FF1-A1D6-B24B7B75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21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A1D39-AB23-4CEE-BBAA-55B29415D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78644"/>
            <a:ext cx="1912144" cy="5272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20688-FA9B-4ABD-9E9E-C7EADE949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578643"/>
            <a:ext cx="7943848" cy="5272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B1A6B-AE19-4BD4-AE49-43E78CC0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DC11-9E39-40A0-B3DC-E3F2AD04A616}" type="datetime1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62144-27EE-4CE0-B167-F5DBA41B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A40B2-EFB0-47EA-878B-6405E1DC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269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BEE8-2E4A-4A4A-833E-89D8D794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5914"/>
            <a:ext cx="9527275" cy="1241944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6CFDA-CDBF-4B24-9EC3-827F540F7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08595"/>
            <a:ext cx="9527275" cy="36439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5871D-4A14-4A17-A0ED-7DDA7752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BD654-899B-4DAF-93B9-1CBCAB5F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F7FCA-B968-443D-90A7-E0F3C6D6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F5CC56-CBE8-4152-AD5E-982DD286AA28}"/>
              </a:ext>
            </a:extLst>
          </p:cNvPr>
          <p:cNvCxnSpPr>
            <a:cxnSpLocks/>
          </p:cNvCxnSpPr>
          <p:nvPr/>
        </p:nvCxnSpPr>
        <p:spPr>
          <a:xfrm>
            <a:off x="386707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279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95B8-786F-418B-9367-52B195268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3426"/>
            <a:ext cx="8840344" cy="34890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CF574-9044-4964-B6AE-A3983D595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8488"/>
            <a:ext cx="8840344" cy="900772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2A109-E9F9-428E-858A-38375BF1D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5506-6815-4E0E-B1DE-ECA35C2016DF}" type="datetime1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9BA6F-665B-4D62-84D1-23E03428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1A2D7-4390-4B51-90D4-900EAAB1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6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66EE-5127-48B4-A6F6-F5F6B38DB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7828"/>
            <a:ext cx="9578683" cy="990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7B8A9-5914-49F9-8E0E-C8723C533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057407"/>
            <a:ext cx="4318906" cy="3725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7D0C2-CAEA-4E31-8FA6-D866315DF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69577" y="2057407"/>
            <a:ext cx="4405746" cy="37251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E5DE2-0BD6-45B3-BDB1-675BA058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85F7-A724-48A4-9D33-CEBC5174E865}" type="datetime1">
              <a:rPr lang="en-US" smtClean="0"/>
              <a:t>7/15/24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622B7-97C1-4C72-BCA9-290DC716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7BEE3-B3AE-45B6-924A-08ABC951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10397D-8A25-4307-B58D-8DE617EFD26D}"/>
              </a:ext>
            </a:extLst>
          </p:cNvPr>
          <p:cNvCxnSpPr>
            <a:cxnSpLocks/>
          </p:cNvCxnSpPr>
          <p:nvPr/>
        </p:nvCxnSpPr>
        <p:spPr>
          <a:xfrm>
            <a:off x="375523" y="176040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747697-5C57-4DA6-8ED6-CAB14CDD220A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084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2296-2B01-4044-AD7B-497BAC8A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09600"/>
            <a:ext cx="10515600" cy="95149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08880-DE5D-4299-BAC3-D45377C49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89859"/>
            <a:ext cx="4381644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A655D-7A3A-4BA5-B82A-744276BE2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713126"/>
            <a:ext cx="4381644" cy="31213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037933-BDAC-4317-9B7E-E30CF0B42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50530" y="1989859"/>
            <a:ext cx="4487137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5878F-AE56-4F8C-A84A-A8534180D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50531" y="2713127"/>
            <a:ext cx="4487136" cy="31213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FF249A-9D93-4A8E-9284-5AB19AC0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6E7A-BDD3-46A3-BEE2-EB821F9236B4}" type="datetime1">
              <a:rPr lang="en-US" smtClean="0"/>
              <a:t>7/15/24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63883-9438-44C9-877E-EC771D1B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ED3CC-D7BA-43BD-973A-B09921FE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B03ADF-AEED-49C1-9CF7-7749387E2A4F}"/>
              </a:ext>
            </a:extLst>
          </p:cNvPr>
          <p:cNvCxnSpPr>
            <a:cxnSpLocks/>
          </p:cNvCxnSpPr>
          <p:nvPr/>
        </p:nvCxnSpPr>
        <p:spPr>
          <a:xfrm>
            <a:off x="378503" y="17526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5345CA-2FC8-42B9-85F7-84F77724D011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501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8770-E2EE-4C9B-9F89-128DAC66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16" y="703687"/>
            <a:ext cx="9406190" cy="17225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CE391-8E22-4716-8A8B-C39BA61A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540C-9440-4E7A-B71A-BEFEE06869E3}" type="datetime1">
              <a:rPr lang="en-US" smtClean="0"/>
              <a:t>7/15/24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C042F-179F-4DBC-80B7-34B89EA2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86EA4-4BE5-4D17-A1DC-196FEA97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8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49B6B-2C1C-452D-9F93-BD9A6F2B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7/15/24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CA8ED-78AC-4474-8874-E4C42429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0B764-0B68-4801-ADE7-93105912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558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717A-ED7D-43FE-881F-9407FF220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97476"/>
            <a:ext cx="3932237" cy="169371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FE954-332E-4D66-AFFD-A15389A76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597475"/>
            <a:ext cx="5140180" cy="526357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15CDA-9FC3-4F17-963C-DD9E226EC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1194"/>
            <a:ext cx="3932237" cy="357779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C30BE-8EE8-4A41-B20E-ACEFC980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ABFB-60E7-4BA1-866A-7059F058065B}" type="datetime1">
              <a:rPr lang="en-US" smtClean="0"/>
              <a:t>7/15/24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B6719-F550-42EF-B377-8E41A46D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A6636-5EF9-499C-A3A0-3021812D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46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38CB-27F1-47CF-B05A-CC068830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59822"/>
            <a:ext cx="3932237" cy="165215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9C67EA-3155-4708-9B86-D7B2B54FC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03687"/>
            <a:ext cx="5212917" cy="49690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434F1-C813-4E9B-98A4-B0B372CE2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26277"/>
            <a:ext cx="3932237" cy="32464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2A0B8-75E7-465D-84CB-BC9C3FB2F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112F-55F4-4776-A323-7418930321C8}" type="datetime1">
              <a:rPr lang="en-US" smtClean="0"/>
              <a:t>7/15/24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879C9-B751-43BD-8B27-FA18290E1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998FB-27B9-46E5-90E3-09B108B0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1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FBA68A5-A7C7-4D91-AB95-6E0B6FFD87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93EBF-655A-4373-ADBE-9606BFA9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485160" cy="1282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2994-4D2E-43BB-9D9B-117ED94AB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91757"/>
            <a:ext cx="9485163" cy="3706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28926-9DF1-4A3E-8B81-2191D6F75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300" baseline="0">
                <a:solidFill>
                  <a:schemeClr val="accent1"/>
                </a:solidFill>
              </a:defRPr>
            </a:lvl1pPr>
          </a:lstStyle>
          <a:p>
            <a:fld id="{CFBEA57F-793F-4683-BD8A-741FD4B89154}" type="datetime1">
              <a:rPr lang="en-US" smtClean="0"/>
              <a:t>7/15/24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1BD4F-CE83-48A3-9683-19CF03C0A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 cap="all" spc="300" baseline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94939-09B3-4A6E-88F8-4D923A56D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4051E3-92B2-42FC-BB3D-372E4A614439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425084-C97A-4C25-AE47-DDECF2DD3ABC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A478A1-0B34-4F2B-88FA-CF47551E5DF9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329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4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1580BD-7D80-4957-A58D-916E994AB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C45B16-36EC-4606-9AE0-6F220A940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4AC1B709-7722-8F52-6539-84D67BF11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7000"/>
          </a:blip>
          <a:srcRect t="11465" b="8178"/>
          <a:stretch/>
        </p:blipFill>
        <p:spPr>
          <a:xfrm>
            <a:off x="-1" y="1"/>
            <a:ext cx="12191999" cy="68579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B59DE95-F3B9-4A35-9681-78FA926F0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443F1C-2599-AED6-9DA7-CCD7085AE0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6731" y="4521057"/>
            <a:ext cx="6241965" cy="1535402"/>
          </a:xfrm>
          <a:gradFill flip="none" rotWithShape="1">
            <a:gsLst>
              <a:gs pos="3000">
                <a:schemeClr val="bg1">
                  <a:lumMod val="75000"/>
                  <a:alpha val="39000"/>
                </a:schemeClr>
              </a:gs>
              <a:gs pos="44000">
                <a:schemeClr val="bg1">
                  <a:lumMod val="65000"/>
                  <a:alpha val="93000"/>
                </a:schemeClr>
              </a:gs>
              <a:gs pos="58000">
                <a:schemeClr val="bg1">
                  <a:lumMod val="65000"/>
                  <a:alpha val="65000"/>
                </a:schemeClr>
              </a:gs>
              <a:gs pos="100000">
                <a:schemeClr val="bg1">
                  <a:lumMod val="50000"/>
                  <a:alpha val="87000"/>
                </a:schemeClr>
              </a:gs>
            </a:gsLst>
            <a:lin ang="0" scaled="1"/>
            <a:tileRect/>
          </a:gradFill>
        </p:spPr>
        <p:txBody>
          <a:bodyPr anchor="ctr">
            <a:noAutofit/>
          </a:bodyPr>
          <a:lstStyle/>
          <a:p>
            <a:r>
              <a:rPr lang="en-US" sz="5500" dirty="0">
                <a:solidFill>
                  <a:srgbClr val="FF0000"/>
                </a:solidFill>
                <a:effectLst>
                  <a:glow rad="127000">
                    <a:schemeClr val="accent1">
                      <a:lumMod val="40000"/>
                      <a:lumOff val="60000"/>
                    </a:schemeClr>
                  </a:glow>
                </a:effectLst>
              </a:rPr>
              <a:t>U</a:t>
            </a:r>
            <a:r>
              <a:rPr lang="en-US" sz="5500" dirty="0">
                <a:solidFill>
                  <a:srgbClr val="FFC000"/>
                </a:solidFill>
                <a:effectLst>
                  <a:glow rad="127000">
                    <a:schemeClr val="accent1">
                      <a:lumMod val="40000"/>
                      <a:lumOff val="60000"/>
                    </a:schemeClr>
                  </a:glow>
                </a:effectLst>
              </a:rPr>
              <a:t>n</a:t>
            </a:r>
            <a:r>
              <a:rPr lang="en-US" sz="5500" dirty="0">
                <a:solidFill>
                  <a:srgbClr val="FFFF00"/>
                </a:solidFill>
                <a:effectLst>
                  <a:glow rad="127000">
                    <a:schemeClr val="accent1">
                      <a:lumMod val="40000"/>
                      <a:lumOff val="60000"/>
                    </a:schemeClr>
                  </a:glow>
                </a:effectLst>
              </a:rPr>
              <a:t>i</a:t>
            </a:r>
            <a:r>
              <a:rPr lang="en-US" sz="5500" dirty="0">
                <a:solidFill>
                  <a:schemeClr val="accent6">
                    <a:lumMod val="75000"/>
                  </a:schemeClr>
                </a:solidFill>
                <a:effectLst>
                  <a:glow rad="127000">
                    <a:schemeClr val="accent1">
                      <a:lumMod val="40000"/>
                      <a:lumOff val="60000"/>
                    </a:schemeClr>
                  </a:glow>
                </a:effectLst>
              </a:rPr>
              <a:t>c</a:t>
            </a:r>
            <a:r>
              <a:rPr lang="en-US" sz="5500" dirty="0">
                <a:solidFill>
                  <a:srgbClr val="0070C0"/>
                </a:solidFill>
                <a:effectLst>
                  <a:glow rad="127000">
                    <a:schemeClr val="accent1">
                      <a:lumMod val="40000"/>
                      <a:lumOff val="60000"/>
                    </a:schemeClr>
                  </a:glow>
                </a:effectLst>
              </a:rPr>
              <a:t>or</a:t>
            </a:r>
            <a:r>
              <a:rPr lang="en-US" sz="5500" dirty="0">
                <a:solidFill>
                  <a:srgbClr val="7030A0"/>
                </a:solidFill>
                <a:effectLst>
                  <a:glow rad="127000">
                    <a:schemeClr val="accent1">
                      <a:lumMod val="40000"/>
                      <a:lumOff val="60000"/>
                    </a:schemeClr>
                  </a:glow>
                </a:effectLst>
              </a:rPr>
              <a:t>n</a:t>
            </a:r>
            <a:r>
              <a:rPr lang="en-US" sz="5500" dirty="0">
                <a:solidFill>
                  <a:srgbClr val="FFFFFF"/>
                </a:solidFill>
                <a:effectLst>
                  <a:glow rad="127000">
                    <a:schemeClr val="accent1">
                      <a:lumMod val="40000"/>
                      <a:lumOff val="60000"/>
                    </a:schemeClr>
                  </a:glow>
                </a:effectLst>
              </a:rPr>
              <a:t> </a:t>
            </a:r>
            <a:r>
              <a:rPr lang="en-US" sz="5500" dirty="0">
                <a:solidFill>
                  <a:srgbClr val="FFFFFF"/>
                </a:solidFill>
              </a:rPr>
              <a:t>Growth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ECE2DE-64BB-405A-AB10-CB488261A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3301" y="4495658"/>
            <a:ext cx="3063431" cy="1551635"/>
          </a:xfrm>
          <a:gradFill flip="none" rotWithShape="1">
            <a:gsLst>
              <a:gs pos="26000">
                <a:schemeClr val="accent3">
                  <a:lumMod val="20000"/>
                  <a:lumOff val="80000"/>
                </a:schemeClr>
              </a:gs>
              <a:gs pos="0">
                <a:schemeClr val="bg1">
                  <a:lumMod val="50000"/>
                  <a:alpha val="80000"/>
                </a:schemeClr>
              </a:gs>
              <a:gs pos="56000">
                <a:schemeClr val="bg2">
                  <a:lumMod val="90000"/>
                </a:schemeClr>
              </a:gs>
              <a:gs pos="99000">
                <a:schemeClr val="bg1">
                  <a:lumMod val="65000"/>
                  <a:alpha val="78000"/>
                </a:schemeClr>
              </a:gs>
            </a:gsLst>
            <a:lin ang="0" scaled="1"/>
            <a:tileRect/>
          </a:gradFill>
        </p:spPr>
        <p:txBody>
          <a:bodyPr anchor="t">
            <a:normAutofit fontScale="92500" lnSpcReduction="1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Athena Wu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Ian Nguyen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Lana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Huyen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Oty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Baasandorj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E687E3B-9C6D-4102-8F38-DCB77C49C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2D5243F-6AFC-4A87-8525-C3B22EFD9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4495800"/>
            <a:ext cx="10375638" cy="0"/>
          </a:xfrm>
          <a:prstGeom prst="line">
            <a:avLst/>
          </a:prstGeom>
          <a:ln w="12700"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73C7C39-C73B-4051-B742-C9086B7B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185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C11686-81F8-A3A6-19A4-CC4BDDAEA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7/15/24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41B590-CE56-0C05-1870-87C5487B6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dirty="0"/>
              <a:t>Growth by the years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608B1-EB66-8FDA-7AA2-18F10C502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 descr="A graph with numbers and a bar chart&#10;&#10;Description automatically generated with medium confidence">
            <a:extLst>
              <a:ext uri="{FF2B5EF4-FFF2-40B4-BE49-F238E27FC236}">
                <a16:creationId xmlns:a16="http://schemas.microsoft.com/office/drawing/2014/main" id="{5B9DD053-47C1-EEFD-0ACF-F32A0BFEF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53" y="529803"/>
            <a:ext cx="4844096" cy="3229397"/>
          </a:xfrm>
          <a:prstGeom prst="rect">
            <a:avLst/>
          </a:prstGeom>
        </p:spPr>
      </p:pic>
      <p:pic>
        <p:nvPicPr>
          <p:cNvPr id="8" name="Picture 7" descr="A graph with numbers and lines&#10;&#10;Description automatically generated with medium confidence">
            <a:extLst>
              <a:ext uri="{FF2B5EF4-FFF2-40B4-BE49-F238E27FC236}">
                <a16:creationId xmlns:a16="http://schemas.microsoft.com/office/drawing/2014/main" id="{17B3CB5B-7AB3-A890-11EF-4C691FA15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079" y="2690075"/>
            <a:ext cx="4844094" cy="32293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866581-D4DC-F9DA-3B10-704F1C8DF90D}"/>
              </a:ext>
            </a:extLst>
          </p:cNvPr>
          <p:cNvSpPr txBox="1"/>
          <p:nvPr/>
        </p:nvSpPr>
        <p:spPr>
          <a:xfrm>
            <a:off x="6947208" y="938529"/>
            <a:ext cx="2241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China had the highest growth from 2022 to 2023 with a growth of $52.93 Billion across all industries.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83F3E8-52AC-E833-0997-436C419279FA}"/>
              </a:ext>
            </a:extLst>
          </p:cNvPr>
          <p:cNvSpPr txBox="1"/>
          <p:nvPr/>
        </p:nvSpPr>
        <p:spPr>
          <a:xfrm>
            <a:off x="1706165" y="4495322"/>
            <a:ext cx="2438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Whereas from 2023 to 2024, the United States experienced a growth of $100.10 Billion.</a:t>
            </a:r>
          </a:p>
        </p:txBody>
      </p:sp>
    </p:spTree>
    <p:extLst>
      <p:ext uri="{BB962C8B-B14F-4D97-AF65-F5344CB8AC3E}">
        <p14:creationId xmlns:p14="http://schemas.microsoft.com/office/powerpoint/2010/main" val="577103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287A7B-EF13-D11F-9E26-417BEE276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7/15/24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F045D0-878A-D3F3-20BF-F389BF494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8572653" y="3239434"/>
            <a:ext cx="5436618" cy="365125"/>
          </a:xfrm>
        </p:spPr>
        <p:txBody>
          <a:bodyPr/>
          <a:lstStyle/>
          <a:p>
            <a:r>
              <a:rPr lang="en-US" sz="2000" dirty="0"/>
              <a:t>Total growth by countries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0044A8-3FB2-DA88-5F37-B6757AADB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 descr="A graph with numbers and a bar&#10;&#10;Description automatically generated">
            <a:extLst>
              <a:ext uri="{FF2B5EF4-FFF2-40B4-BE49-F238E27FC236}">
                <a16:creationId xmlns:a16="http://schemas.microsoft.com/office/drawing/2014/main" id="{D137D0F9-B3A7-263C-CF19-93DED9AAA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547" y="703687"/>
            <a:ext cx="7600335" cy="506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984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D24E99-5EB8-1BFF-D472-55FEEA6C3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7/15/24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E561E1-528E-0AE4-5B80-FCF5AC592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/>
              <a:t>Total valuations / year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469BF7-58C7-21BC-4ECE-1EEF93415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3503A7CC-3CAE-BC27-1C05-0B1300F81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698" y="592175"/>
            <a:ext cx="7772400" cy="5181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C7ED5C-7498-E4B4-037C-44F0364A6B19}"/>
              </a:ext>
            </a:extLst>
          </p:cNvPr>
          <p:cNvSpPr txBox="1"/>
          <p:nvPr/>
        </p:nvSpPr>
        <p:spPr>
          <a:xfrm>
            <a:off x="686879" y="2767476"/>
            <a:ext cx="14448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The United States and China are leading the world in their total valuation of all companies in their countries. </a:t>
            </a:r>
          </a:p>
        </p:txBody>
      </p:sp>
    </p:spTree>
    <p:extLst>
      <p:ext uri="{BB962C8B-B14F-4D97-AF65-F5344CB8AC3E}">
        <p14:creationId xmlns:p14="http://schemas.microsoft.com/office/powerpoint/2010/main" val="1668830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98F4F0-852C-8680-6196-1C8D0B8F2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7/15/24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ABD6CA-CD93-EA09-61AB-4C185DEEB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/>
              <a:t>Total valuations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F61CCA-AA79-6935-AFF1-22192E56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 descr="A graph of a graph with colored lines&#10;&#10;Description automatically generated with medium confidence">
            <a:extLst>
              <a:ext uri="{FF2B5EF4-FFF2-40B4-BE49-F238E27FC236}">
                <a16:creationId xmlns:a16="http://schemas.microsoft.com/office/drawing/2014/main" id="{BF285D50-2659-AB3E-0B81-4176BFC5F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658" y="597662"/>
            <a:ext cx="77724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742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7AD82F-FB71-7F46-7F31-3FDD20F77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7/15/24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B217C-58E3-A60A-57D0-9E68FE088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/>
              <a:t>Country vs industry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24976-BDF6-D616-AC26-18E9126C8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6CF6C512-076E-0EB4-7073-2CD8A70BA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2" y="615176"/>
            <a:ext cx="7772400" cy="5181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9739D7-7A44-77D6-6123-2F242FE58D13}"/>
              </a:ext>
            </a:extLst>
          </p:cNvPr>
          <p:cNvSpPr txBox="1"/>
          <p:nvPr/>
        </p:nvSpPr>
        <p:spPr>
          <a:xfrm>
            <a:off x="8920001" y="2698144"/>
            <a:ext cx="13827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The United States is also leading in the number of unicorn companies at 397 as China is next with 66 companies.</a:t>
            </a:r>
          </a:p>
        </p:txBody>
      </p:sp>
    </p:spTree>
    <p:extLst>
      <p:ext uri="{BB962C8B-B14F-4D97-AF65-F5344CB8AC3E}">
        <p14:creationId xmlns:p14="http://schemas.microsoft.com/office/powerpoint/2010/main" val="1951129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4F317B-0AA5-399B-33C3-09D549C80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7/15/24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7DD794-3A27-3522-3301-7B31C829C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/>
              <a:t>Country vs industry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FB32E-BBA5-5A81-16D2-1CAC99897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6D9007BD-6A77-DF59-660E-6A7632F03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079" y="625628"/>
            <a:ext cx="7744911" cy="516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780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7F981B-59FC-9363-BEAB-94EE60BEC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7/15/24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FB764E-529E-0A5B-A434-DD6A652CE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42DD41-D3D2-682D-1EF0-0045434B1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 descr="A graph of a graph with numbers and text&#10;&#10;Description automatically generated with medium confidence">
            <a:extLst>
              <a:ext uri="{FF2B5EF4-FFF2-40B4-BE49-F238E27FC236}">
                <a16:creationId xmlns:a16="http://schemas.microsoft.com/office/drawing/2014/main" id="{F0A43ED1-B265-CB46-3DAB-E1C2CE72B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03" y="1190934"/>
            <a:ext cx="7838226" cy="39191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8B1637-6B4A-9EDE-B2A2-3E5E6E3C373C}"/>
              </a:ext>
            </a:extLst>
          </p:cNvPr>
          <p:cNvSpPr txBox="1"/>
          <p:nvPr/>
        </p:nvSpPr>
        <p:spPr>
          <a:xfrm>
            <a:off x="8586439" y="2411826"/>
            <a:ext cx="16949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From a total of 1189 select investors, Accel has invested the most, in 62 companies. Accel has invested mainly in internet software &amp; services. Other industries include cybersecurity, artificial intelligence,  health, hardware, and more.</a:t>
            </a:r>
          </a:p>
        </p:txBody>
      </p:sp>
    </p:spTree>
    <p:extLst>
      <p:ext uri="{BB962C8B-B14F-4D97-AF65-F5344CB8AC3E}">
        <p14:creationId xmlns:p14="http://schemas.microsoft.com/office/powerpoint/2010/main" val="1535627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57B4EC-A9FC-9F11-0382-3F7DCF05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SOURCES IN APPENDIX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BF9281-1C29-F707-BB8C-C2C70A32D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dirty="0"/>
              <a:t>OBSERVATIONS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B090CC-CB4F-8AD9-B960-E4A4B7FFA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5815B2-5CA8-0CAF-3550-33B222DA7881}"/>
              </a:ext>
            </a:extLst>
          </p:cNvPr>
          <p:cNvSpPr txBox="1"/>
          <p:nvPr/>
        </p:nvSpPr>
        <p:spPr>
          <a:xfrm>
            <a:off x="718475" y="430621"/>
            <a:ext cx="864485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Valuation Trends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Significant growth is observed in companies within the Artificial Intelligence and Other industries from 2022 to 2024, while industries like E-commerce &amp; Direct-to-Consumer and Edtech have shown notable declines over the same period.</a:t>
            </a:r>
          </a:p>
          <a:p>
            <a:r>
              <a:rPr lang="en-US" b="1" dirty="0"/>
              <a:t>Geographic Distribution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dataset includes companies from diverse geographic locations, with a significant presence in the United States and China. Notable cities with high valuation companies include San Francisco, Beijing, and Shenzhen.</a:t>
            </a:r>
          </a:p>
          <a:p>
            <a:r>
              <a:rPr lang="en-US" b="1" dirty="0"/>
              <a:t>Date of Joining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noticeable trend is the influx of high-valuation companies joining around the years 2017 and 2018, indicating a peak period for startup formations and investments.</a:t>
            </a:r>
          </a:p>
          <a:p>
            <a:r>
              <a:rPr lang="en-US" b="1" dirty="0"/>
              <a:t>Industry Distribution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dataset is well-represented across various industries, with a strong emphasis on emerging sectors such as Artificial Intelligence, Data Management &amp; Analytics, and Internet Software &amp; Services, indicating a focus on technology-driven growth.</a:t>
            </a:r>
          </a:p>
          <a:p>
            <a:r>
              <a:rPr lang="en-US" b="1" dirty="0"/>
              <a:t>Investor Influence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Prominent investors like Sequoia Capital, Tiger Global Management, and Andreessen Horowitz are recurrently mentioned, highlighting their significant role in funding and supporting high-valuation startups across multiple industries.</a:t>
            </a:r>
          </a:p>
          <a:p>
            <a:endParaRPr lang="en-US" dirty="0"/>
          </a:p>
        </p:txBody>
      </p:sp>
      <p:pic>
        <p:nvPicPr>
          <p:cNvPr id="6" name="Graphic 5" descr="Unicorn outline">
            <a:extLst>
              <a:ext uri="{FF2B5EF4-FFF2-40B4-BE49-F238E27FC236}">
                <a16:creationId xmlns:a16="http://schemas.microsoft.com/office/drawing/2014/main" id="{D8B59B3A-FD1B-E35C-38F7-650F2B1B3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21482" y="5120360"/>
            <a:ext cx="552346" cy="55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962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B1ECA5-644F-AF76-C9EE-9056A48E1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7/15/24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CC4E6-D852-3907-100A-AA924CEB0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280019-26DA-862A-0FB3-5E66E674A86C}"/>
              </a:ext>
            </a:extLst>
          </p:cNvPr>
          <p:cNvSpPr txBox="1"/>
          <p:nvPr/>
        </p:nvSpPr>
        <p:spPr>
          <a:xfrm>
            <a:off x="628652" y="906839"/>
            <a:ext cx="97091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Set Sources: </a:t>
            </a:r>
          </a:p>
          <a:p>
            <a:endParaRPr lang="en-US" dirty="0"/>
          </a:p>
          <a:p>
            <a:r>
              <a:rPr lang="en-US" dirty="0"/>
              <a:t>CB Insights: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	- https://</a:t>
            </a:r>
            <a:r>
              <a:rPr lang="en-US" dirty="0" err="1"/>
              <a:t>www.cbinsights.com</a:t>
            </a:r>
            <a:r>
              <a:rPr lang="en-US" dirty="0"/>
              <a:t>/research-unicorn-companies</a:t>
            </a:r>
          </a:p>
          <a:p>
            <a:endParaRPr lang="en-US" dirty="0"/>
          </a:p>
          <a:p>
            <a:r>
              <a:rPr lang="en-US" dirty="0"/>
              <a:t>Kaggle: </a:t>
            </a:r>
          </a:p>
          <a:p>
            <a:endParaRPr lang="en-US" dirty="0"/>
          </a:p>
          <a:p>
            <a:r>
              <a:rPr lang="en-US" dirty="0"/>
              <a:t>	- https://</a:t>
            </a:r>
            <a:r>
              <a:rPr lang="en-US" dirty="0" err="1"/>
              <a:t>www.kaggle.com</a:t>
            </a:r>
            <a:r>
              <a:rPr lang="en-US" dirty="0"/>
              <a:t>/datasets/</a:t>
            </a:r>
            <a:r>
              <a:rPr lang="en-US" dirty="0" err="1"/>
              <a:t>tahzeer</a:t>
            </a:r>
            <a:r>
              <a:rPr lang="en-US" dirty="0"/>
              <a:t>/unicorn-startup-companies-july-2023</a:t>
            </a:r>
          </a:p>
          <a:p>
            <a:r>
              <a:rPr lang="en-US" dirty="0"/>
              <a:t>	- https://</a:t>
            </a:r>
            <a:r>
              <a:rPr lang="en-US" dirty="0" err="1"/>
              <a:t>www.kaggle.com</a:t>
            </a:r>
            <a:r>
              <a:rPr lang="en-US" dirty="0"/>
              <a:t>/datasets/</a:t>
            </a:r>
            <a:r>
              <a:rPr lang="en-US" dirty="0" err="1"/>
              <a:t>ramjasmaurya</a:t>
            </a:r>
            <a:r>
              <a:rPr lang="en-US" dirty="0"/>
              <a:t>/unicorn-startups</a:t>
            </a:r>
          </a:p>
          <a:p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D999B6-05AF-5AD3-9B80-35582EBD3205}"/>
              </a:ext>
            </a:extLst>
          </p:cNvPr>
          <p:cNvSpPr txBox="1"/>
          <p:nvPr/>
        </p:nvSpPr>
        <p:spPr>
          <a:xfrm>
            <a:off x="10928323" y="1243390"/>
            <a:ext cx="738664" cy="437122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sz="3600" dirty="0"/>
              <a:t>sources</a:t>
            </a:r>
          </a:p>
        </p:txBody>
      </p:sp>
    </p:spTree>
    <p:extLst>
      <p:ext uri="{BB962C8B-B14F-4D97-AF65-F5344CB8AC3E}">
        <p14:creationId xmlns:p14="http://schemas.microsoft.com/office/powerpoint/2010/main" val="1136109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80701-5D62-D9CB-DDBA-F879E8BCF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Overview: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BA846-8B71-67F4-5438-BB993B22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2106276"/>
            <a:ext cx="9527275" cy="364393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A PRIVATELY HELD STARTUP WITH VALUATION ABOVE 1 BILLION USD</a:t>
            </a:r>
          </a:p>
          <a:p>
            <a:pPr marL="0" indent="0" algn="ctr">
              <a:buNone/>
            </a:pPr>
            <a:endParaRPr lang="en-US" dirty="0"/>
          </a:p>
          <a:p>
            <a:r>
              <a:rPr lang="en-US" sz="2000" dirty="0"/>
              <a:t>Using the data of each unicorn company between 2022 and 2024, we will look at:</a:t>
            </a:r>
          </a:p>
          <a:p>
            <a:pPr lvl="1"/>
            <a:r>
              <a:rPr lang="en-US" sz="2000" dirty="0"/>
              <a:t>The relationship between growth and: industry, year inducted as a Unicorn company, and location</a:t>
            </a:r>
          </a:p>
          <a:p>
            <a:pPr lvl="1"/>
            <a:r>
              <a:rPr lang="en-US" sz="2000" dirty="0"/>
              <a:t>Visualizations of data </a:t>
            </a:r>
          </a:p>
          <a:p>
            <a:pPr lvl="1"/>
            <a:r>
              <a:rPr lang="en-US" sz="2000" dirty="0"/>
              <a:t>Analysis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C0183-E957-3981-75C6-F55EEEF6D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SOURCES IN APPENDIX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1C407-3217-333B-78D1-8D5BE70B8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2</a:t>
            </a:fld>
            <a:endParaRPr lang="en-US"/>
          </a:p>
        </p:txBody>
      </p:sp>
      <p:pic>
        <p:nvPicPr>
          <p:cNvPr id="10" name="Graphic 9" descr="Unicorn outline">
            <a:extLst>
              <a:ext uri="{FF2B5EF4-FFF2-40B4-BE49-F238E27FC236}">
                <a16:creationId xmlns:a16="http://schemas.microsoft.com/office/drawing/2014/main" id="{7D69F4E1-D2B1-BBD9-4F88-D1A56FDF0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53" y="266580"/>
            <a:ext cx="1560362" cy="156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945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033E41-DBD4-5FE0-B239-58D751562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Sources in appendix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39BE85-B876-E9D5-E544-5366F70AC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3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227E7B-87FE-9B26-C334-ECF20474C6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415636" y="430621"/>
            <a:ext cx="7980218" cy="27757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6FFD38-FF94-6C69-768F-A56E2F821C2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415635" y="3206349"/>
            <a:ext cx="7980219" cy="27757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C023EED-83A2-EE41-F65B-C278C651B8AE}"/>
              </a:ext>
            </a:extLst>
          </p:cNvPr>
          <p:cNvSpPr txBox="1"/>
          <p:nvPr/>
        </p:nvSpPr>
        <p:spPr>
          <a:xfrm>
            <a:off x="11034811" y="430621"/>
            <a:ext cx="553998" cy="5125052"/>
          </a:xfrm>
          <a:prstGeom prst="rect">
            <a:avLst/>
          </a:prstGeom>
          <a:noFill/>
        </p:spPr>
        <p:txBody>
          <a:bodyPr vert="vert" wrap="square" rtlCol="0" anchor="ctr" anchorCtr="0">
            <a:spAutoFit/>
          </a:bodyPr>
          <a:lstStyle/>
          <a:p>
            <a:r>
              <a:rPr lang="en-US" sz="2400" dirty="0"/>
              <a:t>INDUDSTRY : 2022 GROWTH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60C937-F666-920C-C07A-F6D3864463E0}"/>
              </a:ext>
            </a:extLst>
          </p:cNvPr>
          <p:cNvSpPr txBox="1"/>
          <p:nvPr/>
        </p:nvSpPr>
        <p:spPr>
          <a:xfrm>
            <a:off x="8395854" y="2736502"/>
            <a:ext cx="1943100" cy="138499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alpha val="84000"/>
                  </a:schemeClr>
                </a:solidFill>
              </a:rPr>
              <a:t>Artificial Intelligence experienced the highest average growth rate, while the E-commerce &amp; Direct-to-Consumer and Edtech industries saw significant declines.</a:t>
            </a:r>
          </a:p>
        </p:txBody>
      </p:sp>
      <p:pic>
        <p:nvPicPr>
          <p:cNvPr id="16" name="Graphic 15" descr="Unicorn outline">
            <a:extLst>
              <a:ext uri="{FF2B5EF4-FFF2-40B4-BE49-F238E27FC236}">
                <a16:creationId xmlns:a16="http://schemas.microsoft.com/office/drawing/2014/main" id="{67A58E48-2F67-4AF7-93E6-1B83C41E39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20318" y="5041368"/>
            <a:ext cx="754674" cy="75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647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D22E1B-6156-EC6F-2154-490BCB57B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Sources in appendix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2D2A-4F23-44D7-6B62-223F2DCF3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25F694-5A7C-E0B2-2402-B8272ADCFDB9}"/>
              </a:ext>
            </a:extLst>
          </p:cNvPr>
          <p:cNvSpPr txBox="1"/>
          <p:nvPr/>
        </p:nvSpPr>
        <p:spPr>
          <a:xfrm>
            <a:off x="11020656" y="547654"/>
            <a:ext cx="553998" cy="5125052"/>
          </a:xfrm>
          <a:prstGeom prst="rect">
            <a:avLst/>
          </a:prstGeom>
          <a:noFill/>
        </p:spPr>
        <p:txBody>
          <a:bodyPr vert="vert" wrap="square" rtlCol="0" anchor="ctr" anchorCtr="0">
            <a:spAutoFit/>
          </a:bodyPr>
          <a:lstStyle/>
          <a:p>
            <a:r>
              <a:rPr lang="en-US" sz="2400" dirty="0"/>
              <a:t>INDUDSTRY : 2023 GROWTH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E4AC14-7252-145C-8D5D-78A19593386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2652577" y="430621"/>
            <a:ext cx="8076994" cy="28093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169426-FFD8-5523-B80D-6D6A7A2B821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2652577" y="3240010"/>
            <a:ext cx="8076994" cy="27515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A99016F-4EF8-DF7E-34CF-26256C01E4F4}"/>
              </a:ext>
            </a:extLst>
          </p:cNvPr>
          <p:cNvSpPr txBox="1"/>
          <p:nvPr/>
        </p:nvSpPr>
        <p:spPr>
          <a:xfrm>
            <a:off x="563935" y="2644170"/>
            <a:ext cx="1943100" cy="1569660"/>
          </a:xfrm>
          <a:prstGeom prst="rect">
            <a:avLst/>
          </a:prstGeom>
          <a:noFill/>
          <a:effectLst>
            <a:glow rad="127000">
              <a:schemeClr val="accent1"/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alpha val="84000"/>
                  </a:schemeClr>
                </a:solidFill>
              </a:rPr>
              <a:t>Data Management &amp; Analytics and Artificial Intelligence industries had notable growth, whereas the Internet and Supply Chain, Logistics, &amp; Delivery industries experienced a decrease</a:t>
            </a:r>
          </a:p>
        </p:txBody>
      </p:sp>
      <p:pic>
        <p:nvPicPr>
          <p:cNvPr id="11" name="Graphic 10" descr="Unicorn outline">
            <a:extLst>
              <a:ext uri="{FF2B5EF4-FFF2-40B4-BE49-F238E27FC236}">
                <a16:creationId xmlns:a16="http://schemas.microsoft.com/office/drawing/2014/main" id="{9F23F9AC-E39B-693E-C4BE-039B82FB01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75113" y="5037891"/>
            <a:ext cx="754673" cy="75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046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A253D3-77D1-C125-17FF-AE9DFAFD1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Sources in appendix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9F634-080E-E56C-3F04-2CEED5A6B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A88D7D-1ECD-6FE6-8965-DA3A386CEF84}"/>
              </a:ext>
            </a:extLst>
          </p:cNvPr>
          <p:cNvSpPr txBox="1"/>
          <p:nvPr/>
        </p:nvSpPr>
        <p:spPr>
          <a:xfrm>
            <a:off x="11020656" y="430621"/>
            <a:ext cx="553998" cy="3950879"/>
          </a:xfrm>
          <a:prstGeom prst="rect">
            <a:avLst/>
          </a:prstGeom>
          <a:noFill/>
        </p:spPr>
        <p:txBody>
          <a:bodyPr vert="vert" wrap="square" rtlCol="0" anchor="ctr" anchorCtr="0">
            <a:spAutoFit/>
          </a:bodyPr>
          <a:lstStyle/>
          <a:p>
            <a:r>
              <a:rPr lang="en-US" sz="2400" dirty="0"/>
              <a:t>INDUDSTRY : TOTAL GROWTH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A8328C-769C-F5EB-F09F-335E758A93B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387925" y="430621"/>
            <a:ext cx="8132620" cy="27371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1512BC-8DEF-EEC4-1D39-65A29ED9FE1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387926" y="3162789"/>
            <a:ext cx="8132620" cy="28287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09531D-4A7F-E6A9-3038-1B59FD30CD80}"/>
              </a:ext>
            </a:extLst>
          </p:cNvPr>
          <p:cNvSpPr txBox="1"/>
          <p:nvPr/>
        </p:nvSpPr>
        <p:spPr>
          <a:xfrm>
            <a:off x="8699572" y="2644170"/>
            <a:ext cx="1943100" cy="1938992"/>
          </a:xfrm>
          <a:prstGeom prst="rect">
            <a:avLst/>
          </a:prstGeom>
          <a:noFill/>
          <a:effectLst>
            <a:glow rad="127000">
              <a:schemeClr val="accent1"/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alpha val="84000"/>
                  </a:schemeClr>
                </a:solidFill>
              </a:rPr>
              <a:t>Artificial Intelligence and Other industries demonstrated the most substantial average total growth, highlighting their strong performance over the period, while the E-commerce &amp; Direct-to-Consumer and Edtech industries underperformed</a:t>
            </a:r>
          </a:p>
        </p:txBody>
      </p:sp>
      <p:pic>
        <p:nvPicPr>
          <p:cNvPr id="9" name="Graphic 8" descr="Unicorn outline">
            <a:extLst>
              <a:ext uri="{FF2B5EF4-FFF2-40B4-BE49-F238E27FC236}">
                <a16:creationId xmlns:a16="http://schemas.microsoft.com/office/drawing/2014/main" id="{F228779C-5419-8391-D5C5-BB1FEC371C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21179" y="4920085"/>
            <a:ext cx="752952" cy="75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139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033E41-DBD4-5FE0-B239-58D751562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Sources in appendix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39BE85-B876-E9D5-E544-5366F70AC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6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023EED-83A2-EE41-F65B-C278C651B8AE}"/>
              </a:ext>
            </a:extLst>
          </p:cNvPr>
          <p:cNvSpPr txBox="1"/>
          <p:nvPr/>
        </p:nvSpPr>
        <p:spPr>
          <a:xfrm>
            <a:off x="11034811" y="694279"/>
            <a:ext cx="553998" cy="4861393"/>
          </a:xfrm>
          <a:prstGeom prst="rect">
            <a:avLst/>
          </a:prstGeom>
          <a:noFill/>
        </p:spPr>
        <p:txBody>
          <a:bodyPr vert="vert" wrap="square" rtlCol="0" anchor="ctr" anchorCtr="0">
            <a:spAutoFit/>
          </a:bodyPr>
          <a:lstStyle/>
          <a:p>
            <a:r>
              <a:rPr lang="en-US" sz="2400" dirty="0"/>
              <a:t>Average CAGR by Country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60C937-F666-920C-C07A-F6D3864463E0}"/>
              </a:ext>
            </a:extLst>
          </p:cNvPr>
          <p:cNvSpPr txBox="1"/>
          <p:nvPr/>
        </p:nvSpPr>
        <p:spPr>
          <a:xfrm>
            <a:off x="8189844" y="681059"/>
            <a:ext cx="2467644" cy="830997"/>
          </a:xfrm>
          <a:prstGeom prst="rect">
            <a:avLst/>
          </a:prstGeom>
          <a:noFill/>
          <a:effectLst>
            <a:glow rad="127000">
              <a:schemeClr val="accent1"/>
            </a:glow>
          </a:effectLst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alpha val="84000"/>
                  </a:schemeClr>
                </a:solidFill>
              </a:rPr>
              <a:t>Compounded Annual Growth Rate (CAGR) is the average annual growth rate over the past two years (2022 to 2023 and 2023 to 2024).</a:t>
            </a:r>
          </a:p>
        </p:txBody>
      </p:sp>
      <p:pic>
        <p:nvPicPr>
          <p:cNvPr id="5" name="Picture 4" descr="A graph of the average cagr by country&#10;&#10;Description automatically generated">
            <a:extLst>
              <a:ext uri="{FF2B5EF4-FFF2-40B4-BE49-F238E27FC236}">
                <a16:creationId xmlns:a16="http://schemas.microsoft.com/office/drawing/2014/main" id="{5E4E538F-3D6F-9ED8-2118-F510F4F91BE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573321" y="694280"/>
            <a:ext cx="7510179" cy="49662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E351FA-AD07-4DB6-5A38-56E693CD3393}"/>
              </a:ext>
            </a:extLst>
          </p:cNvPr>
          <p:cNvSpPr txBox="1"/>
          <p:nvPr/>
        </p:nvSpPr>
        <p:spPr>
          <a:xfrm>
            <a:off x="8189844" y="1556656"/>
            <a:ext cx="2467644" cy="830997"/>
          </a:xfrm>
          <a:prstGeom prst="rect">
            <a:avLst/>
          </a:prstGeom>
          <a:noFill/>
          <a:effectLst>
            <a:glow rad="127000">
              <a:schemeClr val="accent1"/>
            </a:glow>
          </a:effectLst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alpha val="84000"/>
                  </a:schemeClr>
                </a:solidFill>
              </a:rPr>
              <a:t>Lithuania leads with an average CAGR of 18.46%.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alpha val="84000"/>
                  </a:schemeClr>
                </a:solidFill>
              </a:rPr>
              <a:t>Focus on external markets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alpha val="84000"/>
                  </a:schemeClr>
                </a:solidFill>
              </a:rPr>
              <a:t>Collaborate ecosystem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EE508A-7F62-A32A-7E00-C54915392372}"/>
              </a:ext>
            </a:extLst>
          </p:cNvPr>
          <p:cNvSpPr txBox="1"/>
          <p:nvPr/>
        </p:nvSpPr>
        <p:spPr>
          <a:xfrm>
            <a:off x="8189844" y="2432253"/>
            <a:ext cx="2467644" cy="1015663"/>
          </a:xfrm>
          <a:prstGeom prst="rect">
            <a:avLst/>
          </a:prstGeom>
          <a:noFill/>
          <a:effectLst>
            <a:glow rad="127000">
              <a:schemeClr val="accent1"/>
            </a:glow>
          </a:effectLst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alpha val="84000"/>
                  </a:schemeClr>
                </a:solidFill>
              </a:rPr>
              <a:t>Top three countries in terms of avg. CAGR are European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alpha val="84000"/>
                  </a:schemeClr>
                </a:solidFill>
              </a:rPr>
              <a:t>A potential greater growth trajectory in Europe in terms of the global startup ecosystem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013E13-DFAE-67EF-BF0E-788A2737AAAE}"/>
              </a:ext>
            </a:extLst>
          </p:cNvPr>
          <p:cNvSpPr txBox="1"/>
          <p:nvPr/>
        </p:nvSpPr>
        <p:spPr>
          <a:xfrm>
            <a:off x="8189844" y="3492516"/>
            <a:ext cx="2467644" cy="1569660"/>
          </a:xfrm>
          <a:prstGeom prst="rect">
            <a:avLst/>
          </a:prstGeom>
          <a:noFill/>
          <a:effectLst>
            <a:glow rad="127000">
              <a:schemeClr val="accent1"/>
            </a:glow>
          </a:effectLst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alpha val="84000"/>
                  </a:schemeClr>
                </a:solidFill>
              </a:rPr>
              <a:t>U.S. and China lead in the number of unicorn startups but exhibit lower growth rates.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alpha val="84000"/>
                  </a:schemeClr>
                </a:solidFill>
              </a:rPr>
              <a:t>Suggests that a larger volume of unicorn startups may impede overall growth due to greater competition, market saturation, and a focus on internal markets</a:t>
            </a:r>
          </a:p>
        </p:txBody>
      </p:sp>
      <p:pic>
        <p:nvPicPr>
          <p:cNvPr id="3" name="Graphic 2" descr="Unicorn outline">
            <a:extLst>
              <a:ext uri="{FF2B5EF4-FFF2-40B4-BE49-F238E27FC236}">
                <a16:creationId xmlns:a16="http://schemas.microsoft.com/office/drawing/2014/main" id="{CA658597-7809-FFA0-2E6F-6598077509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21179" y="4920085"/>
            <a:ext cx="752952" cy="75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133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D22E1B-6156-EC6F-2154-490BCB57B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Sources in appendix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2D2A-4F23-44D7-6B62-223F2DCF3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25F694-5A7C-E0B2-2402-B8272ADCFDB9}"/>
              </a:ext>
            </a:extLst>
          </p:cNvPr>
          <p:cNvSpPr txBox="1"/>
          <p:nvPr/>
        </p:nvSpPr>
        <p:spPr>
          <a:xfrm>
            <a:off x="11020656" y="866474"/>
            <a:ext cx="553998" cy="3984926"/>
          </a:xfrm>
          <a:prstGeom prst="rect">
            <a:avLst/>
          </a:prstGeom>
          <a:noFill/>
        </p:spPr>
        <p:txBody>
          <a:bodyPr vert="vert" wrap="square" rtlCol="0" anchor="ctr" anchorCtr="0">
            <a:spAutoFit/>
          </a:bodyPr>
          <a:lstStyle/>
          <a:p>
            <a:r>
              <a:rPr lang="en-US" sz="2400" dirty="0"/>
              <a:t>Map Visualizations by Country</a:t>
            </a:r>
          </a:p>
        </p:txBody>
      </p:sp>
      <p:pic>
        <p:nvPicPr>
          <p:cNvPr id="8" name="Picture 7" descr="A map of the world with different colored circles&#10;&#10;Description automatically generated">
            <a:extLst>
              <a:ext uri="{FF2B5EF4-FFF2-40B4-BE49-F238E27FC236}">
                <a16:creationId xmlns:a16="http://schemas.microsoft.com/office/drawing/2014/main" id="{A2B7B572-26BB-8A31-F208-36D4B4BB38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731647" y="595331"/>
            <a:ext cx="9724458" cy="5125052"/>
          </a:xfrm>
          <a:prstGeom prst="rect">
            <a:avLst/>
          </a:prstGeom>
        </p:spPr>
      </p:pic>
      <p:pic>
        <p:nvPicPr>
          <p:cNvPr id="15" name="Picture 14" descr="A close-up of a white background&#10;&#10;Description automatically generated">
            <a:extLst>
              <a:ext uri="{FF2B5EF4-FFF2-40B4-BE49-F238E27FC236}">
                <a16:creationId xmlns:a16="http://schemas.microsoft.com/office/drawing/2014/main" id="{2979733E-C8FF-35A1-705F-5FD03390E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0358" y="2048515"/>
            <a:ext cx="1435100" cy="596900"/>
          </a:xfrm>
          <a:prstGeom prst="rect">
            <a:avLst/>
          </a:prstGeom>
        </p:spPr>
      </p:pic>
      <p:pic>
        <p:nvPicPr>
          <p:cNvPr id="17" name="Picture 16" descr="A screenshot of a phone&#10;&#10;Description automatically generated">
            <a:extLst>
              <a:ext uri="{FF2B5EF4-FFF2-40B4-BE49-F238E27FC236}">
                <a16:creationId xmlns:a16="http://schemas.microsoft.com/office/drawing/2014/main" id="{4E812441-3BC8-93F7-08AC-134A30306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0042" y="2346965"/>
            <a:ext cx="1612900" cy="584200"/>
          </a:xfrm>
          <a:prstGeom prst="rect">
            <a:avLst/>
          </a:prstGeom>
        </p:spPr>
      </p:pic>
      <p:pic>
        <p:nvPicPr>
          <p:cNvPr id="3" name="Graphic 2" descr="Unicorn outline">
            <a:extLst>
              <a:ext uri="{FF2B5EF4-FFF2-40B4-BE49-F238E27FC236}">
                <a16:creationId xmlns:a16="http://schemas.microsoft.com/office/drawing/2014/main" id="{90268624-63CB-4673-CE61-AFCEE1A6A9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21179" y="4920085"/>
            <a:ext cx="752952" cy="75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491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A253D3-77D1-C125-17FF-AE9DFAFD1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Sources in appendix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9F634-080E-E56C-3F04-2CEED5A6B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893" y="5762967"/>
            <a:ext cx="951908" cy="754673"/>
          </a:xfrm>
        </p:spPr>
        <p:txBody>
          <a:bodyPr/>
          <a:lstStyle/>
          <a:p>
            <a:fld id="{81D2C36F-4504-47C0-B82F-A167342A2754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A88D7D-1ECD-6FE6-8965-DA3A386CEF84}"/>
              </a:ext>
            </a:extLst>
          </p:cNvPr>
          <p:cNvSpPr txBox="1"/>
          <p:nvPr/>
        </p:nvSpPr>
        <p:spPr>
          <a:xfrm>
            <a:off x="11020848" y="523574"/>
            <a:ext cx="553998" cy="4689199"/>
          </a:xfrm>
          <a:prstGeom prst="rect">
            <a:avLst/>
          </a:prstGeom>
          <a:noFill/>
        </p:spPr>
        <p:txBody>
          <a:bodyPr vert="vert" wrap="square" rtlCol="0" anchor="ctr" anchorCtr="0">
            <a:spAutoFit/>
          </a:bodyPr>
          <a:lstStyle/>
          <a:p>
            <a:r>
              <a:rPr lang="en-US" sz="2400"/>
              <a:t>MAP VISUALIZATIONS BY COUNTRY</a:t>
            </a:r>
            <a:endParaRPr lang="en-US" sz="2400" dirty="0"/>
          </a:p>
        </p:txBody>
      </p:sp>
      <p:pic>
        <p:nvPicPr>
          <p:cNvPr id="11" name="Picture 10" descr="A map of the world with red and green dots&#10;&#10;Description automatically generated">
            <a:extLst>
              <a:ext uri="{FF2B5EF4-FFF2-40B4-BE49-F238E27FC236}">
                <a16:creationId xmlns:a16="http://schemas.microsoft.com/office/drawing/2014/main" id="{FEECC4B1-A776-E3A5-DAD5-8AFC9A37DA5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617154" y="732123"/>
            <a:ext cx="9968672" cy="4823550"/>
          </a:xfrm>
          <a:prstGeom prst="rect">
            <a:avLst/>
          </a:prstGeom>
        </p:spPr>
      </p:pic>
      <p:pic>
        <p:nvPicPr>
          <p:cNvPr id="3" name="Graphic 2" descr="Unicorn outline">
            <a:extLst>
              <a:ext uri="{FF2B5EF4-FFF2-40B4-BE49-F238E27FC236}">
                <a16:creationId xmlns:a16="http://schemas.microsoft.com/office/drawing/2014/main" id="{96F23266-2402-0BCF-0B1E-BD24AA514E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80053" y="5237879"/>
            <a:ext cx="635588" cy="63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165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A253D3-77D1-C125-17FF-AE9DFAFD1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Sources in appendix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9F634-080E-E56C-3F04-2CEED5A6B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A88D7D-1ECD-6FE6-8965-DA3A386CEF84}"/>
              </a:ext>
            </a:extLst>
          </p:cNvPr>
          <p:cNvSpPr txBox="1"/>
          <p:nvPr/>
        </p:nvSpPr>
        <p:spPr>
          <a:xfrm>
            <a:off x="11020656" y="586620"/>
            <a:ext cx="553998" cy="4620380"/>
          </a:xfrm>
          <a:prstGeom prst="rect">
            <a:avLst/>
          </a:prstGeom>
          <a:noFill/>
        </p:spPr>
        <p:txBody>
          <a:bodyPr vert="vert" wrap="square" rtlCol="0" anchor="ctr" anchorCtr="0">
            <a:spAutoFit/>
          </a:bodyPr>
          <a:lstStyle/>
          <a:p>
            <a:r>
              <a:rPr lang="en-US" sz="2400" dirty="0"/>
              <a:t>MAP VISUALIZATIONS BY STARTUP</a:t>
            </a:r>
          </a:p>
        </p:txBody>
      </p:sp>
      <p:pic>
        <p:nvPicPr>
          <p:cNvPr id="6" name="Picture 5" descr="A map of the world with red dots&#10;&#10;Description automatically generated">
            <a:extLst>
              <a:ext uri="{FF2B5EF4-FFF2-40B4-BE49-F238E27FC236}">
                <a16:creationId xmlns:a16="http://schemas.microsoft.com/office/drawing/2014/main" id="{FC89E191-8AF6-7C24-8111-D2805F49D97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617346" y="739321"/>
            <a:ext cx="9750952" cy="4819650"/>
          </a:xfrm>
          <a:prstGeom prst="rect">
            <a:avLst/>
          </a:prstGeom>
        </p:spPr>
      </p:pic>
      <p:pic>
        <p:nvPicPr>
          <p:cNvPr id="3" name="Graphic 2" descr="Unicorn outline">
            <a:extLst>
              <a:ext uri="{FF2B5EF4-FFF2-40B4-BE49-F238E27FC236}">
                <a16:creationId xmlns:a16="http://schemas.microsoft.com/office/drawing/2014/main" id="{5A28ACF8-93BA-713F-A48B-A14B8D861E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20656" y="5281972"/>
            <a:ext cx="553998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475692"/>
      </p:ext>
    </p:extLst>
  </p:cSld>
  <p:clrMapOvr>
    <a:masterClrMapping/>
  </p:clrMapOvr>
</p:sld>
</file>

<file path=ppt/theme/theme1.xml><?xml version="1.0" encoding="utf-8"?>
<a:theme xmlns:a="http://schemas.openxmlformats.org/drawingml/2006/main" name="MemoVTI">
  <a:themeElements>
    <a:clrScheme name="AnalogousFromRegularSeedRightStep">
      <a:dk1>
        <a:srgbClr val="000000"/>
      </a:dk1>
      <a:lt1>
        <a:srgbClr val="FFFFFF"/>
      </a:lt1>
      <a:dk2>
        <a:srgbClr val="412724"/>
      </a:dk2>
      <a:lt2>
        <a:srgbClr val="E2E8E4"/>
      </a:lt2>
      <a:accent1>
        <a:srgbClr val="D739AE"/>
      </a:accent1>
      <a:accent2>
        <a:srgbClr val="C5275A"/>
      </a:accent2>
      <a:accent3>
        <a:srgbClr val="D74839"/>
      </a:accent3>
      <a:accent4>
        <a:srgbClr val="C57827"/>
      </a:accent4>
      <a:accent5>
        <a:srgbClr val="B0A72F"/>
      </a:accent5>
      <a:accent6>
        <a:srgbClr val="81B223"/>
      </a:accent6>
      <a:hlink>
        <a:srgbClr val="31944B"/>
      </a:hlink>
      <a:folHlink>
        <a:srgbClr val="7F7F7F"/>
      </a:folHlink>
    </a:clrScheme>
    <a:fontScheme name="Elephant Univers Condensed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moVTI" id="{DF30D94D-D909-45F8-8565-C675708280D4}" vid="{636A8D8B-0354-48FA-9492-83E81C2616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711</Words>
  <Application>Microsoft Macintosh PowerPoint</Application>
  <PresentationFormat>Widescreen</PresentationFormat>
  <Paragraphs>100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Arial</vt:lpstr>
      <vt:lpstr>Elephant</vt:lpstr>
      <vt:lpstr>Univers Condensed</vt:lpstr>
      <vt:lpstr>MemoVTI</vt:lpstr>
      <vt:lpstr>Unicorn Growth</vt:lpstr>
      <vt:lpstr>             Overview: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Lana Huyen</dc:creator>
  <cp:lastModifiedBy>Lana Huyen</cp:lastModifiedBy>
  <cp:revision>8</cp:revision>
  <dcterms:created xsi:type="dcterms:W3CDTF">2024-07-15T18:07:05Z</dcterms:created>
  <dcterms:modified xsi:type="dcterms:W3CDTF">2024-07-16T02:20:34Z</dcterms:modified>
</cp:coreProperties>
</file>