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51"/>
  </p:normalViewPr>
  <p:slideViewPr>
    <p:cSldViewPr snapToGrid="0">
      <p:cViewPr>
        <p:scale>
          <a:sx n="100" d="100"/>
          <a:sy n="100" d="100"/>
        </p:scale>
        <p:origin x="110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7E382-EDBB-404E-B23C-71CABD65DADA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03312-DAB7-B14E-AFBB-90B0AAE27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97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03312-DAB7-B14E-AFBB-90B0AAE27D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4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36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2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6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27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08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7/15/24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50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7/15/24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8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5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4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7/15/24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32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C45B16-36EC-4606-9AE0-6F220A940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4AC1B709-7722-8F52-6539-84D67BF11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7000"/>
          </a:blip>
          <a:srcRect t="11465" b="8178"/>
          <a:stretch/>
        </p:blipFill>
        <p:spPr>
          <a:xfrm>
            <a:off x="-1" y="1"/>
            <a:ext cx="12191999" cy="68579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43F1C-2599-AED6-9DA7-CCD7085AE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6731" y="4521057"/>
            <a:ext cx="6241965" cy="1535402"/>
          </a:xfrm>
          <a:gradFill flip="none" rotWithShape="1">
            <a:gsLst>
              <a:gs pos="3000">
                <a:schemeClr val="bg1">
                  <a:lumMod val="75000"/>
                  <a:alpha val="39000"/>
                </a:schemeClr>
              </a:gs>
              <a:gs pos="44000">
                <a:schemeClr val="bg1">
                  <a:lumMod val="65000"/>
                  <a:alpha val="93000"/>
                </a:schemeClr>
              </a:gs>
              <a:gs pos="58000">
                <a:schemeClr val="bg1">
                  <a:lumMod val="65000"/>
                  <a:alpha val="65000"/>
                </a:schemeClr>
              </a:gs>
              <a:gs pos="100000">
                <a:schemeClr val="bg1">
                  <a:lumMod val="50000"/>
                  <a:alpha val="87000"/>
                </a:schemeClr>
              </a:gs>
            </a:gsLst>
            <a:lin ang="0" scaled="1"/>
            <a:tileRect/>
          </a:gradFill>
        </p:spPr>
        <p:txBody>
          <a:bodyPr anchor="ctr">
            <a:noAutofit/>
          </a:bodyPr>
          <a:lstStyle/>
          <a:p>
            <a:r>
              <a:rPr lang="en-US" sz="5500" dirty="0">
                <a:solidFill>
                  <a:srgbClr val="FF0000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U</a:t>
            </a:r>
            <a:r>
              <a:rPr lang="en-US" sz="5500" dirty="0">
                <a:solidFill>
                  <a:srgbClr val="FFC000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n</a:t>
            </a:r>
            <a:r>
              <a:rPr lang="en-US" sz="5500" dirty="0">
                <a:solidFill>
                  <a:srgbClr val="FFFF00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i</a:t>
            </a:r>
            <a:r>
              <a:rPr lang="en-US" sz="5500" dirty="0">
                <a:solidFill>
                  <a:schemeClr val="accent6">
                    <a:lumMod val="75000"/>
                  </a:schemeClr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c</a:t>
            </a:r>
            <a:r>
              <a:rPr lang="en-US" sz="5500" dirty="0">
                <a:solidFill>
                  <a:srgbClr val="0070C0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or</a:t>
            </a:r>
            <a:r>
              <a:rPr lang="en-US" sz="5500" dirty="0">
                <a:solidFill>
                  <a:srgbClr val="7030A0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n</a:t>
            </a:r>
            <a:r>
              <a:rPr lang="en-US" sz="5500" dirty="0">
                <a:solidFill>
                  <a:srgbClr val="FFFFFF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 </a:t>
            </a:r>
            <a:r>
              <a:rPr lang="en-US" sz="5500" dirty="0">
                <a:solidFill>
                  <a:srgbClr val="FFFFFF"/>
                </a:solidFill>
              </a:rPr>
              <a:t>Growth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CE2DE-64BB-405A-AB10-CB488261A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301" y="4495658"/>
            <a:ext cx="3063431" cy="1551635"/>
          </a:xfrm>
          <a:gradFill flip="none" rotWithShape="1">
            <a:gsLst>
              <a:gs pos="26000">
                <a:schemeClr val="accent3">
                  <a:lumMod val="20000"/>
                  <a:lumOff val="80000"/>
                </a:schemeClr>
              </a:gs>
              <a:gs pos="0">
                <a:schemeClr val="bg1">
                  <a:lumMod val="50000"/>
                  <a:alpha val="80000"/>
                </a:schemeClr>
              </a:gs>
              <a:gs pos="56000">
                <a:schemeClr val="bg2">
                  <a:lumMod val="90000"/>
                </a:schemeClr>
              </a:gs>
              <a:gs pos="99000">
                <a:schemeClr val="bg1">
                  <a:lumMod val="65000"/>
                  <a:alpha val="78000"/>
                </a:schemeClr>
              </a:gs>
            </a:gsLst>
            <a:lin ang="0" scaled="1"/>
            <a:tileRect/>
          </a:gradFill>
        </p:spPr>
        <p:txBody>
          <a:bodyPr anchor="t">
            <a:normAutofit fontScale="92500" lnSpcReduction="1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Athena Wu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Ian Nguyen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Lana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Huyen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Oty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Baasandorj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D5243F-6AFC-4A87-8525-C3B22EFD9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4495800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18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0701-5D62-D9CB-DDBA-F879E8BC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Overview: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BA846-8B71-67F4-5438-BB993B22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106276"/>
            <a:ext cx="9527275" cy="36439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 PRIVATELY HELD STARTUP WITH VALUATION ABOVE 1 BILLION USD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sz="2000" dirty="0"/>
              <a:t>Using the data of each unicorn company between 2022 and 2024, we will look at:</a:t>
            </a:r>
          </a:p>
          <a:p>
            <a:pPr lvl="1"/>
            <a:r>
              <a:rPr lang="en-US" sz="2000" dirty="0"/>
              <a:t>The relationship between growth and: industry, year inducted as a Unicorn company, and location</a:t>
            </a:r>
          </a:p>
          <a:p>
            <a:pPr lvl="1"/>
            <a:r>
              <a:rPr lang="en-US" sz="2000" dirty="0"/>
              <a:t>Visualizations of data </a:t>
            </a:r>
          </a:p>
          <a:p>
            <a:pPr lvl="1"/>
            <a:r>
              <a:rPr lang="en-US" sz="2000" dirty="0"/>
              <a:t>Analysis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C0183-E957-3981-75C6-F55EEEF6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C407-3217-333B-78D1-8D5BE70B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  <p:pic>
        <p:nvPicPr>
          <p:cNvPr id="10" name="Graphic 9" descr="Unicorn outline">
            <a:extLst>
              <a:ext uri="{FF2B5EF4-FFF2-40B4-BE49-F238E27FC236}">
                <a16:creationId xmlns:a16="http://schemas.microsoft.com/office/drawing/2014/main" id="{7D69F4E1-D2B1-BBD9-4F88-D1A56FDF0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3" y="266580"/>
            <a:ext cx="1560362" cy="156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4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33E41-DBD4-5FE0-B239-58D75156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9BE85-B876-E9D5-E544-5366F70A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227E7B-87FE-9B26-C334-ECF20474C6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415636" y="430621"/>
            <a:ext cx="7980218" cy="27757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6FFD38-FF94-6C69-768F-A56E2F821C2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415635" y="3206349"/>
            <a:ext cx="7980219" cy="27757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023EED-83A2-EE41-F65B-C278C651B8AE}"/>
              </a:ext>
            </a:extLst>
          </p:cNvPr>
          <p:cNvSpPr txBox="1"/>
          <p:nvPr/>
        </p:nvSpPr>
        <p:spPr>
          <a:xfrm>
            <a:off x="11034811" y="430621"/>
            <a:ext cx="553998" cy="5125052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r>
              <a:rPr lang="en-US" sz="2400" dirty="0"/>
              <a:t>INDUDSTRY : 2022 GROWTH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60C937-F666-920C-C07A-F6D3864463E0}"/>
              </a:ext>
            </a:extLst>
          </p:cNvPr>
          <p:cNvSpPr txBox="1"/>
          <p:nvPr/>
        </p:nvSpPr>
        <p:spPr>
          <a:xfrm>
            <a:off x="8395854" y="2736502"/>
            <a:ext cx="1943100" cy="13849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Artificial Intelligence experienced the highest average growth rate, while the E-commerce &amp; Direct-to-Consumer and Edtech industries saw significant declines.</a:t>
            </a:r>
          </a:p>
        </p:txBody>
      </p:sp>
      <p:pic>
        <p:nvPicPr>
          <p:cNvPr id="16" name="Graphic 15" descr="Unicorn outline">
            <a:extLst>
              <a:ext uri="{FF2B5EF4-FFF2-40B4-BE49-F238E27FC236}">
                <a16:creationId xmlns:a16="http://schemas.microsoft.com/office/drawing/2014/main" id="{67A58E48-2F67-4AF7-93E6-1B83C41E39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0318" y="5041368"/>
            <a:ext cx="754674" cy="75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4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22E1B-6156-EC6F-2154-490BCB57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2D2A-4F23-44D7-6B62-223F2DCF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25F694-5A7C-E0B2-2402-B8272ADCFDB9}"/>
              </a:ext>
            </a:extLst>
          </p:cNvPr>
          <p:cNvSpPr txBox="1"/>
          <p:nvPr/>
        </p:nvSpPr>
        <p:spPr>
          <a:xfrm>
            <a:off x="11020656" y="547654"/>
            <a:ext cx="553998" cy="5125052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r>
              <a:rPr lang="en-US" sz="2400" dirty="0"/>
              <a:t>INDUDSTRY : 2023 GROWTH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E4AC14-7252-145C-8D5D-78A19593386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2652577" y="430621"/>
            <a:ext cx="8076994" cy="2809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169426-FFD8-5523-B80D-6D6A7A2B82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2652577" y="3240010"/>
            <a:ext cx="8076994" cy="27515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99016F-4EF8-DF7E-34CF-26256C01E4F4}"/>
              </a:ext>
            </a:extLst>
          </p:cNvPr>
          <p:cNvSpPr txBox="1"/>
          <p:nvPr/>
        </p:nvSpPr>
        <p:spPr>
          <a:xfrm>
            <a:off x="563935" y="2644170"/>
            <a:ext cx="1943100" cy="1569660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Data Management &amp; Analytics and Artificial Intelligence industries had notable growth, whereas the Internet and Supply Chain, Logistics, &amp; Delivery industries experienced a decrease</a:t>
            </a:r>
          </a:p>
        </p:txBody>
      </p:sp>
      <p:pic>
        <p:nvPicPr>
          <p:cNvPr id="11" name="Graphic 10" descr="Unicorn outline">
            <a:extLst>
              <a:ext uri="{FF2B5EF4-FFF2-40B4-BE49-F238E27FC236}">
                <a16:creationId xmlns:a16="http://schemas.microsoft.com/office/drawing/2014/main" id="{9F23F9AC-E39B-693E-C4BE-039B82FB0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75113" y="5037891"/>
            <a:ext cx="754673" cy="75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4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253D3-77D1-C125-17FF-AE9DFAFD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F634-080E-E56C-3F04-2CEED5A6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88D7D-1ECD-6FE6-8965-DA3A386CEF84}"/>
              </a:ext>
            </a:extLst>
          </p:cNvPr>
          <p:cNvSpPr txBox="1"/>
          <p:nvPr/>
        </p:nvSpPr>
        <p:spPr>
          <a:xfrm>
            <a:off x="11020656" y="430621"/>
            <a:ext cx="553998" cy="5125052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r>
              <a:rPr lang="en-US" sz="2400" dirty="0"/>
              <a:t>INDUDSTRY : TOTAL GROWTH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A8328C-769C-F5EB-F09F-335E758A93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387925" y="430621"/>
            <a:ext cx="8132620" cy="2737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1512BC-8DEF-EEC4-1D39-65A29ED9FE1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387926" y="3162789"/>
            <a:ext cx="8132620" cy="28287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09531D-4A7F-E6A9-3038-1B59FD30CD80}"/>
              </a:ext>
            </a:extLst>
          </p:cNvPr>
          <p:cNvSpPr txBox="1"/>
          <p:nvPr/>
        </p:nvSpPr>
        <p:spPr>
          <a:xfrm>
            <a:off x="8699572" y="2644170"/>
            <a:ext cx="1943100" cy="1938992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Artificial Intelligence and Other industries demonstrated the most substantial average total growth, highlighting their strong performance over the period, while the E-commerce &amp; Direct-to-Consumer and Edtech industries underperformed</a:t>
            </a:r>
          </a:p>
        </p:txBody>
      </p:sp>
      <p:pic>
        <p:nvPicPr>
          <p:cNvPr id="9" name="Graphic 8" descr="Unicorn outline">
            <a:extLst>
              <a:ext uri="{FF2B5EF4-FFF2-40B4-BE49-F238E27FC236}">
                <a16:creationId xmlns:a16="http://schemas.microsoft.com/office/drawing/2014/main" id="{F228779C-5419-8391-D5C5-BB1FEC371C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21179" y="4920085"/>
            <a:ext cx="752952" cy="7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3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1ECA5-644F-AF76-C9EE-9056A48E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7/15/24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CC4E6-D852-3907-100A-AA924CEB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280019-26DA-862A-0FB3-5E66E674A86C}"/>
              </a:ext>
            </a:extLst>
          </p:cNvPr>
          <p:cNvSpPr txBox="1"/>
          <p:nvPr/>
        </p:nvSpPr>
        <p:spPr>
          <a:xfrm>
            <a:off x="628652" y="906839"/>
            <a:ext cx="97091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Set Sources: </a:t>
            </a:r>
          </a:p>
          <a:p>
            <a:endParaRPr lang="en-US" dirty="0"/>
          </a:p>
          <a:p>
            <a:r>
              <a:rPr lang="en-US" dirty="0"/>
              <a:t>CB Insights: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- https://</a:t>
            </a:r>
            <a:r>
              <a:rPr lang="en-US" dirty="0" err="1"/>
              <a:t>www.cbinsights.com</a:t>
            </a:r>
            <a:r>
              <a:rPr lang="en-US" dirty="0"/>
              <a:t>/research-unicorn-companies</a:t>
            </a:r>
          </a:p>
          <a:p>
            <a:endParaRPr lang="en-US" dirty="0"/>
          </a:p>
          <a:p>
            <a:r>
              <a:rPr lang="en-US" dirty="0"/>
              <a:t>Kaggle: </a:t>
            </a:r>
          </a:p>
          <a:p>
            <a:endParaRPr lang="en-US" dirty="0"/>
          </a:p>
          <a:p>
            <a:r>
              <a:rPr lang="en-US" dirty="0"/>
              <a:t>	- https://</a:t>
            </a:r>
            <a:r>
              <a:rPr lang="en-US" dirty="0" err="1"/>
              <a:t>www.kaggle.com</a:t>
            </a:r>
            <a:r>
              <a:rPr lang="en-US" dirty="0"/>
              <a:t>/datasets/</a:t>
            </a:r>
            <a:r>
              <a:rPr lang="en-US" dirty="0" err="1"/>
              <a:t>tahzeer</a:t>
            </a:r>
            <a:r>
              <a:rPr lang="en-US" dirty="0"/>
              <a:t>/unicorn-startup-companies-july-2023</a:t>
            </a:r>
          </a:p>
          <a:p>
            <a:r>
              <a:rPr lang="en-US" dirty="0"/>
              <a:t>	- https://</a:t>
            </a:r>
            <a:r>
              <a:rPr lang="en-US" dirty="0" err="1"/>
              <a:t>www.kaggle.com</a:t>
            </a:r>
            <a:r>
              <a:rPr lang="en-US" dirty="0"/>
              <a:t>/datasets/</a:t>
            </a:r>
            <a:r>
              <a:rPr lang="en-US" dirty="0" err="1"/>
              <a:t>ramjasmaurya</a:t>
            </a:r>
            <a:r>
              <a:rPr lang="en-US" dirty="0"/>
              <a:t>/unicorn-startups</a:t>
            </a:r>
          </a:p>
          <a:p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999B6-05AF-5AD3-9B80-35582EBD3205}"/>
              </a:ext>
            </a:extLst>
          </p:cNvPr>
          <p:cNvSpPr txBox="1"/>
          <p:nvPr/>
        </p:nvSpPr>
        <p:spPr>
          <a:xfrm>
            <a:off x="10928323" y="1243390"/>
            <a:ext cx="738664" cy="437122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3600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1136109393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223</Words>
  <Application>Microsoft Macintosh PowerPoint</Application>
  <PresentationFormat>Widescreen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Elephant</vt:lpstr>
      <vt:lpstr>Univers Condensed</vt:lpstr>
      <vt:lpstr>MemoVTI</vt:lpstr>
      <vt:lpstr>Unicorn Growth</vt:lpstr>
      <vt:lpstr>             Overview: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Lana Huyen</dc:creator>
  <cp:lastModifiedBy>Lana Huyen</cp:lastModifiedBy>
  <cp:revision>6</cp:revision>
  <dcterms:created xsi:type="dcterms:W3CDTF">2024-07-15T18:07:05Z</dcterms:created>
  <dcterms:modified xsi:type="dcterms:W3CDTF">2024-07-16T00:33:32Z</dcterms:modified>
</cp:coreProperties>
</file>