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44"/>
  </p:normalViewPr>
  <p:slideViewPr>
    <p:cSldViewPr snapToGrid="0">
      <p:cViewPr>
        <p:scale>
          <a:sx n="100" d="100"/>
          <a:sy n="100" d="100"/>
        </p:scale>
        <p:origin x="11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495658"/>
            <a:ext cx="3063431" cy="1551635"/>
          </a:xfrm>
          <a:gradFill flip="none" rotWithShape="1">
            <a:gsLst>
              <a:gs pos="26000">
                <a:schemeClr val="accent3">
                  <a:lumMod val="20000"/>
                  <a:lumOff val="80000"/>
                </a:schemeClr>
              </a:gs>
              <a:gs pos="0">
                <a:schemeClr val="bg1">
                  <a:lumMod val="50000"/>
                  <a:alpha val="80000"/>
                </a:schemeClr>
              </a:gs>
              <a:gs pos="56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686-81F8-A3A6-19A4-CC4BDDA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B590-CE56-0C05-1870-87C5487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Growth by the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08B1-EB66-8FDA-7AA2-18F10C50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5B9DD053-47C1-EEFD-0ACF-F32A0BFEF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03153" y="529803"/>
            <a:ext cx="4844096" cy="3229397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B3CB5B-7AB3-A890-11EF-4C691FA1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46079" y="2690075"/>
            <a:ext cx="4844094" cy="3229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66581-D4DC-F9DA-3B10-704F1C8DF90D}"/>
              </a:ext>
            </a:extLst>
          </p:cNvPr>
          <p:cNvSpPr txBox="1"/>
          <p:nvPr/>
        </p:nvSpPr>
        <p:spPr>
          <a:xfrm>
            <a:off x="6947208" y="938529"/>
            <a:ext cx="224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China had the highest growth from 2022 to 2023 with a growth of $52.93 Billion across all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3F3E8-52AC-E833-0997-436C419279FA}"/>
              </a:ext>
            </a:extLst>
          </p:cNvPr>
          <p:cNvSpPr txBox="1"/>
          <p:nvPr/>
        </p:nvSpPr>
        <p:spPr>
          <a:xfrm>
            <a:off x="1706165" y="4495322"/>
            <a:ext cx="24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Whereas from 2023 to 2024, the United States experienced a growth of $100.10 Billion.</a:t>
            </a:r>
          </a:p>
        </p:txBody>
      </p:sp>
      <p:pic>
        <p:nvPicPr>
          <p:cNvPr id="7" name="Graphic 6" descr="Unicorn outline">
            <a:extLst>
              <a:ext uri="{FF2B5EF4-FFF2-40B4-BE49-F238E27FC236}">
                <a16:creationId xmlns:a16="http://schemas.microsoft.com/office/drawing/2014/main" id="{70ADEE73-32BD-3546-6E5F-964CE470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656" y="5281972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7A7B-EF13-D11F-9E26-417BEE27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45D0-878A-D3F3-20BF-F389BF49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76611" y="2869101"/>
            <a:ext cx="524208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growth by countries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44A8-3FB2-DA88-5F37-B6757AA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137D0F9-B3A7-263C-CF19-93DED9AA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387547" y="703687"/>
            <a:ext cx="7600335" cy="506689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4677955-0673-757B-8961-A1FE2811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399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4E99-5EB8-1BFF-D472-55FEEA6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61E1-528E-0AE4-5B80-FCF5AC5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028340" y="2678925"/>
            <a:ext cx="453862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 /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9BF7-58C7-21BC-4ECE-1EEF93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503A7CC-3CAE-BC27-1C05-0B1300F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44698" y="592175"/>
            <a:ext cx="77724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7ED5C-7498-E4B4-037C-44F0364A6B19}"/>
              </a:ext>
            </a:extLst>
          </p:cNvPr>
          <p:cNvSpPr txBox="1"/>
          <p:nvPr/>
        </p:nvSpPr>
        <p:spPr>
          <a:xfrm>
            <a:off x="686879" y="2767476"/>
            <a:ext cx="15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United States and China are leading the world in their total valuation of all companies in their countries. 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647933F5-2B59-BE0E-A1B5-EADD8D96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521977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8F4F0-852C-8680-6196-1C8D0B8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D6CA-CD93-EA09-61AB-4C185DE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1CCA-AA79-6935-AFF1-22192E56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285D50-2659-AB3E-0B81-4176BFC5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449658" y="597662"/>
            <a:ext cx="7772400" cy="518160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8058C4CB-C5CF-C0B5-77D7-B2CA24786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9854" y="426688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D82F-FB71-7F46-7F31-3FDD20F7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217C-58E3-A60A-57D0-9E68FE0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4976-BDF6-D616-AC26-18E9126C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CF6C512-076E-0EB4-7073-2CD8A70B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28652" y="615176"/>
            <a:ext cx="7772400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739D7-7A44-77D6-6123-2F242FE58D13}"/>
              </a:ext>
            </a:extLst>
          </p:cNvPr>
          <p:cNvSpPr txBox="1"/>
          <p:nvPr/>
        </p:nvSpPr>
        <p:spPr>
          <a:xfrm>
            <a:off x="8920001" y="2698144"/>
            <a:ext cx="138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The United States is also leading in the number of unicorn companies at 397 as China is next with 66 companies.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DEE4917-C96A-C260-7594-C639CCA1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5753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317B-0AA5-399B-33C3-09D549C8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D794-3A27-3522-3301-7B31C829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B32E-BBA5-5A81-16D2-1CAC998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D9007BD-6A77-DF59-660E-6A7632F0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767079" y="625628"/>
            <a:ext cx="7744911" cy="5163274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18CBAD37-3156-A287-722E-6D4C459A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488098"/>
            <a:ext cx="431178" cy="4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981B-59FC-9363-BEAB-94EE60B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764E-529E-0A5B-A434-DD6A652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47304" y="2264783"/>
            <a:ext cx="348731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SELECT INVESTORS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DD41-D3D2-682D-1EF0-0045434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graph of 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F0A43ED1-B265-CB46-3DAB-E1C2CE72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12803" y="1190934"/>
            <a:ext cx="7838226" cy="3919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B1637-6B4A-9EDE-B2A2-3E5E6E3C373C}"/>
              </a:ext>
            </a:extLst>
          </p:cNvPr>
          <p:cNvSpPr txBox="1"/>
          <p:nvPr/>
        </p:nvSpPr>
        <p:spPr>
          <a:xfrm>
            <a:off x="8586439" y="2411826"/>
            <a:ext cx="169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From a total of 1189 select investors, Accel has invested the most, in 62 companies. Accel has invested mainly in internet software &amp; services. Other industries include cybersecurity, artificial intelligence,  health, hardware, and more.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7E6B52D2-88DD-029A-19AA-3669FE86A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7B4EC-A9FC-9F11-0382-3F7DCF05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F9281-1C29-F707-BB8C-C2C70A32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0CC-CB4F-8AD9-B960-E4A4B7F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815B2-5CA8-0CAF-3550-33B222DA7881}"/>
              </a:ext>
            </a:extLst>
          </p:cNvPr>
          <p:cNvSpPr txBox="1"/>
          <p:nvPr/>
        </p:nvSpPr>
        <p:spPr>
          <a:xfrm>
            <a:off x="718475" y="430621"/>
            <a:ext cx="8644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Valuation Trends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growth is observed in companies within the Artificial Intelligence and Other industries from 2022 to 2024, while industries like E-commerce &amp; Direct-to-Consumer and Edtech have shown notable declines over the same period.</a:t>
            </a:r>
          </a:p>
          <a:p>
            <a:r>
              <a:rPr lang="en-US" b="1" dirty="0"/>
              <a:t>Geographic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includes companies from diverse geographic locations, with a significant presence in the United States and China. Notable cities with high valuation companies include San Francisco, Beijing, and Shenzhen.</a:t>
            </a:r>
          </a:p>
          <a:p>
            <a:r>
              <a:rPr lang="en-US" b="1" dirty="0"/>
              <a:t>Date of Joining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noticeable trend is the influx of high-valuation companies joining around the years 2017 and 2018, indicating a peak period for startup formations and investments.</a:t>
            </a:r>
          </a:p>
          <a:p>
            <a:r>
              <a:rPr lang="en-US" b="1" dirty="0"/>
              <a:t>Industry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well-represented across various industries, with a strong emphasis on emerging sectors such as Artificial Intelligence, Data Management &amp; Analytics, and Internet Software &amp; Services, indicating a focus on technology-driven growth.</a:t>
            </a:r>
          </a:p>
          <a:p>
            <a:r>
              <a:rPr lang="en-US" b="1" dirty="0"/>
              <a:t>Investor Influence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Prominent investors like Sequoia Capital, Tiger Global Management, and Andreessen Horowitz are recurrently mentioned, highlighting their significant role in funding and supporting high-valuation startups across multiple industries.</a:t>
            </a:r>
          </a:p>
          <a:p>
            <a:endParaRPr lang="en-US" dirty="0"/>
          </a:p>
        </p:txBody>
      </p:sp>
      <p:pic>
        <p:nvPicPr>
          <p:cNvPr id="6" name="Graphic 5" descr="Unicorn outline">
            <a:extLst>
              <a:ext uri="{FF2B5EF4-FFF2-40B4-BE49-F238E27FC236}">
                <a16:creationId xmlns:a16="http://schemas.microsoft.com/office/drawing/2014/main" id="{D8B59B3A-FD1B-E35C-38F7-650F2B1B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1482" y="5120360"/>
            <a:ext cx="552346" cy="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  <p:pic>
        <p:nvPicPr>
          <p:cNvPr id="16" name="Graphic 15" descr="Unicorn outline">
            <a:extLst>
              <a:ext uri="{FF2B5EF4-FFF2-40B4-BE49-F238E27FC236}">
                <a16:creationId xmlns:a16="http://schemas.microsoft.com/office/drawing/2014/main" id="{67A58E48-2F67-4AF7-93E6-1B83C41E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318" y="5041368"/>
            <a:ext cx="754674" cy="7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547654"/>
            <a:ext cx="553998" cy="385542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  <p:pic>
        <p:nvPicPr>
          <p:cNvPr id="11" name="Graphic 10" descr="Unicorn outline">
            <a:extLst>
              <a:ext uri="{FF2B5EF4-FFF2-40B4-BE49-F238E27FC236}">
                <a16:creationId xmlns:a16="http://schemas.microsoft.com/office/drawing/2014/main" id="{9F23F9AC-E39B-693E-C4BE-039B82FB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898" y="5236853"/>
            <a:ext cx="754673" cy="7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430621"/>
            <a:ext cx="553998" cy="395087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  <p:pic>
        <p:nvPicPr>
          <p:cNvPr id="9" name="Graphic 8" descr="Unicorn outline">
            <a:extLst>
              <a:ext uri="{FF2B5EF4-FFF2-40B4-BE49-F238E27FC236}">
                <a16:creationId xmlns:a16="http://schemas.microsoft.com/office/drawing/2014/main" id="{F228779C-5419-8391-D5C5-BB1FEC3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236" y="430621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694279"/>
            <a:ext cx="553998" cy="4861393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Average CAGR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189844" y="681059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Compounded Annual Growth Rate (CAGR) is the average annual growth rate over the past two years (2022 to 2023 and 2023 to 2024).</a:t>
            </a:r>
          </a:p>
        </p:txBody>
      </p:sp>
      <p:pic>
        <p:nvPicPr>
          <p:cNvPr id="5" name="Picture 4" descr="A graph of the average cagr by country&#10;&#10;Description automatically generated">
            <a:extLst>
              <a:ext uri="{FF2B5EF4-FFF2-40B4-BE49-F238E27FC236}">
                <a16:creationId xmlns:a16="http://schemas.microsoft.com/office/drawing/2014/main" id="{5E4E538F-3D6F-9ED8-2118-F510F4F9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73321" y="694280"/>
            <a:ext cx="7510179" cy="496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51FA-AD07-4DB6-5A38-56E693CD3393}"/>
              </a:ext>
            </a:extLst>
          </p:cNvPr>
          <p:cNvSpPr txBox="1"/>
          <p:nvPr/>
        </p:nvSpPr>
        <p:spPr>
          <a:xfrm>
            <a:off x="8189844" y="1556656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Lithuania leads with an average CAGR of 18.46%.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Focus on external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Collaborate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508A-7F62-A32A-7E00-C54915392372}"/>
              </a:ext>
            </a:extLst>
          </p:cNvPr>
          <p:cNvSpPr txBox="1"/>
          <p:nvPr/>
        </p:nvSpPr>
        <p:spPr>
          <a:xfrm>
            <a:off x="8189844" y="2432253"/>
            <a:ext cx="246764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Top three countries in terms of avg. CAGR are European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 potential greater growth trajectory in Europe in terms of the global startup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3E13-DFAE-67EF-BF0E-788A2737AAAE}"/>
              </a:ext>
            </a:extLst>
          </p:cNvPr>
          <p:cNvSpPr txBox="1"/>
          <p:nvPr/>
        </p:nvSpPr>
        <p:spPr>
          <a:xfrm>
            <a:off x="8189844" y="3492516"/>
            <a:ext cx="2467644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U.S. and China lead in the number of unicorn startups but exhibit lower growth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Suggests that a larger volume of unicorn startups may impede overall growth due to greater competition, market saturation, and a focus on internal markets</a:t>
            </a:r>
          </a:p>
        </p:txBody>
      </p:sp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CA658597-7809-FFA0-2E6F-659807750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3984926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8" name="Picture 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2B7B572-26BB-8A31-F208-36D4B4BB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31647" y="595331"/>
            <a:ext cx="9724458" cy="5125052"/>
          </a:xfrm>
          <a:prstGeom prst="rect">
            <a:avLst/>
          </a:prstGeom>
        </p:spPr>
      </p:pic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79733E-C8FF-35A1-705F-5FD03390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8" y="2048515"/>
            <a:ext cx="1435100" cy="5969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4E812441-3BC8-93F7-08AC-134A3030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2" y="2346965"/>
            <a:ext cx="1612900" cy="58420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0268624-63CB-4673-CE61-AFCEE1A6A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5428" y="484142"/>
            <a:ext cx="653475" cy="6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Sources in appendix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893" y="5762967"/>
            <a:ext cx="951908" cy="754673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848" y="523574"/>
            <a:ext cx="553998" cy="468919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/>
              <a:t>MAP VISUALIZATIONS BY COUNTRY</a:t>
            </a:r>
            <a:endParaRPr lang="en-US" sz="2400" dirty="0"/>
          </a:p>
        </p:txBody>
      </p:sp>
      <p:pic>
        <p:nvPicPr>
          <p:cNvPr id="11" name="Picture 10" descr="A map of the world with red and green dots&#10;&#10;Description automatically generated">
            <a:extLst>
              <a:ext uri="{FF2B5EF4-FFF2-40B4-BE49-F238E27FC236}">
                <a16:creationId xmlns:a16="http://schemas.microsoft.com/office/drawing/2014/main" id="{FEECC4B1-A776-E3A5-DAD5-8AFC9A37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154" y="732123"/>
            <a:ext cx="9968672" cy="48235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6F23266-2402-0BCF-0B1E-BD24AA51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053" y="5237879"/>
            <a:ext cx="635588" cy="6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586620"/>
            <a:ext cx="553998" cy="4620380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STARTUP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C89E191-8AF6-7C24-8111-D2805F49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346" y="739321"/>
            <a:ext cx="9750952" cy="48196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5A28ACF8-93BA-713F-A48B-A14B8D861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656" y="5214243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713</Words>
  <Application>Microsoft Macintosh PowerPoint</Application>
  <PresentationFormat>Widescreen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9</cp:revision>
  <dcterms:created xsi:type="dcterms:W3CDTF">2024-07-15T18:07:05Z</dcterms:created>
  <dcterms:modified xsi:type="dcterms:W3CDTF">2024-07-16T02:32:00Z</dcterms:modified>
</cp:coreProperties>
</file>