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6"/>
  </p:normalViewPr>
  <p:slideViewPr>
    <p:cSldViewPr snapToGrid="0">
      <p:cViewPr>
        <p:scale>
          <a:sx n="100" d="100"/>
          <a:sy n="100" d="100"/>
        </p:scale>
        <p:origin x="-1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E382-EDBB-404E-B23C-71CABD65DAD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3312-DAB7-B14E-AFBB-90B0AAE2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4AC1B709-7722-8F52-6539-84D67BF1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11465" b="8178"/>
          <a:stretch/>
        </p:blipFill>
        <p:spPr>
          <a:xfrm>
            <a:off x="-12503" y="1"/>
            <a:ext cx="1219199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43F1C-2599-AED6-9DA7-CCD7085A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731" y="4521057"/>
            <a:ext cx="6241965" cy="1535402"/>
          </a:xfrm>
          <a:gradFill flip="none" rotWithShape="1">
            <a:gsLst>
              <a:gs pos="3000">
                <a:schemeClr val="bg1">
                  <a:lumMod val="75000"/>
                  <a:alpha val="39000"/>
                </a:schemeClr>
              </a:gs>
              <a:gs pos="44000">
                <a:schemeClr val="bg1">
                  <a:lumMod val="65000"/>
                  <a:alpha val="93000"/>
                </a:schemeClr>
              </a:gs>
              <a:gs pos="58000">
                <a:schemeClr val="bg1">
                  <a:lumMod val="65000"/>
                  <a:alpha val="65000"/>
                </a:schemeClr>
              </a:gs>
              <a:gs pos="100000">
                <a:schemeClr val="bg1">
                  <a:lumMod val="50000"/>
                  <a:alpha val="87000"/>
                </a:schemeClr>
              </a:gs>
            </a:gsLst>
            <a:lin ang="0" scaled="1"/>
            <a:tileRect/>
          </a:gradFill>
        </p:spPr>
        <p:txBody>
          <a:bodyPr anchor="ctr">
            <a:noAutofit/>
          </a:bodyPr>
          <a:lstStyle/>
          <a:p>
            <a:r>
              <a:rPr lang="en-US" sz="5500" dirty="0">
                <a:solidFill>
                  <a:srgbClr val="FF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U</a:t>
            </a:r>
            <a:r>
              <a:rPr lang="en-US" sz="5500" dirty="0">
                <a:solidFill>
                  <a:srgbClr val="FFC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i</a:t>
            </a:r>
            <a:r>
              <a:rPr lang="en-US" sz="5500" dirty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c</a:t>
            </a:r>
            <a:r>
              <a:rPr lang="en-US" sz="5500" dirty="0">
                <a:solidFill>
                  <a:srgbClr val="0070C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or</a:t>
            </a:r>
            <a:r>
              <a:rPr lang="en-US" sz="5500" dirty="0">
                <a:solidFill>
                  <a:srgbClr val="7030A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 </a:t>
            </a:r>
            <a:r>
              <a:rPr lang="en-US" sz="5500" dirty="0">
                <a:solidFill>
                  <a:srgbClr val="FFFFFF"/>
                </a:solidFill>
              </a:rPr>
              <a:t>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CE2DE-64BB-405A-AB10-CB488261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01" y="4533812"/>
            <a:ext cx="3063431" cy="1551635"/>
          </a:xfr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bg2">
                  <a:lumMod val="90000"/>
                </a:schemeClr>
              </a:gs>
              <a:gs pos="55000">
                <a:schemeClr val="bg2">
                  <a:lumMod val="90000"/>
                </a:schemeClr>
              </a:gs>
              <a:gs pos="99000">
                <a:schemeClr val="bg1">
                  <a:lumMod val="65000"/>
                  <a:alpha val="78000"/>
                </a:schemeClr>
              </a:gs>
            </a:gsLst>
            <a:lin ang="0" scaled="1"/>
            <a:tileRect/>
          </a:gradFill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Athena Wu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Ian Nguyen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Huyen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Baasandorj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8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701-5D62-D9CB-DDBA-F879E8BC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A846-8B71-67F4-5438-BB993B22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76"/>
            <a:ext cx="9527275" cy="3643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PRIVATELY HELD STARTUP WITH VALUATION ABOVE 1 BILLION USD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000" dirty="0"/>
              <a:t>Using the data of each unicorn company between 2022 and 2024, we will look at:</a:t>
            </a:r>
          </a:p>
          <a:p>
            <a:pPr lvl="1"/>
            <a:r>
              <a:rPr lang="en-US" sz="2000" dirty="0"/>
              <a:t>The relationship between growth and: Industry, year inducted as a Unicorn company, and Location</a:t>
            </a:r>
          </a:p>
          <a:p>
            <a:pPr lvl="1"/>
            <a:r>
              <a:rPr lang="en-US" sz="2000" dirty="0"/>
              <a:t>Visualizations of the data </a:t>
            </a:r>
          </a:p>
          <a:p>
            <a:pPr lvl="1"/>
            <a:r>
              <a:rPr lang="en-US" sz="2000" dirty="0"/>
              <a:t>Analysis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0183-E957-3981-75C6-F55EEEF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7/15/24</a:t>
            </a:fld>
            <a:r>
              <a:rPr lang="en-US" dirty="0"/>
              <a:t>. SOURCES IN 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C407-3217-333B-78D1-8D5BE70B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10" name="Graphic 9" descr="Unicorn outline">
            <a:extLst>
              <a:ext uri="{FF2B5EF4-FFF2-40B4-BE49-F238E27FC236}">
                <a16:creationId xmlns:a16="http://schemas.microsoft.com/office/drawing/2014/main" id="{7D69F4E1-D2B1-BBD9-4F88-D1A56FDF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3" y="266580"/>
            <a:ext cx="1560362" cy="15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27E7B-87FE-9B26-C334-ECF20474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5636" y="430621"/>
            <a:ext cx="7980218" cy="277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6FFD38-FF94-6C69-768F-A56E2F821C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15635" y="3206349"/>
            <a:ext cx="7980219" cy="277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430621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2022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395854" y="2736502"/>
            <a:ext cx="1943100" cy="1384995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experienced the highest average growth rate, while the E-commerce &amp; Direct-to-Consumer and Edtech industries saw significant declines.</a:t>
            </a:r>
          </a:p>
        </p:txBody>
      </p:sp>
    </p:spTree>
    <p:extLst>
      <p:ext uri="{BB962C8B-B14F-4D97-AF65-F5344CB8AC3E}">
        <p14:creationId xmlns:p14="http://schemas.microsoft.com/office/powerpoint/2010/main" val="38546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866474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2023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4AC14-7252-145C-8D5D-78A19593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652577" y="430621"/>
            <a:ext cx="8076994" cy="2809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69426-FFD8-5523-B80D-6D6A7A2B8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652577" y="3240010"/>
            <a:ext cx="8076994" cy="2751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9016F-4EF8-DF7E-34CF-26256C01E4F4}"/>
              </a:ext>
            </a:extLst>
          </p:cNvPr>
          <p:cNvSpPr txBox="1"/>
          <p:nvPr/>
        </p:nvSpPr>
        <p:spPr>
          <a:xfrm>
            <a:off x="563935" y="2644170"/>
            <a:ext cx="1943100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Data Management &amp; Analytics and Artificial Intelligence industries had notable growth, whereas the Internet and Supply Chain, Logistics, &amp; Delivery industries experienced a decrease</a:t>
            </a:r>
          </a:p>
        </p:txBody>
      </p:sp>
    </p:spTree>
    <p:extLst>
      <p:ext uri="{BB962C8B-B14F-4D97-AF65-F5344CB8AC3E}">
        <p14:creationId xmlns:p14="http://schemas.microsoft.com/office/powerpoint/2010/main" val="19430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866474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TOTAL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8328C-769C-F5EB-F09F-335E758A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87925" y="430621"/>
            <a:ext cx="8132620" cy="2737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512BC-8DEF-EEC4-1D39-65A29ED9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87926" y="3162789"/>
            <a:ext cx="8132620" cy="282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9531D-4A7F-E6A9-3038-1B59FD30CD80}"/>
              </a:ext>
            </a:extLst>
          </p:cNvPr>
          <p:cNvSpPr txBox="1"/>
          <p:nvPr/>
        </p:nvSpPr>
        <p:spPr>
          <a:xfrm>
            <a:off x="8699572" y="2644170"/>
            <a:ext cx="1943100" cy="193899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and Other industries demonstrated the most substantial average total growth, highlighting their strong performance over the period, while the E-commerce &amp; Direct-to-Consumer and Edtech industries underperformed</a:t>
            </a:r>
          </a:p>
        </p:txBody>
      </p:sp>
    </p:spTree>
    <p:extLst>
      <p:ext uri="{BB962C8B-B14F-4D97-AF65-F5344CB8AC3E}">
        <p14:creationId xmlns:p14="http://schemas.microsoft.com/office/powerpoint/2010/main" val="36921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1ECA5-644F-AF76-C9EE-9056A48E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CC4E6-D852-3907-100A-AA924CE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80019-26DA-862A-0FB3-5E66E674A86C}"/>
              </a:ext>
            </a:extLst>
          </p:cNvPr>
          <p:cNvSpPr txBox="1"/>
          <p:nvPr/>
        </p:nvSpPr>
        <p:spPr>
          <a:xfrm>
            <a:off x="628652" y="906839"/>
            <a:ext cx="9709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Sources: </a:t>
            </a:r>
          </a:p>
          <a:p>
            <a:endParaRPr lang="en-US" dirty="0"/>
          </a:p>
          <a:p>
            <a:r>
              <a:rPr lang="en-US" dirty="0"/>
              <a:t>CB Insights: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- https://</a:t>
            </a:r>
            <a:r>
              <a:rPr lang="en-US" dirty="0" err="1"/>
              <a:t>www.cbinsights.com</a:t>
            </a:r>
            <a:r>
              <a:rPr lang="en-US" dirty="0"/>
              <a:t>/research-unicorn-companies</a:t>
            </a:r>
          </a:p>
          <a:p>
            <a:endParaRPr lang="en-US" dirty="0"/>
          </a:p>
          <a:p>
            <a:r>
              <a:rPr lang="en-US" dirty="0"/>
              <a:t>Kaggle: </a:t>
            </a:r>
          </a:p>
          <a:p>
            <a:endParaRPr lang="en-US" dirty="0"/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tahzeer</a:t>
            </a:r>
            <a:r>
              <a:rPr lang="en-US" dirty="0"/>
              <a:t>/unicorn-startup-companies-july-2023</a:t>
            </a:r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ramjasmaurya</a:t>
            </a:r>
            <a:r>
              <a:rPr lang="en-US" dirty="0"/>
              <a:t>/unicorn-startups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999B6-05AF-5AD3-9B80-35582EBD3205}"/>
              </a:ext>
            </a:extLst>
          </p:cNvPr>
          <p:cNvSpPr txBox="1"/>
          <p:nvPr/>
        </p:nvSpPr>
        <p:spPr>
          <a:xfrm>
            <a:off x="10928323" y="1243390"/>
            <a:ext cx="738664" cy="437122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3610939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223</Words>
  <Application>Microsoft Macintosh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Elephant</vt:lpstr>
      <vt:lpstr>Univers Condensed</vt:lpstr>
      <vt:lpstr>MemoVTI</vt:lpstr>
      <vt:lpstr>Unicorn Growth</vt:lpstr>
      <vt:lpstr>             Overview: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4</cp:revision>
  <dcterms:created xsi:type="dcterms:W3CDTF">2024-07-15T18:07:05Z</dcterms:created>
  <dcterms:modified xsi:type="dcterms:W3CDTF">2024-07-15T19:52:48Z</dcterms:modified>
</cp:coreProperties>
</file>