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B95E-561F-413E-AE80-7D97EA60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Heat Capacity Demonstration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F12CD-73C9-4139-AB5C-9D4B3FB0163A}"/>
              </a:ext>
            </a:extLst>
          </p:cNvPr>
          <p:cNvSpPr txBox="1"/>
          <p:nvPr/>
        </p:nvSpPr>
        <p:spPr>
          <a:xfrm>
            <a:off x="1374474" y="1700331"/>
            <a:ext cx="9457425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The heat capacity (</a:t>
            </a:r>
            <a:r>
              <a:rPr lang="en-US" sz="3200" dirty="0" err="1">
                <a:cs typeface="Calibri"/>
              </a:rPr>
              <a:t>Cv</a:t>
            </a:r>
            <a:r>
              <a:rPr lang="en-US" sz="3200" dirty="0">
                <a:cs typeface="Calibri"/>
              </a:rPr>
              <a:t>) is equal to the ratio of the heat added to (or removed from) an object to the resulting temperature change. Is </a:t>
            </a:r>
            <a:r>
              <a:rPr lang="en-US" sz="3200">
                <a:cs typeface="Calibri"/>
              </a:rPr>
              <a:t>expressed as Joules</a:t>
            </a:r>
            <a:r>
              <a:rPr lang="en-US" sz="3200" dirty="0">
                <a:cs typeface="Calibri"/>
              </a:rPr>
              <a:t>/Kelvin</a:t>
            </a:r>
          </a:p>
        </p:txBody>
      </p:sp>
      <p:pic>
        <p:nvPicPr>
          <p:cNvPr id="5" name="Picture 5" descr="A picture containing kitchenware&#10;&#10;Description generated with high confidence">
            <a:extLst>
              <a:ext uri="{FF2B5EF4-FFF2-40B4-BE49-F238E27FC236}">
                <a16:creationId xmlns:a16="http://schemas.microsoft.com/office/drawing/2014/main" id="{39128441-47EC-4072-A8F4-2966BFC1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13" y="3370229"/>
            <a:ext cx="5805577" cy="3007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81B8C-C74B-4052-BC5D-C345AB64A42B}"/>
              </a:ext>
            </a:extLst>
          </p:cNvPr>
          <p:cNvSpPr txBox="1"/>
          <p:nvPr/>
        </p:nvSpPr>
        <p:spPr>
          <a:xfrm>
            <a:off x="3013493" y="6384985"/>
            <a:ext cx="615063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* If applied to a material it convets to specific heat capacity</a:t>
            </a: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B7F00-E167-4A4B-ADB8-697CEA46A6FD}"/>
              </a:ext>
            </a:extLst>
          </p:cNvPr>
          <p:cNvSpPr txBox="1"/>
          <p:nvPr/>
        </p:nvSpPr>
        <p:spPr>
          <a:xfrm>
            <a:off x="5817078" y="5867400"/>
            <a:ext cx="28467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cs typeface="Calibri"/>
              </a:rPr>
              <a:t>*</a:t>
            </a:r>
            <a:endParaRPr lang="en-US" sz="28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AF8B6-BA48-4888-8968-A3EBF6F1F163}"/>
              </a:ext>
            </a:extLst>
          </p:cNvPr>
          <p:cNvSpPr txBox="1"/>
          <p:nvPr/>
        </p:nvSpPr>
        <p:spPr>
          <a:xfrm>
            <a:off x="8361870" y="5867399"/>
            <a:ext cx="28467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cs typeface="Calibri"/>
              </a:rPr>
              <a:t>*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20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05C20F48-4EB5-403D-A401-9739174E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99" y="1679897"/>
            <a:ext cx="2533649" cy="144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6A35B6-0ED1-4E0C-B81E-C8DE4DF0C42A}"/>
              </a:ext>
            </a:extLst>
          </p:cNvPr>
          <p:cNvSpPr txBox="1"/>
          <p:nvPr/>
        </p:nvSpPr>
        <p:spPr>
          <a:xfrm>
            <a:off x="1128967" y="566885"/>
            <a:ext cx="4515982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cs typeface="Calibri"/>
              </a:rPr>
              <a:t>Derivative of the average energies over temperature (d&lt;E&gt;)/(dT)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72866-C697-4BDF-994D-49FA34260B83}"/>
              </a:ext>
            </a:extLst>
          </p:cNvPr>
          <p:cNvSpPr txBox="1"/>
          <p:nvPr/>
        </p:nvSpPr>
        <p:spPr>
          <a:xfrm>
            <a:off x="6323197" y="566884"/>
            <a:ext cx="4079020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Calibri"/>
              </a:rPr>
              <a:t>Fluctuation (</a:t>
            </a:r>
            <a:r>
              <a:rPr lang="en-US" sz="2400" dirty="0">
                <a:cs typeface="Calibri"/>
              </a:rPr>
              <a:t>std</a:t>
            </a:r>
            <a:r>
              <a:rPr lang="en-US" sz="2800" dirty="0">
                <a:cs typeface="Calibri"/>
              </a:rPr>
              <a:t> = σ) of the energies and formula</a:t>
            </a:r>
          </a:p>
        </p:txBody>
      </p:sp>
      <p:pic>
        <p:nvPicPr>
          <p:cNvPr id="9" name="Picture 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D201BF5F-789B-4FEC-8C78-0F059324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261" y="1957847"/>
            <a:ext cx="4267198" cy="1167519"/>
          </a:xfrm>
          <a:prstGeom prst="rect">
            <a:avLst/>
          </a:prstGeom>
        </p:spPr>
      </p:pic>
      <p:pic>
        <p:nvPicPr>
          <p:cNvPr id="11" name="Picture 11" descr="A picture containing object, clock, watch&#10;&#10;Description generated with high confidence">
            <a:extLst>
              <a:ext uri="{FF2B5EF4-FFF2-40B4-BE49-F238E27FC236}">
                <a16:creationId xmlns:a16="http://schemas.microsoft.com/office/drawing/2014/main" id="{71F028F3-8529-46F0-B016-9D2056488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610" y="3620524"/>
            <a:ext cx="2599842" cy="755127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699EF3FC-0D49-4C0A-AEB2-8CD7A5BAFFBE}"/>
              </a:ext>
            </a:extLst>
          </p:cNvPr>
          <p:cNvSpPr/>
          <p:nvPr/>
        </p:nvSpPr>
        <p:spPr>
          <a:xfrm>
            <a:off x="2931075" y="3349732"/>
            <a:ext cx="465341" cy="53471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AFD0EC-A489-4DE5-9492-B9A588F75DE5}"/>
              </a:ext>
            </a:extLst>
          </p:cNvPr>
          <p:cNvSpPr txBox="1"/>
          <p:nvPr/>
        </p:nvSpPr>
        <p:spPr>
          <a:xfrm>
            <a:off x="1502780" y="4005805"/>
            <a:ext cx="297469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 dirty="0">
                <a:cs typeface="Calibri"/>
              </a:rPr>
              <a:t> y = (a) x + (b)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18BDD8-E46D-4839-A283-4C7961D06EDF}"/>
              </a:ext>
            </a:extLst>
          </p:cNvPr>
          <p:cNvSpPr/>
          <p:nvPr/>
        </p:nvSpPr>
        <p:spPr>
          <a:xfrm>
            <a:off x="2523281" y="4076217"/>
            <a:ext cx="528578" cy="528578"/>
          </a:xfrm>
          <a:prstGeom prst="ellipse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F1496F-19EA-49F8-B8BB-3B2BCE34E7F4}"/>
              </a:ext>
            </a:extLst>
          </p:cNvPr>
          <p:cNvCxnSpPr/>
          <p:nvPr/>
        </p:nvCxnSpPr>
        <p:spPr>
          <a:xfrm flipH="1">
            <a:off x="2762492" y="4597077"/>
            <a:ext cx="1928" cy="3742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1FE90B-F17B-4E80-822C-DE59FE04C6E1}"/>
              </a:ext>
            </a:extLst>
          </p:cNvPr>
          <p:cNvSpPr txBox="1"/>
          <p:nvPr/>
        </p:nvSpPr>
        <p:spPr>
          <a:xfrm>
            <a:off x="1295490" y="5046981"/>
            <a:ext cx="2743200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i="1" dirty="0"/>
              <a:t>C</a:t>
            </a:r>
            <a:r>
              <a:rPr lang="en-US" sz="3200" i="1" dirty="0"/>
              <a:t>v</a:t>
            </a:r>
            <a:endParaRPr lang="en-US" sz="3200" i="1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67439-EC9D-472B-A6EB-FEF9CAC2015F}"/>
              </a:ext>
            </a:extLst>
          </p:cNvPr>
          <p:cNvSpPr txBox="1"/>
          <p:nvPr/>
        </p:nvSpPr>
        <p:spPr>
          <a:xfrm>
            <a:off x="2682815" y="335136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Linear Fit </a:t>
            </a:r>
            <a:endParaRPr lang="en-US" dirty="0">
              <a:cs typeface="Calibri"/>
            </a:endParaRP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4B4B96-48F6-4882-9742-95D28497F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211" y="5179219"/>
            <a:ext cx="3505200" cy="49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Heat Capacity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 Badaoui</dc:creator>
  <cp:lastModifiedBy>Badaoui, Magd</cp:lastModifiedBy>
  <cp:revision>177</cp:revision>
  <dcterms:created xsi:type="dcterms:W3CDTF">2013-07-15T20:26:40Z</dcterms:created>
  <dcterms:modified xsi:type="dcterms:W3CDTF">2018-11-05T16:07:55Z</dcterms:modified>
</cp:coreProperties>
</file>