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handoutMasterIdLst>
    <p:handoutMasterId r:id="rId34"/>
  </p:handoutMasterIdLst>
  <p:sldIdLst>
    <p:sldId id="448" r:id="rId2"/>
    <p:sldId id="914" r:id="rId3"/>
    <p:sldId id="779" r:id="rId4"/>
    <p:sldId id="913" r:id="rId5"/>
    <p:sldId id="966" r:id="rId6"/>
    <p:sldId id="947" r:id="rId7"/>
    <p:sldId id="956" r:id="rId8"/>
    <p:sldId id="958" r:id="rId9"/>
    <p:sldId id="954" r:id="rId10"/>
    <p:sldId id="965" r:id="rId11"/>
    <p:sldId id="949" r:id="rId12"/>
    <p:sldId id="951" r:id="rId13"/>
    <p:sldId id="952" r:id="rId14"/>
    <p:sldId id="950" r:id="rId15"/>
    <p:sldId id="967" r:id="rId16"/>
    <p:sldId id="963" r:id="rId17"/>
    <p:sldId id="964" r:id="rId18"/>
    <p:sldId id="915" r:id="rId19"/>
    <p:sldId id="955" r:id="rId20"/>
    <p:sldId id="962" r:id="rId21"/>
    <p:sldId id="936" r:id="rId22"/>
    <p:sldId id="922" r:id="rId23"/>
    <p:sldId id="926" r:id="rId24"/>
    <p:sldId id="937" r:id="rId25"/>
    <p:sldId id="939" r:id="rId26"/>
    <p:sldId id="959" r:id="rId27"/>
    <p:sldId id="960" r:id="rId28"/>
    <p:sldId id="961" r:id="rId29"/>
    <p:sldId id="940" r:id="rId30"/>
    <p:sldId id="957" r:id="rId31"/>
    <p:sldId id="938" r:id="rId32"/>
  </p:sldIdLst>
  <p:sldSz cx="9144000" cy="6858000" type="screen4x3"/>
  <p:notesSz cx="9144000" cy="6858000"/>
  <p:custDataLst>
    <p:tags r:id="rId35"/>
  </p:custDataLst>
  <p:defaultTextStyle>
    <a:defPPr>
      <a:defRPr lang="da-DK"/>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tart" id="{1182D204-7028-406D-B0FE-742B09DFBD02}">
          <p14:sldIdLst>
            <p14:sldId id="448"/>
            <p14:sldId id="914"/>
            <p14:sldId id="779"/>
            <p14:sldId id="913"/>
            <p14:sldId id="966"/>
            <p14:sldId id="947"/>
          </p14:sldIdLst>
        </p14:section>
        <p14:section name="Scrum in a Nutshell" id="{CFFE6DA9-C349-4B4C-8893-B84487A2FEE5}">
          <p14:sldIdLst>
            <p14:sldId id="956"/>
            <p14:sldId id="958"/>
            <p14:sldId id="954"/>
            <p14:sldId id="965"/>
            <p14:sldId id="949"/>
            <p14:sldId id="951"/>
            <p14:sldId id="952"/>
            <p14:sldId id="950"/>
            <p14:sldId id="967"/>
            <p14:sldId id="963"/>
            <p14:sldId id="964"/>
          </p14:sldIdLst>
        </p14:section>
        <p14:section name="Backlog" id="{D98CA370-957A-4D87-83F7-F6243D35A40D}">
          <p14:sldIdLst>
            <p14:sldId id="915"/>
            <p14:sldId id="955"/>
            <p14:sldId id="962"/>
            <p14:sldId id="936"/>
            <p14:sldId id="922"/>
          </p14:sldIdLst>
        </p14:section>
        <p14:section name="User Story" id="{D7FB75FB-69BE-416E-AC05-DF6BDAD70B4E}">
          <p14:sldIdLst>
            <p14:sldId id="926"/>
          </p14:sldIdLst>
        </p14:section>
        <p14:section name="Video" id="{EB5D8685-B200-40D8-9B9A-6180C61DFF8A}">
          <p14:sldIdLst>
            <p14:sldId id="937"/>
          </p14:sldIdLst>
        </p14:section>
        <p14:section name="Scrum Roles" id="{3044A0C5-D19B-4030-9D87-BECC168BC6BC}">
          <p14:sldIdLst>
            <p14:sldId id="939"/>
            <p14:sldId id="959"/>
            <p14:sldId id="960"/>
            <p14:sldId id="961"/>
            <p14:sldId id="940"/>
            <p14:sldId id="957"/>
            <p14:sldId id="9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3300"/>
    <a:srgbClr val="CCFF99"/>
    <a:srgbClr val="FFFFCC"/>
    <a:srgbClr val="669900"/>
    <a:srgbClr val="66FF66"/>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llemlayout 2 - Markerin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llemlayout 2 - Markerin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Mørkt layout 1 - Markering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llemlayout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Ingen typografi, tabelgit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llemlayout 2 - Markerin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6" autoAdjust="0"/>
    <p:restoredTop sz="68028" autoAdjust="0"/>
  </p:normalViewPr>
  <p:slideViewPr>
    <p:cSldViewPr>
      <p:cViewPr>
        <p:scale>
          <a:sx n="150" d="100"/>
          <a:sy n="150" d="100"/>
        </p:scale>
        <p:origin x="1440"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8" d="100"/>
          <a:sy n="118" d="100"/>
        </p:scale>
        <p:origin x="-1602"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9459"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9460"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9461"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341E075-EB8A-41AA-B35E-7C74ADB603F7}" type="slidenum">
              <a:rPr lang="da-DK" altLang="da-DK"/>
              <a:pPr/>
              <a:t>‹nr.›</a:t>
            </a:fld>
            <a:endParaRPr lang="da-DK" altLang="da-DK"/>
          </a:p>
        </p:txBody>
      </p:sp>
    </p:spTree>
    <p:extLst>
      <p:ext uri="{BB962C8B-B14F-4D97-AF65-F5344CB8AC3E}">
        <p14:creationId xmlns:p14="http://schemas.microsoft.com/office/powerpoint/2010/main" val="1759816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225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225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B2B273-E637-49E4-9817-58C4B84F1937}" type="slidenum">
              <a:rPr lang="da-DK" altLang="da-DK"/>
              <a:pPr/>
              <a:t>‹nr.›</a:t>
            </a:fld>
            <a:endParaRPr lang="da-DK" altLang="da-DK"/>
          </a:p>
        </p:txBody>
      </p:sp>
    </p:spTree>
    <p:extLst>
      <p:ext uri="{BB962C8B-B14F-4D97-AF65-F5344CB8AC3E}">
        <p14:creationId xmlns:p14="http://schemas.microsoft.com/office/powerpoint/2010/main" val="261673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rumtrainingseries.co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crisp.se/author/henrikknibe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Pladsholder til diasbillede 1"/>
          <p:cNvSpPr>
            <a:spLocks noGrp="1" noRot="1" noChangeAspect="1" noTextEdit="1"/>
          </p:cNvSpPr>
          <p:nvPr>
            <p:ph type="sldImg"/>
          </p:nvPr>
        </p:nvSpPr>
        <p:spPr>
          <a:ln/>
        </p:spPr>
      </p:sp>
      <p:sp>
        <p:nvSpPr>
          <p:cNvPr id="25603"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a-DK" altLang="da-DK" smtClean="0">
              <a:latin typeface="Arial" panose="020B0604020202020204" pitchFamily="34" charset="0"/>
            </a:endParaRPr>
          </a:p>
        </p:txBody>
      </p:sp>
      <p:sp>
        <p:nvSpPr>
          <p:cNvPr id="34820" name="Pladsholder til dias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7C90C45-FD73-4E57-AE04-566835C67219}" type="slidenum">
              <a:rPr lang="da-DK" altLang="da-DK"/>
              <a:pPr eaLnBrk="1" hangingPunct="1">
                <a:spcBef>
                  <a:spcPct val="0"/>
                </a:spcBef>
              </a:pPr>
              <a:t>1</a:t>
            </a:fld>
            <a:endParaRPr lang="da-DK" altLang="da-DK"/>
          </a:p>
        </p:txBody>
      </p:sp>
    </p:spTree>
    <p:extLst>
      <p:ext uri="{BB962C8B-B14F-4D97-AF65-F5344CB8AC3E}">
        <p14:creationId xmlns:p14="http://schemas.microsoft.com/office/powerpoint/2010/main" val="1211208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Pladsholder til diasbillede 1"/>
          <p:cNvSpPr>
            <a:spLocks noGrp="1" noRot="1" noChangeAspect="1" noTextEdit="1"/>
          </p:cNvSpPr>
          <p:nvPr>
            <p:ph type="sldImg"/>
          </p:nvPr>
        </p:nvSpPr>
        <p:spPr>
          <a:ln/>
        </p:spPr>
      </p:sp>
      <p:sp>
        <p:nvSpPr>
          <p:cNvPr id="33795"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a-DK" smtClean="0">
                <a:latin typeface="Arial" panose="020B0604020202020204" pitchFamily="34" charset="0"/>
                <a:hlinkClick r:id="rId3"/>
              </a:rPr>
              <a:t>http://scrumtrainingseries.com/</a:t>
            </a:r>
            <a:endParaRPr lang="en-US" altLang="da-DK" smtClean="0">
              <a:latin typeface="Arial" panose="020B0604020202020204" pitchFamily="34" charset="0"/>
            </a:endParaRPr>
          </a:p>
          <a:p>
            <a:endParaRPr lang="en-US" altLang="da-DK" smtClean="0">
              <a:latin typeface="Arial" panose="020B0604020202020204" pitchFamily="34" charset="0"/>
            </a:endParaRPr>
          </a:p>
          <a:p>
            <a:r>
              <a:rPr lang="en-US" altLang="da-DK" smtClean="0">
                <a:latin typeface="Arial" panose="020B0604020202020204" pitchFamily="34" charset="0"/>
              </a:rPr>
              <a:t>Afterwards Scrum test på fronter</a:t>
            </a:r>
            <a:endParaRPr lang="da-DK" altLang="da-DK" smtClean="0">
              <a:latin typeface="Arial" panose="020B0604020202020204" pitchFamily="34" charset="0"/>
            </a:endParaRPr>
          </a:p>
        </p:txBody>
      </p:sp>
      <p:sp>
        <p:nvSpPr>
          <p:cNvPr id="41988" name="Pladsholder til dias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3C5BF47-279C-4536-94F6-53ED8D082D73}" type="slidenum">
              <a:rPr lang="da-DK" altLang="da-DK"/>
              <a:pPr eaLnBrk="1" hangingPunct="1">
                <a:spcBef>
                  <a:spcPct val="0"/>
                </a:spcBef>
              </a:pPr>
              <a:t>31</a:t>
            </a:fld>
            <a:endParaRPr lang="da-DK" altLang="da-DK"/>
          </a:p>
        </p:txBody>
      </p:sp>
    </p:spTree>
    <p:extLst>
      <p:ext uri="{BB962C8B-B14F-4D97-AF65-F5344CB8AC3E}">
        <p14:creationId xmlns:p14="http://schemas.microsoft.com/office/powerpoint/2010/main" val="141763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40B2B273-E637-49E4-9817-58C4B84F1937}" type="slidenum">
              <a:rPr lang="da-DK" altLang="da-DK" smtClean="0"/>
              <a:pPr/>
              <a:t>2</a:t>
            </a:fld>
            <a:endParaRPr lang="da-DK" altLang="da-DK"/>
          </a:p>
        </p:txBody>
      </p:sp>
    </p:spTree>
    <p:extLst>
      <p:ext uri="{BB962C8B-B14F-4D97-AF65-F5344CB8AC3E}">
        <p14:creationId xmlns:p14="http://schemas.microsoft.com/office/powerpoint/2010/main" val="74999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Pladsholder til diasbillede 1"/>
          <p:cNvSpPr>
            <a:spLocks noGrp="1" noRot="1" noChangeAspect="1" noTextEdit="1"/>
          </p:cNvSpPr>
          <p:nvPr>
            <p:ph type="sldImg"/>
          </p:nvPr>
        </p:nvSpPr>
        <p:spPr>
          <a:ln/>
        </p:spPr>
      </p:sp>
      <p:sp>
        <p:nvSpPr>
          <p:cNvPr id="26627"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a-DK" altLang="da-DK" smtClean="0">
              <a:latin typeface="Arial" panose="020B0604020202020204" pitchFamily="34" charset="0"/>
            </a:endParaRPr>
          </a:p>
        </p:txBody>
      </p:sp>
      <p:sp>
        <p:nvSpPr>
          <p:cNvPr id="4" name="Pladsholder til diasnumm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4F6254-325A-4FF4-AE11-9E42071E9422}" type="slidenum">
              <a:rPr lang="da-DK" altLang="da-DK"/>
              <a:pPr eaLnBrk="1" hangingPunct="1"/>
              <a:t>7</a:t>
            </a:fld>
            <a:endParaRPr lang="da-DK" altLang="da-DK"/>
          </a:p>
        </p:txBody>
      </p:sp>
    </p:spTree>
    <p:extLst>
      <p:ext uri="{BB962C8B-B14F-4D97-AF65-F5344CB8AC3E}">
        <p14:creationId xmlns:p14="http://schemas.microsoft.com/office/powerpoint/2010/main" val="345991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Pladsholder til diasbillede 1"/>
          <p:cNvSpPr>
            <a:spLocks noGrp="1" noRot="1" noChangeAspect="1" noTextEdit="1"/>
          </p:cNvSpPr>
          <p:nvPr>
            <p:ph type="sldImg"/>
          </p:nvPr>
        </p:nvSpPr>
        <p:spPr>
          <a:ln/>
        </p:spPr>
      </p:sp>
      <p:sp>
        <p:nvSpPr>
          <p:cNvPr id="27651"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a-DK" altLang="da-DK" smtClean="0">
                <a:latin typeface="Arial" panose="020B0604020202020204" pitchFamily="34" charset="0"/>
              </a:rPr>
              <a:t>Averse – modvillig</a:t>
            </a:r>
          </a:p>
          <a:p>
            <a:r>
              <a:rPr lang="da-DK" altLang="da-DK" smtClean="0">
                <a:latin typeface="Arial" panose="020B0604020202020204" pitchFamily="34" charset="0"/>
              </a:rPr>
              <a:t>http://en.wikipedia.org/wiki/Risk_aversion</a:t>
            </a:r>
          </a:p>
        </p:txBody>
      </p:sp>
      <p:sp>
        <p:nvSpPr>
          <p:cNvPr id="4" name="Pladsholder til diasnumm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D4F55C-F23C-4A37-BDAF-EE69BEEE233E}" type="slidenum">
              <a:rPr lang="da-DK" altLang="da-DK"/>
              <a:pPr eaLnBrk="1" hangingPunct="1"/>
              <a:t>9</a:t>
            </a:fld>
            <a:endParaRPr lang="da-DK" altLang="da-DK"/>
          </a:p>
        </p:txBody>
      </p:sp>
    </p:spTree>
    <p:extLst>
      <p:ext uri="{BB962C8B-B14F-4D97-AF65-F5344CB8AC3E}">
        <p14:creationId xmlns:p14="http://schemas.microsoft.com/office/powerpoint/2010/main" val="304637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Pladsholder til diasbillede 1"/>
          <p:cNvSpPr>
            <a:spLocks noGrp="1" noRot="1" noChangeAspect="1" noTextEdit="1"/>
          </p:cNvSpPr>
          <p:nvPr>
            <p:ph type="sldImg"/>
          </p:nvPr>
        </p:nvSpPr>
        <p:spPr>
          <a:ln/>
        </p:spPr>
      </p:sp>
      <p:sp>
        <p:nvSpPr>
          <p:cNvPr id="28675"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a-DK" altLang="da-DK" smtClean="0">
                <a:latin typeface="Arial" panose="020B0604020202020204" pitchFamily="34" charset="0"/>
              </a:rPr>
              <a:t>Size 3-12</a:t>
            </a:r>
          </a:p>
        </p:txBody>
      </p:sp>
      <p:sp>
        <p:nvSpPr>
          <p:cNvPr id="4" name="Pladsholder til diasnumm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02EA58-1838-4D4D-A95A-880150820090}" type="slidenum">
              <a:rPr lang="da-DK" altLang="da-DK"/>
              <a:pPr eaLnBrk="1" hangingPunct="1"/>
              <a:t>11</a:t>
            </a:fld>
            <a:endParaRPr lang="da-DK" altLang="da-DK"/>
          </a:p>
        </p:txBody>
      </p:sp>
    </p:spTree>
    <p:extLst>
      <p:ext uri="{BB962C8B-B14F-4D97-AF65-F5344CB8AC3E}">
        <p14:creationId xmlns:p14="http://schemas.microsoft.com/office/powerpoint/2010/main" val="42383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Pladsholder til diasbillede 1"/>
          <p:cNvSpPr>
            <a:spLocks noGrp="1" noRot="1" noChangeAspect="1" noTextEdit="1"/>
          </p:cNvSpPr>
          <p:nvPr>
            <p:ph type="sldImg"/>
          </p:nvPr>
        </p:nvSpPr>
        <p:spPr>
          <a:ln/>
        </p:spPr>
      </p:sp>
      <p:sp>
        <p:nvSpPr>
          <p:cNvPr id="29699"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a-DK" altLang="da-DK" smtClean="0">
                <a:latin typeface="Arial" panose="020B0604020202020204" pitchFamily="34" charset="0"/>
              </a:rPr>
              <a:t>3 uger (2 – 6 weeks)</a:t>
            </a:r>
          </a:p>
        </p:txBody>
      </p:sp>
      <p:sp>
        <p:nvSpPr>
          <p:cNvPr id="4" name="Pladsholder til diasnumm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8BA01A-D967-4072-8DE5-CD5C66882671}" type="slidenum">
              <a:rPr lang="da-DK" altLang="da-DK"/>
              <a:pPr eaLnBrk="1" hangingPunct="1"/>
              <a:t>13</a:t>
            </a:fld>
            <a:endParaRPr lang="da-DK" altLang="da-DK"/>
          </a:p>
        </p:txBody>
      </p:sp>
    </p:spTree>
    <p:extLst>
      <p:ext uri="{BB962C8B-B14F-4D97-AF65-F5344CB8AC3E}">
        <p14:creationId xmlns:p14="http://schemas.microsoft.com/office/powerpoint/2010/main" val="316705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ladsholder til diasbillede 1"/>
          <p:cNvSpPr>
            <a:spLocks noGrp="1" noRot="1" noChangeAspect="1" noTextEdit="1"/>
          </p:cNvSpPr>
          <p:nvPr>
            <p:ph type="sldImg"/>
          </p:nvPr>
        </p:nvSpPr>
        <p:spPr>
          <a:ln/>
        </p:spPr>
      </p:sp>
      <p:sp>
        <p:nvSpPr>
          <p:cNvPr id="30723"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a-DK" smtClean="0">
                <a:latin typeface="Arial" panose="020B0604020202020204" pitchFamily="34" charset="0"/>
              </a:rPr>
              <a:t>Watch video </a:t>
            </a:r>
            <a:r>
              <a:rPr lang="en-US" altLang="da-DK" u="sng" smtClean="0">
                <a:latin typeface="Arial" panose="020B0604020202020204" pitchFamily="34" charset="0"/>
                <a:hlinkClick r:id="rId3"/>
              </a:rPr>
              <a:t>http://blog.crisp.se/author/henrikkniberg</a:t>
            </a:r>
            <a:endParaRPr lang="da-DK" altLang="da-DK" smtClean="0">
              <a:latin typeface="Arial" panose="020B0604020202020204" pitchFamily="34" charset="0"/>
            </a:endParaRPr>
          </a:p>
        </p:txBody>
      </p:sp>
      <p:sp>
        <p:nvSpPr>
          <p:cNvPr id="37892" name="Pladsholder til dias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1DF0FF7-B723-40B0-91C7-E5217F3460E9}" type="slidenum">
              <a:rPr lang="da-DK" altLang="da-DK"/>
              <a:pPr eaLnBrk="1" hangingPunct="1">
                <a:spcBef>
                  <a:spcPct val="0"/>
                </a:spcBef>
              </a:pPr>
              <a:t>24</a:t>
            </a:fld>
            <a:endParaRPr lang="da-DK" altLang="da-DK"/>
          </a:p>
        </p:txBody>
      </p:sp>
    </p:spTree>
    <p:extLst>
      <p:ext uri="{BB962C8B-B14F-4D97-AF65-F5344CB8AC3E}">
        <p14:creationId xmlns:p14="http://schemas.microsoft.com/office/powerpoint/2010/main" val="2861962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ladsholder til diasbillede 1"/>
          <p:cNvSpPr>
            <a:spLocks noGrp="1" noRot="1" noChangeAspect="1" noTextEdit="1"/>
          </p:cNvSpPr>
          <p:nvPr>
            <p:ph type="sldImg"/>
          </p:nvPr>
        </p:nvSpPr>
        <p:spPr>
          <a:ln/>
        </p:spPr>
      </p:sp>
      <p:sp>
        <p:nvSpPr>
          <p:cNvPr id="31747"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a-DK" altLang="da-DK" smtClean="0">
              <a:latin typeface="Arial" panose="020B0604020202020204" pitchFamily="34" charset="0"/>
            </a:endParaRPr>
          </a:p>
        </p:txBody>
      </p:sp>
      <p:sp>
        <p:nvSpPr>
          <p:cNvPr id="38916" name="Pladsholder til dias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15CBC6E-578F-446F-9B88-7B107CC6311B}" type="slidenum">
              <a:rPr lang="da-DK" altLang="da-DK"/>
              <a:pPr eaLnBrk="1" hangingPunct="1">
                <a:spcBef>
                  <a:spcPct val="0"/>
                </a:spcBef>
              </a:pPr>
              <a:t>25</a:t>
            </a:fld>
            <a:endParaRPr lang="da-DK" altLang="da-DK"/>
          </a:p>
        </p:txBody>
      </p:sp>
    </p:spTree>
    <p:extLst>
      <p:ext uri="{BB962C8B-B14F-4D97-AF65-F5344CB8AC3E}">
        <p14:creationId xmlns:p14="http://schemas.microsoft.com/office/powerpoint/2010/main" val="216460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Pladsholder til diasbillede 1"/>
          <p:cNvSpPr>
            <a:spLocks noGrp="1" noRot="1" noChangeAspect="1" noTextEdit="1"/>
          </p:cNvSpPr>
          <p:nvPr>
            <p:ph type="sldImg"/>
          </p:nvPr>
        </p:nvSpPr>
        <p:spPr>
          <a:ln/>
        </p:spPr>
      </p:sp>
      <p:sp>
        <p:nvSpPr>
          <p:cNvPr id="32771" name="Pladsholder til no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a-DK" altLang="da-DK" smtClean="0">
                <a:latin typeface="Arial" panose="020B0604020202020204" pitchFamily="34" charset="0"/>
              </a:rPr>
              <a:t>Source: http://www.mountaingoatsoftware.com/scrum/scrummaster</a:t>
            </a:r>
          </a:p>
          <a:p>
            <a:r>
              <a:rPr lang="en-US" altLang="da-DK" smtClean="0">
                <a:latin typeface="Arial" panose="020B0604020202020204" pitchFamily="34" charset="0"/>
              </a:rPr>
              <a:t>Note: Many new to the ScrumMaster role struggle with the apparent contradiction of the ScrumMaster as both a servant &amp; leader to the team and also someone with no authority. </a:t>
            </a:r>
          </a:p>
          <a:p>
            <a:r>
              <a:rPr lang="en-US" altLang="da-DK" smtClean="0">
                <a:latin typeface="Arial" panose="020B0604020202020204" pitchFamily="34" charset="0"/>
              </a:rPr>
              <a:t>The seeming contradiction disappears when we realize that although the ScrumMaster has no authority over Scrum team members, the ScrumMaster does have authority over the process. Although a ScrumMaster may not be able to say, “You’re fired,” a ScrumMaster can say, “I’ve decided we’re going to try two-week sprints for the next month.”</a:t>
            </a:r>
          </a:p>
          <a:p>
            <a:endParaRPr lang="da-DK" altLang="da-DK" smtClean="0">
              <a:latin typeface="Arial" panose="020B0604020202020204" pitchFamily="34" charset="0"/>
            </a:endParaRPr>
          </a:p>
          <a:p>
            <a:endParaRPr lang="da-DK" altLang="da-DK" smtClean="0">
              <a:latin typeface="Arial" panose="020B0604020202020204" pitchFamily="34" charset="0"/>
            </a:endParaRPr>
          </a:p>
        </p:txBody>
      </p:sp>
      <p:sp>
        <p:nvSpPr>
          <p:cNvPr id="39940" name="Pladsholder til dias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5E30DE3-CE6F-42D7-A30D-1CEFA33A8BBE}" type="slidenum">
              <a:rPr lang="da-DK" altLang="da-DK"/>
              <a:pPr eaLnBrk="1" hangingPunct="1">
                <a:spcBef>
                  <a:spcPct val="0"/>
                </a:spcBef>
              </a:pPr>
              <a:t>29</a:t>
            </a:fld>
            <a:endParaRPr lang="da-DK" altLang="da-DK"/>
          </a:p>
        </p:txBody>
      </p:sp>
    </p:spTree>
    <p:extLst>
      <p:ext uri="{BB962C8B-B14F-4D97-AF65-F5344CB8AC3E}">
        <p14:creationId xmlns:p14="http://schemas.microsoft.com/office/powerpoint/2010/main" val="242742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9029" name="Rectangle 4"/>
          <p:cNvSpPr>
            <a:spLocks noGrp="1" noChangeArrowheads="1"/>
          </p:cNvSpPr>
          <p:nvPr>
            <p:ph type="ctrTitle"/>
          </p:nvPr>
        </p:nvSpPr>
        <p:spPr>
          <a:xfrm>
            <a:off x="685800" y="2130425"/>
            <a:ext cx="7772400" cy="1470025"/>
          </a:xfrm>
        </p:spPr>
        <p:txBody>
          <a:bodyPr/>
          <a:lstStyle>
            <a:lvl1pPr>
              <a:defRPr/>
            </a:lvl1pPr>
          </a:lstStyle>
          <a:p>
            <a:r>
              <a:rPr lang="da-DK"/>
              <a:t>Klik for at redigere titeltypografi i masteren</a:t>
            </a:r>
          </a:p>
        </p:txBody>
      </p:sp>
      <p:sp>
        <p:nvSpPr>
          <p:cNvPr id="129030"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da-DK"/>
              <a:t>Klik for at redigere undertiteltypografien i masteren</a:t>
            </a:r>
          </a:p>
        </p:txBody>
      </p:sp>
    </p:spTree>
    <p:extLst>
      <p:ext uri="{BB962C8B-B14F-4D97-AF65-F5344CB8AC3E}">
        <p14:creationId xmlns:p14="http://schemas.microsoft.com/office/powerpoint/2010/main" val="42851610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42DF7392-05C1-40A1-A41B-CF183F8CAF23}" type="datetime1">
              <a:rPr lang="da-DK"/>
              <a:pPr>
                <a:defRPr/>
              </a:pPr>
              <a:t>21-03-2015</a:t>
            </a:fld>
            <a:endParaRPr lang="da-DK"/>
          </a:p>
        </p:txBody>
      </p:sp>
      <p:sp>
        <p:nvSpPr>
          <p:cNvPr id="5"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192478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33375"/>
            <a:ext cx="19431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3375"/>
            <a:ext cx="5676900"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8F3CD2EE-A983-4CDF-83DC-5B116013DA62}" type="datetime1">
              <a:rPr lang="da-DK"/>
              <a:pPr>
                <a:defRPr/>
              </a:pPr>
              <a:t>21-03-2015</a:t>
            </a:fld>
            <a:endParaRPr lang="da-DK"/>
          </a:p>
        </p:txBody>
      </p:sp>
      <p:sp>
        <p:nvSpPr>
          <p:cNvPr id="5"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42179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3738" y="333375"/>
            <a:ext cx="7756525" cy="1133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3238"/>
            <a:ext cx="38100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38100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C7CD4674-AECE-46B1-B325-7DB8875DEE3E}" type="datetime1">
              <a:rPr lang="da-DK"/>
              <a:pPr>
                <a:defRPr/>
              </a:pPr>
              <a:t>21-03-2015</a:t>
            </a:fld>
            <a:endParaRPr lang="da-DK"/>
          </a:p>
        </p:txBody>
      </p:sp>
      <p:sp>
        <p:nvSpPr>
          <p:cNvPr id="6"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193397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70918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CF7FCB5D-618D-49B0-B60E-DBBD6D3DAE64}" type="datetime1">
              <a:rPr lang="da-DK"/>
              <a:pPr>
                <a:defRPr/>
              </a:pPr>
              <a:t>21-03-2015</a:t>
            </a:fld>
            <a:endParaRPr lang="da-DK"/>
          </a:p>
        </p:txBody>
      </p:sp>
      <p:sp>
        <p:nvSpPr>
          <p:cNvPr id="5"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238707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3238"/>
            <a:ext cx="38100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238"/>
            <a:ext cx="38100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2192D0CB-D4ED-45A7-AFCA-0EF811C72480}" type="datetime1">
              <a:rPr lang="da-DK"/>
              <a:pPr>
                <a:defRPr/>
              </a:pPr>
              <a:t>21-03-2015</a:t>
            </a:fld>
            <a:endParaRPr lang="da-DK"/>
          </a:p>
        </p:txBody>
      </p:sp>
      <p:sp>
        <p:nvSpPr>
          <p:cNvPr id="6"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425706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391420E6-D8C6-407D-9241-CF9AED020481}" type="datetime1">
              <a:rPr lang="da-DK"/>
              <a:pPr>
                <a:defRPr/>
              </a:pPr>
              <a:t>21-03-2015</a:t>
            </a:fld>
            <a:endParaRPr lang="da-DK"/>
          </a:p>
        </p:txBody>
      </p:sp>
      <p:sp>
        <p:nvSpPr>
          <p:cNvPr id="8"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13671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F4A5EF85-73C7-45D5-9D9F-2B0842435059}" type="datetime1">
              <a:rPr lang="da-DK"/>
              <a:pPr>
                <a:defRPr/>
              </a:pPr>
              <a:t>21-03-2015</a:t>
            </a:fld>
            <a:endParaRPr lang="da-DK"/>
          </a:p>
        </p:txBody>
      </p:sp>
      <p:sp>
        <p:nvSpPr>
          <p:cNvPr id="4"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103356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9E8F118E-4942-4075-93F0-2285F6005519}" type="datetime1">
              <a:rPr lang="da-DK"/>
              <a:pPr>
                <a:defRPr/>
              </a:pPr>
              <a:t>21-03-2015</a:t>
            </a:fld>
            <a:endParaRPr lang="da-DK"/>
          </a:p>
        </p:txBody>
      </p:sp>
      <p:sp>
        <p:nvSpPr>
          <p:cNvPr id="3"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364544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0CEA338F-2E93-4638-848B-7BA15CDCA17D}" type="datetime1">
              <a:rPr lang="da-DK"/>
              <a:pPr>
                <a:defRPr/>
              </a:pPr>
              <a:t>21-03-2015</a:t>
            </a:fld>
            <a:endParaRPr lang="da-DK"/>
          </a:p>
        </p:txBody>
      </p:sp>
      <p:sp>
        <p:nvSpPr>
          <p:cNvPr id="6"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36995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xfrm>
            <a:off x="395288" y="6568441"/>
            <a:ext cx="1905000" cy="288206"/>
          </a:xfrm>
          <a:prstGeom prst="rect">
            <a:avLst/>
          </a:prstGeom>
          <a:ln/>
        </p:spPr>
        <p:txBody>
          <a:bodyPr/>
          <a:lstStyle>
            <a:lvl1pPr>
              <a:defRPr/>
            </a:lvl1pPr>
          </a:lstStyle>
          <a:p>
            <a:pPr>
              <a:defRPr/>
            </a:pPr>
            <a:fld id="{4CDC2E39-F9CE-468A-8BD5-A3CB02C9DA29}" type="datetime1">
              <a:rPr lang="da-DK"/>
              <a:pPr>
                <a:defRPr/>
              </a:pPr>
              <a:t>21-03-2015</a:t>
            </a:fld>
            <a:endParaRPr lang="da-DK"/>
          </a:p>
        </p:txBody>
      </p:sp>
      <p:sp>
        <p:nvSpPr>
          <p:cNvPr id="6" name="Rectangle 7"/>
          <p:cNvSpPr>
            <a:spLocks noGrp="1" noChangeArrowheads="1"/>
          </p:cNvSpPr>
          <p:nvPr>
            <p:ph type="ftr" sz="quarter" idx="11"/>
          </p:nvPr>
        </p:nvSpPr>
        <p:spPr>
          <a:xfrm>
            <a:off x="2843213" y="6543041"/>
            <a:ext cx="3176587" cy="288206"/>
          </a:xfrm>
          <a:prstGeom prst="rect">
            <a:avLst/>
          </a:prstGeom>
          <a:ln/>
        </p:spPr>
        <p:txBody>
          <a:bodyPr/>
          <a:lstStyle>
            <a:lvl1pPr>
              <a:defRPr/>
            </a:lvl1pPr>
          </a:lstStyle>
          <a:p>
            <a:pPr>
              <a:defRPr/>
            </a:pPr>
            <a:r>
              <a:rPr lang="da-DK"/>
              <a:t>Scrum 1</a:t>
            </a:r>
          </a:p>
        </p:txBody>
      </p:sp>
    </p:spTree>
    <p:extLst>
      <p:ext uri="{BB962C8B-B14F-4D97-AF65-F5344CB8AC3E}">
        <p14:creationId xmlns:p14="http://schemas.microsoft.com/office/powerpoint/2010/main" val="107560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4"/>
          <p:cNvSpPr>
            <a:spLocks noGrp="1" noChangeArrowheads="1"/>
          </p:cNvSpPr>
          <p:nvPr>
            <p:ph type="title"/>
          </p:nvPr>
        </p:nvSpPr>
        <p:spPr bwMode="auto">
          <a:xfrm>
            <a:off x="693738" y="333375"/>
            <a:ext cx="77565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da-DK" altLang="da-DK" smtClean="0"/>
              <a:t>Klik for at redigere titeltypografien på masteren</a:t>
            </a:r>
          </a:p>
        </p:txBody>
      </p:sp>
      <p:sp>
        <p:nvSpPr>
          <p:cNvPr id="1030" name="Rectangle 5"/>
          <p:cNvSpPr>
            <a:spLocks noGrp="1" noChangeArrowheads="1"/>
          </p:cNvSpPr>
          <p:nvPr>
            <p:ph type="body" idx="1"/>
          </p:nvPr>
        </p:nvSpPr>
        <p:spPr bwMode="auto">
          <a:xfrm>
            <a:off x="685800" y="1773238"/>
            <a:ext cx="77724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a-DK" altLang="da-DK" smtClean="0"/>
              <a:t>Klik for at redigere teksttypografien på masteren</a:t>
            </a:r>
          </a:p>
          <a:p>
            <a:pPr lvl="1"/>
            <a:r>
              <a:rPr lang="da-DK" altLang="da-DK" smtClean="0"/>
              <a:t>Andet niveau</a:t>
            </a:r>
          </a:p>
          <a:p>
            <a:pPr lvl="2"/>
            <a:r>
              <a:rPr lang="da-DK" altLang="da-DK" smtClean="0"/>
              <a:t>Tredje niveau</a:t>
            </a:r>
          </a:p>
          <a:p>
            <a:pPr lvl="3"/>
            <a:r>
              <a:rPr lang="da-DK" altLang="da-DK" smtClean="0"/>
              <a:t>Fjerde niveau</a:t>
            </a:r>
          </a:p>
          <a:p>
            <a:pPr lvl="4"/>
            <a:r>
              <a:rPr lang="da-DK" altLang="da-DK" smtClean="0"/>
              <a:t>Femte niveau</a:t>
            </a:r>
          </a:p>
        </p:txBody>
      </p:sp>
      <p:sp>
        <p:nvSpPr>
          <p:cNvPr id="1031" name="Line 9"/>
          <p:cNvSpPr>
            <a:spLocks noChangeShapeType="1"/>
          </p:cNvSpPr>
          <p:nvPr/>
        </p:nvSpPr>
        <p:spPr bwMode="auto">
          <a:xfrm>
            <a:off x="754063" y="1268413"/>
            <a:ext cx="7931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a-DK"/>
          </a:p>
        </p:txBody>
      </p:sp>
    </p:spTree>
  </p:cSld>
  <p:clrMap bg1="lt1" tx1="dk1" bg2="lt2" tx2="dk2" accent1="accent1" accent2="accent2" accent3="accent3" accent4="accent4" accent5="accent5" accent6="accent6" hlink="hlink" folHlink="folHlink"/>
  <p:sldLayoutIdLst>
    <p:sldLayoutId id="2147485244" r:id="rId1"/>
    <p:sldLayoutId id="2147485245" r:id="rId2"/>
    <p:sldLayoutId id="2147485234" r:id="rId3"/>
    <p:sldLayoutId id="2147485235" r:id="rId4"/>
    <p:sldLayoutId id="2147485236" r:id="rId5"/>
    <p:sldLayoutId id="2147485237" r:id="rId6"/>
    <p:sldLayoutId id="2147485238" r:id="rId7"/>
    <p:sldLayoutId id="2147485239" r:id="rId8"/>
    <p:sldLayoutId id="2147485240" r:id="rId9"/>
    <p:sldLayoutId id="2147485241" r:id="rId10"/>
    <p:sldLayoutId id="2147485242" r:id="rId11"/>
    <p:sldLayoutId id="2147485243"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800">
          <a:solidFill>
            <a:srgbClr val="A50021"/>
          </a:solidFill>
          <a:latin typeface="+mj-lt"/>
          <a:ea typeface="+mj-ea"/>
          <a:cs typeface="+mj-cs"/>
        </a:defRPr>
      </a:lvl1pPr>
      <a:lvl2pPr algn="l" rtl="0" eaLnBrk="0" fontAlgn="base" hangingPunct="0">
        <a:spcBef>
          <a:spcPct val="0"/>
        </a:spcBef>
        <a:spcAft>
          <a:spcPct val="0"/>
        </a:spcAft>
        <a:defRPr sz="2800">
          <a:solidFill>
            <a:srgbClr val="A50021"/>
          </a:solidFill>
          <a:latin typeface="Verdana" pitchFamily="34" charset="0"/>
        </a:defRPr>
      </a:lvl2pPr>
      <a:lvl3pPr algn="l" rtl="0" eaLnBrk="0" fontAlgn="base" hangingPunct="0">
        <a:spcBef>
          <a:spcPct val="0"/>
        </a:spcBef>
        <a:spcAft>
          <a:spcPct val="0"/>
        </a:spcAft>
        <a:defRPr sz="2800">
          <a:solidFill>
            <a:srgbClr val="A50021"/>
          </a:solidFill>
          <a:latin typeface="Verdana" pitchFamily="34" charset="0"/>
        </a:defRPr>
      </a:lvl3pPr>
      <a:lvl4pPr algn="l" rtl="0" eaLnBrk="0" fontAlgn="base" hangingPunct="0">
        <a:spcBef>
          <a:spcPct val="0"/>
        </a:spcBef>
        <a:spcAft>
          <a:spcPct val="0"/>
        </a:spcAft>
        <a:defRPr sz="2800">
          <a:solidFill>
            <a:srgbClr val="A50021"/>
          </a:solidFill>
          <a:latin typeface="Verdana" pitchFamily="34" charset="0"/>
        </a:defRPr>
      </a:lvl4pPr>
      <a:lvl5pPr algn="l" rtl="0" eaLnBrk="0" fontAlgn="base" hangingPunct="0">
        <a:spcBef>
          <a:spcPct val="0"/>
        </a:spcBef>
        <a:spcAft>
          <a:spcPct val="0"/>
        </a:spcAft>
        <a:defRPr sz="2800">
          <a:solidFill>
            <a:srgbClr val="A50021"/>
          </a:solidFill>
          <a:latin typeface="Verdana" pitchFamily="34" charset="0"/>
        </a:defRPr>
      </a:lvl5pPr>
      <a:lvl6pPr marL="457200" algn="l" rtl="0" eaLnBrk="0" fontAlgn="base" hangingPunct="0">
        <a:spcBef>
          <a:spcPct val="0"/>
        </a:spcBef>
        <a:spcAft>
          <a:spcPct val="0"/>
        </a:spcAft>
        <a:defRPr sz="2800">
          <a:solidFill>
            <a:srgbClr val="A50021"/>
          </a:solidFill>
          <a:latin typeface="Verdana" pitchFamily="34" charset="0"/>
        </a:defRPr>
      </a:lvl6pPr>
      <a:lvl7pPr marL="914400" algn="l" rtl="0" eaLnBrk="0" fontAlgn="base" hangingPunct="0">
        <a:spcBef>
          <a:spcPct val="0"/>
        </a:spcBef>
        <a:spcAft>
          <a:spcPct val="0"/>
        </a:spcAft>
        <a:defRPr sz="2800">
          <a:solidFill>
            <a:srgbClr val="A50021"/>
          </a:solidFill>
          <a:latin typeface="Verdana" pitchFamily="34" charset="0"/>
        </a:defRPr>
      </a:lvl7pPr>
      <a:lvl8pPr marL="1371600" algn="l" rtl="0" eaLnBrk="0" fontAlgn="base" hangingPunct="0">
        <a:spcBef>
          <a:spcPct val="0"/>
        </a:spcBef>
        <a:spcAft>
          <a:spcPct val="0"/>
        </a:spcAft>
        <a:defRPr sz="2800">
          <a:solidFill>
            <a:srgbClr val="A50021"/>
          </a:solidFill>
          <a:latin typeface="Verdana" pitchFamily="34" charset="0"/>
        </a:defRPr>
      </a:lvl8pPr>
      <a:lvl9pPr marL="1828800" algn="l" rtl="0" eaLnBrk="0" fontAlgn="base" hangingPunct="0">
        <a:spcBef>
          <a:spcPct val="0"/>
        </a:spcBef>
        <a:spcAft>
          <a:spcPct val="0"/>
        </a:spcAft>
        <a:defRPr sz="2800">
          <a:solidFill>
            <a:srgbClr val="A50021"/>
          </a:solidFill>
          <a:latin typeface="Verdan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phbusiness.dk/englis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Timebox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rumtrainingserie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szr0ezLyQHY"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rumtrainingserie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Agile_software_development" TargetMode="External"/><Relationship Id="rId2" Type="http://schemas.openxmlformats.org/officeDocument/2006/relationships/hyperlink" Target="http://agilemanifesto.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infoq.com/minibooks/scrum-xp-from-the-trenches" TargetMode="External"/><Relationship Id="rId2" Type="http://schemas.openxmlformats.org/officeDocument/2006/relationships/hyperlink" Target="http://www.infoq.com/resource/minibooks/scrum-xp-from-the-trenches/en/pdf/ScrumAndXpFromTheTrenchesonline07-31.pdf" TargetMode="External"/><Relationship Id="rId1" Type="http://schemas.openxmlformats.org/officeDocument/2006/relationships/slideLayout" Target="../slideLayouts/slideLayout2.xml"/><Relationship Id="rId5" Type="http://schemas.openxmlformats.org/officeDocument/2006/relationships/hyperlink" Target="http://www.lynda.com/Business-Skills-tutorials/Managing-Project-Stakeholders/168242-2.html" TargetMode="External"/><Relationship Id="rId4" Type="http://schemas.openxmlformats.org/officeDocument/2006/relationships/hyperlink" Target="http://www.lynda.com/Business-Project-Management-tutorials/Agile-Project-Management/122428-2.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bm.com/developerworks/rational/library/4029.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685800" y="1887538"/>
            <a:ext cx="7772400" cy="1470025"/>
          </a:xfrm>
        </p:spPr>
        <p:txBody>
          <a:bodyPr/>
          <a:lstStyle/>
          <a:p>
            <a:pPr algn="ctr"/>
            <a:r>
              <a:rPr lang="en-US" altLang="da-DK" sz="3200" smtClean="0"/>
              <a:t>System Development</a:t>
            </a:r>
            <a:br>
              <a:rPr lang="en-US" altLang="da-DK" sz="3200" smtClean="0"/>
            </a:br>
            <a:r>
              <a:rPr lang="en-US" altLang="da-DK" sz="3200" smtClean="0"/>
              <a:t>Scrum 1</a:t>
            </a:r>
          </a:p>
        </p:txBody>
      </p:sp>
      <p:sp>
        <p:nvSpPr>
          <p:cNvPr id="4099" name="Rectangle 7"/>
          <p:cNvSpPr>
            <a:spLocks noGrp="1" noChangeArrowheads="1"/>
          </p:cNvSpPr>
          <p:nvPr>
            <p:ph type="subTitle" idx="1"/>
          </p:nvPr>
        </p:nvSpPr>
        <p:spPr>
          <a:xfrm>
            <a:off x="1042988" y="3573463"/>
            <a:ext cx="7240587" cy="1752600"/>
          </a:xfrm>
        </p:spPr>
        <p:txBody>
          <a:bodyPr/>
          <a:lstStyle/>
          <a:p>
            <a:r>
              <a:rPr lang="da-DK" altLang="da-DK" sz="2000" dirty="0" smtClean="0"/>
              <a:t>Datamatiker /Computer Science</a:t>
            </a:r>
            <a:endParaRPr lang="da-DK" altLang="da-DK" sz="2600" dirty="0" smtClean="0"/>
          </a:p>
          <a:p>
            <a:r>
              <a:rPr lang="da-DK" altLang="da-DK" sz="2000" dirty="0" smtClean="0"/>
              <a:t>2</a:t>
            </a:r>
            <a:r>
              <a:rPr lang="da-DK" altLang="da-DK" sz="2000" baseline="30000" dirty="0" smtClean="0"/>
              <a:t>nd</a:t>
            </a:r>
            <a:r>
              <a:rPr lang="da-DK" altLang="da-DK" sz="2000" dirty="0" smtClean="0"/>
              <a:t>  Semester</a:t>
            </a:r>
          </a:p>
          <a:p>
            <a:r>
              <a:rPr lang="da-DK" altLang="da-DK" sz="2000" dirty="0" smtClean="0"/>
              <a:t>Spring 2015</a:t>
            </a:r>
            <a:endParaRPr lang="da-DK" altLang="da-DK" sz="2000" dirty="0" smtClean="0"/>
          </a:p>
        </p:txBody>
      </p:sp>
      <p:sp>
        <p:nvSpPr>
          <p:cNvPr id="4102" name="AutoShape 9"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63500" y="-157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pic>
        <p:nvPicPr>
          <p:cNvPr id="4103" name="Picture 11" descr="head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6988"/>
            <a:ext cx="92583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Waterfall</a:t>
            </a:r>
            <a:endParaRPr lang="da-DK" dirty="0"/>
          </a:p>
        </p:txBody>
      </p:sp>
      <p:pic>
        <p:nvPicPr>
          <p:cNvPr id="4"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628800"/>
            <a:ext cx="5472608" cy="4919646"/>
          </a:xfrm>
          <a:prstGeom prst="rect">
            <a:avLst/>
          </a:prstGeom>
        </p:spPr>
      </p:pic>
    </p:spTree>
    <p:extLst>
      <p:ext uri="{BB962C8B-B14F-4D97-AF65-F5344CB8AC3E}">
        <p14:creationId xmlns:p14="http://schemas.microsoft.com/office/powerpoint/2010/main" val="4027309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da-DK" altLang="da-DK" dirty="0" err="1" smtClean="0"/>
              <a:t>Scrum</a:t>
            </a:r>
            <a:r>
              <a:rPr lang="da-DK" altLang="da-DK" dirty="0" smtClean="0"/>
              <a:t> in a </a:t>
            </a:r>
            <a:r>
              <a:rPr lang="da-DK" altLang="da-DK" dirty="0" err="1" smtClean="0"/>
              <a:t>Nutshell</a:t>
            </a:r>
            <a:endParaRPr lang="da-DK" altLang="da-DK" dirty="0" smtClean="0"/>
          </a:p>
        </p:txBody>
      </p:sp>
      <p:sp>
        <p:nvSpPr>
          <p:cNvPr id="11267" name="Pladsholder til indhold 5"/>
          <p:cNvSpPr>
            <a:spLocks noGrp="1"/>
          </p:cNvSpPr>
          <p:nvPr>
            <p:ph idx="1"/>
          </p:nvPr>
        </p:nvSpPr>
        <p:spPr/>
        <p:txBody>
          <a:bodyPr/>
          <a:lstStyle/>
          <a:p>
            <a:r>
              <a:rPr lang="en-US" altLang="da-DK" sz="2000" smtClean="0"/>
              <a:t>Split your organization into small, cross-functional, self organizing teams.</a:t>
            </a:r>
            <a:endParaRPr lang="da-DK" altLang="da-DK" sz="2000" smtClean="0"/>
          </a:p>
        </p:txBody>
      </p:sp>
      <p:pic>
        <p:nvPicPr>
          <p:cNvPr id="112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781300"/>
            <a:ext cx="44481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Tekstboks 6"/>
          <p:cNvSpPr txBox="1">
            <a:spLocks noChangeArrowheads="1"/>
          </p:cNvSpPr>
          <p:nvPr/>
        </p:nvSpPr>
        <p:spPr bwMode="auto">
          <a:xfrm>
            <a:off x="3708400" y="5589588"/>
            <a:ext cx="5327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100" i="1">
                <a:latin typeface="Arial" panose="020B0604020202020204" pitchFamily="34" charset="0"/>
              </a:rPr>
              <a:t>Source: Kniberg ”</a:t>
            </a:r>
            <a:r>
              <a:rPr lang="en-US" altLang="da-DK" sz="1100" i="1">
                <a:latin typeface="Arial" panose="020B0604020202020204" pitchFamily="34" charset="0"/>
              </a:rPr>
              <a:t> KANBAN AND SCRUM – MAKING THE MOST OF BOTH”</a:t>
            </a:r>
            <a:endParaRPr lang="da-DK" altLang="da-DK" sz="1100" i="1">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da-DK" altLang="da-DK" dirty="0" err="1" smtClean="0"/>
              <a:t>Scrum</a:t>
            </a:r>
            <a:r>
              <a:rPr lang="da-DK" altLang="da-DK" dirty="0" smtClean="0"/>
              <a:t> in a </a:t>
            </a:r>
            <a:r>
              <a:rPr lang="da-DK" altLang="da-DK" dirty="0" err="1" smtClean="0"/>
              <a:t>Nutshell</a:t>
            </a:r>
            <a:endParaRPr lang="da-DK" altLang="da-DK" dirty="0" smtClean="0"/>
          </a:p>
        </p:txBody>
      </p:sp>
      <p:sp>
        <p:nvSpPr>
          <p:cNvPr id="12291" name="Pladsholder til indhold 5"/>
          <p:cNvSpPr>
            <a:spLocks noGrp="1"/>
          </p:cNvSpPr>
          <p:nvPr>
            <p:ph idx="1"/>
          </p:nvPr>
        </p:nvSpPr>
        <p:spPr/>
        <p:txBody>
          <a:bodyPr/>
          <a:lstStyle/>
          <a:p>
            <a:r>
              <a:rPr lang="en-US" altLang="da-DK" sz="2000" smtClean="0"/>
              <a:t>Split your work into a list of small, concrete deliverables. </a:t>
            </a:r>
          </a:p>
          <a:p>
            <a:pPr lvl="1"/>
            <a:r>
              <a:rPr lang="en-US" altLang="da-DK" sz="1800" smtClean="0"/>
              <a:t>Sort the list by priority</a:t>
            </a:r>
          </a:p>
          <a:p>
            <a:pPr lvl="1"/>
            <a:r>
              <a:rPr lang="en-US" altLang="da-DK" sz="1800" smtClean="0"/>
              <a:t>Estimate the effort of each item</a:t>
            </a:r>
            <a:endParaRPr lang="da-DK" altLang="da-DK" sz="1800" smtClean="0"/>
          </a:p>
        </p:txBody>
      </p:sp>
      <p:sp>
        <p:nvSpPr>
          <p:cNvPr id="12294" name="Tekstboks 6"/>
          <p:cNvSpPr txBox="1">
            <a:spLocks noChangeArrowheads="1"/>
          </p:cNvSpPr>
          <p:nvPr/>
        </p:nvSpPr>
        <p:spPr bwMode="auto">
          <a:xfrm>
            <a:off x="4140200" y="5689600"/>
            <a:ext cx="5327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100" i="1">
                <a:latin typeface="Arial" panose="020B0604020202020204" pitchFamily="34" charset="0"/>
              </a:rPr>
              <a:t>Source: Kniberg ”</a:t>
            </a:r>
            <a:r>
              <a:rPr lang="en-US" altLang="da-DK" sz="1100" i="1">
                <a:latin typeface="Arial" panose="020B0604020202020204" pitchFamily="34" charset="0"/>
              </a:rPr>
              <a:t> KANBAN AND SCRUM – MAKING THE MOST OF BOTH”</a:t>
            </a:r>
            <a:endParaRPr lang="da-DK" altLang="da-DK" sz="1100" i="1">
              <a:latin typeface="Arial" panose="020B0604020202020204" pitchFamily="34" charset="0"/>
            </a:endParaRPr>
          </a:p>
        </p:txBody>
      </p:sp>
      <p:grpSp>
        <p:nvGrpSpPr>
          <p:cNvPr id="12295" name="Gruppe 4"/>
          <p:cNvGrpSpPr>
            <a:grpSpLocks/>
          </p:cNvGrpSpPr>
          <p:nvPr/>
        </p:nvGrpSpPr>
        <p:grpSpPr bwMode="auto">
          <a:xfrm>
            <a:off x="1520825" y="3494088"/>
            <a:ext cx="6094413" cy="2090737"/>
            <a:chOff x="1520707" y="3494088"/>
            <a:chExt cx="6094531" cy="2091357"/>
          </a:xfrm>
        </p:grpSpPr>
        <p:pic>
          <p:nvPicPr>
            <p:cNvPr id="122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3494088"/>
              <a:ext cx="6086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707" y="4509120"/>
              <a:ext cx="60769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uppe 7"/>
          <p:cNvGrpSpPr>
            <a:grpSpLocks/>
          </p:cNvGrpSpPr>
          <p:nvPr/>
        </p:nvGrpSpPr>
        <p:grpSpPr bwMode="auto">
          <a:xfrm>
            <a:off x="1476375" y="3106738"/>
            <a:ext cx="6191250" cy="1042987"/>
            <a:chOff x="1476375" y="4042395"/>
            <a:chExt cx="6191250" cy="1042789"/>
          </a:xfrm>
        </p:grpSpPr>
        <p:pic>
          <p:nvPicPr>
            <p:cNvPr id="133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042395"/>
              <a:ext cx="61912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23209"/>
              <a:ext cx="61912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315" name="Titel 1"/>
          <p:cNvSpPr>
            <a:spLocks noGrp="1"/>
          </p:cNvSpPr>
          <p:nvPr>
            <p:ph type="title"/>
          </p:nvPr>
        </p:nvSpPr>
        <p:spPr/>
        <p:txBody>
          <a:bodyPr/>
          <a:lstStyle/>
          <a:p>
            <a:r>
              <a:rPr lang="da-DK" altLang="da-DK" dirty="0" err="1" smtClean="0"/>
              <a:t>Scrum</a:t>
            </a:r>
            <a:r>
              <a:rPr lang="da-DK" altLang="da-DK" dirty="0" smtClean="0"/>
              <a:t> in a </a:t>
            </a:r>
            <a:r>
              <a:rPr lang="da-DK" altLang="da-DK" dirty="0" err="1" smtClean="0"/>
              <a:t>Nutshell</a:t>
            </a:r>
            <a:endParaRPr lang="da-DK" altLang="da-DK" dirty="0" smtClean="0"/>
          </a:p>
        </p:txBody>
      </p:sp>
      <p:sp>
        <p:nvSpPr>
          <p:cNvPr id="12291" name="Pladsholder til indhold 5"/>
          <p:cNvSpPr>
            <a:spLocks noGrp="1"/>
          </p:cNvSpPr>
          <p:nvPr>
            <p:ph idx="1"/>
          </p:nvPr>
        </p:nvSpPr>
        <p:spPr>
          <a:xfrm>
            <a:off x="827088" y="1773238"/>
            <a:ext cx="7848600" cy="4535487"/>
          </a:xfrm>
        </p:spPr>
        <p:txBody>
          <a:bodyPr/>
          <a:lstStyle/>
          <a:p>
            <a:r>
              <a:rPr lang="en-US" altLang="da-DK" sz="2000" smtClean="0"/>
              <a:t>Split time into short fixed-length iterations (usually 1 – 4 weeks), with potentially shippable code demonstrated after each iteration.</a:t>
            </a:r>
          </a:p>
          <a:p>
            <a:endParaRPr lang="en-US" altLang="da-DK" smtClean="0"/>
          </a:p>
          <a:p>
            <a:endParaRPr lang="en-US" altLang="da-DK" smtClean="0"/>
          </a:p>
          <a:p>
            <a:endParaRPr lang="en-US" altLang="da-DK" sz="1600" smtClean="0"/>
          </a:p>
          <a:p>
            <a:endParaRPr lang="en-US" altLang="da-DK" sz="1600" smtClean="0"/>
          </a:p>
          <a:p>
            <a:r>
              <a:rPr lang="en-US" altLang="da-DK" sz="1800" smtClean="0"/>
              <a:t>Short sprints are good = short feedback cycle = more frequent deliveries = more frequent customer feedback = less time spent in the wrong direction = learn and improve faster.</a:t>
            </a:r>
          </a:p>
          <a:p>
            <a:r>
              <a:rPr lang="en-US" altLang="da-DK" sz="1800" smtClean="0"/>
              <a:t>Long sprints are good too. The team gets more time to build up momentum, they get more room to recover from problems and still make the sprint goal; less overhead for sprint planning meetings, demos etc</a:t>
            </a:r>
            <a:r>
              <a:rPr lang="en-US" altLang="da-DK" sz="1400" smtClean="0"/>
              <a:t>. (Kniberg p.19-20)</a:t>
            </a:r>
            <a:endParaRPr lang="da-DK" altLang="da-DK"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4"/>
          <p:cNvSpPr>
            <a:spLocks noGrp="1"/>
          </p:cNvSpPr>
          <p:nvPr>
            <p:ph type="title"/>
          </p:nvPr>
        </p:nvSpPr>
        <p:spPr/>
        <p:txBody>
          <a:bodyPr/>
          <a:lstStyle/>
          <a:p>
            <a:r>
              <a:rPr lang="en-US" altLang="da-DK" dirty="0" smtClean="0"/>
              <a:t>Scrum in a </a:t>
            </a:r>
            <a:r>
              <a:rPr lang="en-US" altLang="da-DK" dirty="0" smtClean="0"/>
              <a:t>Nutshell</a:t>
            </a:r>
            <a:endParaRPr lang="da-DK" altLang="da-DK" dirty="0" smtClean="0"/>
          </a:p>
        </p:txBody>
      </p:sp>
      <p:sp>
        <p:nvSpPr>
          <p:cNvPr id="14339" name="Pladsholder til indhold 5"/>
          <p:cNvSpPr>
            <a:spLocks noGrp="1"/>
          </p:cNvSpPr>
          <p:nvPr>
            <p:ph idx="1"/>
          </p:nvPr>
        </p:nvSpPr>
        <p:spPr>
          <a:xfrm>
            <a:off x="685800" y="1773238"/>
            <a:ext cx="7989888" cy="3168650"/>
          </a:xfrm>
        </p:spPr>
        <p:txBody>
          <a:bodyPr/>
          <a:lstStyle/>
          <a:p>
            <a:pPr marL="0" indent="0">
              <a:buNone/>
            </a:pPr>
            <a:r>
              <a:rPr lang="en-US" altLang="da-DK" smtClean="0"/>
              <a:t>After each iteration …</a:t>
            </a:r>
          </a:p>
          <a:p>
            <a:pPr lvl="1"/>
            <a:endParaRPr lang="en-US" altLang="da-DK" dirty="0" smtClean="0"/>
          </a:p>
          <a:p>
            <a:pPr lvl="1"/>
            <a:r>
              <a:rPr lang="en-US" altLang="da-DK" dirty="0" smtClean="0"/>
              <a:t>Optimize the release plan and update priorities in collaboration with the customer, based on insights gained by inspecting the release</a:t>
            </a:r>
          </a:p>
          <a:p>
            <a:pPr lvl="1"/>
            <a:endParaRPr lang="en-US" altLang="da-DK" dirty="0" smtClean="0"/>
          </a:p>
          <a:p>
            <a:pPr lvl="1"/>
            <a:r>
              <a:rPr lang="en-US" altLang="da-DK" dirty="0" smtClean="0"/>
              <a:t>Optimize the process by having a retrospective after each iteration.</a:t>
            </a:r>
            <a:endParaRPr lang="da-DK" altLang="da-DK" smtClean="0"/>
          </a:p>
        </p:txBody>
      </p:sp>
      <p:sp>
        <p:nvSpPr>
          <p:cNvPr id="14342" name="Tekstboks 6"/>
          <p:cNvSpPr txBox="1">
            <a:spLocks noChangeArrowheads="1"/>
          </p:cNvSpPr>
          <p:nvPr/>
        </p:nvSpPr>
        <p:spPr bwMode="auto">
          <a:xfrm>
            <a:off x="3781425" y="4508500"/>
            <a:ext cx="5327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100" i="1" dirty="0">
                <a:latin typeface="Arial" panose="020B0604020202020204" pitchFamily="34" charset="0"/>
              </a:rPr>
              <a:t>Source: </a:t>
            </a:r>
            <a:r>
              <a:rPr lang="da-DK" altLang="da-DK" sz="1100" i="1" dirty="0" err="1">
                <a:latin typeface="Arial" panose="020B0604020202020204" pitchFamily="34" charset="0"/>
              </a:rPr>
              <a:t>Kniberg</a:t>
            </a:r>
            <a:r>
              <a:rPr lang="da-DK" altLang="da-DK" sz="1100" i="1" dirty="0">
                <a:latin typeface="Arial" panose="020B0604020202020204" pitchFamily="34" charset="0"/>
              </a:rPr>
              <a:t> ”</a:t>
            </a:r>
            <a:r>
              <a:rPr lang="en-US" altLang="da-DK" sz="1100" i="1" dirty="0">
                <a:latin typeface="Arial" panose="020B0604020202020204" pitchFamily="34" charset="0"/>
              </a:rPr>
              <a:t> KANBAN AND SCRUM – MAKING THE MOST OF BOTH”</a:t>
            </a:r>
            <a:endParaRPr lang="da-DK" altLang="da-DK" sz="1100" i="1"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Time </a:t>
            </a:r>
            <a:r>
              <a:rPr lang="da-DK" dirty="0" err="1" smtClean="0"/>
              <a:t>Boxing</a:t>
            </a:r>
            <a:endParaRPr lang="da-DK" dirty="0"/>
          </a:p>
        </p:txBody>
      </p:sp>
      <p:sp>
        <p:nvSpPr>
          <p:cNvPr id="9" name="Content Placeholder 8"/>
          <p:cNvSpPr>
            <a:spLocks noGrp="1"/>
          </p:cNvSpPr>
          <p:nvPr>
            <p:ph idx="1"/>
          </p:nvPr>
        </p:nvSpPr>
        <p:spPr>
          <a:xfrm>
            <a:off x="510239" y="3748528"/>
            <a:ext cx="8332203" cy="2731783"/>
          </a:xfrm>
        </p:spPr>
        <p:txBody>
          <a:bodyPr>
            <a:normAutofit fontScale="85000" lnSpcReduction="10000"/>
          </a:bodyPr>
          <a:lstStyle/>
          <a:p>
            <a:pPr marL="0" indent="0">
              <a:lnSpc>
                <a:spcPct val="110000"/>
              </a:lnSpc>
              <a:buNone/>
            </a:pPr>
            <a:r>
              <a:rPr lang="en-US" dirty="0"/>
              <a:t>Agile teams not only like to have </a:t>
            </a:r>
            <a:r>
              <a:rPr lang="en-US" dirty="0" err="1"/>
              <a:t>timeboxed</a:t>
            </a:r>
            <a:r>
              <a:rPr lang="en-US" dirty="0"/>
              <a:t> projects, they also prefer to break projects down into smaller </a:t>
            </a:r>
            <a:r>
              <a:rPr lang="en-US" dirty="0" err="1"/>
              <a:t>timeboxed</a:t>
            </a:r>
            <a:r>
              <a:rPr lang="en-US" dirty="0"/>
              <a:t> durations, commonly referred to as </a:t>
            </a:r>
            <a:r>
              <a:rPr lang="en-US" dirty="0" smtClean="0"/>
              <a:t>iterations.</a:t>
            </a:r>
          </a:p>
          <a:p>
            <a:pPr marL="0" indent="0">
              <a:lnSpc>
                <a:spcPct val="110000"/>
              </a:lnSpc>
              <a:buNone/>
            </a:pPr>
            <a:endParaRPr lang="en-US" dirty="0"/>
          </a:p>
          <a:p>
            <a:pPr marL="0" indent="0">
              <a:lnSpc>
                <a:spcPct val="110000"/>
              </a:lnSpc>
              <a:buNone/>
            </a:pPr>
            <a:r>
              <a:rPr lang="en-US" dirty="0" smtClean="0"/>
              <a:t>Iteration </a:t>
            </a:r>
            <a:r>
              <a:rPr lang="en-US" dirty="0"/>
              <a:t>lengths are fixed and not flexible in anyway, meaning it will end regardless of whether all assigned work is completed. Outstanding work is either assigned to the next iteration, or reprioritized amongst the remaining tasks.</a:t>
            </a:r>
            <a:endParaRPr lang="da-DK" dirty="0"/>
          </a:p>
        </p:txBody>
      </p:sp>
      <p:sp>
        <p:nvSpPr>
          <p:cNvPr id="8" name="Slide Number Placeholder 7"/>
          <p:cNvSpPr>
            <a:spLocks noGrp="1"/>
          </p:cNvSpPr>
          <p:nvPr>
            <p:ph type="sldNum" sz="quarter" idx="4294967295"/>
          </p:nvPr>
        </p:nvSpPr>
        <p:spPr>
          <a:xfrm>
            <a:off x="7939370" y="324969"/>
            <a:ext cx="1202247" cy="691031"/>
          </a:xfrm>
          <a:prstGeom prst="rect">
            <a:avLst/>
          </a:prstGeom>
        </p:spPr>
        <p:txBody>
          <a:bodyPr/>
          <a:lstStyle/>
          <a:p>
            <a:fld id="{0E587F2E-AC87-43DE-A629-840E60EA306B}" type="slidenum">
              <a:rPr lang="da-DK" smtClean="0"/>
              <a:t>15</a:t>
            </a:fld>
            <a:endParaRPr lang="da-DK"/>
          </a:p>
        </p:txBody>
      </p:sp>
      <p:sp>
        <p:nvSpPr>
          <p:cNvPr id="10" name="TextBox 9"/>
          <p:cNvSpPr txBox="1"/>
          <p:nvPr/>
        </p:nvSpPr>
        <p:spPr>
          <a:xfrm>
            <a:off x="510240" y="1352145"/>
            <a:ext cx="4129853" cy="1754326"/>
          </a:xfrm>
          <a:prstGeom prst="rect">
            <a:avLst/>
          </a:prstGeom>
          <a:noFill/>
        </p:spPr>
        <p:txBody>
          <a:bodyPr wrap="square" rtlCol="0">
            <a:spAutoFit/>
          </a:bodyPr>
          <a:lstStyle/>
          <a:p>
            <a:r>
              <a:rPr lang="en-US" sz="1200" i="1" dirty="0"/>
              <a:t>In time management, </a:t>
            </a:r>
            <a:r>
              <a:rPr lang="en-US" sz="1200" i="1" dirty="0" err="1"/>
              <a:t>timeboxing</a:t>
            </a:r>
            <a:r>
              <a:rPr lang="en-US" sz="1200" i="1" dirty="0"/>
              <a:t> allocates a fixed time period, called a time box, to each planned activity. Several project management approaches use </a:t>
            </a:r>
            <a:r>
              <a:rPr lang="en-US" sz="1200" i="1" dirty="0" err="1"/>
              <a:t>timeboxing</a:t>
            </a:r>
            <a:r>
              <a:rPr lang="en-US" sz="1200" i="1" dirty="0"/>
              <a:t>. It is also used for individual use to address personal tasks in a smaller time frame. It often involves having deliverables and deadlines, which will improve the productivity of the </a:t>
            </a:r>
            <a:r>
              <a:rPr lang="en-US" sz="1200" i="1" dirty="0" smtClean="0"/>
              <a:t>user</a:t>
            </a:r>
          </a:p>
          <a:p>
            <a:endParaRPr lang="en-US" sz="1200" i="1" dirty="0"/>
          </a:p>
          <a:p>
            <a:r>
              <a:rPr lang="en-US" sz="1200" dirty="0" err="1" smtClean="0"/>
              <a:t>Kilde</a:t>
            </a:r>
            <a:r>
              <a:rPr lang="en-US" sz="1200" dirty="0"/>
              <a:t>: </a:t>
            </a:r>
            <a:r>
              <a:rPr lang="en-US" sz="1200" dirty="0">
                <a:hlinkClick r:id="rId2"/>
              </a:rPr>
              <a:t>http://</a:t>
            </a:r>
            <a:r>
              <a:rPr lang="en-US" sz="1200" dirty="0" smtClean="0">
                <a:hlinkClick r:id="rId2"/>
              </a:rPr>
              <a:t>en.wikipedia.org/wiki/Timeboxing</a:t>
            </a:r>
            <a:r>
              <a:rPr lang="en-US" sz="1200" dirty="0" smtClean="0"/>
              <a:t> </a:t>
            </a:r>
            <a:endParaRPr lang="da-DK" sz="1200" dirty="0"/>
          </a:p>
        </p:txBody>
      </p:sp>
      <p:pic>
        <p:nvPicPr>
          <p:cNvPr id="5122" name="Picture 2" descr="http://blogs.telerik.com/images/default-source/teampulse-blog-posts/timeboxing-png"/>
          <p:cNvPicPr>
            <a:picLocks noChangeAspect="1" noChangeArrowheads="1"/>
          </p:cNvPicPr>
          <p:nvPr/>
        </p:nvPicPr>
        <p:blipFill rotWithShape="1">
          <a:blip r:embed="rId3">
            <a:extLst>
              <a:ext uri="{28A0092B-C50C-407E-A947-70E740481C1C}">
                <a14:useLocalDpi xmlns:a14="http://schemas.microsoft.com/office/drawing/2010/main" val="0"/>
              </a:ext>
            </a:extLst>
          </a:blip>
          <a:srcRect b="13135"/>
          <a:stretch/>
        </p:blipFill>
        <p:spPr bwMode="auto">
          <a:xfrm>
            <a:off x="5350212" y="1724461"/>
            <a:ext cx="3384753" cy="120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592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a-DK" dirty="0" smtClean="0"/>
              <a:t>Scrum in a Nutshell</a:t>
            </a:r>
            <a:endParaRPr lang="da-DK" dirty="0"/>
          </a:p>
        </p:txBody>
      </p:sp>
      <p:pic>
        <p:nvPicPr>
          <p:cNvPr id="4" name="Picture 4" descr="http://zenexmachina.files.wordpress.com/2013/03/scr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461616"/>
            <a:ext cx="7756525" cy="531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85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a-DK" dirty="0" smtClean="0"/>
              <a:t>Scrum in a Nutshell</a:t>
            </a:r>
            <a:endParaRPr lang="da-DK" dirty="0"/>
          </a:p>
        </p:txBody>
      </p:sp>
      <p:pic>
        <p:nvPicPr>
          <p:cNvPr id="4" name="Picture 2" descr="http://zenexmachina.files.wordpress.com/2013/03/agile-waterfall-success-failure-rat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2276873"/>
            <a:ext cx="7756525" cy="377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76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US" altLang="da-DK" smtClean="0"/>
              <a:t>The Product Backlog</a:t>
            </a:r>
            <a:endParaRPr lang="da-DK" altLang="da-DK" smtClean="0"/>
          </a:p>
        </p:txBody>
      </p:sp>
      <p:sp>
        <p:nvSpPr>
          <p:cNvPr id="15363" name="Pladsholder til indhold 2"/>
          <p:cNvSpPr>
            <a:spLocks noGrp="1"/>
          </p:cNvSpPr>
          <p:nvPr>
            <p:ph idx="1"/>
          </p:nvPr>
        </p:nvSpPr>
        <p:spPr>
          <a:xfrm>
            <a:off x="685801" y="1773238"/>
            <a:ext cx="3958208" cy="4392612"/>
          </a:xfrm>
        </p:spPr>
        <p:txBody>
          <a:bodyPr/>
          <a:lstStyle/>
          <a:p>
            <a:pPr marL="0" indent="0">
              <a:buNone/>
            </a:pPr>
            <a:r>
              <a:rPr lang="en-US" altLang="da-DK" dirty="0" smtClean="0"/>
              <a:t>A prioritized list of everything that might be needed in the </a:t>
            </a:r>
            <a:r>
              <a:rPr lang="en-US" altLang="da-DK" dirty="0" smtClean="0"/>
              <a:t>product:</a:t>
            </a:r>
          </a:p>
          <a:p>
            <a:pPr marL="0" indent="0">
              <a:buNone/>
            </a:pPr>
            <a:r>
              <a:rPr lang="en-US" altLang="da-DK" dirty="0" smtClean="0"/>
              <a:t> </a:t>
            </a:r>
            <a:endParaRPr lang="en-US" altLang="da-DK" dirty="0" smtClean="0"/>
          </a:p>
          <a:p>
            <a:pPr lvl="1"/>
            <a:r>
              <a:rPr lang="en-US" altLang="da-DK" sz="1800" dirty="0" smtClean="0"/>
              <a:t>requirements</a:t>
            </a:r>
            <a:r>
              <a:rPr lang="da-DK" altLang="da-DK" sz="1800" dirty="0" smtClean="0"/>
              <a:t>, </a:t>
            </a:r>
            <a:r>
              <a:rPr lang="en-US" altLang="da-DK" sz="1800" dirty="0" smtClean="0"/>
              <a:t>features etc. </a:t>
            </a:r>
          </a:p>
          <a:p>
            <a:pPr lvl="1"/>
            <a:r>
              <a:rPr lang="en-US" altLang="da-DK" sz="1800" dirty="0" smtClean="0"/>
              <a:t>Things that the customer wants, described using </a:t>
            </a:r>
            <a:r>
              <a:rPr lang="da-DK" altLang="da-DK" sz="1800" dirty="0" smtClean="0"/>
              <a:t>the </a:t>
            </a:r>
            <a:r>
              <a:rPr lang="en-US" altLang="da-DK" sz="1800" dirty="0" smtClean="0"/>
              <a:t>customer’s</a:t>
            </a:r>
            <a:r>
              <a:rPr lang="da-DK" altLang="da-DK" sz="1800" dirty="0" smtClean="0"/>
              <a:t> </a:t>
            </a:r>
            <a:r>
              <a:rPr lang="en-US" altLang="da-DK" sz="1800" dirty="0" smtClean="0"/>
              <a:t>terminology</a:t>
            </a:r>
            <a:r>
              <a:rPr lang="da-DK" altLang="da-DK" sz="1800" dirty="0" smtClean="0"/>
              <a:t>.</a:t>
            </a:r>
          </a:p>
          <a:p>
            <a:pPr lvl="1"/>
            <a:endParaRPr lang="en-US" altLang="da-DK" dirty="0" smtClean="0"/>
          </a:p>
          <a:p>
            <a:pPr lvl="1"/>
            <a:endParaRPr lang="en-US" altLang="da-DK" dirty="0" smtClean="0"/>
          </a:p>
        </p:txBody>
      </p:sp>
      <p:pic>
        <p:nvPicPr>
          <p:cNvPr id="153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9385"/>
          <a:stretch/>
        </p:blipFill>
        <p:spPr bwMode="auto">
          <a:xfrm>
            <a:off x="4803237" y="1988840"/>
            <a:ext cx="4340763" cy="345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title"/>
          </p:nvPr>
        </p:nvSpPr>
        <p:spPr/>
        <p:txBody>
          <a:bodyPr/>
          <a:lstStyle/>
          <a:p>
            <a:r>
              <a:rPr lang="en-US" altLang="da-DK" dirty="0" smtClean="0"/>
              <a:t>Product Backlog Item</a:t>
            </a:r>
            <a:endParaRPr lang="da-DK" altLang="da-DK" dirty="0" smtClean="0"/>
          </a:p>
        </p:txBody>
      </p:sp>
      <p:sp>
        <p:nvSpPr>
          <p:cNvPr id="16387" name="Pladsholder til indhold 2"/>
          <p:cNvSpPr>
            <a:spLocks noGrp="1"/>
          </p:cNvSpPr>
          <p:nvPr>
            <p:ph idx="1"/>
          </p:nvPr>
        </p:nvSpPr>
        <p:spPr/>
        <p:txBody>
          <a:bodyPr/>
          <a:lstStyle/>
          <a:p>
            <a:r>
              <a:rPr lang="en-US" altLang="da-DK" smtClean="0"/>
              <a:t>Often called (user) story, or just PBI.</a:t>
            </a:r>
          </a:p>
          <a:p>
            <a:endParaRPr lang="en-US" altLang="da-DK" smtClean="0"/>
          </a:p>
          <a:p>
            <a:r>
              <a:rPr lang="en-US" altLang="da-DK" smtClean="0"/>
              <a:t>Example:</a:t>
            </a:r>
          </a:p>
          <a:p>
            <a:pPr lvl="1"/>
            <a:endParaRPr lang="en-US" altLang="da-DK" smtClean="0"/>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73016"/>
            <a:ext cx="3833812" cy="2001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r>
              <a:rPr lang="en-US" altLang="da-DK" smtClean="0"/>
              <a:t>2</a:t>
            </a:r>
            <a:r>
              <a:rPr lang="en-US" altLang="da-DK" baseline="30000" smtClean="0"/>
              <a:t>nd</a:t>
            </a:r>
            <a:r>
              <a:rPr lang="en-US" altLang="da-DK" smtClean="0"/>
              <a:t> Semester</a:t>
            </a:r>
          </a:p>
        </p:txBody>
      </p:sp>
      <p:sp>
        <p:nvSpPr>
          <p:cNvPr id="5123" name="Pladsholder til indhold 2"/>
          <p:cNvSpPr>
            <a:spLocks noGrp="1"/>
          </p:cNvSpPr>
          <p:nvPr>
            <p:ph idx="1"/>
          </p:nvPr>
        </p:nvSpPr>
        <p:spPr/>
        <p:txBody>
          <a:bodyPr/>
          <a:lstStyle/>
          <a:p>
            <a:r>
              <a:rPr lang="en-US" altLang="da-DK" sz="2000" smtClean="0"/>
              <a:t>Focus</a:t>
            </a:r>
          </a:p>
          <a:p>
            <a:pPr lvl="1"/>
            <a:r>
              <a:rPr lang="en-US" altLang="da-DK" sz="1800" smtClean="0"/>
              <a:t>Multi User System</a:t>
            </a:r>
          </a:p>
          <a:p>
            <a:pPr lvl="1"/>
            <a:r>
              <a:rPr lang="en-US" altLang="da-DK" sz="1800" smtClean="0"/>
              <a:t>Organizational Challenges</a:t>
            </a:r>
          </a:p>
          <a:p>
            <a:endParaRPr lang="en-US" altLang="da-DK" sz="2000" smtClean="0"/>
          </a:p>
          <a:p>
            <a:r>
              <a:rPr lang="en-US" altLang="da-DK" sz="2000" smtClean="0"/>
              <a:t>Project</a:t>
            </a:r>
          </a:p>
          <a:p>
            <a:pPr lvl="1"/>
            <a:r>
              <a:rPr lang="en-US" altLang="da-DK" sz="1800" smtClean="0"/>
              <a:t>Build IT system in project group using system development and project management techniques</a:t>
            </a:r>
          </a:p>
          <a:p>
            <a:pPr lvl="1"/>
            <a:r>
              <a:rPr lang="en-US" altLang="da-DK" sz="1800" smtClean="0"/>
              <a:t>You get help from …</a:t>
            </a:r>
          </a:p>
          <a:p>
            <a:pPr lvl="2"/>
            <a:r>
              <a:rPr lang="en-US" altLang="da-DK" sz="1800" smtClean="0"/>
              <a:t>Scrum – a process tool</a:t>
            </a:r>
          </a:p>
          <a:p>
            <a:pPr lvl="2"/>
            <a:r>
              <a:rPr lang="en-US" altLang="da-DK" sz="1800" smtClean="0"/>
              <a:t>UML – a modeling tool</a:t>
            </a:r>
          </a:p>
          <a:p>
            <a:pPr lvl="2"/>
            <a:r>
              <a:rPr lang="en-US" altLang="da-DK" sz="1800" smtClean="0"/>
              <a:t>XP – development practices</a:t>
            </a:r>
          </a:p>
          <a:p>
            <a:endParaRPr lang="en-US" altLang="da-DK" smtClean="0"/>
          </a:p>
        </p:txBody>
      </p:sp>
      <p:sp>
        <p:nvSpPr>
          <p:cNvPr id="5126" name="AutoShape 7"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63500" y="-157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
        <p:nvSpPr>
          <p:cNvPr id="5127" name="AutoShape 9"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215900" y="-47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a-DK" dirty="0" smtClean="0"/>
              <a:t>Product Backlog - Software</a:t>
            </a:r>
            <a:endParaRPr lang="da-DK" dirty="0"/>
          </a:p>
        </p:txBody>
      </p:sp>
      <p:pic>
        <p:nvPicPr>
          <p:cNvPr id="4" name="Billede 3"/>
          <p:cNvPicPr>
            <a:picLocks noChangeAspect="1"/>
          </p:cNvPicPr>
          <p:nvPr/>
        </p:nvPicPr>
        <p:blipFill>
          <a:blip r:embed="rId2"/>
          <a:stretch>
            <a:fillRect/>
          </a:stretch>
        </p:blipFill>
        <p:spPr>
          <a:xfrm>
            <a:off x="971600" y="1371600"/>
            <a:ext cx="7572375" cy="5486400"/>
          </a:xfrm>
          <a:prstGeom prst="rect">
            <a:avLst/>
          </a:prstGeom>
        </p:spPr>
      </p:pic>
    </p:spTree>
    <p:extLst>
      <p:ext uri="{BB962C8B-B14F-4D97-AF65-F5344CB8AC3E}">
        <p14:creationId xmlns:p14="http://schemas.microsoft.com/office/powerpoint/2010/main" val="4065427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r>
              <a:rPr lang="da-DK" altLang="da-DK" smtClean="0"/>
              <a:t>Product Backlog Example</a:t>
            </a:r>
          </a:p>
        </p:txBody>
      </p:sp>
      <p:sp>
        <p:nvSpPr>
          <p:cNvPr id="18435" name="Pladsholder til indhold 2"/>
          <p:cNvSpPr>
            <a:spLocks noGrp="1"/>
          </p:cNvSpPr>
          <p:nvPr>
            <p:ph idx="1"/>
          </p:nvPr>
        </p:nvSpPr>
        <p:spPr/>
        <p:txBody>
          <a:bodyPr/>
          <a:lstStyle/>
          <a:p>
            <a:r>
              <a:rPr lang="en-US" altLang="da-DK" sz="2000" smtClean="0"/>
              <a:t>Story example where feature description is specified in “How to demo” field, i.e. test steps description (acceptance criteria) </a:t>
            </a:r>
            <a:r>
              <a:rPr lang="en-US" altLang="da-DK" sz="1400" smtClean="0"/>
              <a:t>(Kniberg p. 10)</a:t>
            </a:r>
            <a:endParaRPr lang="en-US" altLang="da-DK" sz="2000" smtClean="0"/>
          </a:p>
          <a:p>
            <a:endParaRPr lang="en-US" altLang="da-DK" smtClean="0"/>
          </a:p>
        </p:txBody>
      </p:sp>
      <p:pic>
        <p:nvPicPr>
          <p:cNvPr id="18438" name="Billed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852738"/>
            <a:ext cx="8243887"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da-DK" altLang="da-DK" smtClean="0"/>
              <a:t>Who is Responsible for Product Backlog?</a:t>
            </a:r>
          </a:p>
        </p:txBody>
      </p:sp>
      <p:sp>
        <p:nvSpPr>
          <p:cNvPr id="19459" name="Pladsholder til indhold 2"/>
          <p:cNvSpPr>
            <a:spLocks noGrp="1"/>
          </p:cNvSpPr>
          <p:nvPr>
            <p:ph idx="1"/>
          </p:nvPr>
        </p:nvSpPr>
        <p:spPr/>
        <p:txBody>
          <a:bodyPr/>
          <a:lstStyle/>
          <a:p>
            <a:r>
              <a:rPr lang="en-US" altLang="da-DK" smtClean="0"/>
              <a:t>The Product Owner!</a:t>
            </a:r>
          </a:p>
          <a:p>
            <a:pPr lvl="1"/>
            <a:r>
              <a:rPr lang="en-US" altLang="da-DK" smtClean="0"/>
              <a:t>Represents the stakeholders, i.e. the voice of the customer. </a:t>
            </a:r>
          </a:p>
          <a:p>
            <a:endParaRPr lang="en-US" altLang="da-DK" smtClean="0"/>
          </a:p>
          <a:p>
            <a:r>
              <a:rPr lang="en-US" altLang="da-DK" smtClean="0"/>
              <a:t>Is responsible for maximizing product value</a:t>
            </a:r>
          </a:p>
          <a:p>
            <a:endParaRPr lang="en-US" altLang="da-DK" smtClean="0"/>
          </a:p>
          <a:p>
            <a:r>
              <a:rPr lang="en-US" altLang="da-DK" smtClean="0"/>
              <a:t>Is responsible for managing the PBL: </a:t>
            </a:r>
          </a:p>
          <a:p>
            <a:pPr lvl="1"/>
            <a:r>
              <a:rPr lang="en-US" altLang="da-DK" smtClean="0"/>
              <a:t>Creating Product Backlog items (user stories)</a:t>
            </a:r>
            <a:endParaRPr lang="da-DK" altLang="da-DK" smtClean="0"/>
          </a:p>
          <a:p>
            <a:pPr lvl="1"/>
            <a:r>
              <a:rPr lang="en-US" altLang="da-DK" smtClean="0"/>
              <a:t>Prioritizes the items in the Product Backlog</a:t>
            </a:r>
            <a:endParaRPr lang="da-DK" altLang="da-DK" smtClean="0"/>
          </a:p>
          <a:p>
            <a:pPr lvl="1"/>
            <a:r>
              <a:rPr lang="en-US" altLang="da-DK" smtClean="0"/>
              <a:t>Ensuring the Development Team understands items to the level needed.</a:t>
            </a:r>
            <a:endParaRPr lang="da-DK" altLang="da-DK" smtClean="0"/>
          </a:p>
          <a:p>
            <a:endParaRPr lang="en-US" altLang="da-DK"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685800" y="1628775"/>
            <a:ext cx="8278813" cy="4392613"/>
          </a:xfrm>
        </p:spPr>
        <p:txBody>
          <a:bodyPr/>
          <a:lstStyle/>
          <a:p>
            <a:pPr>
              <a:defRPr/>
            </a:pPr>
            <a:r>
              <a:rPr lang="en-US" dirty="0" smtClean="0"/>
              <a:t>… is </a:t>
            </a:r>
            <a:r>
              <a:rPr lang="en-US" dirty="0"/>
              <a:t>short, simple description of a feature told from the perspective of the person who desires the new </a:t>
            </a:r>
            <a:r>
              <a:rPr lang="en-US" dirty="0" smtClean="0"/>
              <a:t>capability (typically user </a:t>
            </a:r>
            <a:r>
              <a:rPr lang="en-US" dirty="0"/>
              <a:t>or </a:t>
            </a:r>
            <a:r>
              <a:rPr lang="en-US" dirty="0" smtClean="0"/>
              <a:t>customer)</a:t>
            </a:r>
          </a:p>
          <a:p>
            <a:pPr>
              <a:defRPr/>
            </a:pPr>
            <a:endParaRPr lang="en-US" dirty="0"/>
          </a:p>
          <a:p>
            <a:pPr>
              <a:defRPr/>
            </a:pPr>
            <a:r>
              <a:rPr lang="en-US" dirty="0" smtClean="0"/>
              <a:t>User </a:t>
            </a:r>
            <a:r>
              <a:rPr lang="en-US" dirty="0"/>
              <a:t>stories can be written </a:t>
            </a:r>
            <a:r>
              <a:rPr lang="en-US" dirty="0" smtClean="0"/>
              <a:t>informally:  </a:t>
            </a:r>
          </a:p>
          <a:p>
            <a:pPr marL="0" indent="0">
              <a:buFontTx/>
              <a:buNone/>
              <a:defRPr/>
            </a:pPr>
            <a:r>
              <a:rPr lang="en-US" sz="2000" i="1" dirty="0" smtClean="0">
                <a:solidFill>
                  <a:srgbClr val="008000"/>
                </a:solidFill>
                <a:effectLst>
                  <a:outerShdw blurRad="38100" dist="38100" dir="2700000" algn="tl">
                    <a:srgbClr val="000000">
                      <a:alpha val="43137"/>
                    </a:srgbClr>
                  </a:outerShdw>
                </a:effectLst>
              </a:rPr>
              <a:t>	</a:t>
            </a:r>
            <a:r>
              <a:rPr lang="en-US" sz="2000" i="1" dirty="0" smtClean="0">
                <a:solidFill>
                  <a:srgbClr val="008000"/>
                </a:solidFill>
              </a:rPr>
              <a:t>Registered </a:t>
            </a:r>
            <a:r>
              <a:rPr lang="en-US" sz="2000" i="1" dirty="0">
                <a:solidFill>
                  <a:srgbClr val="008000"/>
                </a:solidFill>
              </a:rPr>
              <a:t>users can reset their </a:t>
            </a:r>
            <a:r>
              <a:rPr lang="en-US" sz="2000" i="1" dirty="0" smtClean="0">
                <a:solidFill>
                  <a:srgbClr val="008000"/>
                </a:solidFill>
              </a:rPr>
              <a:t>password</a:t>
            </a:r>
            <a:endParaRPr lang="en-US" sz="2000" i="1" dirty="0" smtClean="0"/>
          </a:p>
          <a:p>
            <a:pPr>
              <a:defRPr/>
            </a:pPr>
            <a:endParaRPr lang="en-US" dirty="0" smtClean="0"/>
          </a:p>
          <a:p>
            <a:pPr>
              <a:defRPr/>
            </a:pPr>
            <a:r>
              <a:rPr lang="en-US" dirty="0" smtClean="0"/>
              <a:t>Or use a bit more formal template </a:t>
            </a:r>
          </a:p>
          <a:p>
            <a:pPr marL="0" indent="0">
              <a:buFontTx/>
              <a:buNone/>
              <a:defRPr/>
            </a:pPr>
            <a:r>
              <a:rPr lang="en-US" sz="2200" b="1" i="1" dirty="0" smtClean="0">
                <a:solidFill>
                  <a:srgbClr val="008000"/>
                </a:solidFill>
                <a:effectLst>
                  <a:outerShdw blurRad="38100" dist="38100" dir="2700000" algn="tl">
                    <a:srgbClr val="000000">
                      <a:alpha val="43137"/>
                    </a:srgbClr>
                  </a:outerShdw>
                </a:effectLst>
              </a:rPr>
              <a:t>	</a:t>
            </a:r>
            <a:r>
              <a:rPr lang="en-US" sz="2000" b="1" i="1" dirty="0" smtClean="0">
                <a:solidFill>
                  <a:srgbClr val="008000"/>
                </a:solidFill>
              </a:rPr>
              <a:t>As</a:t>
            </a:r>
            <a:r>
              <a:rPr lang="en-US" sz="2000" i="1" dirty="0" smtClean="0">
                <a:solidFill>
                  <a:srgbClr val="008000"/>
                </a:solidFill>
              </a:rPr>
              <a:t> </a:t>
            </a:r>
            <a:r>
              <a:rPr lang="en-US" sz="2000" i="1" dirty="0">
                <a:solidFill>
                  <a:srgbClr val="008000"/>
                </a:solidFill>
              </a:rPr>
              <a:t>a registered user, </a:t>
            </a:r>
            <a:endParaRPr lang="en-US" sz="2000" i="1" dirty="0" smtClean="0">
              <a:solidFill>
                <a:srgbClr val="008000"/>
              </a:solidFill>
            </a:endParaRPr>
          </a:p>
          <a:p>
            <a:pPr marL="0" indent="0">
              <a:buFontTx/>
              <a:buNone/>
              <a:defRPr/>
            </a:pPr>
            <a:r>
              <a:rPr lang="en-US" sz="2000" b="1" i="1" dirty="0">
                <a:solidFill>
                  <a:srgbClr val="008000"/>
                </a:solidFill>
              </a:rPr>
              <a:t>	</a:t>
            </a:r>
            <a:r>
              <a:rPr lang="en-US" sz="2000" b="1" i="1" dirty="0" smtClean="0">
                <a:solidFill>
                  <a:srgbClr val="008000"/>
                </a:solidFill>
              </a:rPr>
              <a:t>I </a:t>
            </a:r>
            <a:r>
              <a:rPr lang="en-US" sz="2000" b="1" i="1" dirty="0">
                <a:solidFill>
                  <a:srgbClr val="008000"/>
                </a:solidFill>
              </a:rPr>
              <a:t>want</a:t>
            </a:r>
            <a:r>
              <a:rPr lang="en-US" sz="2000" i="1" dirty="0">
                <a:solidFill>
                  <a:srgbClr val="008000"/>
                </a:solidFill>
              </a:rPr>
              <a:t> to reset my </a:t>
            </a:r>
            <a:r>
              <a:rPr lang="en-US" sz="2000" i="1" dirty="0" smtClean="0">
                <a:solidFill>
                  <a:srgbClr val="008000"/>
                </a:solidFill>
              </a:rPr>
              <a:t>password, </a:t>
            </a:r>
          </a:p>
          <a:p>
            <a:pPr marL="0" indent="0">
              <a:buFontTx/>
              <a:buNone/>
              <a:defRPr/>
            </a:pPr>
            <a:r>
              <a:rPr lang="en-US" sz="2000" b="1" i="1" dirty="0">
                <a:solidFill>
                  <a:srgbClr val="008000"/>
                </a:solidFill>
              </a:rPr>
              <a:t>	</a:t>
            </a:r>
            <a:r>
              <a:rPr lang="en-US" sz="2000" b="1" i="1" dirty="0" smtClean="0">
                <a:solidFill>
                  <a:srgbClr val="008000"/>
                </a:solidFill>
              </a:rPr>
              <a:t>so </a:t>
            </a:r>
            <a:r>
              <a:rPr lang="en-US" sz="2000" b="1" i="1" dirty="0">
                <a:solidFill>
                  <a:srgbClr val="008000"/>
                </a:solidFill>
              </a:rPr>
              <a:t>that</a:t>
            </a:r>
            <a:r>
              <a:rPr lang="en-US" sz="2000" i="1" dirty="0">
                <a:solidFill>
                  <a:srgbClr val="008000"/>
                </a:solidFill>
              </a:rPr>
              <a:t> I can get back into the site if I forget my </a:t>
            </a:r>
            <a:r>
              <a:rPr lang="en-US" sz="2000" i="1" dirty="0" smtClean="0">
                <a:solidFill>
                  <a:srgbClr val="008000"/>
                </a:solidFill>
              </a:rPr>
              <a:t>	password</a:t>
            </a:r>
          </a:p>
          <a:p>
            <a:pPr>
              <a:defRPr/>
            </a:pPr>
            <a:endParaRPr lang="da-DK" dirty="0"/>
          </a:p>
        </p:txBody>
      </p:sp>
      <p:pic>
        <p:nvPicPr>
          <p:cNvPr id="17410" name="Billed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149080"/>
            <a:ext cx="1566392" cy="136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el 1"/>
          <p:cNvSpPr>
            <a:spLocks noGrp="1"/>
          </p:cNvSpPr>
          <p:nvPr>
            <p:ph type="title"/>
          </p:nvPr>
        </p:nvSpPr>
        <p:spPr/>
        <p:txBody>
          <a:bodyPr/>
          <a:lstStyle/>
          <a:p>
            <a:r>
              <a:rPr lang="en-US" altLang="da-DK" smtClean="0"/>
              <a:t>User Story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p:txBody>
          <a:bodyPr/>
          <a:lstStyle/>
          <a:p>
            <a:r>
              <a:rPr lang="en-US" altLang="da-DK" dirty="0" smtClean="0"/>
              <a:t>Scrum in a </a:t>
            </a:r>
            <a:r>
              <a:rPr lang="en-US" altLang="da-DK" dirty="0" smtClean="0"/>
              <a:t>nutshell - Video</a:t>
            </a:r>
            <a:endParaRPr lang="da-DK" altLang="da-DK" dirty="0" smtClean="0"/>
          </a:p>
        </p:txBody>
      </p:sp>
      <p:sp>
        <p:nvSpPr>
          <p:cNvPr id="20483" name="Pladsholder til indhold 2"/>
          <p:cNvSpPr>
            <a:spLocks noGrp="1"/>
          </p:cNvSpPr>
          <p:nvPr>
            <p:ph idx="1"/>
          </p:nvPr>
        </p:nvSpPr>
        <p:spPr/>
        <p:txBody>
          <a:bodyPr/>
          <a:lstStyle/>
          <a:p>
            <a:pPr marL="0" indent="0">
              <a:buFontTx/>
              <a:buNone/>
            </a:pPr>
            <a:r>
              <a:rPr lang="en-US" altLang="da-DK" sz="2000" dirty="0" smtClean="0"/>
              <a:t>Let’s watch Introduction to Scrum video (17 minutes ++):</a:t>
            </a:r>
          </a:p>
          <a:p>
            <a:pPr marL="0" indent="0">
              <a:buFontTx/>
              <a:buNone/>
            </a:pPr>
            <a:endParaRPr lang="en-US" altLang="da-DK" sz="2000" dirty="0" smtClean="0"/>
          </a:p>
          <a:p>
            <a:pPr marL="0" indent="0">
              <a:buFontTx/>
              <a:buNone/>
            </a:pPr>
            <a:r>
              <a:rPr lang="en-US" altLang="da-DK" sz="2000" dirty="0" smtClean="0"/>
              <a:t>  </a:t>
            </a:r>
            <a:r>
              <a:rPr lang="en-US" altLang="da-DK" sz="2000" dirty="0" smtClean="0"/>
              <a:t>	</a:t>
            </a:r>
            <a:r>
              <a:rPr lang="en-US" altLang="da-DK" sz="2000" dirty="0" smtClean="0">
                <a:hlinkClick r:id="rId3"/>
              </a:rPr>
              <a:t>http</a:t>
            </a:r>
            <a:r>
              <a:rPr lang="en-US" altLang="da-DK" sz="2000" dirty="0" smtClean="0">
                <a:hlinkClick r:id="rId3"/>
              </a:rPr>
              <a:t>://scrumtrainingseries.com</a:t>
            </a:r>
            <a:r>
              <a:rPr lang="en-US" altLang="da-DK" sz="2000" dirty="0" smtClean="0">
                <a:hlinkClick r:id="rId3"/>
              </a:rPr>
              <a:t>/</a:t>
            </a:r>
            <a:endParaRPr lang="en-US" altLang="da-DK" sz="2000" dirty="0" smtClean="0"/>
          </a:p>
          <a:p>
            <a:pPr marL="0" indent="0">
              <a:buFontTx/>
              <a:buNone/>
            </a:pPr>
            <a:endParaRPr lang="en-US" altLang="da-DK" sz="2000" dirty="0"/>
          </a:p>
          <a:p>
            <a:pPr marL="0" indent="0">
              <a:buFontTx/>
              <a:buNone/>
            </a:pPr>
            <a:endParaRPr lang="en-US" altLang="da-DK" sz="2000" dirty="0" smtClean="0"/>
          </a:p>
          <a:p>
            <a:pPr marL="0" indent="0">
              <a:buFontTx/>
              <a:buNone/>
            </a:pPr>
            <a:endParaRPr lang="en-US" altLang="da-DK" sz="2000" dirty="0" smtClean="0"/>
          </a:p>
          <a:p>
            <a:pPr marL="0" indent="0">
              <a:buNone/>
            </a:pPr>
            <a:r>
              <a:rPr lang="en-US" sz="2000" dirty="0"/>
              <a:t>Nordstrom Innovation Lab: Sunglass iPad App Case Study</a:t>
            </a:r>
          </a:p>
          <a:p>
            <a:pPr marL="0" indent="0">
              <a:buFontTx/>
              <a:buNone/>
            </a:pPr>
            <a:endParaRPr lang="en-US" altLang="da-DK" sz="2000" dirty="0" smtClean="0"/>
          </a:p>
          <a:p>
            <a:pPr marL="0" indent="0">
              <a:buFontTx/>
              <a:buNone/>
            </a:pPr>
            <a:r>
              <a:rPr lang="en-US" altLang="da-DK" sz="2000" dirty="0"/>
              <a:t>	</a:t>
            </a:r>
            <a:r>
              <a:rPr lang="en-US" altLang="da-DK" sz="2000" dirty="0" smtClean="0">
                <a:hlinkClick r:id="rId4"/>
              </a:rPr>
              <a:t>https://www.youtube.com/watch?v=szr0ezLyQHY</a:t>
            </a:r>
            <a:endParaRPr lang="en-US" altLang="da-DK" sz="2000" dirty="0" smtClean="0"/>
          </a:p>
          <a:p>
            <a:pPr marL="0" indent="0">
              <a:buFontTx/>
              <a:buNone/>
            </a:pPr>
            <a:endParaRPr lang="en-US" altLang="da-DK"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p:cNvSpPr>
            <a:spLocks noGrp="1"/>
          </p:cNvSpPr>
          <p:nvPr>
            <p:ph type="title"/>
          </p:nvPr>
        </p:nvSpPr>
        <p:spPr/>
        <p:txBody>
          <a:bodyPr/>
          <a:lstStyle/>
          <a:p>
            <a:r>
              <a:rPr lang="en-US" altLang="da-DK" smtClean="0"/>
              <a:t>Scrum Roles</a:t>
            </a:r>
            <a:endParaRPr lang="da-DK" altLang="da-DK" smtClean="0"/>
          </a:p>
        </p:txBody>
      </p:sp>
      <p:sp>
        <p:nvSpPr>
          <p:cNvPr id="21507" name="Pladsholder til indhold 2"/>
          <p:cNvSpPr>
            <a:spLocks noGrp="1"/>
          </p:cNvSpPr>
          <p:nvPr>
            <p:ph idx="1"/>
          </p:nvPr>
        </p:nvSpPr>
        <p:spPr/>
        <p:txBody>
          <a:bodyPr/>
          <a:lstStyle/>
          <a:p>
            <a:r>
              <a:rPr lang="en-US" altLang="da-DK" b="1" smtClean="0"/>
              <a:t>Product Owner</a:t>
            </a:r>
            <a:r>
              <a:rPr lang="en-US" altLang="da-DK" smtClean="0"/>
              <a:t>: responsible for the business value of the project </a:t>
            </a:r>
          </a:p>
          <a:p>
            <a:endParaRPr lang="da-DK" altLang="da-DK" smtClean="0"/>
          </a:p>
          <a:p>
            <a:r>
              <a:rPr lang="en-US" altLang="da-DK" b="1" smtClean="0"/>
              <a:t>Development Team</a:t>
            </a:r>
            <a:r>
              <a:rPr lang="en-US" altLang="da-DK" smtClean="0"/>
              <a:t>: self-organizes to get the work done</a:t>
            </a:r>
          </a:p>
          <a:p>
            <a:endParaRPr lang="da-DK" altLang="da-DK" smtClean="0"/>
          </a:p>
          <a:p>
            <a:r>
              <a:rPr lang="en-US" altLang="da-DK" b="1" smtClean="0"/>
              <a:t>Scrum Master</a:t>
            </a:r>
            <a:r>
              <a:rPr lang="en-US" altLang="da-DK" smtClean="0"/>
              <a:t>: ensures that the team is functional and productive</a:t>
            </a:r>
            <a:endParaRPr lang="da-DK" altLang="da-DK"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Product </a:t>
            </a:r>
            <a:r>
              <a:rPr lang="da-DK" dirty="0" err="1" smtClean="0"/>
              <a:t>Owner</a:t>
            </a:r>
            <a:endParaRPr lang="da-DK" dirty="0"/>
          </a:p>
        </p:txBody>
      </p:sp>
      <p:sp>
        <p:nvSpPr>
          <p:cNvPr id="3" name="Pladsholder til indhold 2"/>
          <p:cNvSpPr>
            <a:spLocks noGrp="1"/>
          </p:cNvSpPr>
          <p:nvPr>
            <p:ph idx="1"/>
          </p:nvPr>
        </p:nvSpPr>
        <p:spPr>
          <a:xfrm>
            <a:off x="685800" y="1773238"/>
            <a:ext cx="8206680" cy="4680098"/>
          </a:xfrm>
        </p:spPr>
        <p:txBody>
          <a:bodyPr>
            <a:normAutofit fontScale="85000" lnSpcReduction="10000"/>
          </a:bodyPr>
          <a:lstStyle/>
          <a:p>
            <a:pPr>
              <a:lnSpc>
                <a:spcPct val="110000"/>
              </a:lnSpc>
              <a:spcBef>
                <a:spcPts val="0"/>
              </a:spcBef>
              <a:spcAft>
                <a:spcPts val="600"/>
              </a:spcAft>
            </a:pPr>
            <a:r>
              <a:rPr lang="en-US" dirty="0" smtClean="0"/>
              <a:t>Single person responsible for maximizing the return on investment (ROI) of the development effort</a:t>
            </a:r>
          </a:p>
          <a:p>
            <a:pPr>
              <a:lnSpc>
                <a:spcPct val="110000"/>
              </a:lnSpc>
              <a:spcBef>
                <a:spcPts val="0"/>
              </a:spcBef>
              <a:spcAft>
                <a:spcPts val="600"/>
              </a:spcAft>
            </a:pPr>
            <a:r>
              <a:rPr lang="en-US" dirty="0" smtClean="0"/>
              <a:t>Responsible for product vision</a:t>
            </a:r>
          </a:p>
          <a:p>
            <a:pPr>
              <a:lnSpc>
                <a:spcPct val="110000"/>
              </a:lnSpc>
              <a:spcBef>
                <a:spcPts val="0"/>
              </a:spcBef>
              <a:spcAft>
                <a:spcPts val="600"/>
              </a:spcAft>
            </a:pPr>
            <a:r>
              <a:rPr lang="en-US" dirty="0" smtClean="0"/>
              <a:t>Constantly re-prioritizes the Product Backlog, adjusting any </a:t>
            </a:r>
            <a:r>
              <a:rPr lang="en-US" dirty="0" err="1" smtClean="0"/>
              <a:t>longterm</a:t>
            </a:r>
            <a:r>
              <a:rPr lang="en-US" dirty="0" smtClean="0"/>
              <a:t> expectations such as release plans</a:t>
            </a:r>
          </a:p>
          <a:p>
            <a:pPr>
              <a:lnSpc>
                <a:spcPct val="110000"/>
              </a:lnSpc>
              <a:spcBef>
                <a:spcPts val="0"/>
              </a:spcBef>
              <a:spcAft>
                <a:spcPts val="600"/>
              </a:spcAft>
            </a:pPr>
            <a:r>
              <a:rPr lang="en-US" dirty="0" smtClean="0"/>
              <a:t>Final arbiter of requirements questions</a:t>
            </a:r>
          </a:p>
          <a:p>
            <a:pPr>
              <a:lnSpc>
                <a:spcPct val="110000"/>
              </a:lnSpc>
              <a:spcBef>
                <a:spcPts val="0"/>
              </a:spcBef>
              <a:spcAft>
                <a:spcPts val="600"/>
              </a:spcAft>
            </a:pPr>
            <a:r>
              <a:rPr lang="en-US" dirty="0" smtClean="0"/>
              <a:t>Accepts or rejects each product increment</a:t>
            </a:r>
          </a:p>
          <a:p>
            <a:pPr>
              <a:lnSpc>
                <a:spcPct val="110000"/>
              </a:lnSpc>
              <a:spcBef>
                <a:spcPts val="0"/>
              </a:spcBef>
              <a:spcAft>
                <a:spcPts val="600"/>
              </a:spcAft>
            </a:pPr>
            <a:r>
              <a:rPr lang="en-US" dirty="0" smtClean="0"/>
              <a:t>Decides whether to ship</a:t>
            </a:r>
          </a:p>
          <a:p>
            <a:pPr>
              <a:lnSpc>
                <a:spcPct val="110000"/>
              </a:lnSpc>
              <a:spcBef>
                <a:spcPts val="0"/>
              </a:spcBef>
              <a:spcAft>
                <a:spcPts val="600"/>
              </a:spcAft>
            </a:pPr>
            <a:r>
              <a:rPr lang="en-US" dirty="0" smtClean="0"/>
              <a:t>Decides whether to continue development</a:t>
            </a:r>
          </a:p>
          <a:p>
            <a:pPr>
              <a:lnSpc>
                <a:spcPct val="110000"/>
              </a:lnSpc>
              <a:spcBef>
                <a:spcPts val="0"/>
              </a:spcBef>
              <a:spcAft>
                <a:spcPts val="600"/>
              </a:spcAft>
            </a:pPr>
            <a:r>
              <a:rPr lang="en-US" dirty="0" smtClean="0"/>
              <a:t>Considers stakeholder interests</a:t>
            </a:r>
          </a:p>
          <a:p>
            <a:pPr>
              <a:lnSpc>
                <a:spcPct val="110000"/>
              </a:lnSpc>
              <a:spcBef>
                <a:spcPts val="0"/>
              </a:spcBef>
              <a:spcAft>
                <a:spcPts val="600"/>
              </a:spcAft>
            </a:pPr>
            <a:r>
              <a:rPr lang="en-US" dirty="0" smtClean="0"/>
              <a:t>May contribute as a </a:t>
            </a:r>
            <a:r>
              <a:rPr lang="en-US" smtClean="0"/>
              <a:t>team member</a:t>
            </a:r>
          </a:p>
          <a:p>
            <a:pPr>
              <a:lnSpc>
                <a:spcPct val="110000"/>
              </a:lnSpc>
              <a:spcBef>
                <a:spcPts val="0"/>
              </a:spcBef>
              <a:spcAft>
                <a:spcPts val="600"/>
              </a:spcAft>
            </a:pPr>
            <a:r>
              <a:rPr lang="en-US" dirty="0" smtClean="0"/>
              <a:t>Has a leadership role</a:t>
            </a:r>
            <a:endParaRPr lang="da-DK"/>
          </a:p>
        </p:txBody>
      </p:sp>
    </p:spTree>
    <p:extLst>
      <p:ext uri="{BB962C8B-B14F-4D97-AF65-F5344CB8AC3E}">
        <p14:creationId xmlns:p14="http://schemas.microsoft.com/office/powerpoint/2010/main" val="2513267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Scrum</a:t>
            </a:r>
            <a:r>
              <a:rPr lang="da-DK" dirty="0" smtClean="0"/>
              <a:t> Development Team</a:t>
            </a:r>
            <a:endParaRPr lang="da-DK" dirty="0"/>
          </a:p>
        </p:txBody>
      </p:sp>
      <p:sp>
        <p:nvSpPr>
          <p:cNvPr id="3" name="Pladsholder til indhold 2"/>
          <p:cNvSpPr>
            <a:spLocks noGrp="1"/>
          </p:cNvSpPr>
          <p:nvPr>
            <p:ph idx="1"/>
          </p:nvPr>
        </p:nvSpPr>
        <p:spPr>
          <a:xfrm>
            <a:off x="685800" y="1773238"/>
            <a:ext cx="8278688" cy="4896122"/>
          </a:xfrm>
        </p:spPr>
        <p:txBody>
          <a:bodyPr>
            <a:normAutofit fontScale="70000" lnSpcReduction="20000"/>
          </a:bodyPr>
          <a:lstStyle/>
          <a:p>
            <a:pPr>
              <a:lnSpc>
                <a:spcPct val="120000"/>
              </a:lnSpc>
              <a:spcBef>
                <a:spcPts val="0"/>
              </a:spcBef>
              <a:spcAft>
                <a:spcPts val="600"/>
              </a:spcAft>
            </a:pPr>
            <a:r>
              <a:rPr lang="en-US" dirty="0" smtClean="0"/>
              <a:t>Cross-functional (e.g., includes members with testing skills, and often others not traditionally called developers: business analysts, domain experts, etc.)</a:t>
            </a:r>
          </a:p>
          <a:p>
            <a:pPr>
              <a:lnSpc>
                <a:spcPct val="120000"/>
              </a:lnSpc>
              <a:spcBef>
                <a:spcPts val="0"/>
              </a:spcBef>
              <a:spcAft>
                <a:spcPts val="600"/>
              </a:spcAft>
            </a:pPr>
            <a:r>
              <a:rPr lang="en-US" dirty="0" smtClean="0"/>
              <a:t>Self-organizing / self-managing, without externally assigned roles</a:t>
            </a:r>
          </a:p>
          <a:p>
            <a:pPr>
              <a:lnSpc>
                <a:spcPct val="120000"/>
              </a:lnSpc>
              <a:spcBef>
                <a:spcPts val="0"/>
              </a:spcBef>
              <a:spcAft>
                <a:spcPts val="600"/>
              </a:spcAft>
            </a:pPr>
            <a:r>
              <a:rPr lang="en-US" dirty="0" smtClean="0"/>
              <a:t>Negotiates commitments with the Product Owner, one Sprint at a time</a:t>
            </a:r>
          </a:p>
          <a:p>
            <a:pPr>
              <a:lnSpc>
                <a:spcPct val="120000"/>
              </a:lnSpc>
              <a:spcBef>
                <a:spcPts val="0"/>
              </a:spcBef>
              <a:spcAft>
                <a:spcPts val="600"/>
              </a:spcAft>
            </a:pPr>
            <a:r>
              <a:rPr lang="en-US" dirty="0" smtClean="0"/>
              <a:t>Has autonomy regarding how to </a:t>
            </a:r>
            <a:r>
              <a:rPr lang="en-US" smtClean="0"/>
              <a:t>reach commitments</a:t>
            </a:r>
          </a:p>
          <a:p>
            <a:pPr>
              <a:lnSpc>
                <a:spcPct val="120000"/>
              </a:lnSpc>
              <a:spcBef>
                <a:spcPts val="0"/>
              </a:spcBef>
              <a:spcAft>
                <a:spcPts val="600"/>
              </a:spcAft>
            </a:pPr>
            <a:r>
              <a:rPr lang="en-US" dirty="0" smtClean="0"/>
              <a:t>Intensely collaborative</a:t>
            </a:r>
          </a:p>
          <a:p>
            <a:pPr>
              <a:lnSpc>
                <a:spcPct val="120000"/>
              </a:lnSpc>
              <a:spcBef>
                <a:spcPts val="0"/>
              </a:spcBef>
              <a:spcAft>
                <a:spcPts val="600"/>
              </a:spcAft>
            </a:pPr>
            <a:r>
              <a:rPr lang="en-US" dirty="0" smtClean="0"/>
              <a:t>Most successful when located in one team room, particularly for the first few Sprints</a:t>
            </a:r>
          </a:p>
          <a:p>
            <a:pPr>
              <a:lnSpc>
                <a:spcPct val="120000"/>
              </a:lnSpc>
              <a:spcBef>
                <a:spcPts val="0"/>
              </a:spcBef>
              <a:spcAft>
                <a:spcPts val="600"/>
              </a:spcAft>
            </a:pPr>
            <a:r>
              <a:rPr lang="en-US" dirty="0" smtClean="0"/>
              <a:t>Most successful with long-term, full-time membership. Scrum moves work to a flexible learning team and avoids moving people or splitting them between teams.</a:t>
            </a:r>
          </a:p>
          <a:p>
            <a:pPr>
              <a:lnSpc>
                <a:spcPct val="120000"/>
              </a:lnSpc>
              <a:spcBef>
                <a:spcPts val="0"/>
              </a:spcBef>
              <a:spcAft>
                <a:spcPts val="600"/>
              </a:spcAft>
            </a:pPr>
            <a:r>
              <a:rPr lang="en-US" dirty="0" smtClean="0"/>
              <a:t>7 ± 2 members</a:t>
            </a:r>
          </a:p>
          <a:p>
            <a:pPr>
              <a:lnSpc>
                <a:spcPct val="120000"/>
              </a:lnSpc>
              <a:spcBef>
                <a:spcPts val="0"/>
              </a:spcBef>
              <a:spcAft>
                <a:spcPts val="600"/>
              </a:spcAft>
            </a:pPr>
            <a:r>
              <a:rPr lang="en-US" dirty="0" smtClean="0"/>
              <a:t>Has a leadership role</a:t>
            </a:r>
            <a:endParaRPr lang="da-DK"/>
          </a:p>
        </p:txBody>
      </p:sp>
    </p:spTree>
    <p:extLst>
      <p:ext uri="{BB962C8B-B14F-4D97-AF65-F5344CB8AC3E}">
        <p14:creationId xmlns:p14="http://schemas.microsoft.com/office/powerpoint/2010/main" val="813214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ScrumMaster</a:t>
            </a:r>
            <a:endParaRPr lang="da-DK" dirty="0"/>
          </a:p>
        </p:txBody>
      </p:sp>
      <p:sp>
        <p:nvSpPr>
          <p:cNvPr id="3" name="Pladsholder til indhold 2"/>
          <p:cNvSpPr>
            <a:spLocks noGrp="1"/>
          </p:cNvSpPr>
          <p:nvPr>
            <p:ph idx="1"/>
          </p:nvPr>
        </p:nvSpPr>
        <p:spPr>
          <a:xfrm>
            <a:off x="693738" y="1772816"/>
            <a:ext cx="8054726" cy="4968130"/>
          </a:xfrm>
        </p:spPr>
        <p:txBody>
          <a:bodyPr>
            <a:normAutofit fontScale="77500" lnSpcReduction="20000"/>
          </a:bodyPr>
          <a:lstStyle/>
          <a:p>
            <a:pPr>
              <a:lnSpc>
                <a:spcPct val="120000"/>
              </a:lnSpc>
              <a:spcBef>
                <a:spcPts val="0"/>
              </a:spcBef>
              <a:spcAft>
                <a:spcPts val="600"/>
              </a:spcAft>
            </a:pPr>
            <a:r>
              <a:rPr lang="en-US" dirty="0" smtClean="0"/>
              <a:t>Facilitates the Scrum process</a:t>
            </a:r>
          </a:p>
          <a:p>
            <a:pPr>
              <a:lnSpc>
                <a:spcPct val="120000"/>
              </a:lnSpc>
              <a:spcBef>
                <a:spcPts val="0"/>
              </a:spcBef>
              <a:spcAft>
                <a:spcPts val="600"/>
              </a:spcAft>
            </a:pPr>
            <a:r>
              <a:rPr lang="en-US" dirty="0" smtClean="0"/>
              <a:t>Helps resolve impediments</a:t>
            </a:r>
          </a:p>
          <a:p>
            <a:pPr>
              <a:lnSpc>
                <a:spcPct val="120000"/>
              </a:lnSpc>
              <a:spcBef>
                <a:spcPts val="0"/>
              </a:spcBef>
              <a:spcAft>
                <a:spcPts val="600"/>
              </a:spcAft>
            </a:pPr>
            <a:r>
              <a:rPr lang="en-US" dirty="0" smtClean="0"/>
              <a:t>Creates an environment conducive to team self-organization</a:t>
            </a:r>
          </a:p>
          <a:p>
            <a:pPr>
              <a:lnSpc>
                <a:spcPct val="120000"/>
              </a:lnSpc>
              <a:spcBef>
                <a:spcPts val="0"/>
              </a:spcBef>
              <a:spcAft>
                <a:spcPts val="600"/>
              </a:spcAft>
            </a:pPr>
            <a:r>
              <a:rPr lang="en-US" dirty="0" smtClean="0"/>
              <a:t>Captures empirical data to adjust forecasts</a:t>
            </a:r>
          </a:p>
          <a:p>
            <a:pPr>
              <a:lnSpc>
                <a:spcPct val="120000"/>
              </a:lnSpc>
              <a:spcBef>
                <a:spcPts val="0"/>
              </a:spcBef>
              <a:spcAft>
                <a:spcPts val="600"/>
              </a:spcAft>
            </a:pPr>
            <a:r>
              <a:rPr lang="en-US" dirty="0" smtClean="0"/>
              <a:t>Shields the team from external interference and distractions to keep it in group flow</a:t>
            </a:r>
          </a:p>
          <a:p>
            <a:pPr>
              <a:lnSpc>
                <a:spcPct val="120000"/>
              </a:lnSpc>
              <a:spcBef>
                <a:spcPts val="0"/>
              </a:spcBef>
              <a:spcAft>
                <a:spcPts val="600"/>
              </a:spcAft>
            </a:pPr>
            <a:r>
              <a:rPr lang="en-US" dirty="0" smtClean="0"/>
              <a:t>Enforces </a:t>
            </a:r>
            <a:r>
              <a:rPr lang="en-US" dirty="0" err="1" smtClean="0"/>
              <a:t>timeboxes</a:t>
            </a:r>
            <a:endParaRPr lang="en-US" dirty="0" smtClean="0"/>
          </a:p>
          <a:p>
            <a:pPr>
              <a:lnSpc>
                <a:spcPct val="120000"/>
              </a:lnSpc>
              <a:spcBef>
                <a:spcPts val="0"/>
              </a:spcBef>
              <a:spcAft>
                <a:spcPts val="600"/>
              </a:spcAft>
            </a:pPr>
            <a:r>
              <a:rPr lang="en-US" dirty="0" smtClean="0"/>
              <a:t>Keeps Scrum artifacts visible</a:t>
            </a:r>
          </a:p>
          <a:p>
            <a:pPr>
              <a:lnSpc>
                <a:spcPct val="120000"/>
              </a:lnSpc>
              <a:spcBef>
                <a:spcPts val="0"/>
              </a:spcBef>
              <a:spcAft>
                <a:spcPts val="600"/>
              </a:spcAft>
            </a:pPr>
            <a:r>
              <a:rPr lang="en-US" dirty="0" smtClean="0"/>
              <a:t>Promotes improved engineering practices</a:t>
            </a:r>
          </a:p>
          <a:p>
            <a:pPr>
              <a:lnSpc>
                <a:spcPct val="120000"/>
              </a:lnSpc>
              <a:spcBef>
                <a:spcPts val="0"/>
              </a:spcBef>
              <a:spcAft>
                <a:spcPts val="600"/>
              </a:spcAft>
            </a:pPr>
            <a:r>
              <a:rPr lang="en-US" dirty="0" smtClean="0"/>
              <a:t>Has no management authority over the team (anyone with authority over the team is by definition not its </a:t>
            </a:r>
            <a:r>
              <a:rPr lang="en-US" dirty="0" err="1" smtClean="0"/>
              <a:t>ScrumMaster</a:t>
            </a:r>
            <a:r>
              <a:rPr lang="en-US" dirty="0" smtClean="0"/>
              <a:t>)</a:t>
            </a:r>
          </a:p>
          <a:p>
            <a:pPr>
              <a:lnSpc>
                <a:spcPct val="120000"/>
              </a:lnSpc>
              <a:spcBef>
                <a:spcPts val="0"/>
              </a:spcBef>
              <a:spcAft>
                <a:spcPts val="600"/>
              </a:spcAft>
            </a:pPr>
            <a:r>
              <a:rPr lang="en-US" dirty="0" smtClean="0"/>
              <a:t>Has a leadership role</a:t>
            </a:r>
            <a:endParaRPr lang="da-DK" dirty="0"/>
          </a:p>
        </p:txBody>
      </p:sp>
    </p:spTree>
    <p:extLst>
      <p:ext uri="{BB962C8B-B14F-4D97-AF65-F5344CB8AC3E}">
        <p14:creationId xmlns:p14="http://schemas.microsoft.com/office/powerpoint/2010/main" val="2990727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p:cNvSpPr>
            <a:spLocks noGrp="1"/>
          </p:cNvSpPr>
          <p:nvPr>
            <p:ph type="title"/>
          </p:nvPr>
        </p:nvSpPr>
        <p:spPr/>
        <p:txBody>
          <a:bodyPr/>
          <a:lstStyle/>
          <a:p>
            <a:r>
              <a:rPr lang="en-US" altLang="da-DK" smtClean="0"/>
              <a:t>Scrum Master </a:t>
            </a:r>
            <a:endParaRPr lang="da-DK" altLang="da-DK" smtClean="0"/>
          </a:p>
        </p:txBody>
      </p:sp>
      <p:sp>
        <p:nvSpPr>
          <p:cNvPr id="3" name="Pladsholder til indhold 2"/>
          <p:cNvSpPr>
            <a:spLocks noGrp="1"/>
          </p:cNvSpPr>
          <p:nvPr>
            <p:ph idx="1"/>
          </p:nvPr>
        </p:nvSpPr>
        <p:spPr>
          <a:xfrm>
            <a:off x="685800" y="1700213"/>
            <a:ext cx="7918450" cy="4392612"/>
          </a:xfrm>
        </p:spPr>
        <p:txBody>
          <a:bodyPr/>
          <a:lstStyle/>
          <a:p>
            <a:pPr marL="0" indent="0">
              <a:buNone/>
              <a:defRPr/>
            </a:pPr>
            <a:r>
              <a:rPr lang="en-US" dirty="0"/>
              <a:t>The Scrum Master is </a:t>
            </a:r>
            <a:r>
              <a:rPr lang="en-US" dirty="0" smtClean="0"/>
              <a:t>the process owner</a:t>
            </a:r>
          </a:p>
          <a:p>
            <a:pPr lvl="1">
              <a:defRPr/>
            </a:pPr>
            <a:r>
              <a:rPr lang="en-US" dirty="0" smtClean="0"/>
              <a:t>responsible </a:t>
            </a:r>
            <a:r>
              <a:rPr lang="en-US" dirty="0"/>
              <a:t>for ensuring Scrum is understood and </a:t>
            </a:r>
            <a:r>
              <a:rPr lang="en-US" dirty="0" smtClean="0"/>
              <a:t>enacted</a:t>
            </a:r>
          </a:p>
          <a:p>
            <a:pPr lvl="1">
              <a:defRPr/>
            </a:pPr>
            <a:r>
              <a:rPr lang="en-US" dirty="0" smtClean="0"/>
              <a:t>Helps the team perform at their highest level</a:t>
            </a:r>
          </a:p>
          <a:p>
            <a:pPr lvl="1">
              <a:defRPr/>
            </a:pPr>
            <a:r>
              <a:rPr lang="en-US" dirty="0" smtClean="0"/>
              <a:t>Protector of the team (coach)</a:t>
            </a:r>
          </a:p>
          <a:p>
            <a:pPr lvl="1">
              <a:defRPr/>
            </a:pPr>
            <a:endParaRPr lang="en-US" dirty="0"/>
          </a:p>
          <a:p>
            <a:pPr lvl="1">
              <a:defRPr/>
            </a:pPr>
            <a:endParaRPr lang="en-US" dirty="0" smtClean="0"/>
          </a:p>
          <a:p>
            <a:pPr lvl="1">
              <a:defRPr/>
            </a:pPr>
            <a:endParaRPr lang="en-US" sz="1800" i="1" dirty="0"/>
          </a:p>
          <a:p>
            <a:pPr lvl="1">
              <a:defRPr/>
            </a:pPr>
            <a:endParaRPr lang="en-US" sz="1800" i="1" dirty="0" smtClean="0"/>
          </a:p>
          <a:p>
            <a:pPr lvl="1">
              <a:defRPr/>
            </a:pPr>
            <a:endParaRPr lang="en-US" sz="1800" i="1" dirty="0"/>
          </a:p>
          <a:p>
            <a:pPr lvl="1">
              <a:defRPr/>
            </a:pPr>
            <a:endParaRPr lang="en-US" sz="1800" i="1" dirty="0" smtClean="0"/>
          </a:p>
          <a:p>
            <a:pPr lvl="1">
              <a:defRPr/>
            </a:pPr>
            <a:endParaRPr lang="en-US" sz="1800" i="1" dirty="0"/>
          </a:p>
          <a:p>
            <a:pPr lvl="1">
              <a:defRPr/>
            </a:pPr>
            <a:endParaRPr lang="en-US" sz="1800" i="1" dirty="0" smtClean="0"/>
          </a:p>
          <a:p>
            <a:pPr marL="0" indent="0">
              <a:buFontTx/>
              <a:buNone/>
              <a:defRPr/>
            </a:pPr>
            <a:endParaRPr lang="en-US" sz="1600" i="1" dirty="0" smtClean="0"/>
          </a:p>
          <a:p>
            <a:pPr>
              <a:defRPr/>
            </a:pPr>
            <a:endParaRPr lang="en-US" dirty="0" smtClean="0"/>
          </a:p>
        </p:txBody>
      </p:sp>
      <p:pic>
        <p:nvPicPr>
          <p:cNvPr id="22534" name="Billede 1"/>
          <p:cNvPicPr>
            <a:picLocks noChangeAspect="1"/>
          </p:cNvPicPr>
          <p:nvPr/>
        </p:nvPicPr>
        <p:blipFill rotWithShape="1">
          <a:blip r:embed="rId3">
            <a:extLst>
              <a:ext uri="{28A0092B-C50C-407E-A947-70E740481C1C}">
                <a14:useLocalDpi xmlns:a14="http://schemas.microsoft.com/office/drawing/2010/main" val="0"/>
              </a:ext>
            </a:extLst>
          </a:blip>
          <a:srcRect t="4098" r="6636" b="5758"/>
          <a:stretch/>
        </p:blipFill>
        <p:spPr bwMode="auto">
          <a:xfrm>
            <a:off x="3563888" y="3861048"/>
            <a:ext cx="4752528" cy="290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el 1"/>
          <p:cNvSpPr>
            <a:spLocks noGrp="1"/>
          </p:cNvSpPr>
          <p:nvPr>
            <p:ph type="title"/>
          </p:nvPr>
        </p:nvSpPr>
        <p:spPr>
          <a:xfrm>
            <a:off x="693738" y="188913"/>
            <a:ext cx="7756525" cy="1133475"/>
          </a:xfrm>
        </p:spPr>
        <p:txBody>
          <a:bodyPr/>
          <a:lstStyle/>
          <a:p>
            <a:r>
              <a:rPr lang="en-US" altLang="da-DK" smtClean="0"/>
              <a:t>Agenda for Scrum Days</a:t>
            </a:r>
          </a:p>
        </p:txBody>
      </p:sp>
      <p:sp>
        <p:nvSpPr>
          <p:cNvPr id="6147" name="Pladsholder til indhold 2"/>
          <p:cNvSpPr>
            <a:spLocks noGrp="1"/>
          </p:cNvSpPr>
          <p:nvPr>
            <p:ph idx="1"/>
          </p:nvPr>
        </p:nvSpPr>
        <p:spPr>
          <a:xfrm>
            <a:off x="827088" y="1484784"/>
            <a:ext cx="7772400" cy="4968404"/>
          </a:xfrm>
        </p:spPr>
        <p:txBody>
          <a:bodyPr/>
          <a:lstStyle/>
          <a:p>
            <a:pPr marL="0" indent="0">
              <a:buFontTx/>
              <a:buNone/>
              <a:defRPr/>
            </a:pPr>
            <a:r>
              <a:rPr lang="en-US" sz="1800" b="1" dirty="0"/>
              <a:t>Scrum</a:t>
            </a:r>
          </a:p>
          <a:p>
            <a:pPr>
              <a:defRPr/>
            </a:pPr>
            <a:r>
              <a:rPr lang="en-US" sz="1800" dirty="0"/>
              <a:t>Process tool that describes how teams can work together to develop a product</a:t>
            </a:r>
            <a:endParaRPr lang="en-US" sz="1800" b="1" dirty="0"/>
          </a:p>
          <a:p>
            <a:pPr marL="0" indent="0">
              <a:buFontTx/>
              <a:buNone/>
              <a:defRPr/>
            </a:pPr>
            <a:r>
              <a:rPr lang="en-US" sz="1800" b="1" dirty="0">
                <a:solidFill>
                  <a:schemeClr val="accent1"/>
                </a:solidFill>
              </a:rPr>
              <a:t>Scrum Day 1</a:t>
            </a:r>
          </a:p>
          <a:p>
            <a:pPr>
              <a:defRPr/>
            </a:pPr>
            <a:r>
              <a:rPr lang="en-US" sz="1800" dirty="0">
                <a:solidFill>
                  <a:schemeClr val="accent1"/>
                </a:solidFill>
              </a:rPr>
              <a:t>Overview of Scrum</a:t>
            </a:r>
          </a:p>
          <a:p>
            <a:pPr lvl="1">
              <a:defRPr/>
            </a:pPr>
            <a:r>
              <a:rPr lang="en-US" sz="1600" dirty="0">
                <a:solidFill>
                  <a:schemeClr val="accent1"/>
                </a:solidFill>
              </a:rPr>
              <a:t>Requirement specification (customer view)</a:t>
            </a:r>
          </a:p>
          <a:p>
            <a:pPr lvl="1">
              <a:defRPr/>
            </a:pPr>
            <a:r>
              <a:rPr lang="en-US" sz="1600" dirty="0">
                <a:solidFill>
                  <a:schemeClr val="accent1"/>
                </a:solidFill>
              </a:rPr>
              <a:t>Requirement implementation (developer view)</a:t>
            </a:r>
          </a:p>
          <a:p>
            <a:pPr marL="0" indent="0">
              <a:buFontTx/>
              <a:buNone/>
              <a:defRPr/>
            </a:pPr>
            <a:r>
              <a:rPr lang="en-US" sz="1800" b="1" dirty="0">
                <a:solidFill>
                  <a:srgbClr val="00B050"/>
                </a:solidFill>
              </a:rPr>
              <a:t>Scrum day 2</a:t>
            </a:r>
          </a:p>
          <a:p>
            <a:pPr>
              <a:defRPr/>
            </a:pPr>
            <a:r>
              <a:rPr lang="en-US" sz="1800" dirty="0">
                <a:solidFill>
                  <a:srgbClr val="00B050"/>
                </a:solidFill>
              </a:rPr>
              <a:t>Product backlog</a:t>
            </a:r>
          </a:p>
          <a:p>
            <a:pPr lvl="1">
              <a:defRPr/>
            </a:pPr>
            <a:r>
              <a:rPr lang="en-US" sz="1600" dirty="0">
                <a:solidFill>
                  <a:srgbClr val="00B050"/>
                </a:solidFill>
              </a:rPr>
              <a:t>Poker game</a:t>
            </a:r>
          </a:p>
          <a:p>
            <a:pPr lvl="1">
              <a:defRPr/>
            </a:pPr>
            <a:r>
              <a:rPr lang="en-US" sz="1600" dirty="0">
                <a:solidFill>
                  <a:srgbClr val="00B050"/>
                </a:solidFill>
              </a:rPr>
              <a:t>User stories</a:t>
            </a:r>
          </a:p>
          <a:p>
            <a:pPr lvl="1">
              <a:defRPr/>
            </a:pPr>
            <a:r>
              <a:rPr lang="en-US" sz="1600" dirty="0">
                <a:solidFill>
                  <a:srgbClr val="00B050"/>
                </a:solidFill>
              </a:rPr>
              <a:t>Estimation</a:t>
            </a:r>
          </a:p>
          <a:p>
            <a:pPr lvl="1">
              <a:defRPr/>
            </a:pPr>
            <a:r>
              <a:rPr lang="en-US" sz="1600" dirty="0">
                <a:solidFill>
                  <a:srgbClr val="00B050"/>
                </a:solidFill>
              </a:rPr>
              <a:t>Done criteria</a:t>
            </a:r>
          </a:p>
          <a:p>
            <a:pPr marL="0" indent="0">
              <a:buFontTx/>
              <a:buNone/>
              <a:defRPr/>
            </a:pPr>
            <a:r>
              <a:rPr lang="en-US" sz="1800" b="1" dirty="0">
                <a:solidFill>
                  <a:srgbClr val="FFC000"/>
                </a:solidFill>
              </a:rPr>
              <a:t>Scrum Day 3</a:t>
            </a:r>
          </a:p>
          <a:p>
            <a:pPr>
              <a:defRPr/>
            </a:pPr>
            <a:r>
              <a:rPr lang="en-US" sz="1800" dirty="0">
                <a:solidFill>
                  <a:srgbClr val="FFC000"/>
                </a:solidFill>
              </a:rPr>
              <a:t>Sprint planning</a:t>
            </a:r>
          </a:p>
          <a:p>
            <a:pPr lvl="1">
              <a:defRPr/>
            </a:pPr>
            <a:r>
              <a:rPr lang="en-US" sz="1600" dirty="0">
                <a:solidFill>
                  <a:srgbClr val="FFC000"/>
                </a:solidFill>
              </a:rPr>
              <a:t>Tasks</a:t>
            </a:r>
          </a:p>
          <a:p>
            <a:pPr lvl="1">
              <a:defRPr/>
            </a:pPr>
            <a:r>
              <a:rPr lang="en-US" sz="1600" dirty="0">
                <a:solidFill>
                  <a:srgbClr val="FFC000"/>
                </a:solidFill>
              </a:rPr>
              <a:t>Daily scrum meeting</a:t>
            </a:r>
          </a:p>
          <a:p>
            <a:pPr>
              <a:defRPr/>
            </a:pPr>
            <a:endParaRPr lang="en-US" dirty="0" smtClean="0"/>
          </a:p>
        </p:txBody>
      </p:sp>
      <p:sp>
        <p:nvSpPr>
          <p:cNvPr id="6150" name="AutoShape 7"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63500" y="-157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
        <p:nvSpPr>
          <p:cNvPr id="6151" name="AutoShape 9"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215900" y="-47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Scrum</a:t>
            </a:r>
            <a:r>
              <a:rPr lang="da-DK" dirty="0" smtClean="0"/>
              <a:t> Meetings - Flow</a:t>
            </a:r>
            <a:endParaRPr lang="da-DK" dirty="0"/>
          </a:p>
        </p:txBody>
      </p:sp>
      <p:pic>
        <p:nvPicPr>
          <p:cNvPr id="7" name="Billede 6"/>
          <p:cNvPicPr>
            <a:picLocks noChangeAspect="1"/>
          </p:cNvPicPr>
          <p:nvPr/>
        </p:nvPicPr>
        <p:blipFill>
          <a:blip r:embed="rId2"/>
          <a:stretch>
            <a:fillRect/>
          </a:stretch>
        </p:blipFill>
        <p:spPr>
          <a:xfrm>
            <a:off x="3347864" y="1466850"/>
            <a:ext cx="3672408" cy="5255130"/>
          </a:xfrm>
          <a:prstGeom prst="rect">
            <a:avLst/>
          </a:prstGeom>
        </p:spPr>
      </p:pic>
    </p:spTree>
    <p:extLst>
      <p:ext uri="{BB962C8B-B14F-4D97-AF65-F5344CB8AC3E}">
        <p14:creationId xmlns:p14="http://schemas.microsoft.com/office/powerpoint/2010/main" val="3646137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a:lstStyle/>
          <a:p>
            <a:r>
              <a:rPr lang="en-US" altLang="da-DK" smtClean="0"/>
              <a:t>Product Backlog Grooming Meeting</a:t>
            </a:r>
          </a:p>
        </p:txBody>
      </p:sp>
      <p:sp>
        <p:nvSpPr>
          <p:cNvPr id="28675" name="Pladsholder til indhold 2"/>
          <p:cNvSpPr>
            <a:spLocks noGrp="1"/>
          </p:cNvSpPr>
          <p:nvPr>
            <p:ph idx="1"/>
          </p:nvPr>
        </p:nvSpPr>
        <p:spPr/>
        <p:txBody>
          <a:bodyPr/>
          <a:lstStyle/>
          <a:p>
            <a:pPr>
              <a:defRPr/>
            </a:pPr>
            <a:r>
              <a:rPr lang="en-US" dirty="0" smtClean="0"/>
              <a:t>Let’s “attend” a backlog refinement meeting by watching another video (13 minutes++):</a:t>
            </a:r>
          </a:p>
          <a:p>
            <a:pPr marL="0" indent="0">
              <a:buFontTx/>
              <a:buNone/>
              <a:defRPr/>
            </a:pPr>
            <a:r>
              <a:rPr lang="en-US" dirty="0"/>
              <a:t> </a:t>
            </a:r>
            <a:r>
              <a:rPr lang="en-US" dirty="0" smtClean="0"/>
              <a:t>  </a:t>
            </a:r>
            <a:r>
              <a:rPr lang="en-US" dirty="0" smtClean="0">
                <a:hlinkClick r:id="rId3"/>
              </a:rPr>
              <a:t>http://scrumtrainingseries.com/</a:t>
            </a:r>
            <a:endParaRPr lang="en-US" dirty="0" smtClean="0"/>
          </a:p>
          <a:p>
            <a:pPr>
              <a:defRPr/>
            </a:pPr>
            <a:endParaRPr lang="en-US" dirty="0" smtClean="0"/>
          </a:p>
          <a:p>
            <a:pPr>
              <a:defRPr/>
            </a:pPr>
            <a:r>
              <a:rPr lang="en-US" dirty="0" smtClean="0"/>
              <a:t>We will see Product Owner, Scrum Master and Team in action!</a:t>
            </a:r>
            <a:endParaRPr lang="da-DK" dirty="0" smtClean="0"/>
          </a:p>
          <a:p>
            <a:pPr>
              <a:defRPr/>
            </a:pPr>
            <a:endParaRPr lang="da-DK"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p:txBody>
          <a:bodyPr/>
          <a:lstStyle/>
          <a:p>
            <a:r>
              <a:rPr lang="en-US" altLang="da-DK" smtClean="0"/>
              <a:t>Learning Objectives for Scrum</a:t>
            </a:r>
          </a:p>
        </p:txBody>
      </p:sp>
      <p:sp>
        <p:nvSpPr>
          <p:cNvPr id="7171" name="Pladsholder til indhold 2"/>
          <p:cNvSpPr>
            <a:spLocks noGrp="1"/>
          </p:cNvSpPr>
          <p:nvPr>
            <p:ph idx="1"/>
          </p:nvPr>
        </p:nvSpPr>
        <p:spPr/>
        <p:txBody>
          <a:bodyPr/>
          <a:lstStyle/>
          <a:p>
            <a:r>
              <a:rPr lang="en-US" altLang="da-DK" sz="2000" smtClean="0"/>
              <a:t>Knowledge of Scrum basic process model</a:t>
            </a:r>
          </a:p>
          <a:p>
            <a:endParaRPr lang="en-US" altLang="da-DK" sz="2000" smtClean="0"/>
          </a:p>
          <a:p>
            <a:pPr lvl="1"/>
            <a:r>
              <a:rPr lang="en-US" altLang="da-DK" sz="1800" smtClean="0"/>
              <a:t>How to document and estimate customer requirements</a:t>
            </a:r>
          </a:p>
          <a:p>
            <a:pPr lvl="1"/>
            <a:endParaRPr lang="en-US" altLang="da-DK" sz="1800" smtClean="0"/>
          </a:p>
          <a:p>
            <a:pPr lvl="1"/>
            <a:r>
              <a:rPr lang="en-US" altLang="da-DK" sz="1800" smtClean="0"/>
              <a:t>How to turn these requirements into an operational format the developers can use to control their daily work</a:t>
            </a:r>
          </a:p>
          <a:p>
            <a:pPr lvl="1"/>
            <a:endParaRPr lang="en-US" altLang="da-DK" sz="1800" smtClean="0"/>
          </a:p>
          <a:p>
            <a:pPr lvl="1"/>
            <a:r>
              <a:rPr lang="en-US" altLang="da-DK" sz="1800" smtClean="0"/>
              <a:t>How to monitor and manage the development effort </a:t>
            </a:r>
          </a:p>
          <a:p>
            <a:pPr lvl="1"/>
            <a:endParaRPr lang="en-US" altLang="da-DK" sz="1800" smtClean="0"/>
          </a:p>
          <a:p>
            <a:pPr lvl="1"/>
            <a:r>
              <a:rPr lang="en-US" altLang="da-DK" sz="1800" smtClean="0"/>
              <a:t>How to calculate team velocity, meaning how much work a team can handle in time-boxed period</a:t>
            </a:r>
          </a:p>
          <a:p>
            <a:pPr lvl="1"/>
            <a:endParaRPr lang="en-US" altLang="da-DK" sz="1800" smtClean="0"/>
          </a:p>
          <a:p>
            <a:pPr lvl="1"/>
            <a:r>
              <a:rPr lang="en-US" altLang="da-DK" sz="1800" smtClean="0"/>
              <a:t>How to work in an iterative manner where software is build piece by piece</a:t>
            </a:r>
          </a:p>
          <a:p>
            <a:pPr lvl="1"/>
            <a:endParaRPr lang="en-US" altLang="da-DK" smtClean="0"/>
          </a:p>
          <a:p>
            <a:endParaRPr lang="en-US" altLang="da-DK" smtClean="0"/>
          </a:p>
        </p:txBody>
      </p:sp>
      <p:sp>
        <p:nvSpPr>
          <p:cNvPr id="7174" name="AutoShape 7"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63500" y="-157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
        <p:nvSpPr>
          <p:cNvPr id="7175" name="AutoShape 9" descr="data:image/jpeg;base64,/9j/4AAQSkZJRgABAQAAAQABAAD/2wCEAAkGBhQSERUUExQWFRQWFhcXFhcXGRUcGBcXHRgYHxUdGxgYHCggGBojGRkYHy8gJScpLCwtGiAyNTAqNScrLCkBCQoKDgwOGg8PGiwkHyQsLCwsLCwpKSwpKSwpLCwsLSwsLCwsKSwsLCwpKSwsLCwsKSwsKSwsLSwsLCwpLCosKf/AABEIAOgA2QMBIgACEQEDEQH/xAAcAAACAwEBAQEAAAAAAAAAAAAABgQFBwMCAQj/xABOEAACAQMDAQUEBgYGBQoHAAABAgMABBEFEiExBhMiQVEyYXGBBxRCkaGxIzNSwdHhYnJzgrLwFSQ0krMIFjVDU3SDk5SiJTZVY8LS1P/EABkBAAMBAQEAAAAAAAAAAAAAAAABAgMEBf/EAC8RAAICAQMCBAUCBwAAAAAAAAABAhExAxJBBCEiUZHBE2FxgbEU8AUjMqHS4fH/2gAMAwEAAhEDEQA/ANxooooAKKKKACiiigAoqBd6wiZA8Teg6ffVPPq8jfa2j0Xj8etJslySGKS5RfaZR8SKivrcQ8yfgD++lqip3E7xhbtBHjgMfkP40Lr8fmGHy/nS9RS3MW5jNBrKOwUbsn3fwqdVPoNnwZCOTwvuHn/n3VcVaNFgRe0n0hSJd/U7WOIyFd7TTvshiRWKyllyGfaQOAecnyHMaxsLq+BZdRuQdpxNCsMcG4liu2FkLsvIAYvlgM5HFQO2vZG1vNTitgu6Z0aWY5YdzBu8Z3KwyzsdqqQQCxY8eFnlcW6JBF4UjRVHTOAMD3dMfOhujSEHN0j42qG3hCTSrLOqcvsZVZudpZU3d3nHPzwPKlvUe1WoNg2ws/eGFxIfjlCm34EGu+uRWtzLHDcbGmILxgEpLhCCSHjIcAEeuOPPBqluOw8qlTb3si7eMTIkoIwedwCPnOD7Xl55pb0avp58HkfSHqkO7vLW2uPZ2iF5IW892RLv3eXQj554m6R9N1rJIIriKW0lOOJRxyAeDx+IHljOcVCbTNUUld9lcJ5NKJ426dMIG8887vuqt7Q9gtSliw1tYzqeAqyzbkyD4g0qqBj3HPPQ8000zKUJRyjYbe4V1DKcqRkEV0rNOyWvT6Zpcsmoo7LDKNpikjmJRyoALd51VjznHBXGTxWi2l2ssayIQyOoZSOhUjIP3UyDtRRRQAUUUUAFFFFABRRRQAUUV5kkCgknAHU0AEkgUEk4A6ml/UdYLnCEqvqOp/gK5alqJkPHCjoPX3moVQ2ZykFFFFSQFFFFABXuGLcwUeZArxVhoaZmHuBP7v3mhDQxRoAAB0AwPhXm5uFjRnY4VVLMT5ADJP3CulZ1ritrN21mjOun2zYu3QjFxNwRCrDnav2vf5DwsdTY7dgI2vZb7UWDIl0VhtsgiRbeMMAysRld7NuwOAVHJxUbXOy1nYzrfSzTbo4Qm6SVm7xgSSSPakkLH2AduSPCK0WOIKoVRgAAADyAGBWTaLqI0+42aqA10zOkF/K7vHJHvZtvjYrbMDjwjaMFfTJTNNO0zp2W7P3M14+p3itCWDRW1uwIeOLONzjPBI4wepYtxxV9rGhPM25Lu5hwuAkTxqhPOCd0bHPOCfQDioT67cHUlhVhcQlXMxCbfqx4MQ70Ha5IYDu8bsHd50yVk33O/Tj4aZV9nILhLcLdNulBbnKnw58GWVV3HbjLbRk54qf2pvyvdRZUK6ktuzg4xjOP411qJrdg06oUI3x8YJABX1yT1BH404vuZ9RB7VXAtanciOOUju2QxOsiorFWQoQysBywI8gc+lNn0Z6TNbaXbQ3HEqI24E5Kgu7Iuf6KFRjoMYHSlkTTJqVrazIskMwlcSRueDEoJLr3YKjkDrg7xhuCKebjX1U4UFvfnA+XrWlnA+2S0oqph7QqThlKj1zn8MVaRyBgCDkHoaLEnZ6ooopjCiiigAooooAKXNX1Hedo9kH7yPP4VZa1e7E2jO5vP0HGf4UuVEmZyfAUUUVJAUV9ooA+UUUUAFTNJnCSgngHIJPv6fjiodfRQCLTt5qj22nXU0Wd6QttI6gkYDDg8rnd8q4fRrYxxaXaLGQy9yrZHQs3ifzPO4kH3ireykWeEq4Dggo6sMhgRggg8EFeo99Z9pGpyaC/1a9ctp7E/VbgB27kbuIZcJxwcg5xwcZ6LqbjJ2i+jK0vRIJWuB3h3HbPNtDZzlY3Zoxz5bcc0sp2Tg0k9ykF/eRSheCkc8KYcnGwbVQ7sNkr8Dwa063uFkRXRgyMAyspBDKRkEEdQRzmqvU+1lrbvsmmijbGcPJEpI9QHYHGQRn3Gky4WnaEVezzzQotq8+lmNmBiRUZGzznCttfOc71Y+anoMW2iaLqcJLXU9tOnHGxo2XnyKLg+fBHpyOQWS17RRSrvhKSLyA6OrDI68rkfjXO4vGfg8D0FZ2kdajKVV2+5xY5NLfbae67pUsSDcbldo9yK7wDIk2s/sncUG7gjnHob3UNQit4XnnbbEnX1Zj7KqOpYngCp/Z7SiqGWdR3821pFBYpHgEJGoY8BFOCRjcxdsDdgEY33K1dVR8IuWemMpM9wEN1IuzKZxFAGJWNWIBPiZst1bHkMASamas+Zm92B+FQ6GeXqS3SbCpen3xibP2T7Q/z51EooIHNWBGRyK+1TaFff9Wfiv7x++rmtE7Nk7CiiimMKKKKAFbVZ90reg8I+X881EqdPpkpZiEOCx9PU++vkWkyFhlCBkZPHAzz51nRjTF/6TtbltbK1igmaCW4uIo96jJ2HJkIJGB4inmM8jpmvX/Na+tTltbm8QIG+3SQcYzwSQD/ADqu7RD6/wBpbS3X2LGPv5T0O44YDxcMMmAcDPjb041C6tFkQowyD/nI9DWqrk2EPurz/wCtn/0MP8K92VzcKG73UbiU8bBHb2cfrnO5Hznj06eeeGE9kY/23/8Ab/Clr6R41tbVFtwTcTyCGLJycsDub0CoMtnyOM8ZrVKAu5N0DtFFfxTIjO8ltIyl5O63yDg7sRKq7TkgYAztB869Uq6NKthqMIUYimh7vAHV4FHOB5mEnkj7CgU+X2kvvOxcqeRjHHu61jqQpkSXJW0VMTSJT9jHxIrqmhSHrtHxP8Kypk0zzo1wVlA8m4P44q81LTY7iJ4ZkEkbjayt0I/jnkHqCARUay0UIwYtuI6eQqyrRGkVSMmu+y17obvcacxuLHxPJZuxymcZKEAlsYzn2sLzu5NWtlr1hrUO4KsgHtwyqN8Tcc/A8YZTg9PIgaJWLfS/2YbT2XU9PLQNvVJ0iBEZySQzKo24ZgqsDhSdvBJJI1Ztpz2uzQre3WNQqKqKOAqgBR8AOBXZFyQB58VTdktfF7Zw3AABdfGo6K44cdTgZGQCc4IzV5bNh1+IrE9O/DaFi9v/AK3rkNkuGgso/rMgG3/aOkW45ywXcrAADDHJzgY0WsJtO1P1DtHqLSRTXLSDYq28YLY/RsuVLdAgwT5kZwM8bNoGuxXlvHcQEmOQZXIwRgkMCPUMCD8K3PIyVGrpiZvfg/hUKrztBa5AceXB+Hl+P51R1m8mMshRRRSEekcggjqDkU2WlwHQMPP/ACaUauOz9zyyeXtD4+f+fdVRZUX3LyiiirNSh1vt1ZWjBJ7hFkJAEa7nkJOQv6OMM3JGOlRF7bs6M8NldOB7JfuIFkHky9/KrbCOc7flmlDRPomurG7lmilhuRKDl5zLHOrFiT41WQNkYy3BJ8hjm7ewvATm0LHzKywkH3gsysR8VB9wrh6jX14OtPT3fO1+Ckk8ssJO1F4UDJbWyHBLLLd+JR/4MTgn4E1WN2/ufTTf/WSf/wA9V3aLsdd3sQQxPGqOrvH3sQFwgI3R70YlDjkE8ZxnyI8RaiEu57OO3sbKG2hEhmkQSKhdx3YbxRpE5DbtpZuQcFgc1Glq9TP+pKL+af5v9+tDpFT2LFzZT3NwZNPnmumDM31mVQOScBRC2eTx58Uwz9oNb3HaNLVcnaG+ukgZ4BOBk488D4Cli716zlmkRoNHvC5KqIUuIp5GLAZDiGQZ6nwsSfJvWy0K50xH2mO90tpQyqtwZI4nI2lmUzF03jIGTjjjHPO011FeBx+6f+T/AAK1yX9j2n1QLiaPT3bPBSW6QY4wNrQvznPOflSbfXt/f6r3jwQotnGURXecRlpM5dGMW5iQOuwDCj3Eu9r9GiqoJvb0y4OX74lSx8+5cMnn0xgeWOKiavaX8MqRw2oukYH9KJliAI/bRlbaxGOVOCegXoMJ6nWw7xUX6r8v3BODKPVtHvZY0bZaFopEmQJctv3I3I2yxKvKFx4iByDTZonaq7Cqj6dJtUYLrc2LYHO3jvhnyHWoKdl7oo0l7dJbxKrMyWoO4KBkkzyAn2d2QiA8AhvKqebsSbhDJZWclvNn9Hd3VzMJWKnAfujvyGAIIkVcq3A540Wv1LX81L6JN/8AP7h4eBzft4qOVltL2NVGWl7nvIhxn2rd5M+nAOD1xg1LsO3FlMcLcIrEE7JMxPgHGe7lCtj34pRtux2rjZm7tgftkQZx4T0IcFvFjyXgk+WDF176LL67RlutUj7nAJX6su1SvOQWfK+eSG8yOhIqtHX1Zupwr194obSNUBr7WVdm+0mn6TEbW1nuNSkZt+yAd8R4Vzt2eALjngnoc9KpNd7aa5cskcKJZPN+pt9ym6kGGLMQ4yi7Q53lUH6PA54PYSbBq2vQWy7p5VQYyAT4m9AqDxOSeAFBJPArEfpB7RR6paTXH1juFREFpamaJXnAl/TySxZJ+yQiZz+jyOozz1Lss0V1DYb2udUugpnvHaRvq0JGHEYZ8s2wN4yR4QAAC3D32t7IabDbCBbWP6xIuy2EcEbTvIq8HoN2B4mLkDG4kjqE3Q1VpMrvokhEWlR7mXnfKwyP0asTt3c+HwruyccGr/R+0S3c5jtB3qJtMtwD+hQnBCq3/WSY5wOF8z5VmPY/sLHf3DpJ3cfdEiWGMBNq54PhwZCRjBOAN3Tgitm0TQ49OgKJIwt41LBXCeADJdtyqC3HJzk9TzmsYtS7nd1LfT1BNe/38vpnzoyP6Spwuulo2ORDEJDwQJOTGFwODhQefQ/CqvSu0t3p1yZrRd8MjFpbRQ3d52gFgMsVJIzlenTGMCuvbrTZTD/pEqQLtzdICoBVVYd0rYYgnuAj9efF6GoNpch0V16EAj3H+IP5VqebdGy9jvpRstTUoG7qXoYZSoZs9Ch6OPhyD1AyMz77SWj5GWX18/mKwebRbeX20KNniWLAZTjglPZkA6/ZY8+LnIe+zna3UrNcY/0taKFAaHIuYVyAu+IqXJ254Oef+s4NHZj7Mb6Kn6H2jsNSUtBIrMPaX2ZV6dUODjoM4I99GoaS0fI8S+vmPj/GpaohxaIFdrWfY6t6H8POuNFIkdAaKi6bLuiQ+7H3cfuqVWpuFQ7nVY0zzkjjA659/pUp2wCfSk93yST581LdEydDNY6osnA4b0P7vWud/wBn7ed1kmgildAQjOisVB643ClwGpD6lIert8uPypbiVMZoo0QKihVUDCqMAAegA4qLrehQ3cLQ3EayRt5HyOOqnqrDyI5FVOioTMvuBP4Y/MimWqTstOzK+w08+mak2kTyGS3aNpbJ2GWwOSmVyAABJkHGCnGA4BadW7f21tc9xIJRt7vvJRGTDD3m7uu8kz4d23rgj1IwcWWs6Ckk9vdbGaa2Z9gUoMrIpSQMW+yA2/Geq+/Bze10YanPcC+bu7m3dbedLUNH3yjLQvI5Zu8RiA6rtG0x8+VJpBs3OkOOqyy3d3JYFUjtxFHLI+4mSaNmYPGqbQFBZdrNlsKfVwVcAKzA2cy6tZob52kaKSRXkjTc6qw7+3PdbFKMP0gJHhMX2sjbp9NDquwVnHaKEXOvw207M9qtiZ2gJ/RPIJZFBdDw2Bg/FVPlWjk1hPaXtOXku9QU5injFnaEgZaFG/TuvAZFaRgvIye8PI2imBeXv0o92pSzt4oU58XGPPLBVwo8jk56cil/sPrdzqGrreSybrawSZnkY4VRJE6+FQPMgHAHRCfQUrT2k11PFZQ7Vkn4LMwVNvO7k8noeAMkDABzWj/SLBFo2hfVLcANOREzAYZyQDO5yDksq7cE8Bhg+EUkSiv+ji9V7u61WUSM13cta2gYEgFssgZgpKjakcQYDC4ORzw5dmtVia9mkbbJJ3LbrjBA7tHzsjUk7YgHHTlyNx5IqL2Q7MxtpKafKColgBc+EOJWG9jkcFlcjaTniNc5rNNZ7RmxMlvIGa5VjGygMN4HKN6bH8DY58sdM1lquaraep0Gn0+oprXdOu3v9X5InjtQtlrSXr+CC47xZ8B2xkllO0DkjK48+DxTRrF5cal3EUqSQxXUmxLcHxdwpDzS3B4AbugqiMHwmTPibAVd7H9g5J3W7v8AJYYaOPooH2fD+Px6etaN2RAnvrmcZIgUWqnjbvJ7y5A8yc9ypJ8149SaSe3uZ/xBwlrOUO3y8v8AfLXHPe6o/pS7d6ebdrUN9ZuDtKJF49reRZ/ZAxkEZJw3TnNZNoenPErbjgMdwQYOz18Xnxj7qYe1+mxQ6vdiEAq212I+xK3MiZx5kh8A4GffUSaMpt3AruAK7gRuBzgjPUEA8j0NaNnnM812tL2SJg8bsjD7Skg/h1HurhX2pEPmia9a38qRXtpG0znw3Ea7X344YlPGjdPGp4Iz4QONK0vSu5QoZZZVJJXvirlQT7IbaGYD1csffWTdhruC03XdweQCkMYALsSDvYAngcbN3TJYZ4Ip7h7aB4Le6CkRvP8AV5V3A7N7FYz0GT3nddOiyN1xkWikzpqVn3bkfZPK/D+VRKYtdt90e7zXn5ef8flS7UNUZyVMvuz0uVZfQ5+8fy/GraqDs8/jYeq/kf51f1awaRwRdTfET/1SPv4H50q0z6x+pb5f4hSxUyJnkKKKKkgtezyeNj6L+Z/lV/VF2d9p/gPzNXtaRwaxwIn0pdp7/T4VuLVIZIQQsqvHKzoTnD7kkA2dFORwcdc8UFh2TvbqU6lBe2scl1BGDttydqkIy5VpHw+AM5Jq41XtnBdXFxaPdxWcELd1N3jRpNOSGDrGZGwkY4BfBY5IG3hiudlO28GnxTWlpHJeqsjywNCrBVicnAnkkx3exgFL427SreoAyrawX9z9HF3I8EkmqyGSBi0RW2twFZgA/AxuBAxhs1G7C/SZCkklheXYkmildI7hiuyZNw7vL5x3nJBHTw+0az/X+1F/qJ/Tym3g5HcQsw3A44kbPj6eefPAFVlzpEbx93tCgdMAZB9f89aVk7nybH2418T3dvpSEAXCmS5c5GLZQWZVYebhGBOeB7zkZb241gXF3EseEiV1WFQCAIYR4AB5A9ceWenFUmjanNDeSmc75ZbfuI5W6hR3a5UkZyYUaP18RznJz9ufFeRDoEjZ/jnK4/AUMGy/7Mwf/FtPfjiYqT58oxHy4b76YvpZuvrms2FgDuRNskoVhkFiWfIPAKwpuHUkP06ZW9NyLm2YHaVubcgjg8zIrc+WVYg+4kedXnZeVrrX9QuTu2x7ohlR5MEUZHAIEZx1JHzpocTSLcMWG0eLPAH+elRO0/Za2mvIrl0DTRptPmOuVz6lct5efyqdabstszu2Ptxtzu2nGN3hzn149aoey8V2sJF9IJJu8chhtz3fG3ds8O7O48Z4IGTihq8lwnKDuJK1vVVtreWdskRoWwOpPAUdDjLFRnoM5PFV+r6u+jaRDbqd97KGCA7cCV2aSdztwAiF2IxnnaOeTUXtHdRy3tpaS47oFru43lQncwhiobcMFS4yQSOF54bhF1jWXvruS7kzhvBAp47uAElcj9pvaPx+QGQ3RAspXgYYjFweWPfHCM5BO6Qht7+PBK4GRwTXztDqcc8Znu1u5b8NGEx3QtVRWUlF2cr4d+MgnJBPOalUVFckpki102Fmhla/gkD3dsv1eGQgJBJKBIZWdVcnZgHhcEnp0rrrcCJczJH+rWRwnOfCCdvJJzx51VXVgkmN6g7SCOB93wPmPOohu1EqRR7Qqhnk24AQDoDjgeLqP50kgbssqc9Ete/0PUombhVd1Bwdu2MPwD0yVxn40lQy7lDDoQCPgen4U/8A0YaeJ47+FiQssKRkjGQHEykjIxkA1SBZH7stqX1zT4JWyTLCpYkAZYrhzheBlsniqcio/wBCMpbRbfcScGUDJJwBK4A58gOMVNvExI4xjDH7s8fhRIJnbSHxMvzH3g4/HFNFKNm+JEPow/Om3FOIQIesfqW+X+IUsU16kmYn/qk/Mcj8RSpSkKYUUUVJBbdnW8bD+iPz5/Or6ljSJtsq+/wn5/zxTPVxwaxwJHa2/wBN07fJJbwtLKTI47tS75z4ySh43YySRwSeSMHO+0na2e9b9I2IwcrGudgxnBOfabB6n8K2LtZ2fW8tniYDdglCfJwDt+I5wQfI1+cZJDayd1ICELFVJzmNhwUbd0AIwPTn04GDLKiiipJI97ZLKuG4IOVYdVbyIqrjmP1xN4w3dMhx0LAk8e4qQ3wYVeVTamwW6tifPeuceowv4n8TTBFu7gAknAAJJ9B50zfQvaubae4kLFrifJLfa2g5fP2svI4PvWlDVZdsEhP7DD7xj99ar2F0v6vp9tGRg92HbnPMnjzn4MOPKmiojTp0u3e3ohx8cjFQ6qO1umzz2rR20jRSNJGO8WVo9i4ctnapZ1JAG0Y8jngg3EQ5GTnkc8DPvwOB8BVFGH9odXafVL1BnaxWB8qP1ULqXBwfOWNQCc5BOcHGO4FV+h6UqQrMCS8xk3ZxxskYDHGeep+AqxqWQwoooqRFdrup9zFke23C+4+vy/hVLoNq8igYKxEkyNxmQg8Af0fI/FuegqWYBNfMHGViUcHpnjy8xk55q/Ax0pjwfafvozujb29/cldyRxhsAgFjGsrsPdwRz76QaeeykoXRtTLEKO7lGSQBk2+ByfUkD50IFkvvoM/6Ft/603/GerbV/wBc/wAR/hFQ/odsu60a1Gc7laTpjG92bHXyzjNTNX/XP8R/hFOWAngiBsc+nNNvemlE1Zf6cb9lfx/jUp0TF0MLDIIpOdMEj0OPupypb1u32yZAwG5+fn+6qkVNFfRRRUGZ9Bpp068EiA+Y4Ye/+BpVrta3bRnKn4jyPxFNOiouhurNfpN+jz6xmaCMNuGJY1HLHydfVumcc8Z9afLLVVkwCdreh8/h/nNTqvJpk/JMN/Jat3U+TH0WTByPQH4YxjqPeKvo5QwBUgg9COlaz27+iuG7VniULJ1KYARyM8jHsPz1HB8+pNYVeaRc6fI4CsUU+NG9pcden+IZBHqKVEtF/VN2nBEaOCQUkU8fn7uldYu0cTKCNxYj2ArFs+nAx+NdDot9fRyCC3Pdqu5ieuF8XXO1ScdDzwaQI9awu63cKPaAwPiRj862zTbuGSMG3cPEv6NCCTgIAqqc87goUEHn1rBdMl7y2hBPSRFP91uPw2/jTp2O7GfWImuLW8ktLYlob+P7RdAMmE4xhw4AzgqWIGfZpoaNOjcMCVIYK21sEHa3mpx0b3HmvcfUfEfnVJo1jbW0WyGL6tGzLtmQhpWIBGZw2RKCCxwQQpJwM8iNrXaO6ttoFjJcFsbJYWH1cjcAC0hBMJI52uDjOMt7VUUZxpsZ+pW7Y4LXAB8siXJH3EffXqq+0sp/9YhZhAIphN3Ua5wswwSsjk+BSsCYOSd/uJqbNOqAsxCgeZOBUMh5PdFVK64ZXMdtE8z8YIB28+Z8wAfM4HvFTJdCvggkkaKMbhlF5YL6EgEe7rmihUU2gH/Wrj+9/wASmOljTTsv5Fzwxf5k+ID/AD6UzMwAJPAHUnoKGDPtMl3J3PZu9ccmWVYyD5eKNcj1pIn1xc7YlaZv6HsjnzfoPj0p/wCx3YG71C2iN1cLHZd6JPqsYJ77ax3d4+RjlcY8XwBANNDRqfZPS/q1lbw7dpjhjVlznDbRv5yc+LPnVVqL5lc/0iPu4H4CmpjgZpOkfJJ9ST99EgmeaKK+7agzHOoGs2pePjqpz8eOf8+6p9Fam4l0VM1S07uQ+h5H7x8j+6odZGAUUUUAfam2mrunU7l9D+41BooC6GS31qNuCdp9/T76j9oOy0F6o71TuHsOpwy/A9CPccj581R13t7x09liPd5H5VW7zL3eZXaD9EUELFpm73nhQuxCOcbgDlvhnHxzTxDaIiBEVVQDAUABQPTAqFZ64rYD+E/+37/KrOqVFquD882n0d3kN9cW6WzyoZlaKbIjh2E5y7svkhAwgJDAgbuMuXYomPRZInlEjrdzRMFA2xOJssoOASDgyAnn9IB0xjVKyTRUWKLUoA+501V5DwR4ZI1K+7qrjr9nyzTGWNz/ALNH/W//AGqNHDmJmyfCy8eRzxnHr76k3P8As0f9Y/8A5Vzt/wBRL8U/OgBF7daTJhbqDJkQbHQdHQnjwjliGI49MelVWj9gZZyJb52HpEMBvP2sDCeRwOTnyNaZpsIaTDDI2t+VRPKgAXSUt/0aIiDA4QADzI8uep6+td9V0xWgUc/pFIOcHBwMEDHkeflUjWP1v91fyr1ft+ihHntz+AoAwTWpWS5WT2W4DAY4dSUkGeQeQfXgite0P6HGuUWWaRO7dQy8mRipyQQARGueDxnr0GMVn/a+x33NzEOThJ16cMVUMOnQjH3Vq3/J/wC0xuLBrd2LPbNgZzxE2TGM+eCHA9AAOgpUKho0f6NbKADMfesPOTkZ46IMKORnoTyeaZ4ogowoCgdAAAPuFe68ySBQSTgCmMi6tc7Iz6nwj5+f3Ur1Kv78ytk8AdB6fzqLWbdmUnYYzxTbtPvpXtEy6j1YfnTdmnEqB9oooqyyNf2YkQjz+yfQ/wAKVnQgkEYI6im65nCIzkMQoJIVWZjj0VQSx9wGaxbW/pkDSkrZso6Zkk2sfiojIU9ftHgCpkhODlgeaKStP7XTy7i0+lxAHgPMxJ/3X9PPAzVrbasMDvNSsAftBApHXyZpx5eZX5GsJakUNdPNjBRVLPqsJ9nUbb/zIgPwY1Gl1ZB0v7Vv/GiGPvrP468mX+ll5oY6KSbzWQCf9fXnONk8JA+AGcY99Vs2ubRk6nJ8mgY/csZNUtVPh+gfpZeaNIq00nVNngb2SeCfs/yrGn7azInhv0kI/btzuPXzxyfu4qz7O/SeZZRFNEPE2FeLdgD+kjEkDg858+nBNaqXJD0ZxNxrGId6anq8TAANLBMPM8htnIPAKv061qvZ7Ue+hB644564HTNZB2xgMPaUlufrNspXH2cKVO7P9g3T1HvrVO1YDI/+zr/aH8jRb/qJfin50P8A7Ov9ofyNeElC28pP7UYA4ySWwAMkcn0pge9H/W/3W/KoPl8qn6P+t/ut+VQPL5UAT9Y/W/3V/Kvl/wCxD/Z191j9b/dX8q53hOIx/wDbXHzzQBnHaR1/0oAvUW438dTklc+vgK/l5VK+iydrHW0jyRFdRso3KfEG5Xbg44ljKbj5BuBnioSfv7y5nBym7u0PhPC46EHpgDB8w3Xg1PvnMNxpV1uCATmIuSBhUlRmzngALM2W9/upck8n6SuJtqlsZwCcUsXt+0p56DoB0H8/fTJfDMTgfst+VKVTImYUUUVJBP0WLdKPcC37h+Jz8qZaqOz8GFZ/U4HwH8/yq3q44NY4CiiiqKCqzUezdvO26WMOcAcl/LOOAceZqzopNJ5Gm1gQta7B26/YBRugIXg9cezz7vhVL/zCtf8As0/3ErVJogylT0NK9/ZGN8eXUH1H8ayenFA9Sa5E89goP2Iv/LFVkHYiCdGkjjVikkkTqpZSrIxU+EMBzgHp0Pn1p6pK1/QZorh57Sdrcye1tx3bOOCWHQNndyQeSenNYakKVp16mujqylKpewl9qtCjjeJYQQ8mV2ZJ8wAfFyOTj5U0WnYu1dgpTbnp4pDz/v0r6JqIF3/rQZpixXvHb2Gz+yQAOc8+WeAK07RbEN4yc7TwPf6mpe+4x/bOiTiouRCXsBb+aRY/sxn8asYOzMadOBjGFCjjyGRVvRW3w4nB8fU8yb2dxG4QcKQRz59SPnnP3ms9+ni27m90+8VRkN3bMWIyFcMikZ4GGkycefPlT/pp/Sp8f3Gl36f9IMul94FBMEqOTzkI2UbHr4mT5A+lbxwKLvIv6nq8tsm6QB7TvOZAfHCSOAUA/SIc8EDI8/VuUk3e3cSrzHDG0xZSMFpN0Scg+IbRJ0HHHPOKstLmE1hGxUYkCEqeRhouQfXriqHsFpqxx3rId0f1pYY2PL7Y1bKkkZ2jemPh7qoocNJOGZv2UY1EgHiX4j8xUrTekv8AZtUWH2l/rD8xQBL1n9afgPypb7f6z3FmSMhmjSJSP2mUnPQ9F3H5fCmPWHzK3uwPwrMu0t6bjUFiH6u1GT75DjPI6EHAxwfC1AHLSbXu4UTzC5OQM7jyfuJx8vlUrtWc6Mc87b+Pb7s20xbHpkgZ+Ar7U7V7NX0G8ZhzHcwOnPRiAh+Phkb76lZIWT9CSeyfgaThTXp18s8McqZ2SIrrkYO1lDDI8jg0rOOT8T+dKQpnmvcMRZgo6k4FeKvdCscAuw5Ps/D1+f8AnrUpWSlZZ28IRQo8hiulFFamwUUUUAFFFFABXG7thIpU+fn6H1rtRQBnfavUWs0HA3tNFEuQcHe4BPH9AMR7xir22slRdgUAdMYGMelVn0y6MZ9Mdl5aF1lwAMlRlX5zxhXLefs4xzVdoPbVJtONw7APEu2UY6SBeoAxkNw3HqR5Vw9WpbVR0dNGKdmVdvIgt2wAx4B8+WHz4AHyrROxt0Skec5eJSd3UkAc+8nk/A1mGxr27JAPjbJP7KDAyT64xz6mtV0C1AcYGFReB6cYH4UPtsjyaT7xk+BiooorpPMJelLmZPcc/gavdZ05bi3lhb2ZY3jPXoykHoQfP1qFoFp1kPwX95/d99XNXHBrFdjBuyF0YdPeOXCtayzK4+0NhcuSozzz091W3ZKzKaRbs6gPMWmcjb4y8kpVjt8ygQe4ADyqP9JtgbSTUGQeG5gE4GzCBiVhuPEoHi8cTY55fJ683aqEsraNfZWKEL6gdyjdf6ztVFHrTekv9m1RYfaX+sPzFS9OGFlby2Eff0/Ko9omZFHqw/OgDn2kvRD30rdEBY9PJeByRyTwBnkmsr7NREo0rctKxY/In9+fwpn+lq8ki71QN0dxsU5zlJFKnjngMgHAHVSfPmosbcJGigYwo+Occ59+c0mTIkVa6h/8v3/9vb/4o6qqYNXiA7MXTAcm4jyfXEkWPzqUJZNc7Gf9H2f/AHWD/hJVZfj9K/8AWP51adjlxp9oDwfq0HB/skrs+kB5Wd/Z4wB58Dr7uKbVjkrIGlaXvIZvZHT+l/KmGvgGK+00qGlQUUUUxhRRRQAUUUUAFFFFAHmWIMpVgCpBBB6EHqCPTFZp2t+h5XSQ2D9xvwXgJPcyFSSuP+zIJOByozjCjpptFJqxptYML0Hsm9p+jdSZ3I3DHPoFX1Gc89DWjWHZaSJBwCzctyOD6fL5+dNMtojMrMoLL7JIGR8DXWsY6NScm7NNTU3xURY/0PLnG38RUq10Anlzgeg6/f5Ve0VrtRhtR5RAAABgDoK9UUVRRnv06g/6JkIYr+kiU4x4lZxlScZ25AOBjlR8K46tAEHdjO2N+7XPXakaKufU4AqN/wAoa4ZdNiAJAe6QMPUBJGAP95QflU3X/bk/t5P8K0ARbP8AVTfBfzNctP8A1qf1hXWz/VTfBfzNctP/AFqf1hQAo/S3bNK0MSYMklyqopIGWK4HXoMsOegzVBpd8Jolcdejf1h16ff86aO2f/TOl/8AfI/+LbVK7T/RHdJdyvY5MMx7wgrB4HJO5RvcEgdRx0bHOMlMTQsU7dtLUx9lMHGW7p+PR5wy59+1gD8KWn+i/WMgALg9Se4GPuc09X3YHUbnTp7O5urdtwhEOyLYsYR8tkKozkBQPhSSEkaSK+0UVRQUUUUAFFFFABRRRQAUUUUAFFFFABRRRQAUUUUAFFFFABRRRQBmf0/abLNp0ZiRnEU4kk2jO2MRygsceQJGTTN2j7PPKd0QHXcQTjJwF4+QB5oooApYtDnRJUMbbiFxjkHkk4I4rnZaDcCRSYmADDPT+NFFAC52z7OXH+ldLkELsgu0ZmVSwRRLb5LlQdgwCcnHQ+lbMKKKAPtFFFABRRRQAUUUUAFFFFAH/9k="/>
          <p:cNvSpPr>
            <a:spLocks noChangeAspect="1" noChangeArrowheads="1"/>
          </p:cNvSpPr>
          <p:nvPr/>
        </p:nvSpPr>
        <p:spPr bwMode="auto">
          <a:xfrm>
            <a:off x="215900" y="-47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endParaRPr lang="da-DK" altLang="da-DK"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a-DK" dirty="0" smtClean="0"/>
              <a:t>Agile Processes</a:t>
            </a:r>
            <a:endParaRPr lang="da-DK" dirty="0"/>
          </a:p>
        </p:txBody>
      </p:sp>
      <p:sp>
        <p:nvSpPr>
          <p:cNvPr id="10" name="Content Placeholder 9"/>
          <p:cNvSpPr>
            <a:spLocks noGrp="1"/>
          </p:cNvSpPr>
          <p:nvPr>
            <p:ph idx="1"/>
          </p:nvPr>
        </p:nvSpPr>
        <p:spPr>
          <a:xfrm>
            <a:off x="451874" y="5442635"/>
            <a:ext cx="2417785" cy="258746"/>
          </a:xfrm>
        </p:spPr>
        <p:txBody>
          <a:bodyPr>
            <a:normAutofit lnSpcReduction="10000"/>
          </a:bodyPr>
          <a:lstStyle/>
          <a:p>
            <a:pPr marL="0" indent="0">
              <a:buNone/>
            </a:pPr>
            <a:r>
              <a:rPr lang="da-DK" sz="1200" dirty="0">
                <a:hlinkClick r:id="rId2"/>
              </a:rPr>
              <a:t>http://</a:t>
            </a:r>
            <a:r>
              <a:rPr lang="da-DK" sz="1200" dirty="0" smtClean="0">
                <a:hlinkClick r:id="rId2"/>
              </a:rPr>
              <a:t>agilemanifesto.org</a:t>
            </a:r>
            <a:r>
              <a:rPr lang="da-DK" sz="1200" dirty="0" smtClean="0"/>
              <a:t> </a:t>
            </a:r>
            <a:endParaRPr lang="da-DK" sz="1200" dirty="0"/>
          </a:p>
        </p:txBody>
      </p:sp>
      <p:sp>
        <p:nvSpPr>
          <p:cNvPr id="11" name="TextBox 10"/>
          <p:cNvSpPr txBox="1"/>
          <p:nvPr/>
        </p:nvSpPr>
        <p:spPr>
          <a:xfrm>
            <a:off x="6001966" y="2142117"/>
            <a:ext cx="2976664" cy="2246769"/>
          </a:xfrm>
          <a:prstGeom prst="rect">
            <a:avLst/>
          </a:prstGeom>
          <a:noFill/>
        </p:spPr>
        <p:txBody>
          <a:bodyPr wrap="square" rtlCol="0">
            <a:spAutoFit/>
          </a:bodyPr>
          <a:lstStyle/>
          <a:p>
            <a:r>
              <a:rPr lang="en-US" sz="1200" i="1" dirty="0"/>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r>
              <a:rPr lang="en-US" sz="1200" i="1" dirty="0" smtClean="0"/>
              <a:t>.</a:t>
            </a:r>
          </a:p>
          <a:p>
            <a:endParaRPr lang="en-US" sz="1200" i="1" dirty="0"/>
          </a:p>
          <a:p>
            <a:r>
              <a:rPr lang="en-US" sz="1200" dirty="0" err="1" smtClean="0"/>
              <a:t>Kilde</a:t>
            </a:r>
            <a:r>
              <a:rPr lang="en-US" sz="1200" dirty="0"/>
              <a:t>: </a:t>
            </a:r>
            <a:r>
              <a:rPr lang="en-US" sz="800" dirty="0">
                <a:hlinkClick r:id="rId3"/>
              </a:rPr>
              <a:t>http://</a:t>
            </a:r>
            <a:r>
              <a:rPr lang="en-US" sz="800" dirty="0" smtClean="0">
                <a:hlinkClick r:id="rId3"/>
              </a:rPr>
              <a:t>en.wikipedia.org/wiki/Agile_software_development</a:t>
            </a:r>
            <a:r>
              <a:rPr lang="en-US" sz="800" dirty="0" smtClean="0"/>
              <a:t> </a:t>
            </a:r>
            <a:endParaRPr lang="da-DK" sz="800" dirty="0"/>
          </a:p>
        </p:txBody>
      </p:sp>
      <p:pic>
        <p:nvPicPr>
          <p:cNvPr id="12" name="Picture 11"/>
          <p:cNvPicPr>
            <a:picLocks noChangeAspect="1"/>
          </p:cNvPicPr>
          <p:nvPr/>
        </p:nvPicPr>
        <p:blipFill>
          <a:blip r:embed="rId4"/>
          <a:stretch>
            <a:fillRect/>
          </a:stretch>
        </p:blipFill>
        <p:spPr>
          <a:xfrm>
            <a:off x="510240" y="1635219"/>
            <a:ext cx="5083163" cy="3707147"/>
          </a:xfrm>
          <a:prstGeom prst="rect">
            <a:avLst/>
          </a:prstGeom>
        </p:spPr>
      </p:pic>
    </p:spTree>
    <p:extLst>
      <p:ext uri="{BB962C8B-B14F-4D97-AF65-F5344CB8AC3E}">
        <p14:creationId xmlns:p14="http://schemas.microsoft.com/office/powerpoint/2010/main" val="241242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en-US" altLang="da-DK" smtClean="0"/>
              <a:t>Main literature</a:t>
            </a:r>
          </a:p>
        </p:txBody>
      </p:sp>
      <p:sp>
        <p:nvSpPr>
          <p:cNvPr id="8195" name="Pladsholder til indhold 2"/>
          <p:cNvSpPr>
            <a:spLocks noGrp="1"/>
          </p:cNvSpPr>
          <p:nvPr>
            <p:ph idx="1"/>
          </p:nvPr>
        </p:nvSpPr>
        <p:spPr>
          <a:xfrm>
            <a:off x="685800" y="1773238"/>
            <a:ext cx="7772400" cy="4752106"/>
          </a:xfrm>
        </p:spPr>
        <p:txBody>
          <a:bodyPr/>
          <a:lstStyle/>
          <a:p>
            <a:pPr marL="0" indent="0">
              <a:buFontTx/>
              <a:buNone/>
            </a:pPr>
            <a:r>
              <a:rPr lang="da-DK" altLang="da-DK" b="1" dirty="0" smtClean="0"/>
              <a:t>Henrik </a:t>
            </a:r>
            <a:r>
              <a:rPr lang="da-DK" altLang="da-DK" b="1" dirty="0" err="1" smtClean="0"/>
              <a:t>Kniberg</a:t>
            </a:r>
            <a:r>
              <a:rPr lang="da-DK" altLang="da-DK" dirty="0" smtClean="0"/>
              <a:t> </a:t>
            </a:r>
            <a:r>
              <a:rPr lang="da-DK" altLang="da-DK" i="1" dirty="0" err="1" smtClean="0"/>
              <a:t>Scrum</a:t>
            </a:r>
            <a:r>
              <a:rPr lang="da-DK" altLang="da-DK" i="1" dirty="0" smtClean="0"/>
              <a:t> and XP from the </a:t>
            </a:r>
            <a:r>
              <a:rPr lang="da-DK" altLang="da-DK" i="1" dirty="0" err="1" smtClean="0"/>
              <a:t>Trenches</a:t>
            </a:r>
            <a:r>
              <a:rPr lang="da-DK" altLang="da-DK" i="1" dirty="0" smtClean="0"/>
              <a:t>:</a:t>
            </a:r>
          </a:p>
          <a:p>
            <a:pPr marL="0" indent="0">
              <a:buFontTx/>
              <a:buNone/>
            </a:pPr>
            <a:endParaRPr lang="da-DK" altLang="da-DK" sz="2000" dirty="0" smtClean="0">
              <a:hlinkClick r:id="rId2"/>
            </a:endParaRPr>
          </a:p>
          <a:p>
            <a:pPr marL="0" indent="0">
              <a:buFontTx/>
              <a:buNone/>
            </a:pPr>
            <a:r>
              <a:rPr lang="da-DK" altLang="da-DK" sz="2000" dirty="0" smtClean="0">
                <a:hlinkClick r:id="rId3"/>
              </a:rPr>
              <a:t>http://www.infoq.com/minibooks/scrum-xp-from-the-trenches</a:t>
            </a:r>
            <a:endParaRPr lang="da-DK" altLang="da-DK" sz="2000" dirty="0" smtClean="0"/>
          </a:p>
          <a:p>
            <a:pPr marL="0" indent="0">
              <a:buFontTx/>
              <a:buNone/>
            </a:pPr>
            <a:endParaRPr lang="da-DK" altLang="da-DK" sz="2000" dirty="0" smtClean="0"/>
          </a:p>
          <a:p>
            <a:pPr marL="0" indent="0">
              <a:buFontTx/>
              <a:buNone/>
            </a:pPr>
            <a:r>
              <a:rPr lang="da-DK" altLang="da-DK" sz="2000" dirty="0" smtClean="0"/>
              <a:t>Pages : p. 1-41 (</a:t>
            </a:r>
            <a:r>
              <a:rPr lang="da-DK" altLang="da-DK" sz="2000" dirty="0" err="1" smtClean="0"/>
              <a:t>Scrum</a:t>
            </a:r>
            <a:r>
              <a:rPr lang="da-DK" altLang="da-DK" sz="2000" dirty="0" smtClean="0"/>
              <a:t> Day 1) + 43-71 (</a:t>
            </a:r>
            <a:r>
              <a:rPr lang="da-DK" altLang="da-DK" sz="2000" dirty="0" err="1" smtClean="0"/>
              <a:t>Scrum</a:t>
            </a:r>
            <a:r>
              <a:rPr lang="da-DK" altLang="da-DK" sz="2000" dirty="0" smtClean="0"/>
              <a:t> Day 2</a:t>
            </a:r>
            <a:r>
              <a:rPr lang="da-DK" altLang="da-DK" sz="2000" dirty="0" smtClean="0"/>
              <a:t>)</a:t>
            </a:r>
          </a:p>
          <a:p>
            <a:pPr marL="0" indent="0">
              <a:buFontTx/>
              <a:buNone/>
            </a:pPr>
            <a:endParaRPr lang="da-DK" altLang="da-DK" sz="2000" dirty="0"/>
          </a:p>
          <a:p>
            <a:pPr marL="0" indent="0">
              <a:buFontTx/>
              <a:buNone/>
            </a:pPr>
            <a:r>
              <a:rPr lang="da-DK" altLang="da-DK" sz="2000" b="1" dirty="0" err="1" smtClean="0"/>
              <a:t>Lynda</a:t>
            </a:r>
            <a:endParaRPr lang="da-DK" altLang="da-DK" sz="2000" b="1" dirty="0" smtClean="0"/>
          </a:p>
          <a:p>
            <a:pPr marL="0" indent="0">
              <a:buFontTx/>
              <a:buNone/>
            </a:pPr>
            <a:r>
              <a:rPr lang="da-DK" altLang="da-DK" sz="2000" dirty="0" smtClean="0">
                <a:hlinkClick r:id="rId4"/>
              </a:rPr>
              <a:t>http://www.lynda.com/Business-Project-Management-tutorials/Agile-Project-Management/122428-2.html</a:t>
            </a:r>
            <a:endParaRPr lang="da-DK" altLang="da-DK" sz="2000" dirty="0" smtClean="0"/>
          </a:p>
          <a:p>
            <a:pPr marL="0" indent="0">
              <a:buFontTx/>
              <a:buNone/>
            </a:pPr>
            <a:r>
              <a:rPr lang="da-DK" altLang="da-DK" sz="2000" dirty="0" smtClean="0">
                <a:hlinkClick r:id="rId5"/>
              </a:rPr>
              <a:t>http://www.lynda.com/Business-Skills-tutorials/Managing-Project-Stakeholders/168242-2.html</a:t>
            </a:r>
            <a:endParaRPr lang="da-DK" altLang="da-DK" sz="2000" dirty="0" smtClean="0"/>
          </a:p>
          <a:p>
            <a:pPr marL="0" indent="0">
              <a:buFontTx/>
              <a:buNone/>
            </a:pPr>
            <a:endParaRPr lang="da-DK" altLang="da-DK" sz="2000" dirty="0" smtClean="0"/>
          </a:p>
          <a:p>
            <a:pPr marL="0" indent="0">
              <a:buFontTx/>
              <a:buNone/>
            </a:pPr>
            <a:endParaRPr lang="da-DK" altLang="da-DK" dirty="0" smtClean="0"/>
          </a:p>
          <a:p>
            <a:pPr marL="0" indent="0">
              <a:buFontTx/>
              <a:buNone/>
            </a:pPr>
            <a:endParaRPr lang="da-DK" altLang="da-DK"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693738" y="333375"/>
            <a:ext cx="7694612" cy="1133475"/>
          </a:xfrm>
        </p:spPr>
        <p:txBody>
          <a:bodyPr/>
          <a:lstStyle/>
          <a:p>
            <a:r>
              <a:rPr lang="en-US" altLang="da-DK" dirty="0" smtClean="0"/>
              <a:t>Scrum in a </a:t>
            </a:r>
            <a:r>
              <a:rPr lang="en-US" altLang="da-DK" dirty="0" smtClean="0"/>
              <a:t>Nutshell</a:t>
            </a:r>
            <a:endParaRPr lang="da-DK" altLang="da-DK" dirty="0" smtClean="0"/>
          </a:p>
        </p:txBody>
      </p:sp>
      <p:sp>
        <p:nvSpPr>
          <p:cNvPr id="14339" name="Pladsholder til indhold 2"/>
          <p:cNvSpPr>
            <a:spLocks noGrp="1"/>
          </p:cNvSpPr>
          <p:nvPr>
            <p:ph idx="1"/>
          </p:nvPr>
        </p:nvSpPr>
        <p:spPr>
          <a:xfrm>
            <a:off x="611188" y="1557338"/>
            <a:ext cx="7772400" cy="4392612"/>
          </a:xfrm>
        </p:spPr>
        <p:txBody>
          <a:bodyPr/>
          <a:lstStyle/>
          <a:p>
            <a:r>
              <a:rPr lang="en-US" altLang="da-DK" dirty="0" smtClean="0"/>
              <a:t>The Scrum is iterative process</a:t>
            </a:r>
          </a:p>
          <a:p>
            <a:pPr lvl="1"/>
            <a:r>
              <a:rPr lang="en-US" altLang="da-DK" sz="1800" dirty="0" smtClean="0"/>
              <a:t>Many small water falls, called </a:t>
            </a:r>
            <a:r>
              <a:rPr lang="en-US" altLang="da-DK" sz="1800" b="1" dirty="0" smtClean="0"/>
              <a:t>sprints</a:t>
            </a:r>
          </a:p>
        </p:txBody>
      </p:sp>
      <p:pic>
        <p:nvPicPr>
          <p:cNvPr id="92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88" y="2565400"/>
            <a:ext cx="5003800" cy="18811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34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4429125"/>
            <a:ext cx="5018088" cy="17541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Kombinationstegning 11"/>
          <p:cNvSpPr/>
          <p:nvPr/>
        </p:nvSpPr>
        <p:spPr>
          <a:xfrm rot="1803446">
            <a:off x="5980113" y="4097338"/>
            <a:ext cx="2554287" cy="1704975"/>
          </a:xfrm>
          <a:custGeom>
            <a:avLst/>
            <a:gdLst>
              <a:gd name="connsiteX0" fmla="*/ 0 w 1854076"/>
              <a:gd name="connsiteY0" fmla="*/ 0 h 2702257"/>
              <a:gd name="connsiteX1" fmla="*/ 1842447 w 1854076"/>
              <a:gd name="connsiteY1" fmla="*/ 955344 h 2702257"/>
              <a:gd name="connsiteX2" fmla="*/ 832513 w 1854076"/>
              <a:gd name="connsiteY2" fmla="*/ 2702257 h 2702257"/>
              <a:gd name="connsiteX3" fmla="*/ 832513 w 1854076"/>
              <a:gd name="connsiteY3" fmla="*/ 2702257 h 2702257"/>
            </a:gdLst>
            <a:ahLst/>
            <a:cxnLst>
              <a:cxn ang="0">
                <a:pos x="connsiteX0" y="connsiteY0"/>
              </a:cxn>
              <a:cxn ang="0">
                <a:pos x="connsiteX1" y="connsiteY1"/>
              </a:cxn>
              <a:cxn ang="0">
                <a:pos x="connsiteX2" y="connsiteY2"/>
              </a:cxn>
              <a:cxn ang="0">
                <a:pos x="connsiteX3" y="connsiteY3"/>
              </a:cxn>
            </a:cxnLst>
            <a:rect l="l" t="t" r="r" b="b"/>
            <a:pathLst>
              <a:path w="1854076" h="2702257">
                <a:moveTo>
                  <a:pt x="0" y="0"/>
                </a:moveTo>
                <a:cubicBezTo>
                  <a:pt x="851847" y="252484"/>
                  <a:pt x="1703695" y="504968"/>
                  <a:pt x="1842447" y="955344"/>
                </a:cubicBezTo>
                <a:cubicBezTo>
                  <a:pt x="1981199" y="1405720"/>
                  <a:pt x="832513" y="2702257"/>
                  <a:pt x="832513" y="2702257"/>
                </a:cubicBezTo>
                <a:lnTo>
                  <a:pt x="832513" y="2702257"/>
                </a:lnTo>
              </a:path>
            </a:pathLst>
          </a:custGeom>
          <a:noFill/>
          <a:ln w="34925">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a-DK">
              <a:solidFill>
                <a:srgbClr val="FF0000"/>
              </a:solidFill>
            </a:endParaRPr>
          </a:p>
        </p:txBody>
      </p:sp>
      <p:sp>
        <p:nvSpPr>
          <p:cNvPr id="9225" name="Tekstboks 9"/>
          <p:cNvSpPr txBox="1">
            <a:spLocks noChangeArrowheads="1"/>
          </p:cNvSpPr>
          <p:nvPr/>
        </p:nvSpPr>
        <p:spPr bwMode="auto">
          <a:xfrm>
            <a:off x="3708400" y="2605088"/>
            <a:ext cx="29511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200" b="1" dirty="0">
                <a:solidFill>
                  <a:srgbClr val="663300"/>
                </a:solidFill>
                <a:latin typeface="Arial" panose="020B0604020202020204" pitchFamily="34" charset="0"/>
              </a:rPr>
              <a:t>TRADITIONAL WATERFALL</a:t>
            </a:r>
          </a:p>
        </p:txBody>
      </p:sp>
      <p:sp>
        <p:nvSpPr>
          <p:cNvPr id="14346" name="Tekstboks 14"/>
          <p:cNvSpPr txBox="1">
            <a:spLocks noChangeArrowheads="1"/>
          </p:cNvSpPr>
          <p:nvPr/>
        </p:nvSpPr>
        <p:spPr bwMode="auto">
          <a:xfrm>
            <a:off x="2339975" y="4459288"/>
            <a:ext cx="4329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200" b="1" dirty="0">
                <a:solidFill>
                  <a:srgbClr val="663300"/>
                </a:solidFill>
                <a:latin typeface="Arial" panose="020B0604020202020204" pitchFamily="34" charset="0"/>
              </a:rPr>
              <a:t>SCRUM - ITERATIVE – MINI WATERFALLS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Iteration</a:t>
            </a:r>
            <a:r>
              <a:rPr lang="da-DK" dirty="0" smtClean="0"/>
              <a:t> </a:t>
            </a:r>
            <a:r>
              <a:rPr lang="da-DK" dirty="0" err="1" smtClean="0"/>
              <a:t>Detail</a:t>
            </a:r>
            <a:endParaRPr lang="da-DK" dirty="0"/>
          </a:p>
        </p:txBody>
      </p:sp>
      <p:pic>
        <p:nvPicPr>
          <p:cNvPr id="4" name="Billede 3"/>
          <p:cNvPicPr>
            <a:picLocks noChangeAspect="1"/>
          </p:cNvPicPr>
          <p:nvPr/>
        </p:nvPicPr>
        <p:blipFill>
          <a:blip r:embed="rId2"/>
          <a:stretch>
            <a:fillRect/>
          </a:stretch>
        </p:blipFill>
        <p:spPr>
          <a:xfrm>
            <a:off x="827584" y="1381125"/>
            <a:ext cx="7905750" cy="5476875"/>
          </a:xfrm>
          <a:prstGeom prst="rect">
            <a:avLst/>
          </a:prstGeom>
        </p:spPr>
      </p:pic>
    </p:spTree>
    <p:extLst>
      <p:ext uri="{BB962C8B-B14F-4D97-AF65-F5344CB8AC3E}">
        <p14:creationId xmlns:p14="http://schemas.microsoft.com/office/powerpoint/2010/main" val="4209939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a:lstStyle/>
          <a:p>
            <a:r>
              <a:rPr lang="en-US" altLang="da-DK" sz="2700" smtClean="0"/>
              <a:t>Traditional Waterfall vs. Iterative Approach</a:t>
            </a:r>
          </a:p>
        </p:txBody>
      </p:sp>
      <p:sp>
        <p:nvSpPr>
          <p:cNvPr id="15363" name="Pladsholder til indhold 2"/>
          <p:cNvSpPr>
            <a:spLocks noGrp="1"/>
          </p:cNvSpPr>
          <p:nvPr>
            <p:ph idx="1"/>
          </p:nvPr>
        </p:nvSpPr>
        <p:spPr>
          <a:xfrm>
            <a:off x="685800" y="1628775"/>
            <a:ext cx="7772400" cy="4392613"/>
          </a:xfrm>
        </p:spPr>
        <p:txBody>
          <a:bodyPr/>
          <a:lstStyle/>
          <a:p>
            <a:r>
              <a:rPr lang="en-US" altLang="da-DK" sz="2000" smtClean="0"/>
              <a:t>General comparison of two paradigms (i.e. methodology classifications)</a:t>
            </a:r>
          </a:p>
        </p:txBody>
      </p:sp>
      <p:sp>
        <p:nvSpPr>
          <p:cNvPr id="15366" name="Tekstboks 7"/>
          <p:cNvSpPr txBox="1">
            <a:spLocks noChangeArrowheads="1"/>
          </p:cNvSpPr>
          <p:nvPr/>
        </p:nvSpPr>
        <p:spPr bwMode="auto">
          <a:xfrm>
            <a:off x="755650" y="5761038"/>
            <a:ext cx="53292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da-DK" altLang="da-DK" sz="1100" i="1">
                <a:latin typeface="Arial" panose="020B0604020202020204" pitchFamily="34" charset="0"/>
              </a:rPr>
              <a:t>Source: </a:t>
            </a:r>
            <a:r>
              <a:rPr lang="da-DK" altLang="da-DK" sz="1100" i="1">
                <a:latin typeface="Arial" panose="020B0604020202020204" pitchFamily="34" charset="0"/>
                <a:hlinkClick r:id="rId3"/>
              </a:rPr>
              <a:t>http://www.ibm.com/developerworks/rational/library/4029.html</a:t>
            </a:r>
            <a:endParaRPr lang="da-DK" altLang="da-DK" sz="1100" i="1">
              <a:latin typeface="Arial" panose="020B0604020202020204" pitchFamily="34" charset="0"/>
            </a:endParaRPr>
          </a:p>
        </p:txBody>
      </p:sp>
      <p:pic>
        <p:nvPicPr>
          <p:cNvPr id="15367" name="Billed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388" y="2338388"/>
            <a:ext cx="53625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kstboks 9"/>
          <p:cNvSpPr txBox="1">
            <a:spLocks noChangeArrowheads="1"/>
          </p:cNvSpPr>
          <p:nvPr/>
        </p:nvSpPr>
        <p:spPr bwMode="auto">
          <a:xfrm>
            <a:off x="5867400" y="2909888"/>
            <a:ext cx="313213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Verdana" panose="020B0604030504040204" pitchFamily="34" charset="0"/>
              </a:defRPr>
            </a:lvl1pPr>
            <a:lvl2pPr marL="742950" indent="-285750" eaLnBrk="0" hangingPunct="0">
              <a:spcBef>
                <a:spcPct val="20000"/>
              </a:spcBef>
              <a:buChar char="–"/>
              <a:defRPr sz="2000">
                <a:solidFill>
                  <a:schemeClr val="tx1"/>
                </a:solidFill>
                <a:latin typeface="Verdana" panose="020B0604030504040204" pitchFamily="34" charset="0"/>
              </a:defRPr>
            </a:lvl2pPr>
            <a:lvl3pPr marL="1143000" indent="-228600" eaLnBrk="0" hangingPunct="0">
              <a:spcBef>
                <a:spcPct val="20000"/>
              </a:spcBef>
              <a:buChar char="•"/>
              <a:defRPr sz="2000">
                <a:solidFill>
                  <a:schemeClr val="tx1"/>
                </a:solidFill>
                <a:latin typeface="Verdana" panose="020B0604030504040204" pitchFamily="34" charset="0"/>
              </a:defRPr>
            </a:lvl3pPr>
            <a:lvl4pPr marL="1600200" indent="-228600" eaLnBrk="0" hangingPunct="0">
              <a:spcBef>
                <a:spcPct val="20000"/>
              </a:spcBef>
              <a:buChar char="–"/>
              <a:defRPr>
                <a:solidFill>
                  <a:schemeClr val="tx1"/>
                </a:solidFill>
                <a:latin typeface="Verdana" panose="020B0604030504040204" pitchFamily="34" charset="0"/>
              </a:defRPr>
            </a:lvl4pPr>
            <a:lvl5pPr marL="2057400" indent="-228600" eaLnBrk="0" hangingPunct="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eaLnBrk="1" hangingPunct="1">
              <a:spcBef>
                <a:spcPct val="0"/>
              </a:spcBef>
              <a:buFontTx/>
              <a:buNone/>
            </a:pPr>
            <a:r>
              <a:rPr lang="en-US" altLang="da-DK" sz="2000">
                <a:latin typeface="Arial" panose="020B0604020202020204" pitchFamily="34" charset="0"/>
              </a:rPr>
              <a:t>Traditional “waterfall” development depends on a perfect understanding of the product  requirements from the beginning and minimal errors made in each phase.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2" presetClass="emph" presetSubtype="0" fill="hold" grpId="0" nodeType="withEffect">
                                  <p:stCondLst>
                                    <p:cond delay="0"/>
                                  </p:stCondLst>
                                  <p:childTnLst>
                                    <p:animRot by="120000">
                                      <p:cBhvr>
                                        <p:cTn id="6" dur="600" fill="hold">
                                          <p:stCondLst>
                                            <p:cond delay="0"/>
                                          </p:stCondLst>
                                        </p:cTn>
                                        <p:tgtEl>
                                          <p:spTgt spid="15368"/>
                                        </p:tgtEl>
                                        <p:attrNameLst>
                                          <p:attrName>r</p:attrName>
                                        </p:attrNameLst>
                                      </p:cBhvr>
                                    </p:animRot>
                                    <p:animRot by="-240000">
                                      <p:cBhvr>
                                        <p:cTn id="7" dur="1200" fill="hold">
                                          <p:stCondLst>
                                            <p:cond delay="1200"/>
                                          </p:stCondLst>
                                        </p:cTn>
                                        <p:tgtEl>
                                          <p:spTgt spid="15368"/>
                                        </p:tgtEl>
                                        <p:attrNameLst>
                                          <p:attrName>r</p:attrName>
                                        </p:attrNameLst>
                                      </p:cBhvr>
                                    </p:animRot>
                                    <p:animRot by="240000">
                                      <p:cBhvr>
                                        <p:cTn id="8" dur="1200" fill="hold">
                                          <p:stCondLst>
                                            <p:cond delay="2400"/>
                                          </p:stCondLst>
                                        </p:cTn>
                                        <p:tgtEl>
                                          <p:spTgt spid="15368"/>
                                        </p:tgtEl>
                                        <p:attrNameLst>
                                          <p:attrName>r</p:attrName>
                                        </p:attrNameLst>
                                      </p:cBhvr>
                                    </p:animRot>
                                    <p:animRot by="-240000">
                                      <p:cBhvr>
                                        <p:cTn id="9" dur="1200" fill="hold">
                                          <p:stCondLst>
                                            <p:cond delay="3600"/>
                                          </p:stCondLst>
                                        </p:cTn>
                                        <p:tgtEl>
                                          <p:spTgt spid="15368"/>
                                        </p:tgtEl>
                                        <p:attrNameLst>
                                          <p:attrName>r</p:attrName>
                                        </p:attrNameLst>
                                      </p:cBhvr>
                                    </p:animRot>
                                    <p:animRot by="120000">
                                      <p:cBhvr>
                                        <p:cTn id="10" dur="1200" fill="hold">
                                          <p:stCondLst>
                                            <p:cond delay="4800"/>
                                          </p:stCondLst>
                                        </p:cTn>
                                        <p:tgtEl>
                                          <p:spTgt spid="15368"/>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6" grpId="0"/>
      <p:bldP spid="1536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47becf244d51670ab765f7b0a6b360716de141"/>
</p:tagLst>
</file>

<file path=ppt/theme/theme1.xml><?xml version="1.0" encoding="utf-8"?>
<a:theme xmlns:a="http://schemas.openxmlformats.org/drawingml/2006/main" name="4_To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To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wrap="none">
        <a:spAutoFit/>
      </a:bodyPr>
      <a:lstStyle>
        <a:defPPr>
          <a:defRPr sz="2400" dirty="0" smtClean="0"/>
        </a:defPPr>
      </a:lstStyle>
    </a:txDef>
  </a:objectDefaults>
  <a:extraClrSchemeLst>
    <a:extraClrScheme>
      <a:clrScheme name="4_T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To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Tom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Tom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Tom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Tom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Tom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18529</TotalTime>
  <Words>1415</Words>
  <Application>Microsoft Office PowerPoint</Application>
  <PresentationFormat>Skærmshow (4:3)</PresentationFormat>
  <Paragraphs>224</Paragraphs>
  <Slides>31</Slides>
  <Notes>10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31</vt:i4>
      </vt:variant>
    </vt:vector>
  </HeadingPairs>
  <TitlesOfParts>
    <vt:vector size="35" baseType="lpstr">
      <vt:lpstr>Arial</vt:lpstr>
      <vt:lpstr>Verdana</vt:lpstr>
      <vt:lpstr>Tahoma</vt:lpstr>
      <vt:lpstr>4_Tom</vt:lpstr>
      <vt:lpstr>System Development Scrum 1</vt:lpstr>
      <vt:lpstr>2nd Semester</vt:lpstr>
      <vt:lpstr>Agenda for Scrum Days</vt:lpstr>
      <vt:lpstr>Learning Objectives for Scrum</vt:lpstr>
      <vt:lpstr>Agile Processes</vt:lpstr>
      <vt:lpstr>Main literature</vt:lpstr>
      <vt:lpstr>Scrum in a Nutshell</vt:lpstr>
      <vt:lpstr>Iteration Detail</vt:lpstr>
      <vt:lpstr>Traditional Waterfall vs. Iterative Approach</vt:lpstr>
      <vt:lpstr>Waterfall</vt:lpstr>
      <vt:lpstr>Scrum in a Nutshell</vt:lpstr>
      <vt:lpstr>Scrum in a Nutshell</vt:lpstr>
      <vt:lpstr>Scrum in a Nutshell</vt:lpstr>
      <vt:lpstr>Scrum in a Nutshell</vt:lpstr>
      <vt:lpstr>Time Boxing</vt:lpstr>
      <vt:lpstr>Scrum in a Nutshell</vt:lpstr>
      <vt:lpstr>Scrum in a Nutshell</vt:lpstr>
      <vt:lpstr>The Product Backlog</vt:lpstr>
      <vt:lpstr>Product Backlog Item</vt:lpstr>
      <vt:lpstr>Product Backlog - Software</vt:lpstr>
      <vt:lpstr>Product Backlog Example</vt:lpstr>
      <vt:lpstr>Who is Responsible for Product Backlog?</vt:lpstr>
      <vt:lpstr>User Story </vt:lpstr>
      <vt:lpstr>Scrum in a nutshell - Video</vt:lpstr>
      <vt:lpstr>Scrum Roles</vt:lpstr>
      <vt:lpstr>Product Owner</vt:lpstr>
      <vt:lpstr>Scrum Development Team</vt:lpstr>
      <vt:lpstr>ScrumMaster</vt:lpstr>
      <vt:lpstr>Scrum Master </vt:lpstr>
      <vt:lpstr>Scrum Meetings - Flow</vt:lpstr>
      <vt:lpstr>Product Backlog Grooming Meeting</vt:lpstr>
    </vt:vector>
  </TitlesOfParts>
  <Company>Håkan-Mose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dc:title>
  <dc:subject>Test</dc:subject>
  <dc:creator>Tine Marbjerg</dc:creator>
  <cp:lastModifiedBy>Tue Hellstern</cp:lastModifiedBy>
  <cp:revision>1864</cp:revision>
  <dcterms:created xsi:type="dcterms:W3CDTF">2003-08-14T11:23:34Z</dcterms:created>
  <dcterms:modified xsi:type="dcterms:W3CDTF">2015-03-21T21:41:00Z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V dato">
    <vt:lpwstr>2007-02-05T00:00:00Z</vt:lpwstr>
  </property>
  <property fmtid="{D5CDD505-2E9C-101B-9397-08002B2CF9AE}" pid="3" name="Subject">
    <vt:lpwstr/>
  </property>
  <property fmtid="{D5CDD505-2E9C-101B-9397-08002B2CF9AE}" pid="4" name="Keywords">
    <vt:lpwstr/>
  </property>
  <property fmtid="{D5CDD505-2E9C-101B-9397-08002B2CF9AE}" pid="5" name="_Author">
    <vt:lpwstr>Hanne Håkan</vt:lpwstr>
  </property>
  <property fmtid="{D5CDD505-2E9C-101B-9397-08002B2CF9AE}" pid="6" name="_Category">
    <vt:lpwstr/>
  </property>
  <property fmtid="{D5CDD505-2E9C-101B-9397-08002B2CF9AE}" pid="7" name="Slides">
    <vt:lpwstr>14</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y fmtid="{D5CDD505-2E9C-101B-9397-08002B2CF9AE}" pid="12" name="Teaching Date">
    <vt:lpwstr>2009-02-12T00:00:00Z</vt:lpwstr>
  </property>
  <property fmtid="{D5CDD505-2E9C-101B-9397-08002B2CF9AE}" pid="13" name="ContentType">
    <vt:lpwstr>Document</vt:lpwstr>
  </property>
</Properties>
</file>