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64" r:id="rId2"/>
    <p:sldId id="265" r:id="rId3"/>
    <p:sldId id="266" r:id="rId4"/>
    <p:sldId id="259" r:id="rId5"/>
    <p:sldId id="261" r:id="rId6"/>
    <p:sldId id="268" r:id="rId7"/>
    <p:sldId id="270" r:id="rId8"/>
    <p:sldId id="272" r:id="rId9"/>
    <p:sldId id="279" r:id="rId10"/>
    <p:sldId id="280" r:id="rId11"/>
    <p:sldId id="273" r:id="rId12"/>
    <p:sldId id="274" r:id="rId13"/>
    <p:sldId id="267" r:id="rId14"/>
    <p:sldId id="277" r:id="rId15"/>
    <p:sldId id="282" r:id="rId16"/>
    <p:sldId id="283" r:id="rId17"/>
    <p:sldId id="285" r:id="rId18"/>
    <p:sldId id="281" r:id="rId19"/>
    <p:sldId id="284" r:id="rId20"/>
    <p:sldId id="278" r:id="rId21"/>
    <p:sldId id="287" r:id="rId22"/>
    <p:sldId id="288" r:id="rId23"/>
    <p:sldId id="289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5" r:id="rId37"/>
    <p:sldId id="303" r:id="rId38"/>
    <p:sldId id="304" r:id="rId39"/>
    <p:sldId id="306" r:id="rId40"/>
    <p:sldId id="307" r:id="rId41"/>
    <p:sldId id="308" r:id="rId42"/>
  </p:sldIdLst>
  <p:sldSz cx="9144000" cy="6858000" type="screen4x3"/>
  <p:notesSz cx="6884988" cy="10018713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8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0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48269F29-D726-4CDA-9EC8-52F93C67EC8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381301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CB8535E5-7D12-4116-9A7F-04F046E188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089127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SYS Introduktion til systemudvikling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F61F00-9E91-4501-B3ED-8E66E030A7CE}" type="slidenum">
              <a:rPr lang="da-DK"/>
              <a:pPr/>
              <a:t>1</a:t>
            </a:fld>
            <a:endParaRPr lang="da-DK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Interaction Diagrams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047CF-B664-426C-AE34-190840001ED3}" type="slidenum">
              <a:rPr lang="da-DK"/>
              <a:pPr/>
              <a:t>32</a:t>
            </a:fld>
            <a:endParaRPr lang="da-DK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57809" indent="-291465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65860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32204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98548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64892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1236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7580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63924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a-DK" altLang="da-DK" sz="1200"/>
              <a:t>20102009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57809" indent="-291465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65860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32204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98548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64892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1236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7580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63924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a-DK" altLang="da-DK" sz="1200"/>
              <a:t>Test 2 of 2Test, JUnit, TDD  1+2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57809" indent="-291465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65860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32204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98548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64892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1236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7580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63924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DE74AEB-2A25-4D81-BBF7-FDF974C89405}" type="slidenum">
              <a:rPr lang="da-DK" altLang="da-DK" sz="1200"/>
              <a:pPr eaLnBrk="1" hangingPunct="1"/>
              <a:t>39</a:t>
            </a:fld>
            <a:endParaRPr lang="da-DK" altLang="da-DK" sz="1200"/>
          </a:p>
        </p:txBody>
      </p:sp>
      <p:sp>
        <p:nvSpPr>
          <p:cNvPr id="2970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da-DK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57809" indent="-291465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65860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32204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98548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64892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1236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7580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63924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a-DK" altLang="da-DK" sz="1200"/>
              <a:t>20102009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57809" indent="-291465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65860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32204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98548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64892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1236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7580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63924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a-DK" altLang="da-DK" sz="1200"/>
              <a:t>Test 2 of 2Test, JUnit, TDD  1+2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57809" indent="-291465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65860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32204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98548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64892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1236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7580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63924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00CA3F8-26F8-4962-8EBC-A4DE670EED40}" type="slidenum">
              <a:rPr lang="da-DK" altLang="da-DK" sz="1200"/>
              <a:pPr eaLnBrk="1" hangingPunct="1"/>
              <a:t>40</a:t>
            </a:fld>
            <a:endParaRPr lang="da-DK" altLang="da-DK" sz="1200"/>
          </a:p>
        </p:txBody>
      </p:sp>
      <p:sp>
        <p:nvSpPr>
          <p:cNvPr id="3072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da-DK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57809" indent="-291465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65860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32204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98548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64892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1236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7580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63924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a-DK" altLang="da-DK" sz="1200"/>
              <a:t>20102009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57809" indent="-291465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65860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32204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98548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64892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1236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7580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63924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a-DK" altLang="da-DK" sz="1200"/>
              <a:t>Test 2 of 2Test, JUnit, TDD  1+2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57809" indent="-291465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65860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32204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98548" indent="-233172" defTabSz="944023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64892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1236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7580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63924" indent="-233172" algn="ctr" defTabSz="94402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2CE8042-DBA2-4A28-87A6-FD1DE7DE0538}" type="slidenum">
              <a:rPr lang="da-DK" altLang="da-DK" sz="1200"/>
              <a:pPr eaLnBrk="1" hangingPunct="1"/>
              <a:t>41</a:t>
            </a:fld>
            <a:endParaRPr lang="da-DK" altLang="da-DK" sz="1200"/>
          </a:p>
        </p:txBody>
      </p:sp>
      <p:sp>
        <p:nvSpPr>
          <p:cNvPr id="3174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da-D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SYS Introduktion til systemudvikling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305DA-0C1C-4A2C-9930-BDA1415B8398}" type="slidenum">
              <a:rPr lang="da-DK"/>
              <a:pPr/>
              <a:t>3</a:t>
            </a:fld>
            <a:endParaRPr lang="da-DK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SYS Domain Model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973C53-7F96-450E-BEE1-07977E4DACBF}" type="slidenum">
              <a:rPr lang="da-DK"/>
              <a:pPr/>
              <a:t>6</a:t>
            </a:fld>
            <a:endParaRPr lang="da-DK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Prøv at lave Glossary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SYS Domain Model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A9F51B-9BD7-48D7-AA90-EC15523CA17B}" type="slidenum">
              <a:rPr lang="da-DK"/>
              <a:pPr/>
              <a:t>7</a:t>
            </a:fld>
            <a:endParaRPr lang="da-DK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SYS Domain Model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AF053-1C44-43B5-8A66-760A1CC52DE8}" type="slidenum">
              <a:rPr lang="da-DK"/>
              <a:pPr/>
              <a:t>8</a:t>
            </a:fld>
            <a:endParaRPr lang="da-DK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SYS Domain Model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81F745-F66E-46EA-8767-705E428C51C7}" type="slidenum">
              <a:rPr lang="da-DK"/>
              <a:pPr/>
              <a:t>12</a:t>
            </a:fld>
            <a:endParaRPr lang="da-DK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SYS Domain Model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973C53-7F96-450E-BEE1-07977E4DACBF}" type="slidenum">
              <a:rPr lang="da-DK"/>
              <a:pPr/>
              <a:t>14</a:t>
            </a:fld>
            <a:endParaRPr lang="da-DK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Prøv at lave Glossary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Interaction Diagrams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AB3879-1C0A-400B-8693-1ECD75B626F9}" type="slidenum">
              <a:rPr lang="da-DK"/>
              <a:pPr/>
              <a:t>30</a:t>
            </a:fld>
            <a:endParaRPr lang="da-DK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Interaction Diagrams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34EBD-DBB1-4E3E-B1CC-99D9FCFF5DAA}" type="slidenum">
              <a:rPr lang="da-DK"/>
              <a:pPr/>
              <a:t>31</a:t>
            </a:fld>
            <a:endParaRPr lang="da-DK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71800" y="6096000"/>
            <a:ext cx="2895600" cy="62865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D1E0FCA-3417-4541-A819-644AF0419378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916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1627-D15B-455E-A2D5-12E2FC273A17}" type="slidenum">
              <a:rPr lang="da-DK"/>
              <a:pPr/>
              <a:t>1</a:t>
            </a:fld>
            <a:endParaRPr lang="da-DK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da-DK" dirty="0" err="1" smtClean="0"/>
              <a:t>Modelling</a:t>
            </a:r>
            <a:r>
              <a:rPr lang="da-DK" dirty="0" smtClean="0"/>
              <a:t> </a:t>
            </a:r>
            <a:r>
              <a:rPr lang="da-DK" dirty="0" smtClean="0"/>
              <a:t>in Systems </a:t>
            </a:r>
            <a:r>
              <a:rPr lang="da-DK" dirty="0" err="1" smtClean="0"/>
              <a:t>development</a:t>
            </a:r>
            <a:endParaRPr lang="da-DK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924800" cy="48768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da-DK" dirty="0" smtClean="0"/>
              <a:t>A </a:t>
            </a:r>
            <a:r>
              <a:rPr lang="da-DK" dirty="0" err="1" smtClean="0"/>
              <a:t>means</a:t>
            </a:r>
            <a:r>
              <a:rPr lang="da-DK" dirty="0" smtClean="0"/>
              <a:t> to</a:t>
            </a:r>
            <a:endParaRPr lang="da-DK" dirty="0"/>
          </a:p>
          <a:p>
            <a:r>
              <a:rPr lang="da-DK" dirty="0" smtClean="0"/>
              <a:t>handle </a:t>
            </a:r>
            <a:r>
              <a:rPr lang="da-DK" dirty="0" err="1" smtClean="0"/>
              <a:t>complexity</a:t>
            </a:r>
            <a:endParaRPr lang="da-DK" dirty="0"/>
          </a:p>
          <a:p>
            <a:pPr lvl="1"/>
            <a:r>
              <a:rPr lang="da-DK" dirty="0" err="1" smtClean="0"/>
              <a:t>Abstraction</a:t>
            </a:r>
            <a:endParaRPr lang="da-DK" dirty="0" smtClean="0"/>
          </a:p>
          <a:p>
            <a:pPr lvl="1"/>
            <a:r>
              <a:rPr lang="da-DK" dirty="0" smtClean="0"/>
              <a:t> </a:t>
            </a:r>
            <a:r>
              <a:rPr lang="da-DK" dirty="0" err="1" smtClean="0"/>
              <a:t>Simplification</a:t>
            </a:r>
            <a:endParaRPr lang="da-DK" dirty="0"/>
          </a:p>
          <a:p>
            <a:r>
              <a:rPr lang="da-DK" dirty="0" err="1" smtClean="0"/>
              <a:t>Communicate</a:t>
            </a:r>
            <a:r>
              <a:rPr lang="da-DK" dirty="0" smtClean="0"/>
              <a:t> with</a:t>
            </a:r>
            <a:endParaRPr lang="da-DK" dirty="0"/>
          </a:p>
          <a:p>
            <a:pPr lvl="1"/>
            <a:r>
              <a:rPr lang="da-DK" dirty="0" err="1" smtClean="0"/>
              <a:t>users</a:t>
            </a:r>
            <a:endParaRPr lang="da-DK" dirty="0"/>
          </a:p>
          <a:p>
            <a:pPr lvl="2"/>
            <a:r>
              <a:rPr lang="da-DK" dirty="0" err="1" smtClean="0"/>
              <a:t>what</a:t>
            </a:r>
            <a:r>
              <a:rPr lang="da-DK" dirty="0" smtClean="0"/>
              <a:t> do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want</a:t>
            </a:r>
            <a:r>
              <a:rPr lang="da-DK" dirty="0" smtClean="0"/>
              <a:t>?</a:t>
            </a:r>
            <a:endParaRPr lang="da-DK" dirty="0"/>
          </a:p>
          <a:p>
            <a:pPr lvl="1"/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self</a:t>
            </a:r>
            <a:r>
              <a:rPr lang="da-DK" dirty="0" smtClean="0"/>
              <a:t> (over time) </a:t>
            </a:r>
            <a:endParaRPr lang="da-DK" dirty="0"/>
          </a:p>
          <a:p>
            <a:pPr lvl="2"/>
            <a:r>
              <a:rPr lang="da-DK" dirty="0" err="1" smtClean="0"/>
              <a:t>what</a:t>
            </a:r>
            <a:r>
              <a:rPr lang="da-DK" dirty="0" smtClean="0"/>
              <a:t> did I have in mind?</a:t>
            </a:r>
          </a:p>
          <a:p>
            <a:pPr lvl="2"/>
            <a:r>
              <a:rPr lang="da-DK" dirty="0" err="1" smtClean="0"/>
              <a:t>what</a:t>
            </a:r>
            <a:r>
              <a:rPr lang="da-DK" dirty="0" smtClean="0"/>
              <a:t> have I </a:t>
            </a:r>
            <a:r>
              <a:rPr lang="da-DK" dirty="0" err="1" smtClean="0"/>
              <a:t>created</a:t>
            </a:r>
            <a:r>
              <a:rPr lang="da-DK" dirty="0" smtClean="0"/>
              <a:t>?</a:t>
            </a:r>
            <a:endParaRPr lang="da-DK" dirty="0"/>
          </a:p>
          <a:p>
            <a:pPr lvl="1"/>
            <a:r>
              <a:rPr lang="da-DK" dirty="0" err="1" smtClean="0"/>
              <a:t>other</a:t>
            </a:r>
            <a:r>
              <a:rPr lang="da-DK" dirty="0" smtClean="0"/>
              <a:t> developers</a:t>
            </a:r>
            <a:endParaRPr lang="da-DK" dirty="0"/>
          </a:p>
          <a:p>
            <a:pPr lvl="2"/>
            <a:r>
              <a:rPr lang="da-DK" dirty="0"/>
              <a:t> </a:t>
            </a:r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knowledge</a:t>
            </a:r>
            <a:r>
              <a:rPr lang="da-DK" dirty="0" smtClean="0"/>
              <a:t> and </a:t>
            </a:r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err="1" smtClean="0"/>
              <a:t>ideas</a:t>
            </a:r>
            <a:r>
              <a:rPr lang="da-DK" dirty="0" smtClean="0"/>
              <a:t> do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share</a:t>
            </a:r>
            <a:r>
              <a:rPr lang="da-DK" dirty="0" smtClean="0"/>
              <a:t>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943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10</a:t>
            </a:fld>
            <a:endParaRPr lang="da-DK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9512" y="132735"/>
            <a:ext cx="247375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</a:t>
            </a:r>
            <a:r>
              <a:rPr kumimoji="0" lang="da-DK" sz="900" b="1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igure</a:t>
            </a:r>
            <a:r>
              <a:rPr kumimoji="0" lang="da-DK" sz="9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2. Initial </a:t>
            </a:r>
            <a:r>
              <a:rPr kumimoji="0" lang="da-DK" sz="900" b="1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conceptual</a:t>
            </a:r>
            <a:r>
              <a:rPr kumimoji="0" lang="da-DK" sz="9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da-DK" sz="900" b="1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class</a:t>
            </a:r>
            <a:r>
              <a:rPr kumimoji="0" lang="da-DK" sz="9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diagram.</a:t>
            </a:r>
            <a:endParaRPr kumimoji="0" lang="da-DK" sz="20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6" name="Picture 4" descr="http://www.agilemodeling.com/images/models/classDiagramIniti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91341"/>
            <a:ext cx="8196733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36CE-01FA-44EE-8045-78ABE25DF9CA}" type="slidenum">
              <a:rPr lang="da-DK"/>
              <a:pPr/>
              <a:t>11</a:t>
            </a:fld>
            <a:endParaRPr lang="da-DK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of a school 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9252" name="Picture 4" descr="SchoolD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0650"/>
            <a:ext cx="8839200" cy="394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2057400" y="5791200"/>
            <a:ext cx="670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(From: Booch: The Unified Modeling Language User Guide, fig 5-10)</a:t>
            </a:r>
          </a:p>
        </p:txBody>
      </p:sp>
    </p:spTree>
    <p:extLst>
      <p:ext uri="{BB962C8B-B14F-4D97-AF65-F5344CB8AC3E}">
        <p14:creationId xmlns:p14="http://schemas.microsoft.com/office/powerpoint/2010/main" val="344324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EC93-08AC-4415-9453-8A69BE1FB288}" type="slidenum">
              <a:rPr lang="da-DK"/>
              <a:pPr/>
              <a:t>12</a:t>
            </a:fld>
            <a:endParaRPr lang="da-DK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/>
              <a:t>Domain of what ?</a:t>
            </a:r>
          </a:p>
        </p:txBody>
      </p:sp>
      <p:graphicFrame>
        <p:nvGraphicFramePr>
          <p:cNvPr id="30003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85763" y="1219200"/>
          <a:ext cx="7005637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Visio" r:id="rId4" imgW="5486400" imgH="3961800" progId="Visio.Drawing.11">
                  <p:embed/>
                </p:oleObj>
              </mc:Choice>
              <mc:Fallback>
                <p:oleObj name="Visio" r:id="rId4" imgW="5486400" imgH="396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219200"/>
                        <a:ext cx="7005637" cy="452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4953000" y="5638800"/>
            <a:ext cx="449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(From Larman: Applying UML and Patterns, fig 9.2)</a:t>
            </a:r>
          </a:p>
        </p:txBody>
      </p:sp>
    </p:spTree>
    <p:extLst>
      <p:ext uri="{BB962C8B-B14F-4D97-AF65-F5344CB8AC3E}">
        <p14:creationId xmlns:p14="http://schemas.microsoft.com/office/powerpoint/2010/main" val="1793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13</a:t>
            </a:fld>
            <a:endParaRPr lang="da-DK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</a:t>
            </a:r>
            <a:r>
              <a:rPr kumimoji="0" lang="da-DK" sz="900" b="1" i="0" u="none" strike="noStrike" cap="none" normalizeH="0" baseline="0" smtClean="0" bmk="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igure 1. The initial domain model.</a:t>
            </a:r>
            <a:endParaRPr kumimoji="0" lang="da-DK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da-DK" sz="24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www.agiledata.org/images/admInitialDomainMod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88773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6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C154-3EB7-4DA4-A44F-5AFD1F558B86}" type="slidenum">
              <a:rPr lang="da-DK"/>
              <a:pPr/>
              <a:t>14</a:t>
            </a:fld>
            <a:endParaRPr lang="da-DK" dirty="0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Design Class Diagram </a:t>
            </a:r>
            <a:r>
              <a:rPr lang="da-DK" dirty="0"/>
              <a:t>– </a:t>
            </a:r>
            <a:r>
              <a:rPr lang="da-DK" dirty="0" err="1"/>
              <a:t>what</a:t>
            </a:r>
            <a:r>
              <a:rPr lang="da-DK" dirty="0"/>
              <a:t> is it?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en-US" sz="2800" dirty="0" smtClean="0"/>
              <a:t>A model of the structure of </a:t>
            </a:r>
            <a:r>
              <a:rPr lang="en-US" sz="2800" b="1" dirty="0"/>
              <a:t>the </a:t>
            </a:r>
            <a:r>
              <a:rPr lang="en-US" sz="2800" b="1" dirty="0" smtClean="0"/>
              <a:t>Java program</a:t>
            </a:r>
          </a:p>
          <a:p>
            <a:r>
              <a:rPr lang="en-US" sz="2800" dirty="0" smtClean="0"/>
              <a:t>Focus on static aspects</a:t>
            </a:r>
            <a:endParaRPr lang="en-US" sz="2800" dirty="0"/>
          </a:p>
          <a:p>
            <a:r>
              <a:rPr lang="en-US" sz="2800" dirty="0"/>
              <a:t>Shows </a:t>
            </a:r>
            <a:r>
              <a:rPr lang="en-US" sz="2800" dirty="0" smtClean="0"/>
              <a:t>Java classes and their relationships </a:t>
            </a:r>
            <a:endParaRPr lang="en-US" sz="2800" dirty="0"/>
          </a:p>
          <a:p>
            <a:r>
              <a:rPr lang="en-US" sz="2800" dirty="0"/>
              <a:t>A </a:t>
            </a:r>
            <a:r>
              <a:rPr lang="en-US" sz="2800" dirty="0" smtClean="0"/>
              <a:t>blueprint of the program</a:t>
            </a:r>
          </a:p>
          <a:p>
            <a:r>
              <a:rPr lang="en-US" sz="2800" dirty="0" smtClean="0"/>
              <a:t>Depending on use </a:t>
            </a:r>
          </a:p>
          <a:p>
            <a:pPr lvl="1"/>
            <a:r>
              <a:rPr lang="en-US" sz="2400" dirty="0" smtClean="0"/>
              <a:t>All classes</a:t>
            </a:r>
          </a:p>
          <a:p>
            <a:pPr lvl="1"/>
            <a:r>
              <a:rPr lang="en-US" sz="2400" dirty="0" smtClean="0"/>
              <a:t>level of detail  (attributes, methods, types …)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>
              <a:buFont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785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DCD - purpose</a:t>
            </a:r>
            <a:endParaRPr lang="da-DK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Convey</a:t>
            </a:r>
            <a:r>
              <a:rPr lang="da-DK" dirty="0" smtClean="0"/>
              <a:t> </a:t>
            </a:r>
            <a:r>
              <a:rPr lang="da-DK" dirty="0" err="1" smtClean="0"/>
              <a:t>ideas</a:t>
            </a:r>
            <a:r>
              <a:rPr lang="da-DK" dirty="0" smtClean="0"/>
              <a:t>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b="1" dirty="0" smtClean="0"/>
              <a:t>program design</a:t>
            </a:r>
          </a:p>
          <a:p>
            <a:pPr lvl="1"/>
            <a:r>
              <a:rPr lang="da-DK" dirty="0" smtClean="0"/>
              <a:t>For </a:t>
            </a:r>
            <a:r>
              <a:rPr lang="da-DK" dirty="0" err="1" smtClean="0"/>
              <a:t>evaluation</a:t>
            </a:r>
            <a:endParaRPr lang="da-DK" dirty="0" smtClean="0"/>
          </a:p>
          <a:p>
            <a:r>
              <a:rPr lang="da-DK" dirty="0" err="1" smtClean="0"/>
              <a:t>Specify</a:t>
            </a:r>
            <a:r>
              <a:rPr lang="da-DK" dirty="0" smtClean="0"/>
              <a:t> </a:t>
            </a:r>
            <a:r>
              <a:rPr lang="da-DK" dirty="0" smtClean="0"/>
              <a:t>it</a:t>
            </a:r>
            <a:endParaRPr lang="da-DK" dirty="0" smtClean="0"/>
          </a:p>
          <a:p>
            <a:pPr lvl="1"/>
            <a:r>
              <a:rPr lang="da-DK" dirty="0" smtClean="0"/>
              <a:t>For </a:t>
            </a:r>
            <a:r>
              <a:rPr lang="da-DK" dirty="0" err="1" smtClean="0"/>
              <a:t>implementation</a:t>
            </a:r>
            <a:endParaRPr lang="da-DK" dirty="0" smtClean="0"/>
          </a:p>
          <a:p>
            <a:r>
              <a:rPr lang="da-DK" dirty="0" smtClean="0"/>
              <a:t>Document </a:t>
            </a:r>
            <a:r>
              <a:rPr lang="da-DK" dirty="0" smtClean="0"/>
              <a:t>it</a:t>
            </a:r>
            <a:endParaRPr lang="da-DK" dirty="0" smtClean="0"/>
          </a:p>
          <a:p>
            <a:pPr lvl="1"/>
            <a:r>
              <a:rPr lang="da-DK" dirty="0" smtClean="0"/>
              <a:t>For </a:t>
            </a:r>
            <a:r>
              <a:rPr lang="da-DK" dirty="0" err="1" smtClean="0"/>
              <a:t>maintenance</a:t>
            </a:r>
            <a:r>
              <a:rPr lang="da-DK" dirty="0"/>
              <a:t> </a:t>
            </a:r>
            <a:r>
              <a:rPr lang="da-DK" dirty="0" smtClean="0"/>
              <a:t>and </a:t>
            </a:r>
            <a:r>
              <a:rPr lang="da-DK" dirty="0" err="1" smtClean="0"/>
              <a:t>extension</a:t>
            </a:r>
            <a:endParaRPr lang="da-DK" dirty="0" smtClean="0"/>
          </a:p>
          <a:p>
            <a:pPr lvl="2"/>
            <a:r>
              <a:rPr lang="da-DK" dirty="0" smtClean="0"/>
              <a:t>Provide </a:t>
            </a:r>
            <a:r>
              <a:rPr lang="da-DK" dirty="0" err="1" smtClean="0"/>
              <a:t>overview</a:t>
            </a:r>
            <a:endParaRPr lang="da-DK" dirty="0" smtClean="0"/>
          </a:p>
          <a:p>
            <a:pPr marL="457200" lvl="1" indent="0">
              <a:buNone/>
            </a:pP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FCA-3417-4541-A819-644AF0419378}" type="slidenum">
              <a:rPr lang="da-DK" smtClean="0"/>
              <a:pPr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586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16</a:t>
            </a:fld>
            <a:endParaRPr lang="da-DK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082928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</a:t>
            </a:r>
            <a:r>
              <a:rPr kumimoji="0" lang="da-DK" sz="900" b="1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igure</a:t>
            </a:r>
            <a:r>
              <a:rPr kumimoji="0" lang="da-DK" sz="9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4. Student and </a:t>
            </a:r>
            <a:r>
              <a:rPr kumimoji="0" lang="da-DK" sz="900" b="1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address</a:t>
            </a:r>
            <a:r>
              <a:rPr kumimoji="0" lang="da-DK" sz="9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da-DK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da-DK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Conceptual</a:t>
            </a:r>
            <a:r>
              <a:rPr kumimoji="0" lang="da-DK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da-DK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class</a:t>
            </a:r>
            <a:r>
              <a:rPr kumimoji="0" lang="da-DK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diagram).</a:t>
            </a:r>
            <a:endParaRPr kumimoji="0" lang="da-DK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da-DK" sz="1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 descr="http://www.agilemodeling.com/images/models/classDiagramStudentAddr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7200"/>
            <a:ext cx="47720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1188640" y="2552547"/>
            <a:ext cx="76318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</a:t>
            </a:r>
            <a:r>
              <a:rPr kumimoji="0" lang="da-DK" sz="900" b="1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igure</a:t>
            </a:r>
            <a:r>
              <a:rPr kumimoji="0" lang="da-DK" sz="9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5. Seminar </a:t>
            </a:r>
            <a:r>
              <a:rPr kumimoji="0" lang="da-DK" sz="900" b="1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normalized</a:t>
            </a:r>
            <a:r>
              <a:rPr kumimoji="0" lang="da-DK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(</a:t>
            </a:r>
            <a:r>
              <a:rPr kumimoji="0" lang="da-DK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Conceptual</a:t>
            </a:r>
            <a:r>
              <a:rPr kumimoji="0" lang="da-DK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da-DK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class</a:t>
            </a:r>
            <a:r>
              <a:rPr kumimoji="0" lang="da-DK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diagram).</a:t>
            </a:r>
            <a:endParaRPr kumimoji="0" lang="da-DK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da-DK" sz="8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4" name="Picture 4" descr="http://www.agilemodeling.com/images/models/classDiagramSeminarNormaliz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3140968"/>
            <a:ext cx="48101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59632" y="47251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</a:t>
            </a:r>
            <a:r>
              <a:rPr kumimoji="0" lang="da-DK" sz="900" b="1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igure</a:t>
            </a:r>
            <a:r>
              <a:rPr kumimoji="0" lang="da-DK" sz="9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6. Notation for associations.</a:t>
            </a:r>
            <a:endParaRPr kumimoji="0" lang="da-DK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da-DK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endParaRPr kumimoji="0" lang="da-DK" sz="2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6" name="Picture 6" descr="http://www.agilemodeling.com/images/models/classDiagramAssocationNot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5373216"/>
            <a:ext cx="59531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3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17</a:t>
            </a:fld>
            <a:endParaRPr lang="da-DK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</a:t>
            </a:r>
            <a:r>
              <a:rPr kumimoji="0" lang="da-DK" sz="900" b="1" i="0" u="none" strike="noStrike" cap="none" normalizeH="0" baseline="0" smtClean="0" bmk="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igure 3</a:t>
            </a:r>
            <a:r>
              <a:rPr kumimoji="0" lang="da-DK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. The OrderItem class with and without scaffolding code.</a:t>
            </a:r>
            <a:endParaRPr kumimoji="0" lang="da-DK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da-DK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endParaRPr kumimoji="0" lang="da-DK" sz="17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 descr="http://www.agilemodeling.com/images/style/classDiagramOrderItemScaffold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7324264" cy="434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125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FCA-3417-4541-A819-644AF0419378}" type="slidenum">
              <a:rPr lang="da-DK" smtClean="0"/>
              <a:pPr/>
              <a:t>18</a:t>
            </a:fld>
            <a:endParaRPr lang="da-DK"/>
          </a:p>
        </p:txBody>
      </p:sp>
      <p:pic>
        <p:nvPicPr>
          <p:cNvPr id="29702" name="Picture 6" descr="A complete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66484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7504" y="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Figure 3: A complete class </a:t>
            </a:r>
            <a:r>
              <a:rPr lang="en-US" b="1" dirty="0" smtClean="0"/>
              <a:t>diagram</a:t>
            </a:r>
            <a:r>
              <a:rPr lang="en-US" dirty="0"/>
              <a:t/>
            </a:r>
            <a:br>
              <a:rPr lang="en-US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803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19</a:t>
            </a:fld>
            <a:endParaRPr lang="da-DK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</a:t>
            </a:r>
            <a:r>
              <a:rPr kumimoji="0" lang="da-DK" sz="900" b="1" i="0" u="none" strike="noStrike" cap="none" normalizeH="0" baseline="0" smtClean="0" bmk="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igure 7. A UML class diagram.</a:t>
            </a:r>
            <a:endParaRPr kumimoji="0" lang="da-DK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da-DK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endParaRPr kumimoji="0" lang="da-DK" sz="233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 descr="http://www.agiledata.org/images/oo101Class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21" y="980728"/>
            <a:ext cx="8715557" cy="470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76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04FF-1DF3-4C12-8C6F-46ABC3AC05A7}" type="slidenum">
              <a:rPr lang="da-DK"/>
              <a:pPr/>
              <a:t>2</a:t>
            </a:fld>
            <a:endParaRPr lang="da-DK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65200"/>
          </a:xfrm>
        </p:spPr>
        <p:txBody>
          <a:bodyPr/>
          <a:lstStyle/>
          <a:p>
            <a:r>
              <a:rPr lang="da-DK" dirty="0" smtClean="0"/>
              <a:t>Point of </a:t>
            </a:r>
            <a:r>
              <a:rPr lang="da-DK" dirty="0" err="1" smtClean="0"/>
              <a:t>view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80899" name="AutoShape 3"/>
          <p:cNvSpPr>
            <a:spLocks noChangeArrowheads="1"/>
          </p:cNvSpPr>
          <p:nvPr/>
        </p:nvSpPr>
        <p:spPr bwMode="auto">
          <a:xfrm rot="5400000">
            <a:off x="965201" y="858837"/>
            <a:ext cx="1008062" cy="1871663"/>
          </a:xfrm>
          <a:prstGeom prst="can">
            <a:avLst>
              <a:gd name="adj" fmla="val 20785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pic>
        <p:nvPicPr>
          <p:cNvPr id="80900" name="Picture 4" descr="j04067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38" y="1219200"/>
            <a:ext cx="1512887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901" name="Picture 5" descr="j040670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0738" y="4675188"/>
            <a:ext cx="1439862" cy="958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0902" name="Oval 6"/>
          <p:cNvSpPr>
            <a:spLocks noChangeArrowheads="1"/>
          </p:cNvSpPr>
          <p:nvPr/>
        </p:nvSpPr>
        <p:spPr bwMode="auto">
          <a:xfrm>
            <a:off x="7805738" y="1219200"/>
            <a:ext cx="1042987" cy="1008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2549525" y="4819650"/>
            <a:ext cx="165735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5286375" y="3019425"/>
            <a:ext cx="3455988" cy="21236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 sz="2400" dirty="0" smtClean="0"/>
              <a:t>Makes </a:t>
            </a:r>
            <a:r>
              <a:rPr lang="da-DK" sz="2400" dirty="0" err="1" smtClean="0"/>
              <a:t>sense</a:t>
            </a:r>
            <a:r>
              <a:rPr lang="da-DK" sz="2400" dirty="0" smtClean="0"/>
              <a:t> to </a:t>
            </a:r>
            <a:r>
              <a:rPr lang="da-DK" sz="2400" dirty="0" err="1" smtClean="0"/>
              <a:t>apply</a:t>
            </a:r>
            <a:r>
              <a:rPr lang="da-DK" sz="2400" dirty="0" smtClean="0"/>
              <a:t> </a:t>
            </a:r>
            <a:r>
              <a:rPr lang="da-DK" sz="2400" b="1" u="sng" dirty="0" err="1" smtClean="0"/>
              <a:t>several</a:t>
            </a:r>
            <a:r>
              <a:rPr lang="da-DK" sz="2400" b="1" u="sng" dirty="0" smtClean="0"/>
              <a:t> models</a:t>
            </a:r>
            <a:r>
              <a:rPr lang="da-DK" sz="2400" dirty="0"/>
              <a:t> </a:t>
            </a:r>
            <a:r>
              <a:rPr lang="da-DK" sz="2400" dirty="0" smtClean="0"/>
              <a:t>of the same </a:t>
            </a:r>
            <a:r>
              <a:rPr lang="da-DK" sz="2400" dirty="0" err="1" smtClean="0"/>
              <a:t>object</a:t>
            </a:r>
            <a:r>
              <a:rPr lang="da-DK" sz="2400" dirty="0" smtClean="0"/>
              <a:t>.</a:t>
            </a:r>
            <a:endParaRPr lang="da-DK" sz="2400" dirty="0"/>
          </a:p>
          <a:p>
            <a:pPr>
              <a:spcBef>
                <a:spcPct val="50000"/>
              </a:spcBef>
            </a:pPr>
            <a:r>
              <a:rPr lang="da-DK" sz="2400" dirty="0" err="1" smtClean="0"/>
              <a:t>Different</a:t>
            </a:r>
            <a:r>
              <a:rPr lang="da-DK" sz="2400" dirty="0" smtClean="0"/>
              <a:t> models </a:t>
            </a:r>
            <a:r>
              <a:rPr lang="da-DK" sz="2400" dirty="0" err="1" smtClean="0"/>
              <a:t>can</a:t>
            </a:r>
            <a:r>
              <a:rPr lang="da-DK" sz="2400" dirty="0" smtClean="0"/>
              <a:t> </a:t>
            </a:r>
            <a:r>
              <a:rPr lang="da-DK" sz="2400" dirty="0" err="1" smtClean="0"/>
              <a:t>illustrate</a:t>
            </a:r>
            <a:r>
              <a:rPr lang="da-DK" sz="2400" dirty="0" smtClean="0"/>
              <a:t> </a:t>
            </a:r>
            <a:r>
              <a:rPr lang="da-DK" sz="2400" dirty="0" err="1" smtClean="0"/>
              <a:t>various</a:t>
            </a:r>
            <a:r>
              <a:rPr lang="da-DK" sz="2400" dirty="0" smtClean="0"/>
              <a:t> </a:t>
            </a:r>
            <a:r>
              <a:rPr lang="da-DK" sz="2400" dirty="0" err="1" smtClean="0"/>
              <a:t>aspects</a:t>
            </a:r>
            <a:r>
              <a:rPr lang="da-DK" sz="2400" dirty="0" smtClean="0"/>
              <a:t>.</a:t>
            </a:r>
            <a:endParaRPr lang="da-DK" sz="2800" dirty="0"/>
          </a:p>
        </p:txBody>
      </p:sp>
      <p:sp>
        <p:nvSpPr>
          <p:cNvPr id="80907" name="AutoShape 11"/>
          <p:cNvSpPr>
            <a:spLocks noChangeArrowheads="1"/>
          </p:cNvSpPr>
          <p:nvPr/>
        </p:nvSpPr>
        <p:spPr bwMode="auto">
          <a:xfrm rot="10800000">
            <a:off x="4800600" y="1447800"/>
            <a:ext cx="762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80908" name="AutoShape 12"/>
          <p:cNvSpPr>
            <a:spLocks noChangeArrowheads="1"/>
          </p:cNvSpPr>
          <p:nvPr/>
        </p:nvSpPr>
        <p:spPr bwMode="auto">
          <a:xfrm rot="16200000">
            <a:off x="1143000" y="3733800"/>
            <a:ext cx="762000" cy="609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635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0FCA-3417-4541-A819-644AF0419378}" type="slidenum">
              <a:rPr lang="da-DK" smtClean="0"/>
              <a:pPr/>
              <a:t>20</a:t>
            </a:fld>
            <a:endParaRPr lang="da-DK"/>
          </a:p>
        </p:txBody>
      </p:sp>
      <p:pic>
        <p:nvPicPr>
          <p:cNvPr id="30722" name="Picture 2" descr="classdiagra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0"/>
            <a:ext cx="430139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33265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DataSourceLayerDemo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548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a-DK" sz="1400" smtClean="0"/>
              <a:t>2015 - hau</a:t>
            </a:r>
            <a:endParaRPr lang="da-DK" sz="14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a-DK" sz="1400" smtClean="0"/>
              <a:t>UML 2</a:t>
            </a:r>
            <a:endParaRPr lang="da-DK" sz="140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D5E6DF7-AE72-4BBE-822E-12136FA00909}" type="slidenum">
              <a:rPr lang="da-DK" sz="1400"/>
              <a:pPr eaLnBrk="1" hangingPunct="1"/>
              <a:t>21</a:t>
            </a:fld>
            <a:endParaRPr lang="da-DK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da-DK" dirty="0" err="1" smtClean="0"/>
              <a:t>Mapping</a:t>
            </a:r>
            <a:r>
              <a:rPr lang="da-DK" dirty="0" smtClean="0"/>
              <a:t> Java – DCD</a:t>
            </a:r>
            <a:br>
              <a:rPr lang="da-DK" dirty="0" smtClean="0"/>
            </a:br>
            <a:r>
              <a:rPr lang="da-DK" dirty="0" smtClean="0"/>
              <a:t>Class – </a:t>
            </a:r>
            <a:r>
              <a:rPr lang="da-DK" dirty="0" err="1" smtClean="0"/>
              <a:t>attribute</a:t>
            </a:r>
            <a:r>
              <a:rPr lang="da-DK" dirty="0" smtClean="0"/>
              <a:t> - </a:t>
            </a:r>
            <a:r>
              <a:rPr lang="da-DK" dirty="0" err="1" smtClean="0"/>
              <a:t>method</a:t>
            </a:r>
            <a:endParaRPr lang="da-DK" dirty="0" smtClean="0"/>
          </a:p>
        </p:txBody>
      </p:sp>
      <p:sp>
        <p:nvSpPr>
          <p:cNvPr id="1229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657600" y="1676400"/>
            <a:ext cx="5334000" cy="3276600"/>
          </a:xfrm>
          <a:noFill/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da-DK" sz="1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public class Person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private String 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public String getName ()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{…}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public void setName(String name)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{…}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}</a:t>
            </a:r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381000" y="18161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b="1"/>
              <a:t>DCD</a:t>
            </a:r>
          </a:p>
        </p:txBody>
      </p:sp>
      <p:pic>
        <p:nvPicPr>
          <p:cNvPr id="12296" name="Picture 9" descr="Modelelementer_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49" b="75714"/>
          <a:stretch>
            <a:fillRect/>
          </a:stretch>
        </p:blipFill>
        <p:spPr bwMode="auto">
          <a:xfrm>
            <a:off x="0" y="2171700"/>
            <a:ext cx="3505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3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a-DK" sz="1400" smtClean="0"/>
              <a:t>2015 - hau</a:t>
            </a:r>
            <a:endParaRPr lang="da-DK" sz="140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a-DK" sz="1400" smtClean="0"/>
              <a:t>UML 2</a:t>
            </a:r>
            <a:endParaRPr lang="da-DK" sz="140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9052576-B506-4A5E-8E4C-CA1A8DFB21E1}" type="slidenum">
              <a:rPr lang="da-DK" sz="1400"/>
              <a:pPr eaLnBrk="1" hangingPunct="1"/>
              <a:t>22</a:t>
            </a:fld>
            <a:endParaRPr lang="da-DK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Association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600200"/>
            <a:ext cx="5029200" cy="4525963"/>
          </a:xfrm>
          <a:noFill/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da-DK" sz="1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public class Person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private String 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</a:t>
            </a:r>
            <a:r>
              <a:rPr lang="da-DK" sz="1800" b="1" smtClean="0">
                <a:latin typeface="Courier New" pitchFamily="49" charset="0"/>
              </a:rPr>
              <a:t>private Company workplace</a:t>
            </a:r>
            <a:r>
              <a:rPr lang="da-DK" sz="180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public String getName ()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{…}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public void setName(String name)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{…}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public class Company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da-DK" sz="1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da-DK" sz="1800" smtClean="0">
              <a:latin typeface="Courier New" pitchFamily="49" charset="0"/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52400" y="1447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b="1"/>
              <a:t>DCD</a:t>
            </a:r>
          </a:p>
        </p:txBody>
      </p:sp>
      <p:pic>
        <p:nvPicPr>
          <p:cNvPr id="13320" name="Picture 8" descr="Modelelementer_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5" r="-230" b="49286"/>
          <a:stretch>
            <a:fillRect/>
          </a:stretch>
        </p:blipFill>
        <p:spPr bwMode="auto">
          <a:xfrm>
            <a:off x="0" y="1905000"/>
            <a:ext cx="36401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2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a-DK" sz="1400" smtClean="0"/>
              <a:t>2015 - hau</a:t>
            </a:r>
            <a:endParaRPr lang="da-DK" sz="140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a-DK" sz="1400" smtClean="0"/>
              <a:t>UML 2</a:t>
            </a:r>
            <a:endParaRPr lang="da-DK" sz="140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161E5DC-FDF7-45C4-9A9B-42487F5E6B1B}" type="slidenum">
              <a:rPr lang="da-DK" sz="1400"/>
              <a:pPr eaLnBrk="1" hangingPunct="1"/>
              <a:t>23</a:t>
            </a:fld>
            <a:endParaRPr lang="da-DK" sz="14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1 to many association /1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143000"/>
            <a:ext cx="4953000" cy="4983163"/>
          </a:xfrm>
          <a:noFill/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da-DK" sz="1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public class Person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private String 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public String getName ()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{…}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public void setName(String name)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{…}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public class Company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private </a:t>
            </a:r>
            <a:r>
              <a:rPr lang="da-DK" sz="1800" b="1" smtClean="0">
                <a:latin typeface="Courier New" pitchFamily="49" charset="0"/>
              </a:rPr>
              <a:t>Person[] employees</a:t>
            </a:r>
            <a:r>
              <a:rPr lang="da-DK" sz="180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public Company()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	employees = new Person[</a:t>
            </a:r>
            <a:r>
              <a:rPr lang="da-DK" sz="1800" b="1" smtClean="0">
                <a:latin typeface="Courier New" pitchFamily="49" charset="0"/>
              </a:rPr>
              <a:t>5</a:t>
            </a:r>
            <a:r>
              <a:rPr lang="da-DK" sz="1800" smtClean="0">
                <a:latin typeface="Courier New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Public void addEmployee()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{}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da-DK" sz="1800" smtClean="0">
              <a:latin typeface="Courier New" pitchFamily="49" charset="0"/>
            </a:endParaRP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b="1"/>
              <a:t>DCD</a:t>
            </a:r>
          </a:p>
        </p:txBody>
      </p:sp>
      <p:pic>
        <p:nvPicPr>
          <p:cNvPr id="14344" name="Picture 9" descr="Modelelementer_Main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t="51666" r="54649"/>
          <a:stretch>
            <a:fillRect/>
          </a:stretch>
        </p:blipFill>
        <p:spPr bwMode="auto">
          <a:xfrm>
            <a:off x="0" y="1828800"/>
            <a:ext cx="39528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02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a-DK" sz="1400" smtClean="0"/>
              <a:t>2015 - hau</a:t>
            </a:r>
            <a:endParaRPr lang="da-DK" sz="140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a-DK" sz="1400" smtClean="0"/>
              <a:t>UML 2</a:t>
            </a:r>
            <a:endParaRPr lang="da-DK" sz="140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A771DBB-82CC-4A96-83CE-6DAD4C4CE846}" type="slidenum">
              <a:rPr lang="da-DK" sz="1400"/>
              <a:pPr eaLnBrk="1" hangingPunct="1"/>
              <a:t>24</a:t>
            </a:fld>
            <a:endParaRPr lang="da-DK" sz="14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1 to many association /2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3504" y="1219200"/>
            <a:ext cx="5715000" cy="5029200"/>
          </a:xfrm>
          <a:noFill/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da-DK" sz="18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public class Person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private String 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public String getName ()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{…}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public void setName(String name)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{…}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public class Company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private </a:t>
            </a:r>
            <a:r>
              <a:rPr lang="da-DK" sz="1800" b="1" smtClean="0">
                <a:latin typeface="Courier New" pitchFamily="49" charset="0"/>
              </a:rPr>
              <a:t>ArrayList&lt;Person&gt; employees</a:t>
            </a:r>
            <a:r>
              <a:rPr lang="da-DK" sz="180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public Company()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	employees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		new ArrayList&lt;Person&gt;();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8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da-DK" sz="1800" smtClean="0">
              <a:latin typeface="Courier New" pitchFamily="49" charset="0"/>
            </a:endParaRP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457200" y="13716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b="1"/>
              <a:t>DCD</a:t>
            </a:r>
          </a:p>
        </p:txBody>
      </p:sp>
      <p:pic>
        <p:nvPicPr>
          <p:cNvPr id="15368" name="Picture 8" descr="Modelelementer_Main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1" t="51666" r="931"/>
          <a:stretch>
            <a:fillRect/>
          </a:stretch>
        </p:blipFill>
        <p:spPr bwMode="auto">
          <a:xfrm>
            <a:off x="0" y="1828800"/>
            <a:ext cx="3347864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BA1C-EF8B-4E8D-A9D4-416915CC32CC}" type="slidenum">
              <a:rPr lang="da-DK"/>
              <a:pPr/>
              <a:t>25</a:t>
            </a:fld>
            <a:endParaRPr lang="da-DK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dirty="0"/>
              <a:t>UML </a:t>
            </a:r>
            <a:r>
              <a:rPr lang="da-DK" sz="4000" dirty="0" err="1" smtClean="0"/>
              <a:t>Sequence</a:t>
            </a:r>
            <a:r>
              <a:rPr lang="da-DK" sz="4000" dirty="0" smtClean="0"/>
              <a:t> </a:t>
            </a:r>
            <a:r>
              <a:rPr lang="da-DK" sz="4000" dirty="0"/>
              <a:t>Diagram – </a:t>
            </a:r>
            <a:r>
              <a:rPr lang="da-DK" sz="4000" dirty="0" err="1"/>
              <a:t>what</a:t>
            </a:r>
            <a:r>
              <a:rPr lang="da-DK" sz="4000" dirty="0"/>
              <a:t>?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model of the </a:t>
            </a:r>
            <a:r>
              <a:rPr lang="en-US" dirty="0" smtClean="0"/>
              <a:t>inner </a:t>
            </a:r>
            <a:r>
              <a:rPr lang="en-US" dirty="0" err="1" smtClean="0"/>
              <a:t>behaviour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b="1" dirty="0"/>
              <a:t>the Java </a:t>
            </a:r>
            <a:r>
              <a:rPr lang="en-US" b="1" dirty="0" smtClean="0"/>
              <a:t>program</a:t>
            </a:r>
          </a:p>
          <a:p>
            <a:r>
              <a:rPr lang="da-DK" dirty="0" smtClean="0"/>
              <a:t>Focus </a:t>
            </a:r>
            <a:r>
              <a:rPr lang="da-DK" dirty="0"/>
              <a:t>on the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 smtClean="0"/>
              <a:t>aspects</a:t>
            </a:r>
            <a:endParaRPr lang="da-DK" dirty="0" smtClean="0"/>
          </a:p>
          <a:p>
            <a:r>
              <a:rPr lang="da-DK" dirty="0" smtClean="0"/>
              <a:t>A </a:t>
            </a:r>
            <a:r>
              <a:rPr lang="da-DK" dirty="0" err="1"/>
              <a:t>graphical</a:t>
            </a:r>
            <a:r>
              <a:rPr lang="da-DK" dirty="0"/>
              <a:t> </a:t>
            </a:r>
            <a:r>
              <a:rPr lang="da-DK" dirty="0" err="1"/>
              <a:t>representation</a:t>
            </a:r>
            <a:r>
              <a:rPr lang="da-DK" dirty="0"/>
              <a:t> of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co-operate</a:t>
            </a:r>
            <a:r>
              <a:rPr lang="da-DK" dirty="0"/>
              <a:t> by </a:t>
            </a:r>
            <a:r>
              <a:rPr lang="da-DK" dirty="0" err="1" smtClean="0"/>
              <a:t>calling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 on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other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7347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BD0C-6F51-4F89-B74E-D807F5E9615A}" type="slidenum">
              <a:rPr lang="da-DK"/>
              <a:pPr/>
              <a:t>26</a:t>
            </a:fld>
            <a:endParaRPr lang="da-DK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noFill/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da-DK" sz="4000" dirty="0"/>
              <a:t>UML </a:t>
            </a:r>
            <a:r>
              <a:rPr lang="da-DK" sz="4000" dirty="0" err="1"/>
              <a:t>Sequence</a:t>
            </a:r>
            <a:r>
              <a:rPr lang="da-DK" sz="4000" dirty="0"/>
              <a:t> </a:t>
            </a:r>
            <a:r>
              <a:rPr lang="da-DK" sz="4000" dirty="0" smtClean="0"/>
              <a:t>Diagram </a:t>
            </a:r>
            <a:r>
              <a:rPr lang="da-DK" sz="4000" dirty="0"/>
              <a:t>– </a:t>
            </a:r>
            <a:r>
              <a:rPr lang="da-DK" sz="4000" dirty="0" err="1"/>
              <a:t>why</a:t>
            </a:r>
            <a:r>
              <a:rPr lang="da-DK" sz="3600" dirty="0"/>
              <a:t>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tool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design</a:t>
            </a:r>
          </a:p>
          <a:p>
            <a:pPr lvl="1"/>
            <a:r>
              <a:rPr lang="da-DK" b="1" dirty="0" err="1"/>
              <a:t>express</a:t>
            </a:r>
            <a:r>
              <a:rPr lang="da-DK" b="1" dirty="0"/>
              <a:t> </a:t>
            </a:r>
            <a:r>
              <a:rPr lang="da-DK" b="1" dirty="0" err="1"/>
              <a:t>ideas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 smtClean="0"/>
              <a:t>functionality</a:t>
            </a:r>
            <a:r>
              <a:rPr lang="da-DK" dirty="0" smtClean="0"/>
              <a:t> </a:t>
            </a:r>
            <a:r>
              <a:rPr lang="da-DK" dirty="0" err="1" smtClean="0"/>
              <a:t>might</a:t>
            </a:r>
            <a:r>
              <a:rPr lang="da-DK" dirty="0" smtClean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realized</a:t>
            </a:r>
            <a:r>
              <a:rPr lang="da-DK" dirty="0"/>
              <a:t> by </a:t>
            </a:r>
            <a:r>
              <a:rPr lang="da-DK" dirty="0" err="1"/>
              <a:t>co</a:t>
            </a:r>
            <a:r>
              <a:rPr lang="da-DK" dirty="0"/>
              <a:t>-operating </a:t>
            </a:r>
            <a:r>
              <a:rPr lang="da-DK" dirty="0" err="1" smtClean="0"/>
              <a:t>objects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  <a:p>
            <a:r>
              <a:rPr lang="da-DK" dirty="0"/>
              <a:t>A medium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coding</a:t>
            </a:r>
            <a:endParaRPr lang="da-DK" dirty="0"/>
          </a:p>
          <a:p>
            <a:pPr lvl="1"/>
            <a:r>
              <a:rPr lang="da-DK" b="1" dirty="0" err="1"/>
              <a:t>documents</a:t>
            </a:r>
            <a:r>
              <a:rPr lang="da-DK" dirty="0"/>
              <a:t> the </a:t>
            </a:r>
            <a:r>
              <a:rPr lang="da-DK" dirty="0" err="1"/>
              <a:t>actual</a:t>
            </a:r>
            <a:r>
              <a:rPr lang="da-DK" dirty="0"/>
              <a:t> </a:t>
            </a:r>
            <a:r>
              <a:rPr lang="da-DK" dirty="0" err="1"/>
              <a:t>implementation</a:t>
            </a:r>
            <a:r>
              <a:rPr lang="da-DK" dirty="0"/>
              <a:t>  </a:t>
            </a:r>
          </a:p>
          <a:p>
            <a:pPr lvl="2"/>
            <a:r>
              <a:rPr lang="da-DK" dirty="0" err="1"/>
              <a:t>typically</a:t>
            </a:r>
            <a:r>
              <a:rPr lang="da-DK" dirty="0"/>
              <a:t> made for </a:t>
            </a:r>
            <a:r>
              <a:rPr lang="da-DK" dirty="0" err="1"/>
              <a:t>complex</a:t>
            </a:r>
            <a:r>
              <a:rPr lang="da-DK" dirty="0"/>
              <a:t> or central scenarios </a:t>
            </a:r>
            <a:r>
              <a:rPr lang="da-DK" dirty="0" err="1"/>
              <a:t>only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44706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4E40-67C6-4E08-8D47-F9D8E6EC0219}" type="slidenum">
              <a:rPr lang="da-DK"/>
              <a:pPr/>
              <a:t>27</a:t>
            </a:fld>
            <a:endParaRPr lang="da-DK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324600" y="274638"/>
            <a:ext cx="2362200" cy="563562"/>
          </a:xfrm>
        </p:spPr>
        <p:txBody>
          <a:bodyPr>
            <a:normAutofit fontScale="90000"/>
          </a:bodyPr>
          <a:lstStyle/>
          <a:p>
            <a:r>
              <a:rPr lang="en-US" sz="4000"/>
              <a:t>Fig. 15.7</a:t>
            </a:r>
          </a:p>
        </p:txBody>
      </p:sp>
      <p:graphicFrame>
        <p:nvGraphicFramePr>
          <p:cNvPr id="16589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965200"/>
          <a:ext cx="8229600" cy="526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Visio" r:id="rId3" imgW="4798440" imgH="3068640" progId="Visio.Drawing.11">
                  <p:embed/>
                </p:oleObj>
              </mc:Choice>
              <mc:Fallback>
                <p:oleObj name="Visio" r:id="rId3" imgW="4798440" imgH="306864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65200"/>
                        <a:ext cx="8229600" cy="526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0" y="152400"/>
            <a:ext cx="27432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 sz="2000" b="1"/>
              <a:t>box, lifeline, object , class</a:t>
            </a:r>
          </a:p>
          <a:p>
            <a:pPr>
              <a:spcBef>
                <a:spcPct val="50000"/>
              </a:spcBef>
            </a:pPr>
            <a:r>
              <a:rPr lang="da-DK" sz="2000" b="1"/>
              <a:t>method invocation</a:t>
            </a:r>
          </a:p>
          <a:p>
            <a:pPr>
              <a:spcBef>
                <a:spcPct val="50000"/>
              </a:spcBef>
            </a:pPr>
            <a:r>
              <a:rPr lang="da-DK" sz="2000" b="1"/>
              <a:t>flow of control</a:t>
            </a:r>
          </a:p>
        </p:txBody>
      </p:sp>
    </p:spTree>
    <p:extLst>
      <p:ext uri="{BB962C8B-B14F-4D97-AF65-F5344CB8AC3E}">
        <p14:creationId xmlns:p14="http://schemas.microsoft.com/office/powerpoint/2010/main" val="9942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1DA4-1804-4C50-9A9D-6E0B18020CEB}" type="slidenum">
              <a:rPr lang="da-DK"/>
              <a:pPr/>
              <a:t>28</a:t>
            </a:fld>
            <a:endParaRPr lang="da-DK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0" y="274638"/>
            <a:ext cx="2209800" cy="639762"/>
          </a:xfrm>
        </p:spPr>
        <p:txBody>
          <a:bodyPr>
            <a:normAutofit fontScale="90000"/>
          </a:bodyPr>
          <a:lstStyle/>
          <a:p>
            <a:r>
              <a:rPr lang="en-US" sz="4000"/>
              <a:t>Fig. 15.8</a:t>
            </a:r>
          </a:p>
        </p:txBody>
      </p:sp>
      <p:graphicFrame>
        <p:nvGraphicFramePr>
          <p:cNvPr id="16691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81000" y="1676400"/>
          <a:ext cx="8229600" cy="319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Visio" r:id="rId3" imgW="3782520" imgH="1643760" progId="Visio.Drawing.11">
                  <p:embed/>
                </p:oleObj>
              </mc:Choice>
              <mc:Fallback>
                <p:oleObj name="Visio" r:id="rId3" imgW="3782520" imgH="16437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76400"/>
                        <a:ext cx="8229600" cy="319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0" y="3048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 sz="2000" b="1"/>
              <a:t>2 ways to show what is returned  (”return”)</a:t>
            </a:r>
          </a:p>
        </p:txBody>
      </p:sp>
    </p:spTree>
    <p:extLst>
      <p:ext uri="{BB962C8B-B14F-4D97-AF65-F5344CB8AC3E}">
        <p14:creationId xmlns:p14="http://schemas.microsoft.com/office/powerpoint/2010/main" val="20965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11CF-26DD-4FFD-B2EE-7C7280912D02}" type="slidenum">
              <a:rPr lang="da-DK"/>
              <a:pPr/>
              <a:t>29</a:t>
            </a:fld>
            <a:endParaRPr lang="da-DK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72200" y="274638"/>
            <a:ext cx="2667000" cy="563562"/>
          </a:xfrm>
        </p:spPr>
        <p:txBody>
          <a:bodyPr>
            <a:normAutofit fontScale="90000"/>
          </a:bodyPr>
          <a:lstStyle/>
          <a:p>
            <a:r>
              <a:rPr lang="en-US" sz="4000"/>
              <a:t>Fig. 15.10</a:t>
            </a:r>
          </a:p>
        </p:txBody>
      </p:sp>
      <p:graphicFrame>
        <p:nvGraphicFramePr>
          <p:cNvPr id="16793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33400" y="1600200"/>
          <a:ext cx="8229600" cy="356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Visio" r:id="rId3" imgW="5244480" imgH="2538360" progId="Visio.Drawing.11">
                  <p:embed/>
                </p:oleObj>
              </mc:Choice>
              <mc:Fallback>
                <p:oleObj name="Visio" r:id="rId3" imgW="5244480" imgH="25383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8229600" cy="356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0" y="304800"/>
            <a:ext cx="4114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 sz="2000" b="1"/>
              <a:t>Creation of an object  (”new”)</a:t>
            </a:r>
          </a:p>
          <a:p>
            <a:pPr>
              <a:spcBef>
                <a:spcPct val="50000"/>
              </a:spcBef>
            </a:pPr>
            <a:r>
              <a:rPr lang="da-DK" sz="2000" b="1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7643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FB21-9616-44EA-920E-7F7829F318E5}" type="slidenum">
              <a:rPr lang="da-DK"/>
              <a:pPr/>
              <a:t>3</a:t>
            </a:fld>
            <a:endParaRPr lang="da-DK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Muliple</a:t>
            </a:r>
            <a:r>
              <a:rPr lang="da-DK" dirty="0" smtClean="0"/>
              <a:t> models </a:t>
            </a:r>
            <a:r>
              <a:rPr lang="da-DK" dirty="0"/>
              <a:t>– </a:t>
            </a:r>
            <a:r>
              <a:rPr lang="da-DK" dirty="0" smtClean="0"/>
              <a:t>has an </a:t>
            </a:r>
            <a:r>
              <a:rPr lang="da-DK" dirty="0" err="1" smtClean="0"/>
              <a:t>advantage</a:t>
            </a:r>
            <a:endParaRPr lang="da-DK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2800" dirty="0" smtClean="0"/>
              <a:t>Provides:</a:t>
            </a:r>
            <a:endParaRPr lang="da-DK" sz="2800" dirty="0"/>
          </a:p>
          <a:p>
            <a:pPr lvl="1"/>
            <a:r>
              <a:rPr lang="da-DK" sz="2500" dirty="0" err="1" smtClean="0"/>
              <a:t>representation</a:t>
            </a:r>
            <a:r>
              <a:rPr lang="da-DK" sz="2500" dirty="0" smtClean="0"/>
              <a:t> of more </a:t>
            </a:r>
            <a:r>
              <a:rPr lang="da-DK" sz="2500" dirty="0" err="1" smtClean="0"/>
              <a:t>aspects</a:t>
            </a:r>
            <a:r>
              <a:rPr lang="da-DK" sz="2500" dirty="0" smtClean="0"/>
              <a:t> of the system </a:t>
            </a:r>
            <a:br>
              <a:rPr lang="da-DK" sz="2500" dirty="0" smtClean="0"/>
            </a:br>
            <a:r>
              <a:rPr lang="da-DK" sz="2500" dirty="0" smtClean="0"/>
              <a:t>(</a:t>
            </a:r>
            <a:r>
              <a:rPr lang="da-DK" sz="2500" dirty="0" err="1" smtClean="0"/>
              <a:t>i.e</a:t>
            </a:r>
            <a:r>
              <a:rPr lang="da-DK" sz="2500" dirty="0" smtClean="0"/>
              <a:t>: </a:t>
            </a:r>
            <a:r>
              <a:rPr lang="da-DK" sz="2500" dirty="0" err="1" smtClean="0"/>
              <a:t>structure</a:t>
            </a:r>
            <a:r>
              <a:rPr lang="da-DK" sz="2500" dirty="0" smtClean="0"/>
              <a:t> , </a:t>
            </a:r>
            <a:r>
              <a:rPr lang="da-DK" sz="2500" dirty="0" err="1" smtClean="0"/>
              <a:t>dynamical</a:t>
            </a:r>
            <a:r>
              <a:rPr lang="da-DK" sz="2500" dirty="0" smtClean="0"/>
              <a:t> </a:t>
            </a:r>
            <a:r>
              <a:rPr lang="da-DK" sz="2500" dirty="0" err="1" smtClean="0"/>
              <a:t>behaviour</a:t>
            </a:r>
            <a:r>
              <a:rPr lang="da-DK" sz="2500" dirty="0" smtClean="0"/>
              <a:t>)</a:t>
            </a:r>
            <a:endParaRPr lang="da-DK" sz="2500" dirty="0"/>
          </a:p>
          <a:p>
            <a:pPr lvl="1"/>
            <a:r>
              <a:rPr lang="da-DK" sz="2500" dirty="0" smtClean="0"/>
              <a:t>a separation of the </a:t>
            </a:r>
            <a:r>
              <a:rPr lang="da-DK" sz="2500" dirty="0" err="1" smtClean="0"/>
              <a:t>analysis</a:t>
            </a:r>
            <a:r>
              <a:rPr lang="da-DK" sz="2500" dirty="0" smtClean="0"/>
              <a:t> of the problem </a:t>
            </a:r>
            <a:r>
              <a:rPr lang="da-DK" sz="2500" dirty="0"/>
              <a:t>	</a:t>
            </a:r>
            <a:r>
              <a:rPr lang="da-DK" sz="2500" dirty="0" smtClean="0"/>
              <a:t>(</a:t>
            </a:r>
            <a:r>
              <a:rPr lang="da-DK" sz="2500" b="1" dirty="0" err="1" smtClean="0"/>
              <a:t>what</a:t>
            </a:r>
            <a:r>
              <a:rPr lang="da-DK" sz="2500" dirty="0" smtClean="0"/>
              <a:t>) </a:t>
            </a:r>
            <a:r>
              <a:rPr lang="da-DK" sz="2500" dirty="0"/>
              <a:t/>
            </a:r>
            <a:br>
              <a:rPr lang="da-DK" sz="2500" dirty="0"/>
            </a:br>
            <a:r>
              <a:rPr lang="da-DK" sz="2500" dirty="0" smtClean="0"/>
              <a:t>from the </a:t>
            </a:r>
            <a:r>
              <a:rPr lang="da-DK" sz="2500" dirty="0" err="1" smtClean="0"/>
              <a:t>construction</a:t>
            </a:r>
            <a:r>
              <a:rPr lang="da-DK" sz="2500" dirty="0" smtClean="0"/>
              <a:t> of the systemet </a:t>
            </a:r>
            <a:r>
              <a:rPr lang="da-DK" sz="2500" dirty="0"/>
              <a:t>	</a:t>
            </a:r>
            <a:r>
              <a:rPr lang="da-DK" sz="2500" dirty="0" smtClean="0"/>
              <a:t>(</a:t>
            </a:r>
            <a:r>
              <a:rPr lang="da-DK" sz="2500" b="1" dirty="0" err="1" smtClean="0"/>
              <a:t>how</a:t>
            </a:r>
            <a:r>
              <a:rPr lang="da-DK" sz="2500" dirty="0" smtClean="0"/>
              <a:t>)</a:t>
            </a:r>
            <a:endParaRPr lang="da-DK" sz="2500" dirty="0"/>
          </a:p>
          <a:p>
            <a:r>
              <a:rPr lang="da-DK" sz="2800" dirty="0" smtClean="0"/>
              <a:t>The final system is</a:t>
            </a:r>
            <a:endParaRPr lang="da-DK" sz="2800" dirty="0"/>
          </a:p>
          <a:p>
            <a:pPr lvl="1"/>
            <a:r>
              <a:rPr lang="da-DK" sz="2500" b="1" dirty="0" err="1" smtClean="0"/>
              <a:t>created</a:t>
            </a:r>
            <a:r>
              <a:rPr lang="da-DK" sz="2500" b="1" dirty="0" smtClean="0"/>
              <a:t> </a:t>
            </a:r>
            <a:r>
              <a:rPr lang="da-DK" sz="2500" dirty="0" smtClean="0"/>
              <a:t> </a:t>
            </a:r>
            <a:r>
              <a:rPr lang="da-DK" sz="2500" dirty="0" err="1" smtClean="0"/>
              <a:t>through</a:t>
            </a:r>
            <a:r>
              <a:rPr lang="da-DK" sz="2500" dirty="0" smtClean="0"/>
              <a:t> the </a:t>
            </a:r>
            <a:r>
              <a:rPr lang="da-DK" sz="2500" dirty="0" err="1" smtClean="0"/>
              <a:t>use</a:t>
            </a:r>
            <a:r>
              <a:rPr lang="da-DK" sz="2500" dirty="0" smtClean="0"/>
              <a:t> of </a:t>
            </a:r>
            <a:r>
              <a:rPr lang="da-DK" sz="2500" dirty="0" err="1" smtClean="0"/>
              <a:t>temporary</a:t>
            </a:r>
            <a:r>
              <a:rPr lang="da-DK" sz="2500" dirty="0" smtClean="0"/>
              <a:t> models</a:t>
            </a:r>
            <a:endParaRPr lang="da-DK" sz="2500" dirty="0"/>
          </a:p>
          <a:p>
            <a:pPr lvl="1"/>
            <a:r>
              <a:rPr lang="da-DK" sz="2500" b="1" dirty="0" err="1" smtClean="0"/>
              <a:t>documented</a:t>
            </a:r>
            <a:r>
              <a:rPr lang="da-DK" sz="2500" b="1" dirty="0" smtClean="0"/>
              <a:t> </a:t>
            </a:r>
            <a:r>
              <a:rPr lang="da-DK" sz="2500" dirty="0" smtClean="0"/>
              <a:t>with a set of final models</a:t>
            </a:r>
            <a:endParaRPr lang="da-DK" sz="2500" dirty="0"/>
          </a:p>
        </p:txBody>
      </p:sp>
    </p:spTree>
    <p:extLst>
      <p:ext uri="{BB962C8B-B14F-4D97-AF65-F5344CB8AC3E}">
        <p14:creationId xmlns:p14="http://schemas.microsoft.com/office/powerpoint/2010/main" val="371049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3C9B-4D2E-4B87-BEFA-4F2F63C673D4}" type="slidenum">
              <a:rPr lang="da-DK"/>
              <a:pPr/>
              <a:t>30</a:t>
            </a:fld>
            <a:endParaRPr lang="da-DK"/>
          </a:p>
        </p:txBody>
      </p:sp>
      <p:graphicFrame>
        <p:nvGraphicFramePr>
          <p:cNvPr id="16179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00113" y="2360613"/>
          <a:ext cx="7848600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Visio" r:id="rId4" imgW="4462200" imgH="1823760" progId="Visio.Drawing.11">
                  <p:embed/>
                </p:oleObj>
              </mc:Choice>
              <mc:Fallback>
                <p:oleObj name="Visio" r:id="rId4" imgW="4462200" imgH="18237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60613"/>
                        <a:ext cx="7848600" cy="320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0" y="381000"/>
            <a:ext cx="396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>
                <a:solidFill>
                  <a:schemeClr val="tx2"/>
                </a:solidFill>
              </a:rPr>
              <a:t>Conditional method invocation (“if”)</a:t>
            </a:r>
            <a:endParaRPr lang="da-DK" sz="20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0BE6-DA83-4617-B9EC-3233671FFD35}" type="slidenum">
              <a:rPr lang="da-DK"/>
              <a:pPr/>
              <a:t>31</a:t>
            </a:fld>
            <a:endParaRPr lang="da-DK"/>
          </a:p>
        </p:txBody>
      </p:sp>
      <p:graphicFrame>
        <p:nvGraphicFramePr>
          <p:cNvPr id="16384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95288" y="2133600"/>
          <a:ext cx="8280400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Visio" r:id="rId4" imgW="4534560" imgH="2263320" progId="Visio.Drawing.11">
                  <p:embed/>
                </p:oleObj>
              </mc:Choice>
              <mc:Fallback>
                <p:oleObj name="Visio" r:id="rId4" imgW="4534560" imgH="22633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133600"/>
                        <a:ext cx="8280400" cy="413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0" y="381000"/>
            <a:ext cx="4114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chemeClr val="tx2"/>
                </a:solidFill>
              </a:rPr>
              <a:t>Conditional</a:t>
            </a:r>
            <a:r>
              <a:rPr lang="en-GB"/>
              <a:t> </a:t>
            </a:r>
            <a:r>
              <a:rPr lang="en-GB" sz="2000" b="1">
                <a:solidFill>
                  <a:schemeClr val="tx2"/>
                </a:solidFill>
              </a:rPr>
              <a:t>method invocation – (“if - else”)</a:t>
            </a:r>
            <a:endParaRPr lang="da-DK" sz="20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45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240C-C6E6-4C93-8491-A175BD97CB52}" type="slidenum">
              <a:rPr lang="da-DK"/>
              <a:pPr/>
              <a:t>32</a:t>
            </a:fld>
            <a:endParaRPr lang="da-DK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da-DK" sz="2800"/>
          </a:p>
          <a:p>
            <a:endParaRPr lang="da-DK" sz="2800"/>
          </a:p>
        </p:txBody>
      </p:sp>
      <p:graphicFrame>
        <p:nvGraphicFramePr>
          <p:cNvPr id="15974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-39688" y="1295400"/>
          <a:ext cx="9488488" cy="359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Visio" r:id="rId4" imgW="5812200" imgH="2200680" progId="Visio.Drawing.11">
                  <p:embed/>
                </p:oleObj>
              </mc:Choice>
              <mc:Fallback>
                <p:oleObj name="Visio" r:id="rId4" imgW="5812200" imgH="22006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9688" y="1295400"/>
                        <a:ext cx="9488488" cy="359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0" y="4572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 sz="2000" b="1">
                <a:solidFill>
                  <a:schemeClr val="tx2"/>
                </a:solidFill>
              </a:rPr>
              <a:t>loop (”while, for …”)</a:t>
            </a:r>
          </a:p>
        </p:txBody>
      </p:sp>
    </p:spTree>
    <p:extLst>
      <p:ext uri="{BB962C8B-B14F-4D97-AF65-F5344CB8AC3E}">
        <p14:creationId xmlns:p14="http://schemas.microsoft.com/office/powerpoint/2010/main" val="21443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F92A9-3041-47C2-BE61-CED624A7BD6D}" type="slidenum">
              <a:rPr lang="da-DK"/>
              <a:pPr/>
              <a:t>33</a:t>
            </a:fld>
            <a:endParaRPr lang="da-DK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0" y="228600"/>
            <a:ext cx="2286000" cy="487363"/>
          </a:xfrm>
        </p:spPr>
        <p:txBody>
          <a:bodyPr>
            <a:normAutofit fontScale="90000"/>
          </a:bodyPr>
          <a:lstStyle/>
          <a:p>
            <a:r>
              <a:rPr lang="en-US" sz="3600"/>
              <a:t>Fig. 15.16</a:t>
            </a:r>
          </a:p>
        </p:txBody>
      </p:sp>
      <p:graphicFrame>
        <p:nvGraphicFramePr>
          <p:cNvPr id="16896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0" y="1905000"/>
          <a:ext cx="9144000" cy="279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Visio" r:id="rId3" imgW="6980400" imgH="2386440" progId="Visio.Drawing.11">
                  <p:embed/>
                </p:oleObj>
              </mc:Choice>
              <mc:Fallback>
                <p:oleObj name="Visio" r:id="rId3" imgW="6980400" imgH="238644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00"/>
                        <a:ext cx="9144000" cy="279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0" y="304800"/>
            <a:ext cx="6400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 sz="2000" b="1"/>
              <a:t>Loop that ”runs through” an array of objects and invoces the same method in each object</a:t>
            </a:r>
          </a:p>
          <a:p>
            <a:pPr>
              <a:spcBef>
                <a:spcPct val="50000"/>
              </a:spcBef>
            </a:pPr>
            <a:r>
              <a:rPr lang="da-DK" sz="2000" b="1"/>
              <a:t>Each object is represented (”in turn”) by the shown box</a:t>
            </a:r>
          </a:p>
          <a:p>
            <a:pPr>
              <a:spcBef>
                <a:spcPct val="50000"/>
              </a:spcBef>
            </a:pPr>
            <a:endParaRPr lang="da-DK" sz="2000" b="1"/>
          </a:p>
        </p:txBody>
      </p:sp>
    </p:spTree>
    <p:extLst>
      <p:ext uri="{BB962C8B-B14F-4D97-AF65-F5344CB8AC3E}">
        <p14:creationId xmlns:p14="http://schemas.microsoft.com/office/powerpoint/2010/main" val="21291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a-DK" sz="1400" smtClean="0"/>
              <a:t>2015 - hau</a:t>
            </a:r>
            <a:endParaRPr lang="da-DK" sz="140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a-DK" sz="1400" smtClean="0"/>
              <a:t>UML 2</a:t>
            </a:r>
            <a:endParaRPr lang="da-DK" sz="140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7D7FEB2-E565-42C0-BC0F-98ADD5710CD9}" type="slidenum">
              <a:rPr lang="da-DK" sz="1400"/>
              <a:pPr eaLnBrk="1" hangingPunct="1"/>
              <a:t>34</a:t>
            </a:fld>
            <a:endParaRPr lang="da-DK" sz="14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da-DK" dirty="0" err="1" smtClean="0"/>
              <a:t>Mapping</a:t>
            </a:r>
            <a:r>
              <a:rPr lang="da-DK" dirty="0" smtClean="0"/>
              <a:t>: Java - SD</a:t>
            </a:r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838200" y="3886200"/>
            <a:ext cx="6019800" cy="23161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da-DK" sz="1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da-DK" sz="1800">
                <a:latin typeface="Courier New" pitchFamily="49" charset="0"/>
              </a:rPr>
              <a:t>public void registerEmployee(String name)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da-DK" sz="1800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da-DK" sz="1800">
                <a:latin typeface="Courier New" pitchFamily="49" charset="0"/>
              </a:rPr>
              <a:t>	Person p = new Person(name);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da-DK" sz="1800">
                <a:latin typeface="Courier New" pitchFamily="49" charset="0"/>
              </a:rPr>
              <a:t>	c.addEmployee(p);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da-DK" sz="1800">
                <a:latin typeface="Courier New" pitchFamily="49" charset="0"/>
              </a:rPr>
              <a:t>}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304800" y="9144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b="1"/>
              <a:t>SD</a:t>
            </a:r>
          </a:p>
        </p:txBody>
      </p:sp>
      <p:pic>
        <p:nvPicPr>
          <p:cNvPr id="16392" name="Picture 15" descr="Modelelementer_SequenceDiagram1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" t="11111" r="15109" b="37036"/>
          <a:stretch>
            <a:fillRect/>
          </a:stretch>
        </p:blipFill>
        <p:spPr bwMode="auto">
          <a:xfrm>
            <a:off x="685800" y="990600"/>
            <a:ext cx="822960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Oval 17"/>
          <p:cNvSpPr>
            <a:spLocks noChangeArrowheads="1"/>
          </p:cNvSpPr>
          <p:nvPr/>
        </p:nvSpPr>
        <p:spPr bwMode="auto">
          <a:xfrm>
            <a:off x="1295400" y="1295400"/>
            <a:ext cx="3200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35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" y="0"/>
            <a:ext cx="9124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Activity Diagram – </a:t>
            </a:r>
            <a:r>
              <a:rPr lang="da-DK" dirty="0" err="1" smtClean="0"/>
              <a:t>what</a:t>
            </a:r>
            <a:r>
              <a:rPr lang="da-DK" dirty="0" smtClean="0"/>
              <a:t>/</a:t>
            </a:r>
            <a:r>
              <a:rPr lang="da-DK" dirty="0" err="1" smtClean="0"/>
              <a:t>why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A model of a </a:t>
            </a:r>
            <a:r>
              <a:rPr lang="da-DK" dirty="0" err="1" smtClean="0"/>
              <a:t>process</a:t>
            </a:r>
            <a:r>
              <a:rPr lang="da-DK" dirty="0" smtClean="0"/>
              <a:t> or </a:t>
            </a:r>
            <a:r>
              <a:rPr lang="da-DK" dirty="0" err="1" smtClean="0"/>
              <a:t>workflow</a:t>
            </a:r>
            <a:endParaRPr lang="da-DK" dirty="0" smtClean="0"/>
          </a:p>
          <a:p>
            <a:r>
              <a:rPr lang="da-DK" dirty="0" smtClean="0"/>
              <a:t>Focus on </a:t>
            </a:r>
            <a:r>
              <a:rPr lang="da-DK" dirty="0" err="1" smtClean="0"/>
              <a:t>dynamical</a:t>
            </a:r>
            <a:r>
              <a:rPr lang="da-DK" dirty="0" smtClean="0"/>
              <a:t> </a:t>
            </a:r>
            <a:r>
              <a:rPr lang="da-DK" dirty="0" err="1" smtClean="0"/>
              <a:t>aspects</a:t>
            </a:r>
            <a:endParaRPr lang="da-DK" dirty="0" smtClean="0"/>
          </a:p>
          <a:p>
            <a:endParaRPr lang="da-DK" dirty="0"/>
          </a:p>
          <a:p>
            <a:r>
              <a:rPr lang="da-DK" dirty="0" err="1" smtClean="0"/>
              <a:t>Visualize</a:t>
            </a:r>
            <a:r>
              <a:rPr lang="da-DK" dirty="0" smtClean="0"/>
              <a:t> </a:t>
            </a:r>
            <a:r>
              <a:rPr lang="da-DK" dirty="0" err="1" smtClean="0"/>
              <a:t>internal</a:t>
            </a:r>
            <a:r>
              <a:rPr lang="da-DK" dirty="0" smtClean="0"/>
              <a:t> procedures in </a:t>
            </a:r>
            <a:r>
              <a:rPr lang="da-DK" dirty="0" err="1" smtClean="0"/>
              <a:t>organizations</a:t>
            </a:r>
            <a:endParaRPr lang="da-DK" dirty="0" smtClean="0"/>
          </a:p>
          <a:p>
            <a:r>
              <a:rPr lang="da-DK" dirty="0" smtClean="0"/>
              <a:t>Shows </a:t>
            </a:r>
          </a:p>
          <a:p>
            <a:pPr lvl="1"/>
            <a:r>
              <a:rPr lang="da-DK" dirty="0" err="1" smtClean="0"/>
              <a:t>sequential</a:t>
            </a:r>
            <a:r>
              <a:rPr lang="da-DK" dirty="0" smtClean="0"/>
              <a:t> </a:t>
            </a:r>
            <a:r>
              <a:rPr lang="da-DK" dirty="0" err="1" smtClean="0"/>
              <a:t>rules</a:t>
            </a:r>
            <a:r>
              <a:rPr lang="da-DK" dirty="0" smtClean="0"/>
              <a:t> – </a:t>
            </a:r>
            <a:r>
              <a:rPr lang="da-DK" dirty="0" err="1" smtClean="0"/>
              <a:t>allow</a:t>
            </a:r>
            <a:r>
              <a:rPr lang="da-DK" dirty="0" smtClean="0"/>
              <a:t> parallel action </a:t>
            </a:r>
          </a:p>
          <a:p>
            <a:pPr lvl="1"/>
            <a:r>
              <a:rPr lang="da-DK" dirty="0" err="1" smtClean="0"/>
              <a:t>Who</a:t>
            </a:r>
            <a:r>
              <a:rPr lang="da-DK" dirty="0" smtClean="0"/>
              <a:t> </a:t>
            </a:r>
            <a:r>
              <a:rPr lang="da-DK" dirty="0" err="1" smtClean="0"/>
              <a:t>does</a:t>
            </a:r>
            <a:r>
              <a:rPr lang="da-DK" dirty="0" smtClean="0"/>
              <a:t> </a:t>
            </a:r>
            <a:r>
              <a:rPr lang="da-DK" dirty="0" err="1" smtClean="0"/>
              <a:t>what</a:t>
            </a:r>
            <a:endParaRPr lang="da-DK" dirty="0" smtClean="0"/>
          </a:p>
          <a:p>
            <a:r>
              <a:rPr lang="da-DK" dirty="0" smtClean="0"/>
              <a:t>May show actions </a:t>
            </a:r>
            <a:r>
              <a:rPr lang="da-DK" dirty="0" err="1" smtClean="0"/>
              <a:t>supported</a:t>
            </a:r>
            <a:r>
              <a:rPr lang="da-DK" dirty="0" smtClean="0"/>
              <a:t> by the IT system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4569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37</a:t>
            </a:fld>
            <a:endParaRPr lang="da-DK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0"/>
            <a:ext cx="5636078" cy="666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892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38</a:t>
            </a:fld>
            <a:endParaRPr lang="da-DK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0"/>
            <a:ext cx="6377136" cy="673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735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Pladsholder til dato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a-DK" altLang="da-DK" sz="1400" smtClean="0"/>
              <a:t>2015 - hau</a:t>
            </a:r>
            <a:endParaRPr lang="en-GB" altLang="da-DK" sz="1400"/>
          </a:p>
        </p:txBody>
      </p:sp>
      <p:sp>
        <p:nvSpPr>
          <p:cNvPr id="11267" name="Pladsholder til sidefod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da-DK" sz="1400" smtClean="0"/>
              <a:t>UML 2</a:t>
            </a:r>
            <a:endParaRPr lang="en-US" altLang="da-DK" sz="1400"/>
          </a:p>
        </p:txBody>
      </p:sp>
      <p:sp>
        <p:nvSpPr>
          <p:cNvPr id="11268" name="Pladsholder til dias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EB66649-1FEB-4E29-8C7D-2E2B95B94B4B}" type="slidenum">
              <a:rPr lang="en-US" altLang="da-DK" sz="1400"/>
              <a:pPr eaLnBrk="1" hangingPunct="1"/>
              <a:t>39</a:t>
            </a:fld>
            <a:endParaRPr lang="en-US" altLang="da-DK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a-DK" altLang="da-DK" dirty="0" smtClean="0"/>
              <a:t>State </a:t>
            </a:r>
            <a:r>
              <a:rPr lang="da-DK" altLang="da-DK" dirty="0" smtClean="0"/>
              <a:t>diagram</a:t>
            </a:r>
            <a:endParaRPr lang="da-DK" altLang="da-DK" dirty="0" smtClean="0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altLang="da-DK" sz="2800" dirty="0" smtClean="0"/>
              <a:t>Model for behaviour </a:t>
            </a:r>
          </a:p>
          <a:p>
            <a:pPr lvl="1">
              <a:lnSpc>
                <a:spcPct val="80000"/>
              </a:lnSpc>
            </a:pPr>
            <a:r>
              <a:rPr lang="en-GB" altLang="da-DK" sz="2400" dirty="0" smtClean="0"/>
              <a:t>states, events, state transitions, actions, conditions</a:t>
            </a:r>
            <a:br>
              <a:rPr lang="en-GB" altLang="da-DK" sz="2400" dirty="0" smtClean="0"/>
            </a:br>
            <a:endParaRPr lang="en-GB" altLang="da-DK" sz="2400" dirty="0" smtClean="0"/>
          </a:p>
          <a:p>
            <a:pPr marL="0" indent="0">
              <a:lnSpc>
                <a:spcPct val="80000"/>
              </a:lnSpc>
              <a:buNone/>
            </a:pPr>
            <a:endParaRPr lang="en-GB" altLang="da-DK" sz="1200" dirty="0" smtClean="0"/>
          </a:p>
          <a:p>
            <a:pPr>
              <a:lnSpc>
                <a:spcPct val="80000"/>
              </a:lnSpc>
            </a:pPr>
            <a:r>
              <a:rPr lang="en-GB" altLang="da-DK" sz="2800" dirty="0" smtClean="0"/>
              <a:t>Used to </a:t>
            </a:r>
          </a:p>
          <a:p>
            <a:pPr lvl="1">
              <a:lnSpc>
                <a:spcPct val="80000"/>
              </a:lnSpc>
            </a:pPr>
            <a:r>
              <a:rPr lang="en-GB" altLang="da-DK" sz="2400" dirty="0" smtClean="0"/>
              <a:t>describe complex behaviour</a:t>
            </a:r>
          </a:p>
          <a:p>
            <a:pPr lvl="2">
              <a:lnSpc>
                <a:spcPct val="80000"/>
              </a:lnSpc>
            </a:pPr>
            <a:r>
              <a:rPr lang="en-GB" altLang="da-DK" sz="2000" dirty="0" smtClean="0"/>
              <a:t>design</a:t>
            </a:r>
          </a:p>
          <a:p>
            <a:pPr lvl="2">
              <a:lnSpc>
                <a:spcPct val="80000"/>
              </a:lnSpc>
            </a:pPr>
            <a:r>
              <a:rPr lang="en-GB" altLang="da-DK" sz="2000" dirty="0" smtClean="0"/>
              <a:t>planning test</a:t>
            </a:r>
          </a:p>
          <a:p>
            <a:pPr lvl="1">
              <a:lnSpc>
                <a:spcPct val="80000"/>
              </a:lnSpc>
            </a:pPr>
            <a:r>
              <a:rPr lang="en-GB" altLang="da-DK" sz="2400" dirty="0" smtClean="0"/>
              <a:t>class, subsystem, system</a:t>
            </a:r>
          </a:p>
        </p:txBody>
      </p:sp>
    </p:spTree>
    <p:extLst>
      <p:ext uri="{BB962C8B-B14F-4D97-AF65-F5344CB8AC3E}">
        <p14:creationId xmlns:p14="http://schemas.microsoft.com/office/powerpoint/2010/main" val="14160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Basic UML diagram types</a:t>
            </a:r>
            <a:br>
              <a:rPr lang="da-DK" dirty="0"/>
            </a:b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da-DK" dirty="0"/>
              <a:t>C</a:t>
            </a:r>
            <a:r>
              <a:rPr lang="da-DK" dirty="0" smtClean="0"/>
              <a:t>lass Diagram				</a:t>
            </a:r>
            <a:r>
              <a:rPr lang="da-DK" dirty="0" err="1" smtClean="0"/>
              <a:t>structure</a:t>
            </a:r>
            <a:endParaRPr lang="da-DK" dirty="0" smtClean="0"/>
          </a:p>
          <a:p>
            <a:r>
              <a:rPr lang="da-DK" dirty="0" err="1" smtClean="0"/>
              <a:t>Sequence</a:t>
            </a:r>
            <a:r>
              <a:rPr lang="da-DK" dirty="0" smtClean="0"/>
              <a:t> Diagram			</a:t>
            </a:r>
            <a:r>
              <a:rPr lang="da-DK" dirty="0" err="1" smtClean="0"/>
              <a:t>behaviour</a:t>
            </a:r>
            <a:endParaRPr lang="da-DK" dirty="0" smtClean="0"/>
          </a:p>
          <a:p>
            <a:r>
              <a:rPr lang="da-DK" dirty="0" smtClean="0"/>
              <a:t>Activity Diagram			</a:t>
            </a:r>
            <a:r>
              <a:rPr lang="da-DK" dirty="0" err="1" smtClean="0"/>
              <a:t>behaviour</a:t>
            </a:r>
            <a:endParaRPr lang="da-DK" dirty="0" smtClean="0"/>
          </a:p>
          <a:p>
            <a:r>
              <a:rPr lang="da-DK" dirty="0" smtClean="0"/>
              <a:t>State diagram				</a:t>
            </a:r>
            <a:r>
              <a:rPr lang="da-DK" dirty="0" err="1" smtClean="0"/>
              <a:t>behaviour</a:t>
            </a:r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74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Pladsholder til dato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a-DK" altLang="da-DK" sz="1400" smtClean="0"/>
              <a:t>2015 - hau</a:t>
            </a:r>
            <a:endParaRPr lang="en-GB" altLang="da-DK" sz="1400"/>
          </a:p>
        </p:txBody>
      </p:sp>
      <p:sp>
        <p:nvSpPr>
          <p:cNvPr id="12291" name="Pladsholder til sidefod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da-DK" sz="1400" smtClean="0"/>
              <a:t>UML 2</a:t>
            </a:r>
            <a:endParaRPr lang="en-US" altLang="da-DK" sz="1400"/>
          </a:p>
        </p:txBody>
      </p:sp>
      <p:sp>
        <p:nvSpPr>
          <p:cNvPr id="12292" name="Pladsholder til dias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00EB050-25DE-4A6F-950E-D71B5ED01B30}" type="slidenum">
              <a:rPr lang="en-US" altLang="da-DK" sz="1400"/>
              <a:pPr eaLnBrk="1" hangingPunct="1"/>
              <a:t>40</a:t>
            </a:fld>
            <a:endParaRPr lang="en-US" altLang="da-DK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9288" y="268288"/>
            <a:ext cx="7769225" cy="1092200"/>
          </a:xfrm>
        </p:spPr>
        <p:txBody>
          <a:bodyPr/>
          <a:lstStyle/>
          <a:p>
            <a:r>
              <a:rPr lang="da-DK" altLang="da-DK" sz="3200" dirty="0" smtClean="0"/>
              <a:t>State </a:t>
            </a:r>
            <a:r>
              <a:rPr lang="da-DK" altLang="da-DK" sz="3200" dirty="0" smtClean="0"/>
              <a:t>diagram </a:t>
            </a:r>
            <a:r>
              <a:rPr lang="da-DK" altLang="da-DK" sz="3200" dirty="0" smtClean="0"/>
              <a:t/>
            </a:r>
            <a:br>
              <a:rPr lang="da-DK" altLang="da-DK" sz="3200" dirty="0" smtClean="0"/>
            </a:br>
            <a:r>
              <a:rPr lang="da-DK" altLang="da-DK" sz="2000" dirty="0" smtClean="0"/>
              <a:t>(</a:t>
            </a:r>
            <a:r>
              <a:rPr lang="da-DK" altLang="da-DK" sz="2000" dirty="0" err="1" smtClean="0"/>
              <a:t>without</a:t>
            </a:r>
            <a:r>
              <a:rPr lang="da-DK" altLang="da-DK" sz="2000" dirty="0" smtClean="0"/>
              <a:t> </a:t>
            </a:r>
            <a:r>
              <a:rPr lang="da-DK" altLang="da-DK" sz="2000" dirty="0" err="1" smtClean="0"/>
              <a:t>guards</a:t>
            </a:r>
            <a:r>
              <a:rPr lang="da-DK" altLang="da-DK" sz="2000" dirty="0" smtClean="0"/>
              <a:t>)</a:t>
            </a:r>
          </a:p>
        </p:txBody>
      </p:sp>
      <p:pic>
        <p:nvPicPr>
          <p:cNvPr id="12294" name="Picture 3"/>
          <p:cNvPicPr>
            <a:picLocks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" t="18452" r="5681" b="12047"/>
          <a:stretch>
            <a:fillRect/>
          </a:stretch>
        </p:blipFill>
        <p:spPr>
          <a:xfrm>
            <a:off x="341313" y="1547813"/>
            <a:ext cx="7931150" cy="4498975"/>
          </a:xfrm>
        </p:spPr>
      </p:pic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334125" y="5459413"/>
            <a:ext cx="2544763" cy="650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800"/>
              <a:t>Binder: Testing Object-Oriented Systems</a:t>
            </a: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52413" y="1497013"/>
            <a:ext cx="2478087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da-DK" altLang="da-DK"/>
              <a:t>Ex: stack with limited capacity</a:t>
            </a:r>
          </a:p>
          <a:p>
            <a:pPr algn="l" eaLnBrk="1" hangingPunct="1">
              <a:spcBef>
                <a:spcPct val="50000"/>
              </a:spcBef>
            </a:pPr>
            <a:r>
              <a:rPr lang="da-DK" altLang="da-DK"/>
              <a:t>Behaviour when ”loaded” is ambiguous.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7105650" y="1733550"/>
            <a:ext cx="19050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da-DK" altLang="da-DK" i="1"/>
              <a:t>State	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da-DK" altLang="da-DK" i="1"/>
              <a:t>Event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da-DK" altLang="da-DK" i="1"/>
              <a:t>State transition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da-DK" altLang="da-DK" i="1"/>
              <a:t>Action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da-DK" altLang="da-DK" i="1"/>
              <a:t>(Condition/ guard)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endParaRPr lang="da-DK" altLang="da-DK" i="1"/>
          </a:p>
        </p:txBody>
      </p:sp>
    </p:spTree>
    <p:extLst>
      <p:ext uri="{BB962C8B-B14F-4D97-AF65-F5344CB8AC3E}">
        <p14:creationId xmlns:p14="http://schemas.microsoft.com/office/powerpoint/2010/main" val="25685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Pladsholder til dato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a-DK" altLang="da-DK" sz="1400" smtClean="0"/>
              <a:t>2015 - hau</a:t>
            </a:r>
            <a:endParaRPr lang="en-GB" altLang="da-DK" sz="1400"/>
          </a:p>
        </p:txBody>
      </p:sp>
      <p:sp>
        <p:nvSpPr>
          <p:cNvPr id="13315" name="Pladsholder til sidefod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da-DK" sz="1400" smtClean="0"/>
              <a:t>UML 2</a:t>
            </a:r>
            <a:endParaRPr lang="en-US" altLang="da-DK" sz="1400"/>
          </a:p>
        </p:txBody>
      </p:sp>
      <p:sp>
        <p:nvSpPr>
          <p:cNvPr id="13316" name="Pladsholder til dias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E2FC70-9F99-4240-B8FE-635AC5DE77CF}" type="slidenum">
              <a:rPr lang="en-US" altLang="da-DK" sz="1400"/>
              <a:pPr eaLnBrk="1" hangingPunct="1"/>
              <a:t>41</a:t>
            </a:fld>
            <a:endParaRPr lang="en-US" altLang="da-DK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7388" y="230188"/>
            <a:ext cx="7769225" cy="1111250"/>
          </a:xfrm>
        </p:spPr>
        <p:txBody>
          <a:bodyPr>
            <a:normAutofit fontScale="90000"/>
          </a:bodyPr>
          <a:lstStyle/>
          <a:p>
            <a:r>
              <a:rPr lang="da-DK" altLang="da-DK" sz="3200" dirty="0" smtClean="0"/>
              <a:t>State </a:t>
            </a:r>
            <a:r>
              <a:rPr lang="da-DK" altLang="da-DK" sz="3200" dirty="0" err="1" smtClean="0"/>
              <a:t>machine</a:t>
            </a:r>
            <a:r>
              <a:rPr lang="da-DK" altLang="da-DK" sz="3200" dirty="0" smtClean="0"/>
              <a:t> </a:t>
            </a:r>
            <a:r>
              <a:rPr lang="da-DK" altLang="da-DK" sz="4000" dirty="0" smtClean="0"/>
              <a:t/>
            </a:r>
            <a:br>
              <a:rPr lang="da-DK" altLang="da-DK" sz="4000" dirty="0" smtClean="0"/>
            </a:br>
            <a:r>
              <a:rPr lang="da-DK" altLang="da-DK" sz="4000" dirty="0" smtClean="0"/>
              <a:t> </a:t>
            </a:r>
            <a:r>
              <a:rPr lang="da-DK" altLang="da-DK" sz="2700" dirty="0" smtClean="0"/>
              <a:t>(with </a:t>
            </a:r>
            <a:r>
              <a:rPr lang="da-DK" altLang="da-DK" sz="2700" dirty="0" err="1" smtClean="0"/>
              <a:t>guards</a:t>
            </a:r>
            <a:r>
              <a:rPr lang="da-DK" altLang="da-DK" sz="2700" dirty="0" smtClean="0"/>
              <a:t>)</a:t>
            </a:r>
          </a:p>
        </p:txBody>
      </p:sp>
      <p:pic>
        <p:nvPicPr>
          <p:cNvPr id="13318" name="Picture 3"/>
          <p:cNvPicPr>
            <a:picLocks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1" t="17572" r="14159" b="16100"/>
          <a:stretch>
            <a:fillRect/>
          </a:stretch>
        </p:blipFill>
        <p:spPr>
          <a:xfrm>
            <a:off x="558800" y="1619250"/>
            <a:ext cx="7962900" cy="4181475"/>
          </a:xfrm>
        </p:spPr>
      </p:pic>
    </p:spTree>
    <p:extLst>
      <p:ext uri="{BB962C8B-B14F-4D97-AF65-F5344CB8AC3E}">
        <p14:creationId xmlns:p14="http://schemas.microsoft.com/office/powerpoint/2010/main" val="161526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/>
              <a:t>Specific</a:t>
            </a:r>
            <a:r>
              <a:rPr lang="da-DK" dirty="0"/>
              <a:t> UML models 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for </a:t>
            </a:r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smtClean="0"/>
              <a:t>purposes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b="1" dirty="0" smtClean="0"/>
              <a:t>Analysis</a:t>
            </a:r>
            <a:r>
              <a:rPr lang="da-DK" dirty="0" smtClean="0"/>
              <a:t>  - </a:t>
            </a:r>
            <a:r>
              <a:rPr lang="da-DK" dirty="0" err="1" smtClean="0"/>
              <a:t>gain</a:t>
            </a:r>
            <a:r>
              <a:rPr lang="da-DK" dirty="0" smtClean="0"/>
              <a:t> </a:t>
            </a:r>
            <a:r>
              <a:rPr lang="da-DK" dirty="0" err="1" smtClean="0"/>
              <a:t>knowledge</a:t>
            </a:r>
            <a:endParaRPr lang="da-DK" dirty="0"/>
          </a:p>
          <a:p>
            <a:pPr lvl="1"/>
            <a:r>
              <a:rPr lang="da-DK" dirty="0"/>
              <a:t>Domain Model 			– UML Class diagram</a:t>
            </a:r>
          </a:p>
          <a:p>
            <a:pPr lvl="1"/>
            <a:r>
              <a:rPr lang="da-DK" dirty="0" smtClean="0"/>
              <a:t>Business </a:t>
            </a:r>
            <a:r>
              <a:rPr lang="da-DK" dirty="0" err="1"/>
              <a:t>process</a:t>
            </a:r>
            <a:r>
              <a:rPr lang="da-DK" dirty="0"/>
              <a:t> model 		– UML Activity </a:t>
            </a:r>
            <a:r>
              <a:rPr lang="da-DK" dirty="0" smtClean="0"/>
              <a:t>diagram</a:t>
            </a:r>
            <a:br>
              <a:rPr lang="da-DK" dirty="0" smtClean="0"/>
            </a:br>
            <a:endParaRPr lang="da-DK" dirty="0"/>
          </a:p>
          <a:p>
            <a:r>
              <a:rPr lang="da-DK" b="1" dirty="0" err="1" smtClean="0"/>
              <a:t>Specification</a:t>
            </a:r>
            <a:r>
              <a:rPr lang="da-DK" dirty="0" smtClean="0"/>
              <a:t>  - </a:t>
            </a:r>
            <a:r>
              <a:rPr lang="da-DK" dirty="0" err="1" smtClean="0"/>
              <a:t>evaluate</a:t>
            </a:r>
            <a:r>
              <a:rPr lang="da-DK" dirty="0" smtClean="0"/>
              <a:t>  </a:t>
            </a:r>
            <a:r>
              <a:rPr lang="da-DK" dirty="0" err="1" smtClean="0"/>
              <a:t>ideas</a:t>
            </a:r>
            <a:r>
              <a:rPr lang="da-DK" dirty="0" smtClean="0"/>
              <a:t> and </a:t>
            </a:r>
            <a:r>
              <a:rPr lang="da-DK" dirty="0" err="1" smtClean="0"/>
              <a:t>communicate</a:t>
            </a:r>
            <a:r>
              <a:rPr lang="da-DK" dirty="0" smtClean="0"/>
              <a:t> decisions</a:t>
            </a:r>
            <a:endParaRPr lang="da-DK" dirty="0"/>
          </a:p>
          <a:p>
            <a:pPr lvl="1"/>
            <a:r>
              <a:rPr lang="da-DK" dirty="0"/>
              <a:t>Design Class Diagram 		– UML Class Diagram</a:t>
            </a:r>
          </a:p>
          <a:p>
            <a:pPr lvl="1"/>
            <a:r>
              <a:rPr lang="da-DK" dirty="0" err="1"/>
              <a:t>Sequence</a:t>
            </a:r>
            <a:r>
              <a:rPr lang="da-DK" dirty="0"/>
              <a:t> Diagram 		– UML </a:t>
            </a:r>
            <a:r>
              <a:rPr lang="da-DK" dirty="0" err="1"/>
              <a:t>Sequence</a:t>
            </a:r>
            <a:r>
              <a:rPr lang="da-DK" dirty="0"/>
              <a:t> </a:t>
            </a:r>
            <a:r>
              <a:rPr lang="da-DK" dirty="0" smtClean="0"/>
              <a:t>Diagram</a:t>
            </a:r>
            <a:br>
              <a:rPr lang="da-DK" dirty="0" smtClean="0"/>
            </a:br>
            <a:endParaRPr lang="da-DK" dirty="0"/>
          </a:p>
          <a:p>
            <a:r>
              <a:rPr lang="da-DK" b="1" dirty="0" err="1" smtClean="0"/>
              <a:t>Documentation</a:t>
            </a:r>
            <a:r>
              <a:rPr lang="da-DK" dirty="0" smtClean="0"/>
              <a:t>  - show </a:t>
            </a:r>
            <a:r>
              <a:rPr lang="da-DK" dirty="0" err="1" smtClean="0"/>
              <a:t>views</a:t>
            </a:r>
            <a:r>
              <a:rPr lang="da-DK" dirty="0" smtClean="0"/>
              <a:t> of </a:t>
            </a:r>
            <a:r>
              <a:rPr lang="da-DK" dirty="0" err="1" smtClean="0"/>
              <a:t>implementation</a:t>
            </a:r>
            <a:endParaRPr lang="da-DK" dirty="0"/>
          </a:p>
          <a:p>
            <a:pPr lvl="1"/>
            <a:r>
              <a:rPr lang="da-DK" dirty="0"/>
              <a:t>Design Class Diagram 		– UML Class Diagram</a:t>
            </a:r>
          </a:p>
          <a:p>
            <a:pPr lvl="1"/>
            <a:r>
              <a:rPr lang="da-DK" dirty="0" err="1"/>
              <a:t>Sequence</a:t>
            </a:r>
            <a:r>
              <a:rPr lang="da-DK" dirty="0"/>
              <a:t> Diagram 		– UML </a:t>
            </a:r>
            <a:r>
              <a:rPr lang="da-DK" dirty="0" err="1"/>
              <a:t>Sequence</a:t>
            </a:r>
            <a:r>
              <a:rPr lang="da-DK" dirty="0"/>
              <a:t> Diagram</a:t>
            </a:r>
          </a:p>
          <a:p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52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C154-3EB7-4DA4-A44F-5AFD1F558B86}" type="slidenum">
              <a:rPr lang="da-DK"/>
              <a:pPr/>
              <a:t>6</a:t>
            </a:fld>
            <a:endParaRPr lang="da-DK" dirty="0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Domain model – what is it?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86688" cy="4525963"/>
          </a:xfrm>
        </p:spPr>
        <p:txBody>
          <a:bodyPr/>
          <a:lstStyle/>
          <a:p>
            <a:r>
              <a:rPr lang="en-US" sz="2800" dirty="0" smtClean="0"/>
              <a:t>A model </a:t>
            </a:r>
            <a:r>
              <a:rPr lang="en-US" sz="2800" dirty="0"/>
              <a:t>of </a:t>
            </a:r>
            <a:r>
              <a:rPr lang="en-US" sz="2800" b="1" dirty="0"/>
              <a:t>the context of the system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smtClean="0"/>
              <a:t>(</a:t>
            </a:r>
            <a:r>
              <a:rPr lang="en-US" sz="2800" dirty="0"/>
              <a:t>a conceptual model)</a:t>
            </a:r>
            <a:endParaRPr lang="en-US" sz="2800" b="1" dirty="0"/>
          </a:p>
          <a:p>
            <a:r>
              <a:rPr lang="en-US" sz="2800" dirty="0"/>
              <a:t>Shows important </a:t>
            </a:r>
            <a:r>
              <a:rPr lang="en-US" sz="2800" b="1" dirty="0"/>
              <a:t>types</a:t>
            </a:r>
            <a:r>
              <a:rPr lang="en-US" sz="2800" dirty="0"/>
              <a:t> of ”things” and ”events” from within the problem area (the domain) and relations between them </a:t>
            </a:r>
            <a:endParaRPr lang="en-US" sz="2800" dirty="0" smtClean="0"/>
          </a:p>
          <a:p>
            <a:r>
              <a:rPr lang="en-US" sz="2800" dirty="0"/>
              <a:t>Prepared in co-operation between developers </a:t>
            </a:r>
            <a:r>
              <a:rPr lang="en-US" sz="2800" u="sng" dirty="0"/>
              <a:t>and</a:t>
            </a:r>
            <a:r>
              <a:rPr lang="en-US" sz="2800" dirty="0"/>
              <a:t> domain </a:t>
            </a:r>
            <a:r>
              <a:rPr lang="en-US" sz="2800" dirty="0" smtClean="0"/>
              <a:t>experts</a:t>
            </a:r>
            <a:endParaRPr lang="en-US" sz="2800" dirty="0"/>
          </a:p>
          <a:p>
            <a:r>
              <a:rPr lang="en-US" sz="2800" dirty="0"/>
              <a:t>A visual glossary</a:t>
            </a:r>
          </a:p>
          <a:p>
            <a:pPr>
              <a:buFont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096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6257-738E-4488-8663-E4F9986CDB72}" type="slidenum">
              <a:rPr lang="da-DK"/>
              <a:pPr/>
              <a:t>7</a:t>
            </a:fld>
            <a:endParaRPr lang="da-DK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model – </a:t>
            </a:r>
            <a:r>
              <a:rPr lang="da-DK" dirty="0" smtClean="0"/>
              <a:t>purpose</a:t>
            </a:r>
            <a:endParaRPr lang="da-DK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en-US" dirty="0" smtClean="0"/>
              <a:t>Helps users </a:t>
            </a:r>
            <a:r>
              <a:rPr lang="en-US" dirty="0"/>
              <a:t>and developers </a:t>
            </a:r>
            <a:r>
              <a:rPr lang="en-US" dirty="0" smtClean="0"/>
              <a:t>to reach </a:t>
            </a:r>
            <a:r>
              <a:rPr lang="en-US" dirty="0"/>
              <a:t>a common understanding of the </a:t>
            </a:r>
            <a:r>
              <a:rPr lang="en-US" b="1" dirty="0"/>
              <a:t>context</a:t>
            </a:r>
            <a:r>
              <a:rPr lang="en-US" dirty="0"/>
              <a:t> of the system and the relevant </a:t>
            </a:r>
            <a:r>
              <a:rPr lang="en-US" b="1" dirty="0" smtClean="0"/>
              <a:t>terminology</a:t>
            </a:r>
            <a:br>
              <a:rPr lang="en-US" b="1" dirty="0" smtClean="0"/>
            </a:br>
            <a:endParaRPr lang="en-US" dirty="0"/>
          </a:p>
          <a:p>
            <a:pPr eaLnBrk="0" hangingPunct="0"/>
            <a:r>
              <a:rPr lang="en-US" dirty="0" smtClean="0"/>
              <a:t>Serve </a:t>
            </a:r>
            <a:r>
              <a:rPr lang="en-US" dirty="0"/>
              <a:t>as inspiration to the </a:t>
            </a:r>
            <a:r>
              <a:rPr lang="en-US" dirty="0" smtClean="0"/>
              <a:t>design </a:t>
            </a:r>
            <a:r>
              <a:rPr lang="en-US" dirty="0"/>
              <a:t>of the </a:t>
            </a:r>
            <a:r>
              <a:rPr lang="en-US" dirty="0" smtClean="0"/>
              <a:t>system (domain layer)</a:t>
            </a:r>
            <a:endParaRPr lang="en-US" dirty="0"/>
          </a:p>
          <a:p>
            <a:pPr eaLnBrk="0" hangingPunct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CB62-CB0F-4024-B5AD-04AE666BE5DA}" type="slidenum">
              <a:rPr lang="da-DK"/>
              <a:pPr/>
              <a:t>8</a:t>
            </a:fld>
            <a:endParaRPr lang="da-DK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UML class diagram</a:t>
            </a:r>
            <a:br>
              <a:rPr lang="en-US" sz="4000"/>
            </a:br>
            <a:r>
              <a:rPr lang="en-US" sz="4000"/>
              <a:t>- modeling the business domain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4144963"/>
          </a:xfrm>
        </p:spPr>
        <p:txBody>
          <a:bodyPr/>
          <a:lstStyle/>
          <a:p>
            <a:r>
              <a:rPr lang="en-US"/>
              <a:t>Object</a:t>
            </a:r>
          </a:p>
          <a:p>
            <a:r>
              <a:rPr lang="en-US"/>
              <a:t>Class</a:t>
            </a:r>
          </a:p>
          <a:p>
            <a:r>
              <a:rPr lang="en-US"/>
              <a:t>Association</a:t>
            </a:r>
          </a:p>
          <a:p>
            <a:r>
              <a:rPr lang="en-US"/>
              <a:t>Generalization</a:t>
            </a:r>
          </a:p>
          <a:p>
            <a:r>
              <a:rPr lang="en-US"/>
              <a:t>Association Class</a:t>
            </a:r>
            <a:br>
              <a:rPr lang="en-US"/>
            </a:br>
            <a:endParaRPr lang="en-US"/>
          </a:p>
          <a:p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093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2015 -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UML 2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9</a:t>
            </a:fld>
            <a:endParaRPr lang="da-DK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</a:t>
            </a:r>
            <a:r>
              <a:rPr kumimoji="0" lang="da-DK" sz="900" b="1" i="0" u="none" strike="noStrike" cap="none" normalizeH="0" baseline="0" smtClean="0" bmk="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igure 1. Sketch of a conceptual class diagram.</a:t>
            </a:r>
            <a:endParaRPr kumimoji="0" lang="da-DK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da-DK" sz="297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4" name="Picture 4" descr="http://www.agilemodeling.com/images/models/classDiagramSke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64389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3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950</Words>
  <Application>Microsoft Office PowerPoint</Application>
  <PresentationFormat>On-screen Show (4:3)</PresentationFormat>
  <Paragraphs>387</Paragraphs>
  <Slides>41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Kontortema</vt:lpstr>
      <vt:lpstr>Visio</vt:lpstr>
      <vt:lpstr>Modelling in Systems development</vt:lpstr>
      <vt:lpstr>Point of view </vt:lpstr>
      <vt:lpstr>Muliple models – has an advantage</vt:lpstr>
      <vt:lpstr>Basic UML diagram types </vt:lpstr>
      <vt:lpstr>Specific UML models  for various purposes</vt:lpstr>
      <vt:lpstr>Domain model – what is it?</vt:lpstr>
      <vt:lpstr>Domain model – purpose</vt:lpstr>
      <vt:lpstr>UML class diagram - modeling the business domain</vt:lpstr>
      <vt:lpstr>PowerPoint Presentation</vt:lpstr>
      <vt:lpstr>PowerPoint Presentation</vt:lpstr>
      <vt:lpstr>Domain of a school </vt:lpstr>
      <vt:lpstr>Domain of what ?</vt:lpstr>
      <vt:lpstr>PowerPoint Presentation</vt:lpstr>
      <vt:lpstr>Design Class Diagram – what is it?</vt:lpstr>
      <vt:lpstr>DCD - 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Mapping Java – DCD Class – attribute - method</vt:lpstr>
      <vt:lpstr>Association</vt:lpstr>
      <vt:lpstr>1 to many association /1</vt:lpstr>
      <vt:lpstr>1 to many association /2</vt:lpstr>
      <vt:lpstr>UML Sequence Diagram – what?</vt:lpstr>
      <vt:lpstr>UML Sequence Diagram – why?</vt:lpstr>
      <vt:lpstr>Fig. 15.7</vt:lpstr>
      <vt:lpstr>Fig. 15.8</vt:lpstr>
      <vt:lpstr>Fig. 15.10</vt:lpstr>
      <vt:lpstr>PowerPoint Presentation</vt:lpstr>
      <vt:lpstr>PowerPoint Presentation</vt:lpstr>
      <vt:lpstr>PowerPoint Presentation</vt:lpstr>
      <vt:lpstr>Fig. 15.16</vt:lpstr>
      <vt:lpstr>Mapping: Java - SD</vt:lpstr>
      <vt:lpstr>PowerPoint Presentation</vt:lpstr>
      <vt:lpstr>Activity Diagram – what/why?</vt:lpstr>
      <vt:lpstr>PowerPoint Presentation</vt:lpstr>
      <vt:lpstr>PowerPoint Presentation</vt:lpstr>
      <vt:lpstr>State diagram</vt:lpstr>
      <vt:lpstr>State diagram  (without guards)</vt:lpstr>
      <vt:lpstr>State machine   (with guards)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Documentation</dc:title>
  <dc:creator>Henrik</dc:creator>
  <cp:lastModifiedBy>Henrik Hauge</cp:lastModifiedBy>
  <cp:revision>31</cp:revision>
  <cp:lastPrinted>2013-03-12T21:45:54Z</cp:lastPrinted>
  <dcterms:created xsi:type="dcterms:W3CDTF">2013-03-11T19:06:55Z</dcterms:created>
  <dcterms:modified xsi:type="dcterms:W3CDTF">2015-03-25T08:49:44Z</dcterms:modified>
</cp:coreProperties>
</file>