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79" r:id="rId5"/>
    <p:sldId id="283" r:id="rId6"/>
    <p:sldId id="272" r:id="rId7"/>
    <p:sldId id="275" r:id="rId8"/>
    <p:sldId id="262" r:id="rId9"/>
    <p:sldId id="278" r:id="rId10"/>
    <p:sldId id="282" r:id="rId11"/>
    <p:sldId id="277" r:id="rId12"/>
    <p:sldId id="285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" panose="020B0604020202020204" charset="0"/>
      <p:regular r:id="rId20"/>
    </p:embeddedFont>
    <p:embeddedFont>
      <p:font typeface="Clear Sans Regular Bold" panose="020B0604020202020204" charset="0"/>
      <p:regular r:id="rId21"/>
    </p:embeddedFont>
    <p:embeddedFont>
      <p:font typeface="Hammersmith One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DC5DE-64F3-A744-FBFC-E8FD7285362F}" v="242" dt="2021-12-01T16:39:17.719"/>
    <p1510:client id="{1FFFC3A3-A5B6-B16F-67AB-A31599CC3586}" v="1250" dt="2021-12-01T20:40:33.237"/>
    <p1510:client id="{307C7274-4B05-316D-D1C3-74B20C601F2E}" v="86" dt="2021-12-01T21:30:33.634"/>
    <p1510:client id="{4B8CFCB1-0095-F40B-7A9A-A76C6E10E843}" v="186" dt="2021-12-01T20:23:18.539"/>
    <p1510:client id="{4D604063-234D-009F-ED62-BD23B1415B9E}" v="132" dt="2021-12-01T21:29:49.217"/>
    <p1510:client id="{5E80726C-C8DF-17B1-2391-B6373F5CC02A}" v="2" dt="2021-12-01T21:27:19.941"/>
    <p1510:client id="{5EF79F67-FBC1-9E81-ED25-311C7AB0E627}" v="206" dt="2021-12-01T20:15:31.996"/>
    <p1510:client id="{75405B52-26B0-BCE1-4E56-79B8CFFC8CD1}" v="346" dt="2021-12-01T19:59:05.632"/>
    <p1510:client id="{ACBF41D0-4A39-EA01-69B2-D6335389DDF9}" v="22" dt="2021-12-01T19:30:00.158"/>
    <p1510:client id="{B90EC7AC-0BA9-AAB1-EA04-7F910EDB0365}" v="1262" dt="2021-12-01T20:54:22.015"/>
    <p1510:client id="{C2725F2E-F8D5-27E5-3FD1-B33EB3F906CA}" v="864" dt="2021-12-01T17:22:23.940"/>
    <p1510:client id="{D18C717B-41AA-F665-8843-E0E5EF93B1BD}" v="65" dt="2021-12-01T19:46:53.482"/>
    <p1510:client id="{D77EA684-5863-8FA6-8582-76F935761D8B}" v="113" dt="2021-12-01T21:32:47.180"/>
    <p1510:client id="{D9636210-DB55-85A8-8D4B-D6C1BA502448}" v="6" dt="2021-11-30T23:30:02.812"/>
    <p1510:client id="{EC665D1B-33BE-4B41-903B-8F8F590F6D43}" v="2781" dt="2021-12-01T21:35:02.928"/>
    <p1510:client id="{F0EF8C94-F40B-4245-5688-09FE3030252F}" v="8" dt="2021-12-01T20:49:30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5600A-6918-4608-9409-0866B662704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FF952-DB04-4258-BD5F-8A7B0ADE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1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FF952-DB04-4258-BD5F-8A7B0ADE82D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0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Excel_Worksheet_7B6FC27F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_113_4F7DFF2C.xlsx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71662" y="0"/>
            <a:ext cx="5916338" cy="10285684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5" name="AutoShape 5"/>
          <p:cNvSpPr/>
          <p:nvPr/>
        </p:nvSpPr>
        <p:spPr>
          <a:xfrm>
            <a:off x="12590239" y="2323663"/>
            <a:ext cx="5478820" cy="36235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2590239" y="1626000"/>
            <a:ext cx="456164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800">
                <a:solidFill>
                  <a:srgbClr val="000000"/>
                </a:solidFill>
                <a:latin typeface="Clear Sans Regular Bold"/>
              </a:rPr>
              <a:t>Group 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90239" y="2838952"/>
            <a:ext cx="5913531" cy="2431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Group Members :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Akhil </a:t>
            </a: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Vaitla</a:t>
            </a:r>
            <a:r>
              <a:rPr lang="en-US" sz="2300">
                <a:solidFill>
                  <a:srgbClr val="000000"/>
                </a:solidFill>
                <a:latin typeface="Clear Sans Regular Bold"/>
              </a:rPr>
              <a:t> Janardhan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  <a:p>
            <a:pPr>
              <a:lnSpc>
                <a:spcPts val="3220"/>
              </a:lnSpc>
            </a:pP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Arunkumar</a:t>
            </a:r>
            <a:r>
              <a:rPr lang="en-US" sz="2300">
                <a:solidFill>
                  <a:srgbClr val="000000"/>
                </a:solidFill>
                <a:latin typeface="Clear Sans Regular Bold"/>
              </a:rPr>
              <a:t> </a:t>
            </a: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Muthuswamy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Nabeel Khan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Venkata Satya Surya Sai Vineet </a:t>
            </a: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Atyam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  <a:p>
            <a:pPr>
              <a:lnSpc>
                <a:spcPts val="3220"/>
              </a:lnSpc>
            </a:pP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Zhijie</a:t>
            </a:r>
            <a:r>
              <a:rPr lang="en-US" sz="2300">
                <a:solidFill>
                  <a:srgbClr val="000000"/>
                </a:solidFill>
                <a:latin typeface="Clear Sans Regular Bold"/>
              </a:rPr>
              <a:t> Xu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90239" y="8136228"/>
            <a:ext cx="4561644" cy="379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December</a:t>
            </a:r>
            <a:r>
              <a:rPr lang="en-US" sz="2300">
                <a:solidFill>
                  <a:srgbClr val="000000"/>
                </a:solidFill>
                <a:latin typeface="Clear Sans Regular"/>
              </a:rPr>
              <a:t> 2, 2021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7252" y="763327"/>
            <a:ext cx="10073222" cy="3286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2960"/>
              </a:lnSpc>
              <a:spcBef>
                <a:spcPct val="0"/>
              </a:spcBef>
            </a:pPr>
            <a:r>
              <a:rPr lang="en-US" sz="9600" spc="-120">
                <a:solidFill>
                  <a:srgbClr val="000000"/>
                </a:solidFill>
                <a:latin typeface="Hammersmith One Bold"/>
              </a:rPr>
              <a:t>Smartphone Price Prediction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1AFAFD-6EEC-4A3B-829C-C66C6C365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2001"/>
            <a:ext cx="12371662" cy="6113683"/>
          </a:xfrm>
          <a:prstGeom prst="rect">
            <a:avLst/>
          </a:prstGeom>
        </p:spPr>
      </p:pic>
      <p:sp>
        <p:nvSpPr>
          <p:cNvPr id="18" name="AutoShape 5">
            <a:extLst>
              <a:ext uri="{FF2B5EF4-FFF2-40B4-BE49-F238E27FC236}">
                <a16:creationId xmlns:a16="http://schemas.microsoft.com/office/drawing/2014/main" id="{BABC3284-6D62-48B5-8940-5B3DB34CB9E9}"/>
              </a:ext>
            </a:extLst>
          </p:cNvPr>
          <p:cNvSpPr/>
          <p:nvPr/>
        </p:nvSpPr>
        <p:spPr>
          <a:xfrm>
            <a:off x="12590239" y="5711214"/>
            <a:ext cx="5478820" cy="36235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194738" cy="10287000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7BB00DC8-B08A-4BD7-9E6C-2C687B491E02}"/>
              </a:ext>
            </a:extLst>
          </p:cNvPr>
          <p:cNvSpPr txBox="1"/>
          <p:nvPr/>
        </p:nvSpPr>
        <p:spPr>
          <a:xfrm>
            <a:off x="878271" y="5350702"/>
            <a:ext cx="5046011" cy="197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rgbClr val="000000"/>
                </a:solidFill>
                <a:latin typeface="Clear Sans Regular"/>
                <a:cs typeface="Clear Sans Regular"/>
              </a:rPr>
              <a:t>CPU_score</a:t>
            </a:r>
            <a:r>
              <a:rPr lang="en-US" sz="2000">
                <a:solidFill>
                  <a:srgbClr val="000000"/>
                </a:solidFill>
                <a:latin typeface="Clear Sans Regular"/>
                <a:cs typeface="Clear Sans Regular"/>
              </a:rPr>
              <a:t> consistently pop up as the most important feature for Price Prediction.</a:t>
            </a:r>
            <a:endParaRPr lang="en-US">
              <a:cs typeface="Calibri"/>
            </a:endParaRP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Clear Sans Regular"/>
              <a:cs typeface="Clear Sans Regular"/>
            </a:endParaRP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rgbClr val="000000"/>
                </a:solidFill>
                <a:latin typeface="Clear Sans Regular"/>
                <a:cs typeface="Clear Sans Regular"/>
              </a:rPr>
              <a:t>GPU_score</a:t>
            </a:r>
            <a:r>
              <a:rPr lang="en-US" sz="2000">
                <a:solidFill>
                  <a:srgbClr val="000000"/>
                </a:solidFill>
                <a:latin typeface="Clear Sans Regular"/>
                <a:cs typeface="Clear Sans Regular"/>
              </a:rPr>
              <a:t> as consistently in top 3 features.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E7695E7E-901A-4443-AF69-BB48F2487FF5}"/>
              </a:ext>
            </a:extLst>
          </p:cNvPr>
          <p:cNvSpPr txBox="1"/>
          <p:nvPr/>
        </p:nvSpPr>
        <p:spPr>
          <a:xfrm>
            <a:off x="878271" y="2574179"/>
            <a:ext cx="5202843" cy="1997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50">
                <a:solidFill>
                  <a:schemeClr val="bg1"/>
                </a:solidFill>
                <a:latin typeface="Hammersmith One Bold"/>
              </a:rPr>
              <a:t>Feature Importance</a:t>
            </a:r>
            <a:endParaRPr lang="zh-CN" altLang="en-US" sz="695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Picture 3" descr="Chart&#10;&#10;Description automatically generated">
            <a:extLst>
              <a:ext uri="{FF2B5EF4-FFF2-40B4-BE49-F238E27FC236}">
                <a16:creationId xmlns:a16="http://schemas.microsoft.com/office/drawing/2014/main" id="{EB83ACC0-58ED-4353-8569-1E4C185D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79" y="1069252"/>
            <a:ext cx="10599108" cy="8283650"/>
          </a:xfrm>
          <a:prstGeom prst="rect">
            <a:avLst/>
          </a:prstGeom>
        </p:spPr>
      </p:pic>
      <p:grpSp>
        <p:nvGrpSpPr>
          <p:cNvPr id="3" name="Group 12">
            <a:extLst>
              <a:ext uri="{FF2B5EF4-FFF2-40B4-BE49-F238E27FC236}">
                <a16:creationId xmlns:a16="http://schemas.microsoft.com/office/drawing/2014/main" id="{D25A6313-B5D8-45F1-BFD3-FC8894F61476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17BEFEDA-7F8F-4F7B-A70E-BBB02378353D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026953C2-0A72-42D5-98F6-6E01A1FC7736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27E74F-5BDC-4609-ADC6-EC43678D1C17}"/>
              </a:ext>
            </a:extLst>
          </p:cNvPr>
          <p:cNvGrpSpPr/>
          <p:nvPr/>
        </p:nvGrpSpPr>
        <p:grpSpPr>
          <a:xfrm>
            <a:off x="-1" y="25968"/>
            <a:ext cx="13213725" cy="1167338"/>
            <a:chOff x="-1" y="25968"/>
            <a:chExt cx="13213725" cy="1167338"/>
          </a:xfrm>
        </p:grpSpPr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9FDDD228-9C07-468B-A820-15CD2914D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178C1ADC-D9DB-4360-B984-AA2A1B85CC92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67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2879"/>
            <a:ext cx="6194738" cy="10287000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7BB00DC8-B08A-4BD7-9E6C-2C687B491E02}"/>
              </a:ext>
            </a:extLst>
          </p:cNvPr>
          <p:cNvSpPr txBox="1"/>
          <p:nvPr/>
        </p:nvSpPr>
        <p:spPr>
          <a:xfrm>
            <a:off x="890000" y="5152113"/>
            <a:ext cx="5237377" cy="66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  <a:cs typeface="Clear Sans Regular"/>
              </a:rPr>
              <a:t>We can see positive trend of Price vs CPU and GPU Scores</a:t>
            </a:r>
            <a:endParaRPr lang="zh-CN" altLang="en-US" sz="2400"/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E7695E7E-901A-4443-AF69-BB48F2487FF5}"/>
              </a:ext>
            </a:extLst>
          </p:cNvPr>
          <p:cNvSpPr txBox="1"/>
          <p:nvPr/>
        </p:nvSpPr>
        <p:spPr>
          <a:xfrm>
            <a:off x="890000" y="2412428"/>
            <a:ext cx="5304738" cy="1997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chemeClr val="bg1"/>
                </a:solidFill>
                <a:latin typeface="Hammersmith One Bold"/>
              </a:rPr>
              <a:t>CPU &amp; GPU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93D9F0-33C5-4FAD-AEEC-DD9BB846CFBA}"/>
              </a:ext>
            </a:extLst>
          </p:cNvPr>
          <p:cNvGrpSpPr/>
          <p:nvPr/>
        </p:nvGrpSpPr>
        <p:grpSpPr>
          <a:xfrm>
            <a:off x="6960290" y="183395"/>
            <a:ext cx="10505071" cy="6067900"/>
            <a:chOff x="7359537" y="2110185"/>
            <a:chExt cx="9379020" cy="5366398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3957013-8A98-4B45-A529-60FC4E6BA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3727"/>
            <a:stretch/>
          </p:blipFill>
          <p:spPr bwMode="auto">
            <a:xfrm>
              <a:off x="7359537" y="2110185"/>
              <a:ext cx="4789390" cy="5356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66BB4DA-0EC5-4E7D-9D16-A97A1486D5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2"/>
            <a:stretch/>
          </p:blipFill>
          <p:spPr bwMode="auto">
            <a:xfrm>
              <a:off x="12055832" y="2138760"/>
              <a:ext cx="4682725" cy="533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A75BEBB4-D171-491A-B059-ACDDB22C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75" y="6639205"/>
            <a:ext cx="4802122" cy="32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2">
            <a:extLst>
              <a:ext uri="{FF2B5EF4-FFF2-40B4-BE49-F238E27FC236}">
                <a16:creationId xmlns:a16="http://schemas.microsoft.com/office/drawing/2014/main" id="{F59B8F40-E0C3-4CE6-BE7D-64B7B49ECF40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456565D6-23CA-4B17-BF40-C03A4C8109B0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E5214D3E-01B7-45E7-94FC-0A0EC3BF5F82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1B583-BE52-4997-B283-19B2AE86F700}"/>
              </a:ext>
            </a:extLst>
          </p:cNvPr>
          <p:cNvGrpSpPr/>
          <p:nvPr/>
        </p:nvGrpSpPr>
        <p:grpSpPr>
          <a:xfrm>
            <a:off x="-1" y="210"/>
            <a:ext cx="13213725" cy="1167338"/>
            <a:chOff x="-1" y="25968"/>
            <a:chExt cx="13213725" cy="1167338"/>
          </a:xfrm>
        </p:grpSpPr>
        <p:pic>
          <p:nvPicPr>
            <p:cNvPr id="22" name="Picture 7">
              <a:extLst>
                <a:ext uri="{FF2B5EF4-FFF2-40B4-BE49-F238E27FC236}">
                  <a16:creationId xmlns:a16="http://schemas.microsoft.com/office/drawing/2014/main" id="{C166C054-8A96-43D1-991C-6488D5DF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1C68B869-2FFD-41F9-826B-134C562DE692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0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58631" y="2221344"/>
            <a:ext cx="9011475" cy="3084547"/>
            <a:chOff x="-33192" y="1019644"/>
            <a:chExt cx="9685237" cy="4722403"/>
          </a:xfrm>
        </p:grpSpPr>
        <p:sp>
          <p:nvSpPr>
            <p:cNvPr id="3" name="TextBox 3"/>
            <p:cNvSpPr txBox="1"/>
            <p:nvPr/>
          </p:nvSpPr>
          <p:spPr>
            <a:xfrm>
              <a:off x="-33192" y="1019644"/>
              <a:ext cx="9626632" cy="25986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b="1">
                  <a:solidFill>
                    <a:srgbClr val="000000"/>
                  </a:solidFill>
                  <a:latin typeface="Clear Sans Regular Bold"/>
                </a:rPr>
                <a:t>Impact :</a:t>
              </a:r>
              <a:endParaRPr lang="en-US" sz="2400" b="1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  <a:p>
              <a:pPr>
                <a:lnSpc>
                  <a:spcPts val="4550"/>
                </a:lnSpc>
              </a:pPr>
              <a:r>
                <a:rPr lang="en-US" sz="2400">
                  <a:solidFill>
                    <a:srgbClr val="000000"/>
                  </a:solidFill>
                  <a:latin typeface="Clear Sans Regular Bold"/>
                </a:rPr>
                <a:t>We can use our models to test if a smartphone is valuable to buy</a:t>
              </a:r>
              <a:endParaRPr lang="en-US" sz="24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  <a:p>
              <a:pPr>
                <a:lnSpc>
                  <a:spcPts val="4550"/>
                </a:lnSpc>
              </a:pPr>
              <a:endParaRPr lang="en-US" sz="24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31338" y="4382334"/>
              <a:ext cx="9683383" cy="1359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Calibri"/>
                  <a:cs typeface="Calibri"/>
                </a:rPr>
                <a:t>Random Forest performed best </a:t>
              </a:r>
              <a:r>
                <a:rPr lang="en-US" sz="2600" err="1">
                  <a:solidFill>
                    <a:srgbClr val="000000"/>
                  </a:solidFill>
                  <a:latin typeface="Calibri"/>
                  <a:cs typeface="Calibri"/>
                </a:rPr>
                <a:t>w.r.t.</a:t>
              </a:r>
              <a:r>
                <a:rPr lang="en-US" sz="2600">
                  <a:solidFill>
                    <a:srgbClr val="000000"/>
                  </a:solidFill>
                  <a:latin typeface="Calibri"/>
                  <a:cs typeface="Calibri"/>
                </a:rPr>
                <a:t> Median Absolute Percent Error with </a:t>
              </a:r>
              <a:r>
                <a:rPr lang="en-US" sz="2600" b="1">
                  <a:solidFill>
                    <a:srgbClr val="000000"/>
                  </a:solidFill>
                  <a:latin typeface="Calibri"/>
                  <a:cs typeface="Calibri"/>
                </a:rPr>
                <a:t>16%</a:t>
              </a:r>
              <a:r>
                <a:rPr lang="en-US" sz="2600">
                  <a:solidFill>
                    <a:srgbClr val="000000"/>
                  </a:solidFill>
                  <a:latin typeface="Calibri"/>
                  <a:cs typeface="Calibri"/>
                </a:rPr>
                <a:t> error</a:t>
              </a:r>
              <a:endParaRPr lang="en-US" sz="1200">
                <a:solidFill>
                  <a:srgbClr val="000000"/>
                </a:solidFill>
                <a:latin typeface="Calibri"/>
                <a:ea typeface="Arimo"/>
                <a:cs typeface="Calibri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82522" y="2581721"/>
            <a:ext cx="5587785" cy="2414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34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Hammersmith One Bold"/>
              </a:rPr>
              <a:t>Results &amp; Summary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0" t="21264" r="6608" b="71845"/>
          <a:stretch>
            <a:fillRect/>
          </a:stretch>
        </p:blipFill>
        <p:spPr>
          <a:xfrm rot="5400000">
            <a:off x="-4763377" y="4763377"/>
            <a:ext cx="10287000" cy="76024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3860DB-F448-455F-96E2-E2C97CDE1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82522" y="1175739"/>
            <a:ext cx="987392" cy="1042353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B2894CF-891C-4821-90A3-95C004B3F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293193"/>
              </p:ext>
            </p:extLst>
          </p:nvPr>
        </p:nvGraphicFramePr>
        <p:xfrm>
          <a:off x="1682522" y="6452308"/>
          <a:ext cx="14636001" cy="260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Worksheet" r:id="rId7" imgW="6486392" imgH="1152780" progId="Excel.Sheet.12">
                  <p:embed/>
                </p:oleObj>
              </mc:Choice>
              <mc:Fallback>
                <p:oleObj name="Worksheet" r:id="rId7" imgW="6486392" imgH="1152780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B2894CF-891C-4821-90A3-95C004B3F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2522" y="6452308"/>
                        <a:ext cx="14636001" cy="2600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257E6F-52BA-4FA8-87F0-6268C048CA3B}"/>
              </a:ext>
            </a:extLst>
          </p:cNvPr>
          <p:cNvSpPr txBox="1"/>
          <p:nvPr/>
        </p:nvSpPr>
        <p:spPr>
          <a:xfrm>
            <a:off x="8060551" y="29362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7027BA43-A725-438C-B288-492856B8DD44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6A9FA94B-B59D-4BA9-AECA-1E6163D78578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6364B0A9-29D0-4E01-90C9-9D940FBF2D45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6FE458-958B-424B-ABDD-736E2FCA9183}"/>
              </a:ext>
            </a:extLst>
          </p:cNvPr>
          <p:cNvSpPr txBox="1"/>
          <p:nvPr/>
        </p:nvSpPr>
        <p:spPr>
          <a:xfrm>
            <a:off x="7973079" y="3702099"/>
            <a:ext cx="2830451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>
                <a:latin typeface="Clear Sans Regular"/>
                <a:ea typeface="+mn-lt"/>
                <a:cs typeface="+mn-lt"/>
              </a:rPr>
              <a:t>Conclusion:</a:t>
            </a:r>
            <a:endParaRPr lang="en-US" sz="3500" b="1">
              <a:latin typeface="Clear Sans Regular"/>
              <a:cs typeface="Clear Sans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4936831" y="4289017"/>
            <a:ext cx="9143496" cy="1788747"/>
            <a:chOff x="-102453" y="2181065"/>
            <a:chExt cx="12191327" cy="2384995"/>
          </a:xfrm>
        </p:grpSpPr>
        <p:sp>
          <p:nvSpPr>
            <p:cNvPr id="7" name="TextBox 7"/>
            <p:cNvSpPr txBox="1"/>
            <p:nvPr/>
          </p:nvSpPr>
          <p:spPr>
            <a:xfrm>
              <a:off x="128067" y="2181065"/>
              <a:ext cx="11960807" cy="190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49"/>
                </a:lnSpc>
                <a:spcBef>
                  <a:spcPct val="0"/>
                </a:spcBef>
              </a:pPr>
              <a:r>
                <a:rPr lang="en-US" sz="9600" spc="-169">
                  <a:solidFill>
                    <a:srgbClr val="FFFFFF"/>
                  </a:solidFill>
                  <a:latin typeface="Hammersmith One"/>
                </a:rPr>
                <a:t>Thank you </a:t>
              </a:r>
              <a:endParaRPr lang="en-US" sz="8450" spc="-169">
                <a:solidFill>
                  <a:srgbClr val="FFFFFF"/>
                </a:solidFill>
                <a:latin typeface="Hammersmith One"/>
              </a:endParaRPr>
            </a:p>
          </p:txBody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0" t="21264" r="6608" b="71845"/>
            <a:stretch>
              <a:fillRect/>
            </a:stretch>
          </p:blipFill>
          <p:spPr>
            <a:xfrm>
              <a:off x="-102453" y="3790094"/>
              <a:ext cx="10499715" cy="775966"/>
            </a:xfrm>
            <a:prstGeom prst="rect">
              <a:avLst/>
            </a:prstGeom>
          </p:spPr>
        </p:pic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8E746555-B6A4-41CF-9E72-26960C713A88}"/>
              </a:ext>
            </a:extLst>
          </p:cNvPr>
          <p:cNvGrpSpPr/>
          <p:nvPr/>
        </p:nvGrpSpPr>
        <p:grpSpPr>
          <a:xfrm>
            <a:off x="15251472" y="9669107"/>
            <a:ext cx="4669697" cy="618196"/>
            <a:chOff x="17547037" y="2836497"/>
            <a:chExt cx="6958257" cy="727114"/>
          </a:xfrm>
        </p:grpSpPr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70B36123-EDB4-490A-B5F1-58565D093773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E4E19E72-E151-48E1-A617-DD91ACBD2085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11896" y="1555091"/>
            <a:ext cx="7021077" cy="1511430"/>
            <a:chOff x="0" y="0"/>
            <a:chExt cx="9361436" cy="201524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9361436" cy="2015240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01589" y="674267"/>
              <a:ext cx="6958257" cy="638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</a:rPr>
                <a:t>I. Project Overview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01845" y="1555091"/>
            <a:ext cx="4287448" cy="122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34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Hammersmith One Bold"/>
              </a:rPr>
              <a:t>Agenda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711896" y="5497085"/>
            <a:ext cx="7021077" cy="1511463"/>
            <a:chOff x="0" y="0"/>
            <a:chExt cx="9361436" cy="2015284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9361436" cy="201528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01589" y="674267"/>
              <a:ext cx="6958257" cy="1292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</a:rPr>
                <a:t>III. Analysis &amp; Visualization</a:t>
              </a:r>
              <a:endParaRPr lang="zh-CN" altLang="en-US"/>
            </a:p>
            <a:p>
              <a:pPr>
                <a:lnSpc>
                  <a:spcPts val="3900"/>
                </a:lnSpc>
                <a:spcBef>
                  <a:spcPct val="0"/>
                </a:spcBef>
              </a:pPr>
              <a:endParaRPr lang="en-US" sz="3000">
                <a:latin typeface="Clear Sans Regular Bold"/>
                <a:cs typeface="Clear Sans Regular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11896" y="3506295"/>
            <a:ext cx="7021077" cy="1511463"/>
            <a:chOff x="0" y="0"/>
            <a:chExt cx="9361436" cy="2015284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9361436" cy="201528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01589" y="674267"/>
              <a:ext cx="6958257" cy="6381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</a:rPr>
                <a:t>II. </a:t>
              </a:r>
              <a:r>
                <a:rPr lang="en-US" sz="3000">
                  <a:solidFill>
                    <a:srgbClr val="000000"/>
                  </a:solidFill>
                  <a:latin typeface="Clear Sans Regular Bold"/>
                  <a:ea typeface="+mn-lt"/>
                  <a:cs typeface="+mn-lt"/>
                </a:rPr>
                <a:t>Data Collection &amp; Cleaning</a:t>
              </a:r>
              <a:endParaRPr lang="en-US" sz="30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711896" y="7372863"/>
            <a:ext cx="7021077" cy="1511463"/>
            <a:chOff x="0" y="0"/>
            <a:chExt cx="9361436" cy="2015284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9361436" cy="201528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01589" y="674267"/>
              <a:ext cx="6958257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</a:rPr>
                <a:t>IV. Results &amp; Summary</a:t>
              </a:r>
              <a:endParaRPr lang="en-US" sz="30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1C3B0AA0-85DF-4F9B-93D4-8EA4B0EA0E5B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9" name="AutoShape 13">
              <a:extLst>
                <a:ext uri="{FF2B5EF4-FFF2-40B4-BE49-F238E27FC236}">
                  <a16:creationId xmlns:a16="http://schemas.microsoft.com/office/drawing/2014/main" id="{3737D2AF-A4FB-4866-BD59-8BA814B7A58E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24596DCA-1910-474C-87C9-E3E46CA1ABE1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6763D-00A0-4998-BE53-2ED460FEFDBB}"/>
              </a:ext>
            </a:extLst>
          </p:cNvPr>
          <p:cNvSpPr txBox="1"/>
          <p:nvPr/>
        </p:nvSpPr>
        <p:spPr>
          <a:xfrm>
            <a:off x="1795645" y="2617886"/>
            <a:ext cx="134132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Develop a robust framework for predicting smartphone prices based on data from past smartphone prices.</a:t>
            </a:r>
            <a:endParaRPr lang="zh-CN" alt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942B3-634D-47C4-A80F-176B491C6165}"/>
              </a:ext>
            </a:extLst>
          </p:cNvPr>
          <p:cNvSpPr txBox="1"/>
          <p:nvPr/>
        </p:nvSpPr>
        <p:spPr>
          <a:xfrm>
            <a:off x="1771839" y="7508902"/>
            <a:ext cx="160092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The more high-quality data you have, the more confidence you can have in your decisions. 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1D194D9-5CA0-4B19-BB4F-CD1125910AAA}"/>
              </a:ext>
            </a:extLst>
          </p:cNvPr>
          <p:cNvSpPr/>
          <p:nvPr/>
        </p:nvSpPr>
        <p:spPr>
          <a:xfrm rot="16200000">
            <a:off x="1387153" y="2727295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EDF550E-E011-4D54-A26D-6803362F475B}"/>
              </a:ext>
            </a:extLst>
          </p:cNvPr>
          <p:cNvSpPr/>
          <p:nvPr/>
        </p:nvSpPr>
        <p:spPr>
          <a:xfrm rot="16200000">
            <a:off x="1387153" y="8083423"/>
            <a:ext cx="289334" cy="258967"/>
          </a:xfrm>
          <a:prstGeom prst="rect">
            <a:avLst/>
          </a:prstGeom>
          <a:solidFill>
            <a:srgbClr val="FFB923"/>
          </a:solidFill>
        </p:spPr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BD566C7F-DE5A-479C-B6DD-E163D5D4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b="75023"/>
          <a:stretch>
            <a:fillRect/>
          </a:stretch>
        </p:blipFill>
        <p:spPr>
          <a:xfrm>
            <a:off x="-1" y="458195"/>
            <a:ext cx="13213725" cy="1047579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3B3466A5-B096-44EC-B3B2-12387C1D9648}"/>
              </a:ext>
            </a:extLst>
          </p:cNvPr>
          <p:cNvSpPr txBox="1"/>
          <p:nvPr/>
        </p:nvSpPr>
        <p:spPr>
          <a:xfrm>
            <a:off x="564751" y="404014"/>
            <a:ext cx="11786087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99"/>
              </a:lnSpc>
              <a:spcBef>
                <a:spcPct val="0"/>
              </a:spcBef>
            </a:pPr>
            <a:r>
              <a:rPr lang="en-US" sz="6950" spc="-139">
                <a:solidFill>
                  <a:srgbClr val="000000"/>
                </a:solidFill>
                <a:latin typeface="Hammersmith One Bold"/>
                <a:ea typeface="+mn-lt"/>
                <a:cs typeface="+mn-lt"/>
              </a:rPr>
              <a:t>Project Overview</a:t>
            </a:r>
            <a:r>
              <a:rPr lang="en-US" sz="6950" spc="-139">
                <a:solidFill>
                  <a:srgbClr val="000000"/>
                </a:solidFill>
                <a:latin typeface="Hammersmith One Bold"/>
              </a:rPr>
              <a:t> </a:t>
            </a:r>
            <a:endParaRPr lang="zh-CN" altLang="en-US" sz="6950">
              <a:latin typeface="Hammersmith One Bold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871EF9B-DA77-46C8-999D-236440F5CEEF}"/>
              </a:ext>
            </a:extLst>
          </p:cNvPr>
          <p:cNvSpPr/>
          <p:nvPr/>
        </p:nvSpPr>
        <p:spPr>
          <a:xfrm rot="16200000">
            <a:off x="-1717219" y="6086382"/>
            <a:ext cx="6486967" cy="0"/>
          </a:xfrm>
          <a:prstGeom prst="line">
            <a:avLst/>
          </a:prstGeom>
          <a:ln w="19050" cap="rnd">
            <a:solidFill>
              <a:srgbClr val="FFB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FF1C8B85-0375-4D7F-A248-B5EDEE64DC97}"/>
              </a:ext>
            </a:extLst>
          </p:cNvPr>
          <p:cNvSpPr/>
          <p:nvPr/>
        </p:nvSpPr>
        <p:spPr>
          <a:xfrm rot="16200000">
            <a:off x="1387153" y="4357974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412B7C-27F2-4DE5-8B39-3460CD507DDD}"/>
              </a:ext>
            </a:extLst>
          </p:cNvPr>
          <p:cNvSpPr txBox="1"/>
          <p:nvPr/>
        </p:nvSpPr>
        <p:spPr>
          <a:xfrm>
            <a:off x="1771839" y="4242911"/>
            <a:ext cx="131826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>
                <a:ea typeface="+mn-lt"/>
                <a:cs typeface="+mn-lt"/>
              </a:rPr>
              <a:t>In this presentation, we will include a little explanation about the procedures to get our final dataset first. Because we know those processes could cause potential bias or human error, which may impact our results/observations in an unexpected way.​</a:t>
            </a:r>
            <a:endParaRPr lang="zh-CN" altLang="en-US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22CC0400-DD20-4DB3-B23E-E2D01D1158F3}"/>
              </a:ext>
            </a:extLst>
          </p:cNvPr>
          <p:cNvSpPr/>
          <p:nvPr/>
        </p:nvSpPr>
        <p:spPr>
          <a:xfrm rot="16200000">
            <a:off x="1387153" y="6338385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6DE45-4493-45D1-8D70-2F8FED0F4BD2}"/>
              </a:ext>
            </a:extLst>
          </p:cNvPr>
          <p:cNvSpPr txBox="1"/>
          <p:nvPr/>
        </p:nvSpPr>
        <p:spPr>
          <a:xfrm>
            <a:off x="1785232" y="6199317"/>
            <a:ext cx="131872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Apply different techniques for understanding the relationship between the data and predicting the price of the smartphones</a:t>
            </a:r>
            <a:endParaRPr lang="en-US">
              <a:cs typeface="Calibri"/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9B1C6402-3400-4A7A-98D5-C28C4B2EA5AE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25" name="AutoShape 13">
              <a:extLst>
                <a:ext uri="{FF2B5EF4-FFF2-40B4-BE49-F238E27FC236}">
                  <a16:creationId xmlns:a16="http://schemas.microsoft.com/office/drawing/2014/main" id="{52E288EB-39F4-42D2-9634-29B3BDDF4FCD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6" name="TextBox 14">
              <a:extLst>
                <a:ext uri="{FF2B5EF4-FFF2-40B4-BE49-F238E27FC236}">
                  <a16:creationId xmlns:a16="http://schemas.microsoft.com/office/drawing/2014/main" id="{E8139128-CBA6-4DED-A80B-884BBEE8A0D9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5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6763D-00A0-4998-BE53-2ED460FEFDBB}"/>
              </a:ext>
            </a:extLst>
          </p:cNvPr>
          <p:cNvSpPr txBox="1"/>
          <p:nvPr/>
        </p:nvSpPr>
        <p:spPr>
          <a:xfrm>
            <a:off x="2082989" y="2666733"/>
            <a:ext cx="1589738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Smartphone data were collected from </a:t>
            </a:r>
            <a:r>
              <a:rPr lang="en-US" sz="2800" b="1">
                <a:cs typeface="Calibri"/>
              </a:rPr>
              <a:t>GSM Arena</a:t>
            </a:r>
            <a:r>
              <a:rPr lang="en-US" sz="2800">
                <a:cs typeface="Calibri"/>
              </a:rPr>
              <a:t> in a scheduled manner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Data was collected for the OEM : </a:t>
            </a:r>
            <a:r>
              <a:rPr lang="en-US" sz="2800" i="1">
                <a:cs typeface="Calibri"/>
              </a:rPr>
              <a:t>Samsung, </a:t>
            </a:r>
            <a:r>
              <a:rPr lang="en-US" sz="2800" i="1" err="1">
                <a:cs typeface="Calibri"/>
              </a:rPr>
              <a:t>Realme</a:t>
            </a:r>
            <a:r>
              <a:rPr lang="en-US" sz="2800" i="1">
                <a:cs typeface="Calibri"/>
              </a:rPr>
              <a:t>, Huawei, Motorola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Created python project to </a:t>
            </a:r>
            <a:r>
              <a:rPr lang="en-US" sz="2800" b="1">
                <a:cs typeface="Calibri"/>
              </a:rPr>
              <a:t>scrape</a:t>
            </a:r>
            <a:r>
              <a:rPr lang="en-US" sz="2800">
                <a:cs typeface="Calibri"/>
              </a:rPr>
              <a:t> smartphone data from GSM Arena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942B3-634D-47C4-A80F-176B491C6165}"/>
              </a:ext>
            </a:extLst>
          </p:cNvPr>
          <p:cNvSpPr txBox="1"/>
          <p:nvPr/>
        </p:nvSpPr>
        <p:spPr>
          <a:xfrm>
            <a:off x="2085555" y="5656467"/>
            <a:ext cx="1589812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Major challenge in this problem was the data type. Every column was in their textual representation which must be cleansed for the prediction</a:t>
            </a:r>
            <a:endParaRPr lang="en-US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Using certain features were straightforward, needed simple parsing. However, there were certain features which needed aggregation of other features and similar data from other websites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Examples: Number of bands, CPU score was a result of aggregation and mapping from websites like TechCenturion.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116E96FF-5E38-4713-9B27-B6C44C1F40FF}"/>
              </a:ext>
            </a:extLst>
          </p:cNvPr>
          <p:cNvSpPr/>
          <p:nvPr/>
        </p:nvSpPr>
        <p:spPr>
          <a:xfrm rot="16200000">
            <a:off x="-1701979" y="5537742"/>
            <a:ext cx="6486967" cy="0"/>
          </a:xfrm>
          <a:prstGeom prst="line">
            <a:avLst/>
          </a:prstGeom>
          <a:ln w="19050" cap="rnd">
            <a:solidFill>
              <a:srgbClr val="FFB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1D194D9-5CA0-4B19-BB4F-CD1125910AAA}"/>
              </a:ext>
            </a:extLst>
          </p:cNvPr>
          <p:cNvSpPr/>
          <p:nvPr/>
        </p:nvSpPr>
        <p:spPr>
          <a:xfrm rot="16200000">
            <a:off x="1387153" y="2049652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EDF550E-E011-4D54-A26D-6803362F475B}"/>
              </a:ext>
            </a:extLst>
          </p:cNvPr>
          <p:cNvSpPr/>
          <p:nvPr/>
        </p:nvSpPr>
        <p:spPr>
          <a:xfrm rot="16200000">
            <a:off x="1387153" y="5044017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EAAC2-DC46-41E8-88F0-D2B31F08E1F3}"/>
              </a:ext>
            </a:extLst>
          </p:cNvPr>
          <p:cNvSpPr txBox="1"/>
          <p:nvPr/>
        </p:nvSpPr>
        <p:spPr>
          <a:xfrm>
            <a:off x="1990164" y="189891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/>
                <a:ea typeface="+mn-lt"/>
                <a:cs typeface="+mn-lt"/>
              </a:rPr>
              <a:t>Data Collection</a:t>
            </a:r>
            <a:endParaRPr lang="en-US">
              <a:latin typeface="Calibri"/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F6398-612A-4626-98F0-F2CFD9515C46}"/>
              </a:ext>
            </a:extLst>
          </p:cNvPr>
          <p:cNvSpPr txBox="1"/>
          <p:nvPr/>
        </p:nvSpPr>
        <p:spPr>
          <a:xfrm>
            <a:off x="1990165" y="4857268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Data Cleaning</a:t>
            </a: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BD566C7F-DE5A-479C-B6DD-E163D5D4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b="75023"/>
          <a:stretch>
            <a:fillRect/>
          </a:stretch>
        </p:blipFill>
        <p:spPr>
          <a:xfrm>
            <a:off x="-1" y="458195"/>
            <a:ext cx="13213725" cy="1047579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3B3466A5-B096-44EC-B3B2-12387C1D9648}"/>
              </a:ext>
            </a:extLst>
          </p:cNvPr>
          <p:cNvSpPr txBox="1"/>
          <p:nvPr/>
        </p:nvSpPr>
        <p:spPr>
          <a:xfrm>
            <a:off x="564751" y="404014"/>
            <a:ext cx="11786087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099"/>
              </a:lnSpc>
              <a:spcBef>
                <a:spcPct val="0"/>
              </a:spcBef>
            </a:pPr>
            <a:r>
              <a:rPr lang="en-US" sz="6999" spc="-139">
                <a:solidFill>
                  <a:srgbClr val="000000"/>
                </a:solidFill>
                <a:latin typeface="Hammersmith One"/>
              </a:rPr>
              <a:t>Data Collection and Cleaning</a:t>
            </a:r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1A570A36-9326-46E3-BDEC-F438EEF522F1}"/>
              </a:ext>
            </a:extLst>
          </p:cNvPr>
          <p:cNvGrpSpPr/>
          <p:nvPr/>
        </p:nvGrpSpPr>
        <p:grpSpPr>
          <a:xfrm>
            <a:off x="15251472" y="9679665"/>
            <a:ext cx="4669697" cy="618196"/>
            <a:chOff x="17547037" y="2836497"/>
            <a:chExt cx="6958257" cy="727114"/>
          </a:xfrm>
        </p:grpSpPr>
        <p:sp>
          <p:nvSpPr>
            <p:cNvPr id="25" name="AutoShape 13">
              <a:extLst>
                <a:ext uri="{FF2B5EF4-FFF2-40B4-BE49-F238E27FC236}">
                  <a16:creationId xmlns:a16="http://schemas.microsoft.com/office/drawing/2014/main" id="{9B1AAFAE-0708-45AB-BCE2-BE2C72841C8A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6" name="TextBox 14">
              <a:extLst>
                <a:ext uri="{FF2B5EF4-FFF2-40B4-BE49-F238E27FC236}">
                  <a16:creationId xmlns:a16="http://schemas.microsoft.com/office/drawing/2014/main" id="{1F986BF6-DB5F-435E-A63A-9B47902EEC2D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96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6763D-00A0-4998-BE53-2ED460FEFDBB}"/>
              </a:ext>
            </a:extLst>
          </p:cNvPr>
          <p:cNvSpPr txBox="1"/>
          <p:nvPr/>
        </p:nvSpPr>
        <p:spPr>
          <a:xfrm>
            <a:off x="2082989" y="2666733"/>
            <a:ext cx="1034566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Centurion Mark</a:t>
            </a:r>
            <a:r>
              <a:rPr lang="en-US" sz="2800">
                <a:ea typeface="+mn-lt"/>
                <a:cs typeface="+mn-lt"/>
              </a:rPr>
              <a:t> which is one of the industry-leading benchmarking techniques to evaluate the performance of a processor has been used as a feature in place of the CPU processor name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Used fuzzy logic to map existing CPU and GPU name to the closest GPU name and the corresponding Centurian Mark (score) as illustrated in the table on right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>
              <a:cs typeface="Calibri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116E96FF-5E38-4713-9B27-B6C44C1F40FF}"/>
              </a:ext>
            </a:extLst>
          </p:cNvPr>
          <p:cNvSpPr/>
          <p:nvPr/>
        </p:nvSpPr>
        <p:spPr>
          <a:xfrm rot="16200000">
            <a:off x="-1701979" y="5537742"/>
            <a:ext cx="6486967" cy="0"/>
          </a:xfrm>
          <a:prstGeom prst="line">
            <a:avLst/>
          </a:prstGeom>
          <a:ln w="19050" cap="rnd">
            <a:solidFill>
              <a:srgbClr val="FFB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1D194D9-5CA0-4B19-BB4F-CD1125910AAA}"/>
              </a:ext>
            </a:extLst>
          </p:cNvPr>
          <p:cNvSpPr/>
          <p:nvPr/>
        </p:nvSpPr>
        <p:spPr>
          <a:xfrm rot="16200000">
            <a:off x="1387153" y="2049652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EDF550E-E011-4D54-A26D-6803362F475B}"/>
              </a:ext>
            </a:extLst>
          </p:cNvPr>
          <p:cNvSpPr/>
          <p:nvPr/>
        </p:nvSpPr>
        <p:spPr>
          <a:xfrm rot="16200000">
            <a:off x="1400031" y="5916784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EAAC2-DC46-41E8-88F0-D2B31F08E1F3}"/>
              </a:ext>
            </a:extLst>
          </p:cNvPr>
          <p:cNvSpPr txBox="1"/>
          <p:nvPr/>
        </p:nvSpPr>
        <p:spPr>
          <a:xfrm>
            <a:off x="1990163" y="1898916"/>
            <a:ext cx="43333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CPU Score &amp; GPU Score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F6398-612A-4626-98F0-F2CFD9515C46}"/>
              </a:ext>
            </a:extLst>
          </p:cNvPr>
          <p:cNvSpPr txBox="1"/>
          <p:nvPr/>
        </p:nvSpPr>
        <p:spPr>
          <a:xfrm>
            <a:off x="2099091" y="575387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Other Features</a:t>
            </a:r>
            <a:endParaRPr lang="en-US">
              <a:cs typeface="Calibri"/>
            </a:endParaRP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BD566C7F-DE5A-479C-B6DD-E163D5D4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b="75023"/>
          <a:stretch>
            <a:fillRect/>
          </a:stretch>
        </p:blipFill>
        <p:spPr>
          <a:xfrm>
            <a:off x="-1" y="458195"/>
            <a:ext cx="13213725" cy="1047579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3B3466A5-B096-44EC-B3B2-12387C1D9648}"/>
              </a:ext>
            </a:extLst>
          </p:cNvPr>
          <p:cNvSpPr txBox="1"/>
          <p:nvPr/>
        </p:nvSpPr>
        <p:spPr>
          <a:xfrm>
            <a:off x="564751" y="404014"/>
            <a:ext cx="11786087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099"/>
              </a:lnSpc>
              <a:spcBef>
                <a:spcPct val="0"/>
              </a:spcBef>
            </a:pPr>
            <a:r>
              <a:rPr lang="en-US" sz="6999" spc="-139">
                <a:solidFill>
                  <a:srgbClr val="000000"/>
                </a:solidFill>
                <a:latin typeface="Hammersmith One"/>
              </a:rPr>
              <a:t>Data Collection and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D72F4-4EB0-4F53-9071-D0F117766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855" y="2286598"/>
            <a:ext cx="3768547" cy="3380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03AEF8-BC05-49E5-BD7F-604CD3B0571C}"/>
              </a:ext>
            </a:extLst>
          </p:cNvPr>
          <p:cNvSpPr txBox="1"/>
          <p:nvPr/>
        </p:nvSpPr>
        <p:spPr>
          <a:xfrm>
            <a:off x="2102198" y="6607595"/>
            <a:ext cx="1034566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Number of bands - </a:t>
            </a:r>
            <a:r>
              <a:rPr lang="en-US" sz="2800"/>
              <a:t>Extracted the number of frequency supported in each band and constructed the total no of bands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cs typeface="Calibri"/>
              </a:rPr>
              <a:t>Maximum no of cores, Clock Speed &amp; Frequency</a:t>
            </a:r>
            <a:r>
              <a:rPr lang="en-US" sz="2800">
                <a:cs typeface="Calibri"/>
              </a:rPr>
              <a:t> – From the CPU description, it was possible to calculate the above features</a:t>
            </a:r>
            <a:br>
              <a:rPr lang="en-US" sz="2800">
                <a:cs typeface="Calibri"/>
              </a:rPr>
            </a:br>
            <a:r>
              <a:rPr lang="en-US" sz="2800">
                <a:cs typeface="Calibri"/>
              </a:rPr>
              <a:t>Ex: </a:t>
            </a:r>
            <a:r>
              <a:rPr lang="en-US" sz="2800">
                <a:ea typeface="+mn-lt"/>
                <a:cs typeface="+mn-lt"/>
              </a:rPr>
              <a:t>Octa-core (2x2.2 GHz Cortex-A76 &amp; 6x2.0 GHz Cortex-A55) </a:t>
            </a:r>
            <a:endParaRPr lang="en-US" sz="2800">
              <a:cs typeface="Calibri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2A106656-4D8D-413B-BFC6-F4B7A9344037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F357D59F-93A7-4959-B91E-F9EE57253FDD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D4BC36BF-E8EF-496C-AE81-79B19F38E23A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56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" y="0"/>
            <a:ext cx="6065949" cy="10287000"/>
          </a:xfrm>
          <a:prstGeom prst="rect">
            <a:avLst/>
          </a:prstGeom>
          <a:solidFill>
            <a:srgbClr val="FFB923"/>
          </a:solidFill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EB48-2506-44D3-A35A-B04136A1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139" y="1077264"/>
            <a:ext cx="10981855" cy="88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18">
            <a:extLst>
              <a:ext uri="{FF2B5EF4-FFF2-40B4-BE49-F238E27FC236}">
                <a16:creationId xmlns:a16="http://schemas.microsoft.com/office/drawing/2014/main" id="{38A38D3A-ADE6-451E-846F-444023AED410}"/>
              </a:ext>
            </a:extLst>
          </p:cNvPr>
          <p:cNvSpPr txBox="1"/>
          <p:nvPr/>
        </p:nvSpPr>
        <p:spPr>
          <a:xfrm>
            <a:off x="855809" y="1606861"/>
            <a:ext cx="4689342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200">
                <a:solidFill>
                  <a:srgbClr val="FFFFFF"/>
                </a:solidFill>
                <a:latin typeface="Hammersmith One Bold"/>
                <a:cs typeface="Calibri"/>
              </a:rPr>
              <a:t>Correlation</a:t>
            </a:r>
          </a:p>
          <a:p>
            <a:r>
              <a:rPr lang="en-US" sz="7200">
                <a:solidFill>
                  <a:srgbClr val="FFFFFF"/>
                </a:solidFill>
                <a:latin typeface="Hammersmith One Bold"/>
                <a:cs typeface="Calibri"/>
              </a:rPr>
              <a:t>Heatmap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7BB00DC8-B08A-4BD7-9E6C-2C687B491E02}"/>
              </a:ext>
            </a:extLst>
          </p:cNvPr>
          <p:cNvSpPr txBox="1"/>
          <p:nvPr/>
        </p:nvSpPr>
        <p:spPr>
          <a:xfrm>
            <a:off x="850006" y="4236407"/>
            <a:ext cx="4889612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Average Correlation between features is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0.26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 (absolute value).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Calibri"/>
              <a:cs typeface="Calibri"/>
            </a:endParaRPr>
          </a:p>
          <a:p>
            <a:pPr>
              <a:lnSpc>
                <a:spcPts val="26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cs typeface="Clear Sans Regular"/>
              </a:rPr>
              <a:t>So, feature reduction was not required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666546A3-A4D5-4295-994A-D2331A438A76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D388152E-7A21-4CB8-B678-F3394565C6E6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99855-2A0B-4CA4-8732-84E70CD6ADDE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0081AC-5434-49D4-999E-5256C1BBB828}"/>
              </a:ext>
            </a:extLst>
          </p:cNvPr>
          <p:cNvGrpSpPr/>
          <p:nvPr/>
        </p:nvGrpSpPr>
        <p:grpSpPr>
          <a:xfrm>
            <a:off x="-1" y="25968"/>
            <a:ext cx="13213725" cy="1167338"/>
            <a:chOff x="-1" y="25968"/>
            <a:chExt cx="13213725" cy="1167338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441517CD-1C9D-424A-B425-EB511E23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06E16D67-B540-41A7-8A2B-A03ADCBD9EB7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20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" r="34"/>
          <a:stretch>
            <a:fillRect/>
          </a:stretch>
        </p:blipFill>
        <p:spPr>
          <a:xfrm flipH="1">
            <a:off x="8009730" y="0"/>
            <a:ext cx="10278270" cy="102870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446371" y="1691120"/>
            <a:ext cx="7424080" cy="5968957"/>
            <a:chOff x="0" y="76200"/>
            <a:chExt cx="9898773" cy="795861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6200"/>
              <a:ext cx="9898773" cy="1346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6999">
                  <a:solidFill>
                    <a:srgbClr val="000000"/>
                  </a:solidFill>
                  <a:latin typeface="Hammersmith One Bold"/>
                </a:rPr>
                <a:t>Price Distribution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1287" y="6156008"/>
              <a:ext cx="9681346" cy="18788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Dataset consists of Android phones from Samsung, Huawei, Motorola, and </a:t>
              </a:r>
              <a:r>
                <a:rPr lang="en-US" sz="2400" err="1">
                  <a:solidFill>
                    <a:srgbClr val="000000"/>
                  </a:solidFill>
                  <a:latin typeface="Calibri"/>
                  <a:cs typeface="Calibri"/>
                </a:rPr>
                <a:t>Realme</a:t>
              </a: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with an average price of ~300$.</a:t>
              </a:r>
            </a:p>
            <a:p>
              <a:pPr>
                <a:lnSpc>
                  <a:spcPts val="2800"/>
                </a:lnSpc>
              </a:pPr>
              <a:endParaRPr lang="en-US" sz="2000">
                <a:solidFill>
                  <a:srgbClr val="000000"/>
                </a:solidFill>
                <a:latin typeface="Clear Sans Regular"/>
                <a:cs typeface="Clear Sans Regular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91FAC6-8F42-4FF0-8E9C-60E8D0897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/>
          <a:stretch/>
        </p:blipFill>
        <p:spPr bwMode="auto">
          <a:xfrm>
            <a:off x="8303720" y="1332595"/>
            <a:ext cx="9690289" cy="728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AD0A9B32-5C09-4AD8-A57C-39CD4F0801C6}"/>
              </a:ext>
            </a:extLst>
          </p:cNvPr>
          <p:cNvGrpSpPr/>
          <p:nvPr/>
        </p:nvGrpSpPr>
        <p:grpSpPr>
          <a:xfrm>
            <a:off x="15251472" y="9669107"/>
            <a:ext cx="4669697" cy="618196"/>
            <a:chOff x="17547037" y="2836497"/>
            <a:chExt cx="6958257" cy="727114"/>
          </a:xfrm>
        </p:grpSpPr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FD7D025F-0DFC-44FB-8C80-5F0A54FCBE5A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B0FE5FA-9662-4441-AD88-EB6B4345DD9C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12D72FA-2A52-4C94-BDF9-82A30770A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19748"/>
              </p:ext>
            </p:extLst>
          </p:nvPr>
        </p:nvGraphicFramePr>
        <p:xfrm>
          <a:off x="499836" y="3032922"/>
          <a:ext cx="6686980" cy="211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Worksheet" r:id="rId6" imgW="3047823" imgH="961888" progId="Excel.Sheet.12">
                  <p:embed/>
                </p:oleObj>
              </mc:Choice>
              <mc:Fallback>
                <p:oleObj name="Worksheet" r:id="rId6" imgW="3047823" imgH="961888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12D72FA-2A52-4C94-BDF9-82A30770A9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9836" y="3032922"/>
                        <a:ext cx="6686980" cy="211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6F8E1331-3F14-417F-813C-62D902DE6ED3}"/>
              </a:ext>
            </a:extLst>
          </p:cNvPr>
          <p:cNvGrpSpPr/>
          <p:nvPr/>
        </p:nvGrpSpPr>
        <p:grpSpPr>
          <a:xfrm>
            <a:off x="-1" y="3484"/>
            <a:ext cx="13213725" cy="1167338"/>
            <a:chOff x="-1" y="25968"/>
            <a:chExt cx="13213725" cy="1167338"/>
          </a:xfrm>
        </p:grpSpPr>
        <p:pic>
          <p:nvPicPr>
            <p:cNvPr id="22" name="Picture 7">
              <a:extLst>
                <a:ext uri="{FF2B5EF4-FFF2-40B4-BE49-F238E27FC236}">
                  <a16:creationId xmlns:a16="http://schemas.microsoft.com/office/drawing/2014/main" id="{E5327374-06D7-48F6-B7B5-C6AECAEDA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6DCDAAE3-403E-47A0-A018-3896066B68D4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6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" r="34"/>
          <a:stretch>
            <a:fillRect/>
          </a:stretch>
        </p:blipFill>
        <p:spPr>
          <a:xfrm flipH="1">
            <a:off x="8009730" y="0"/>
            <a:ext cx="10278270" cy="102870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529238" y="1713184"/>
            <a:ext cx="7424080" cy="6020253"/>
            <a:chOff x="0" y="838200"/>
            <a:chExt cx="9898773" cy="802700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2746839"/>
              <a:ext cx="9898773" cy="735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endParaRPr lang="en-US" sz="35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38200"/>
              <a:ext cx="9898773" cy="1346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6999">
                  <a:solidFill>
                    <a:srgbClr val="000000"/>
                  </a:solidFill>
                  <a:latin typeface="Hammersmith One Bold"/>
                </a:rPr>
                <a:t>5G Adoption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219927"/>
              <a:ext cx="8674576" cy="578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endParaRPr lang="en-US" sz="28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422691"/>
              <a:ext cx="8674576" cy="442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D8C76F72-D403-4BF1-89A2-2643056E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79" y="3179906"/>
            <a:ext cx="5112509" cy="51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AAF5DA-CCC4-4FCF-B074-83353E28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881" y="3246086"/>
            <a:ext cx="6790474" cy="437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A6BAC-F67E-40EB-94D6-59B988C0F4E9}"/>
              </a:ext>
            </a:extLst>
          </p:cNvPr>
          <p:cNvSpPr txBox="1"/>
          <p:nvPr/>
        </p:nvSpPr>
        <p:spPr>
          <a:xfrm>
            <a:off x="1586752" y="8238243"/>
            <a:ext cx="4760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5G Enabled Smartphone percentage</a:t>
            </a:r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4A37801B-8B35-46FF-99C5-8073539EF787}"/>
              </a:ext>
            </a:extLst>
          </p:cNvPr>
          <p:cNvGrpSpPr/>
          <p:nvPr/>
        </p:nvGrpSpPr>
        <p:grpSpPr>
          <a:xfrm>
            <a:off x="15251472" y="9669107"/>
            <a:ext cx="4669697" cy="618196"/>
            <a:chOff x="17547037" y="2836497"/>
            <a:chExt cx="6958257" cy="727114"/>
          </a:xfrm>
        </p:grpSpPr>
        <p:sp>
          <p:nvSpPr>
            <p:cNvPr id="22" name="AutoShape 13">
              <a:extLst>
                <a:ext uri="{FF2B5EF4-FFF2-40B4-BE49-F238E27FC236}">
                  <a16:creationId xmlns:a16="http://schemas.microsoft.com/office/drawing/2014/main" id="{57BA685D-EA55-4E49-A949-16F28A3ED2CB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6CE6BA0F-6AF6-42AE-8FAB-1D535E09048F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0CA502-C436-4C34-9F71-4E69ACC87111}"/>
              </a:ext>
            </a:extLst>
          </p:cNvPr>
          <p:cNvGrpSpPr/>
          <p:nvPr/>
        </p:nvGrpSpPr>
        <p:grpSpPr>
          <a:xfrm>
            <a:off x="-1" y="210"/>
            <a:ext cx="13213725" cy="1167338"/>
            <a:chOff x="-1" y="25968"/>
            <a:chExt cx="13213725" cy="1167338"/>
          </a:xfrm>
        </p:grpSpPr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4D7C151D-E02A-4313-B4AF-09AE1008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CF25927C-D5EF-45BF-8827-E7643F972FC6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08" y="0"/>
            <a:ext cx="6194738" cy="10287000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7BB00DC8-B08A-4BD7-9E6C-2C687B491E02}"/>
              </a:ext>
            </a:extLst>
          </p:cNvPr>
          <p:cNvSpPr txBox="1"/>
          <p:nvPr/>
        </p:nvSpPr>
        <p:spPr>
          <a:xfrm>
            <a:off x="965915" y="6536385"/>
            <a:ext cx="3959848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  <a:cs typeface="Clear Sans Regular"/>
              </a:rPr>
              <a:t>Trend of RAM and Internal Memory vs Price.</a:t>
            </a:r>
            <a:endParaRPr lang="zh-CN" altLang="en-US" sz="2400"/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E7695E7E-901A-4443-AF69-BB48F2487FF5}"/>
              </a:ext>
            </a:extLst>
          </p:cNvPr>
          <p:cNvSpPr txBox="1"/>
          <p:nvPr/>
        </p:nvSpPr>
        <p:spPr>
          <a:xfrm>
            <a:off x="965915" y="2982389"/>
            <a:ext cx="4881093" cy="2984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chemeClr val="bg1"/>
                </a:solidFill>
                <a:latin typeface="Hammersmith One Bold"/>
              </a:rPr>
              <a:t>RAM &amp; Internal Memory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03A-BDDF-4745-AD40-7D508084EEF6}"/>
              </a:ext>
            </a:extLst>
          </p:cNvPr>
          <p:cNvGrpSpPr/>
          <p:nvPr/>
        </p:nvGrpSpPr>
        <p:grpSpPr>
          <a:xfrm>
            <a:off x="6938224" y="1893168"/>
            <a:ext cx="10926383" cy="6198114"/>
            <a:chOff x="6938224" y="2584159"/>
            <a:chExt cx="8374754" cy="4750674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C44EA86-69C0-46F2-B79F-2C158A61B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224" y="2584159"/>
              <a:ext cx="4923217" cy="4750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E3568FDF-ACDA-4ACA-85C2-D6381790B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5"/>
            <a:stretch/>
          </p:blipFill>
          <p:spPr bwMode="auto">
            <a:xfrm>
              <a:off x="11153103" y="2584159"/>
              <a:ext cx="4159875" cy="4750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3D84DBE0-5E38-4CF0-9A8B-712DECDE89DD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86866687-879A-4BEA-9EA7-0BFE3C8AEB35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7F131BF9-58C0-4D08-97E0-6D44D13E03E1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3873AE-02AD-4ADC-B7C2-701A3B1FA76C}"/>
              </a:ext>
            </a:extLst>
          </p:cNvPr>
          <p:cNvGrpSpPr/>
          <p:nvPr/>
        </p:nvGrpSpPr>
        <p:grpSpPr>
          <a:xfrm>
            <a:off x="-1" y="210"/>
            <a:ext cx="13213725" cy="1167338"/>
            <a:chOff x="-1" y="25968"/>
            <a:chExt cx="13213725" cy="1167338"/>
          </a:xfrm>
        </p:grpSpPr>
        <p:pic>
          <p:nvPicPr>
            <p:cNvPr id="21" name="Picture 7">
              <a:extLst>
                <a:ext uri="{FF2B5EF4-FFF2-40B4-BE49-F238E27FC236}">
                  <a16:creationId xmlns:a16="http://schemas.microsoft.com/office/drawing/2014/main" id="{F8836E94-6C09-4637-B379-A20510DA1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721A0706-2576-404C-A4B9-37ABC6AF603C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5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Yellow Professional Gradient Project Retro Company Presentation</dc:title>
  <cp:revision>2</cp:revision>
  <dcterms:created xsi:type="dcterms:W3CDTF">2006-08-16T00:00:00Z</dcterms:created>
  <dcterms:modified xsi:type="dcterms:W3CDTF">2021-12-01T21:35:37Z</dcterms:modified>
  <dc:identifier>DAExPQbmqDk</dc:identifier>
</cp:coreProperties>
</file>