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7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7" r:id="rId20"/>
    <p:sldId id="274"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29"/>
    <a:srgbClr val="F8F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7" autoAdjust="0"/>
    <p:restoredTop sz="88653" autoAdjust="0"/>
  </p:normalViewPr>
  <p:slideViewPr>
    <p:cSldViewPr snapToGrid="0">
      <p:cViewPr>
        <p:scale>
          <a:sx n="70" d="100"/>
          <a:sy n="70" d="100"/>
        </p:scale>
        <p:origin x="170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17990-E8C4-4354-906C-0A22D43510AB}" type="datetimeFigureOut">
              <a:rPr lang="zh-CN" altLang="en-US" smtClean="0"/>
              <a:t>2018/7/6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35F6-658C-4763-84A2-8019B264AE2D}" type="slidenum">
              <a:rPr lang="zh-CN" altLang="en-US" smtClean="0"/>
              <a:t>‹#›</a:t>
            </a:fld>
            <a:endParaRPr lang="zh-CN" altLang="en-US"/>
          </a:p>
        </p:txBody>
      </p:sp>
    </p:spTree>
    <p:extLst>
      <p:ext uri="{BB962C8B-B14F-4D97-AF65-F5344CB8AC3E}">
        <p14:creationId xmlns:p14="http://schemas.microsoft.com/office/powerpoint/2010/main" val="392612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8C1461-A825-44DE-85F0-51B608068555}"/>
              </a:ext>
            </a:extLst>
          </p:cNvPr>
          <p:cNvSpPr>
            <a:spLocks noGrp="1" noChangeArrowheads="1"/>
          </p:cNvSpPr>
          <p:nvPr>
            <p:ph type="sldNum" sz="quarter" idx="5"/>
          </p:nvPr>
        </p:nvSpPr>
        <p:spPr>
          <a:ln/>
        </p:spPr>
        <p:txBody>
          <a:bodyPr/>
          <a:lstStyle/>
          <a:p>
            <a:fld id="{B7914625-E388-4E18-BC50-D6CFB59E0500}" type="slidenum">
              <a:rPr lang="en-US" altLang="zh-CN"/>
              <a:pPr/>
              <a:t>2</a:t>
            </a:fld>
            <a:endParaRPr lang="en-US" altLang="zh-CN"/>
          </a:p>
        </p:txBody>
      </p:sp>
      <p:sp>
        <p:nvSpPr>
          <p:cNvPr id="24578" name="Rectangle 2">
            <a:extLst>
              <a:ext uri="{FF2B5EF4-FFF2-40B4-BE49-F238E27FC236}">
                <a16:creationId xmlns:a16="http://schemas.microsoft.com/office/drawing/2014/main" id="{78B825AC-4FC4-433B-B695-564B1628D778}"/>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6EA010E-BF41-4B42-8D08-A7CEE5405FE6}"/>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9210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11</a:t>
            </a:fld>
            <a:endParaRPr lang="zh-CN" altLang="en-US"/>
          </a:p>
        </p:txBody>
      </p:sp>
    </p:spTree>
    <p:extLst>
      <p:ext uri="{BB962C8B-B14F-4D97-AF65-F5344CB8AC3E}">
        <p14:creationId xmlns:p14="http://schemas.microsoft.com/office/powerpoint/2010/main" val="4288114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更像是一个小型的文件系统，提供了许多以此为基础构建的超强工具，而不只是一个简单的 </a:t>
            </a:r>
            <a:r>
              <a:rPr lang="en-US" altLang="zh-CN" sz="1200" b="0" i="0" kern="1200" dirty="0">
                <a:solidFill>
                  <a:schemeClr val="tx1"/>
                </a:solidFill>
                <a:effectLst/>
                <a:latin typeface="+mn-lt"/>
                <a:ea typeface="+mn-ea"/>
                <a:cs typeface="+mn-cs"/>
              </a:rPr>
              <a:t>VCS</a:t>
            </a:r>
            <a:r>
              <a:rPr lang="zh-CN" altLang="en-US" sz="1200" b="0" i="0" kern="1200" dirty="0">
                <a:solidFill>
                  <a:schemeClr val="tx1"/>
                </a:solidFill>
                <a:effectLst/>
                <a:latin typeface="+mn-lt"/>
                <a:ea typeface="+mn-ea"/>
                <a:cs typeface="+mn-cs"/>
              </a:rPr>
              <a:t>。</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12</a:t>
            </a:fld>
            <a:endParaRPr lang="zh-CN" altLang="en-US"/>
          </a:p>
        </p:txBody>
      </p:sp>
    </p:spTree>
    <p:extLst>
      <p:ext uri="{BB962C8B-B14F-4D97-AF65-F5344CB8AC3E}">
        <p14:creationId xmlns:p14="http://schemas.microsoft.com/office/powerpoint/2010/main" val="230755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集中式版本控制系统的所有操作都有网络延时开销。</a:t>
            </a:r>
            <a:r>
              <a:rPr lang="en-US" altLang="zh-CN" sz="1200" b="0" i="0" kern="1200" dirty="0">
                <a:solidFill>
                  <a:schemeClr val="tx1"/>
                </a:solidFill>
                <a:effectLst/>
                <a:latin typeface="+mn-lt"/>
                <a:ea typeface="+mn-ea"/>
                <a:cs typeface="+mn-cs"/>
              </a:rPr>
              <a:t>Git</a:t>
            </a:r>
            <a:r>
              <a:rPr lang="zh-CN" altLang="en-US" sz="1200" b="0" i="0" kern="1200" dirty="0">
                <a:solidFill>
                  <a:schemeClr val="tx1"/>
                </a:solidFill>
                <a:effectLst/>
                <a:latin typeface="+mn-lt"/>
                <a:ea typeface="+mn-ea"/>
                <a:cs typeface="+mn-cs"/>
              </a:rPr>
              <a:t>则不同， 因为你在本地磁盘上就有项目的完整历史，所以大部分操作看起来瞬间完成。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rPr>
              <a:t>举个例子，要浏览项目的历史，</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不需外连到服务器去获取历史，然后再显示出来</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它只需直接从本地数据库中读取。 你能立即看到项目历史。 如果你想查看当前版本与一个月前的版本之间引入的修改，</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会查找到一个月前的文件做一次本地的差异计算，而不是由远程服务器处理或从远程服务器拉回旧版本文件再来本地处理。</a:t>
            </a:r>
            <a:endParaRPr lang="en-US" altLang="zh-CN" dirty="0">
              <a:latin typeface="Times New Roman" panose="02020603050405020304" pitchFamily="18"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rPr>
              <a:t>这也意味着你离线或者没有 </a:t>
            </a:r>
            <a:r>
              <a:rPr lang="en-US" altLang="zh-CN" dirty="0">
                <a:latin typeface="Times New Roman" panose="02020603050405020304" pitchFamily="18" charset="0"/>
                <a:ea typeface="微软雅黑" panose="020B0503020204020204" pitchFamily="34" charset="-122"/>
              </a:rPr>
              <a:t>VPN </a:t>
            </a:r>
            <a:r>
              <a:rPr lang="zh-CN" altLang="en-US" dirty="0">
                <a:latin typeface="Times New Roman" panose="02020603050405020304" pitchFamily="18" charset="0"/>
                <a:ea typeface="微软雅黑" panose="020B0503020204020204" pitchFamily="34" charset="-122"/>
              </a:rPr>
              <a:t>时，几乎可以进行任何操作。 如你在飞机或火车上想做些工作，你能愉快地提交，直到有网络连接时再上传。 如你回家后 </a:t>
            </a:r>
            <a:r>
              <a:rPr lang="en-US" altLang="zh-CN" dirty="0">
                <a:latin typeface="Times New Roman" panose="02020603050405020304" pitchFamily="18" charset="0"/>
                <a:ea typeface="微软雅黑" panose="020B0503020204020204" pitchFamily="34" charset="-122"/>
              </a:rPr>
              <a:t>VPN </a:t>
            </a:r>
            <a:r>
              <a:rPr lang="zh-CN" altLang="en-US" dirty="0">
                <a:latin typeface="Times New Roman" panose="02020603050405020304" pitchFamily="18" charset="0"/>
                <a:ea typeface="微软雅黑" panose="020B0503020204020204" pitchFamily="34" charset="-122"/>
              </a:rPr>
              <a:t>客户端不正常，你仍能工作。 使用其它系统，做到如此是不可能或很费力的。 比如，用 </a:t>
            </a:r>
            <a:r>
              <a:rPr lang="en-US" altLang="zh-CN" dirty="0">
                <a:latin typeface="Times New Roman" panose="02020603050405020304" pitchFamily="18" charset="0"/>
                <a:ea typeface="微软雅黑" panose="020B0503020204020204" pitchFamily="34" charset="-122"/>
              </a:rPr>
              <a:t>Perforce</a:t>
            </a:r>
            <a:r>
              <a:rPr lang="zh-CN" altLang="en-US" dirty="0">
                <a:latin typeface="Times New Roman" panose="02020603050405020304" pitchFamily="18" charset="0"/>
                <a:ea typeface="微软雅黑" panose="020B0503020204020204" pitchFamily="34" charset="-122"/>
              </a:rPr>
              <a:t>，你没有连接服务器时几乎不能做什么事；用 </a:t>
            </a:r>
            <a:r>
              <a:rPr lang="en-US" altLang="zh-CN" dirty="0">
                <a:latin typeface="Times New Roman" panose="02020603050405020304" pitchFamily="18" charset="0"/>
                <a:ea typeface="微软雅黑" panose="020B0503020204020204" pitchFamily="34" charset="-122"/>
              </a:rPr>
              <a:t>Subversion </a:t>
            </a:r>
            <a:r>
              <a:rPr lang="zh-CN" altLang="en-US" dirty="0">
                <a:latin typeface="Times New Roman" panose="02020603050405020304" pitchFamily="18" charset="0"/>
                <a:ea typeface="微软雅黑" panose="020B0503020204020204" pitchFamily="34" charset="-122"/>
              </a:rPr>
              <a:t>和 </a:t>
            </a:r>
            <a:r>
              <a:rPr lang="en-US" altLang="zh-CN" dirty="0">
                <a:latin typeface="Times New Roman" panose="02020603050405020304" pitchFamily="18" charset="0"/>
                <a:ea typeface="微软雅黑" panose="020B0503020204020204" pitchFamily="34" charset="-122"/>
              </a:rPr>
              <a:t>CVS</a:t>
            </a:r>
            <a:r>
              <a:rPr lang="zh-CN" altLang="en-US" dirty="0">
                <a:latin typeface="Times New Roman" panose="02020603050405020304" pitchFamily="18" charset="0"/>
                <a:ea typeface="微软雅黑" panose="020B0503020204020204" pitchFamily="34" charset="-122"/>
              </a:rPr>
              <a:t>，你能修改文件，但不能向数据库提交修改（因为你的本地数据库离线了）。 这看起来不是大问题，但是你可能会惊喜地发现它带来的巨大的不同。</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13</a:t>
            </a:fld>
            <a:endParaRPr lang="zh-CN" altLang="en-US"/>
          </a:p>
        </p:txBody>
      </p:sp>
    </p:spTree>
    <p:extLst>
      <p:ext uri="{BB962C8B-B14F-4D97-AF65-F5344CB8AC3E}">
        <p14:creationId xmlns:p14="http://schemas.microsoft.com/office/powerpoint/2010/main" val="1940816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微软雅黑" panose="020B0503020204020204" pitchFamily="34" charset="-122"/>
              </a:rPr>
              <a:t>4</a:t>
            </a:r>
            <a:r>
              <a:rPr lang="zh-CN" altLang="en-US" dirty="0">
                <a:latin typeface="Times New Roman" panose="02020603050405020304" pitchFamily="18" charset="0"/>
                <a:ea typeface="微软雅黑" panose="020B0503020204020204" pitchFamily="34" charset="-122"/>
              </a:rPr>
              <a:t>）这使得我们使用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成为一个安心愉悦的过程，因为我们深知可以尽情做各种尝试，而没有把事情弄糟的危险。 </a:t>
            </a:r>
            <a:endParaRPr lang="en-US" altLang="zh-CN" dirty="0">
              <a:latin typeface="Times New Roman" panose="02020603050405020304" pitchFamily="18"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14</a:t>
            </a:fld>
            <a:endParaRPr lang="zh-CN" altLang="en-US"/>
          </a:p>
        </p:txBody>
      </p:sp>
    </p:spTree>
    <p:extLst>
      <p:ext uri="{BB962C8B-B14F-4D97-AF65-F5344CB8AC3E}">
        <p14:creationId xmlns:p14="http://schemas.microsoft.com/office/powerpoint/2010/main" val="4194850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工作目录是对项目的某个版本独立提取出来的内容。 这些从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仓库的压缩数据库中提取出来的文件，放在磁盘上供你使用或修改。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暂存区域是一个文件，保存了下次将提交的文件列表信息，一般在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用来保存项目的元数据和对象数据库的地方。 这是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中最重要的部分，从其它计算机克隆仓库时，拷贝的就是这里的数据。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如果自上次取出后，作了修改但还没有放到暂存区域，就是已修改状态。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如果作了修改并已放入暂存区域，就属于已暂存状态。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目录中保存着的特定版本文件，就属于已提交状态。</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15</a:t>
            </a:fld>
            <a:endParaRPr lang="zh-CN" altLang="en-US"/>
          </a:p>
        </p:txBody>
      </p:sp>
    </p:spTree>
    <p:extLst>
      <p:ext uri="{BB962C8B-B14F-4D97-AF65-F5344CB8AC3E}">
        <p14:creationId xmlns:p14="http://schemas.microsoft.com/office/powerpoint/2010/main" val="175683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工作目录是对项目的某个版本独立提取出来的内容。 这些从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仓库的压缩数据库中提取出来的文件，放在磁盘上供你使用或修改。</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暂存区域是一个文件，保存了下次将提交的文件列表信息，一般在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仓库目录是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用来保存项目的元数据和对象数据库的地方。 这是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中最重要的部分，从其它计算机克隆仓库时，拷贝的就是这里的数据。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如果自上次取出后，作了修改但还没有放到暂存区域，就是已修改状态。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如果作了修改并已放入暂存区域，就属于已暂存状态。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 </a:t>
            </a:r>
            <a:r>
              <a:rPr lang="en-US" altLang="zh-CN" sz="1200" b="0" i="0" kern="1200" dirty="0">
                <a:solidFill>
                  <a:schemeClr val="tx1"/>
                </a:solidFill>
                <a:effectLst/>
                <a:latin typeface="+mn-lt"/>
                <a:ea typeface="+mn-ea"/>
                <a:cs typeface="+mn-cs"/>
              </a:rPr>
              <a:t>Git </a:t>
            </a:r>
            <a:r>
              <a:rPr lang="zh-CN" altLang="en-US" sz="1200" b="0" i="0" kern="1200" dirty="0">
                <a:solidFill>
                  <a:schemeClr val="tx1"/>
                </a:solidFill>
                <a:effectLst/>
                <a:latin typeface="+mn-lt"/>
                <a:ea typeface="+mn-ea"/>
                <a:cs typeface="+mn-cs"/>
              </a:rPr>
              <a:t>目录中保存着的特定版本文件，就属于已提交状态。</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16</a:t>
            </a:fld>
            <a:endParaRPr lang="zh-CN" altLang="en-US"/>
          </a:p>
        </p:txBody>
      </p:sp>
    </p:spTree>
    <p:extLst>
      <p:ext uri="{BB962C8B-B14F-4D97-AF65-F5344CB8AC3E}">
        <p14:creationId xmlns:p14="http://schemas.microsoft.com/office/powerpoint/2010/main" val="283346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17</a:t>
            </a:fld>
            <a:endParaRPr lang="zh-CN" altLang="en-US"/>
          </a:p>
        </p:txBody>
      </p:sp>
    </p:spTree>
    <p:extLst>
      <p:ext uri="{BB962C8B-B14F-4D97-AF65-F5344CB8AC3E}">
        <p14:creationId xmlns:p14="http://schemas.microsoft.com/office/powerpoint/2010/main" val="268017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18</a:t>
            </a:fld>
            <a:endParaRPr lang="zh-CN" altLang="en-US"/>
          </a:p>
        </p:txBody>
      </p:sp>
    </p:spTree>
    <p:extLst>
      <p:ext uri="{BB962C8B-B14F-4D97-AF65-F5344CB8AC3E}">
        <p14:creationId xmlns:p14="http://schemas.microsoft.com/office/powerpoint/2010/main" val="1513253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19</a:t>
            </a:fld>
            <a:endParaRPr lang="zh-CN" altLang="en-US"/>
          </a:p>
        </p:txBody>
      </p:sp>
    </p:spTree>
    <p:extLst>
      <p:ext uri="{BB962C8B-B14F-4D97-AF65-F5344CB8AC3E}">
        <p14:creationId xmlns:p14="http://schemas.microsoft.com/office/powerpoint/2010/main" val="162254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20</a:t>
            </a:fld>
            <a:endParaRPr lang="zh-CN" altLang="en-US"/>
          </a:p>
        </p:txBody>
      </p:sp>
    </p:spTree>
    <p:extLst>
      <p:ext uri="{BB962C8B-B14F-4D97-AF65-F5344CB8AC3E}">
        <p14:creationId xmlns:p14="http://schemas.microsoft.com/office/powerpoint/2010/main" val="407354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3</a:t>
            </a:fld>
            <a:endParaRPr lang="zh-CN" altLang="en-US"/>
          </a:p>
        </p:txBody>
      </p:sp>
    </p:spTree>
    <p:extLst>
      <p:ext uri="{BB962C8B-B14F-4D97-AF65-F5344CB8AC3E}">
        <p14:creationId xmlns:p14="http://schemas.microsoft.com/office/powerpoint/2010/main" val="582928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21</a:t>
            </a:fld>
            <a:endParaRPr lang="zh-CN" altLang="en-US"/>
          </a:p>
        </p:txBody>
      </p:sp>
    </p:spTree>
    <p:extLst>
      <p:ext uri="{BB962C8B-B14F-4D97-AF65-F5344CB8AC3E}">
        <p14:creationId xmlns:p14="http://schemas.microsoft.com/office/powerpoint/2010/main" val="20897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只要整个项目的历史记录被保存在单一位置，就有丢失所有历史更新记录的风险。</a:t>
            </a:r>
          </a:p>
        </p:txBody>
      </p:sp>
      <p:sp>
        <p:nvSpPr>
          <p:cNvPr id="4" name="灯片编号占位符 3"/>
          <p:cNvSpPr>
            <a:spLocks noGrp="1"/>
          </p:cNvSpPr>
          <p:nvPr>
            <p:ph type="sldNum" sz="quarter" idx="10"/>
          </p:nvPr>
        </p:nvSpPr>
        <p:spPr/>
        <p:txBody>
          <a:bodyPr/>
          <a:lstStyle/>
          <a:p>
            <a:fld id="{74FA35F6-658C-4763-84A2-8019B264AE2D}" type="slidenum">
              <a:rPr lang="zh-CN" altLang="en-US" smtClean="0"/>
              <a:t>4</a:t>
            </a:fld>
            <a:endParaRPr lang="zh-CN" altLang="en-US"/>
          </a:p>
        </p:txBody>
      </p:sp>
    </p:spTree>
    <p:extLst>
      <p:ext uri="{BB962C8B-B14F-4D97-AF65-F5344CB8AC3E}">
        <p14:creationId xmlns:p14="http://schemas.microsoft.com/office/powerpoint/2010/main" val="337101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5</a:t>
            </a:fld>
            <a:endParaRPr lang="zh-CN" altLang="en-US"/>
          </a:p>
        </p:txBody>
      </p:sp>
    </p:spTree>
    <p:extLst>
      <p:ext uri="{BB962C8B-B14F-4D97-AF65-F5344CB8AC3E}">
        <p14:creationId xmlns:p14="http://schemas.microsoft.com/office/powerpoint/2010/main" val="113186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如果停机一小时，那么在这一小时内，谁都无法提交更新，也就无法协同工作。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如果中心数据库所在的磁盘发生损坏，又没有做恰当备份，毫无疑问你将丢失所有数据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包括项目的整个变更历史，只剩下人们在各自机器上保留的单独快照。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只要整个项目的历史记录被保存在单一位置，就有丢失所有历史更新记录的风险。</a:t>
            </a:r>
          </a:p>
        </p:txBody>
      </p:sp>
      <p:sp>
        <p:nvSpPr>
          <p:cNvPr id="4" name="灯片编号占位符 3"/>
          <p:cNvSpPr>
            <a:spLocks noGrp="1"/>
          </p:cNvSpPr>
          <p:nvPr>
            <p:ph type="sldNum" sz="quarter" idx="10"/>
          </p:nvPr>
        </p:nvSpPr>
        <p:spPr/>
        <p:txBody>
          <a:bodyPr/>
          <a:lstStyle/>
          <a:p>
            <a:fld id="{74FA35F6-658C-4763-84A2-8019B264AE2D}" type="slidenum">
              <a:rPr lang="zh-CN" altLang="en-US" smtClean="0"/>
              <a:t>6</a:t>
            </a:fld>
            <a:endParaRPr lang="zh-CN" altLang="en-US"/>
          </a:p>
        </p:txBody>
      </p:sp>
    </p:spTree>
    <p:extLst>
      <p:ext uri="{BB962C8B-B14F-4D97-AF65-F5344CB8AC3E}">
        <p14:creationId xmlns:p14="http://schemas.microsoft.com/office/powerpoint/2010/main" val="344582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7</a:t>
            </a:fld>
            <a:endParaRPr lang="zh-CN" altLang="en-US"/>
          </a:p>
        </p:txBody>
      </p:sp>
    </p:spTree>
    <p:extLst>
      <p:ext uri="{BB962C8B-B14F-4D97-AF65-F5344CB8AC3E}">
        <p14:creationId xmlns:p14="http://schemas.microsoft.com/office/powerpoint/2010/main" val="54049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FA35F6-658C-4763-84A2-8019B264AE2D}" type="slidenum">
              <a:rPr lang="zh-CN" altLang="en-US" smtClean="0"/>
              <a:t>8</a:t>
            </a:fld>
            <a:endParaRPr lang="zh-CN" altLang="en-US"/>
          </a:p>
        </p:txBody>
      </p:sp>
    </p:spTree>
    <p:extLst>
      <p:ext uri="{BB962C8B-B14F-4D97-AF65-F5344CB8AC3E}">
        <p14:creationId xmlns:p14="http://schemas.microsoft.com/office/powerpoint/2010/main" val="3694458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微软雅黑" panose="020B0503020204020204" pitchFamily="34" charset="-122"/>
              </a:rPr>
              <a:t>自诞生于 </a:t>
            </a:r>
            <a:r>
              <a:rPr lang="en-US" altLang="zh-CN" dirty="0">
                <a:latin typeface="Times New Roman" panose="02020603050405020304" pitchFamily="18" charset="0"/>
                <a:ea typeface="微软雅黑" panose="020B0503020204020204" pitchFamily="34" charset="-122"/>
              </a:rPr>
              <a:t>2005 </a:t>
            </a:r>
            <a:r>
              <a:rPr lang="zh-CN" altLang="en-US" dirty="0">
                <a:latin typeface="Times New Roman" panose="02020603050405020304" pitchFamily="18" charset="0"/>
                <a:ea typeface="微软雅黑" panose="020B0503020204020204" pitchFamily="34" charset="-122"/>
              </a:rPr>
              <a:t>年以来，</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日臻成熟完善，在高度易用的同时，仍然保留着初期设定的目标。 它的速度飞快，极其适合管理大项目，有着令人难以置信的非线性分支管理系统。</a:t>
            </a: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9</a:t>
            </a:fld>
            <a:endParaRPr lang="zh-CN" altLang="en-US"/>
          </a:p>
        </p:txBody>
      </p:sp>
    </p:spTree>
    <p:extLst>
      <p:ext uri="{BB962C8B-B14F-4D97-AF65-F5344CB8AC3E}">
        <p14:creationId xmlns:p14="http://schemas.microsoft.com/office/powerpoint/2010/main" val="375236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4FA35F6-658C-4763-84A2-8019B264AE2D}" type="slidenum">
              <a:rPr lang="zh-CN" altLang="en-US" smtClean="0"/>
              <a:t>10</a:t>
            </a:fld>
            <a:endParaRPr lang="zh-CN" altLang="en-US"/>
          </a:p>
        </p:txBody>
      </p:sp>
    </p:spTree>
    <p:extLst>
      <p:ext uri="{BB962C8B-B14F-4D97-AF65-F5344CB8AC3E}">
        <p14:creationId xmlns:p14="http://schemas.microsoft.com/office/powerpoint/2010/main" val="367583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6208" r="7598"/>
          <a:stretch/>
        </p:blipFill>
        <p:spPr>
          <a:xfrm>
            <a:off x="-12700" y="0"/>
            <a:ext cx="9169400" cy="6858000"/>
          </a:xfrm>
          <a:prstGeom prst="rect">
            <a:avLst/>
          </a:prstGeom>
        </p:spPr>
      </p:pic>
    </p:spTree>
    <p:extLst>
      <p:ext uri="{BB962C8B-B14F-4D97-AF65-F5344CB8AC3E}">
        <p14:creationId xmlns:p14="http://schemas.microsoft.com/office/powerpoint/2010/main" val="169210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414986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242992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pic>
        <p:nvPicPr>
          <p:cNvPr id="7" name="图片 6"/>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6208" r="7598"/>
          <a:stretch/>
        </p:blipFill>
        <p:spPr>
          <a:xfrm>
            <a:off x="-12700" y="0"/>
            <a:ext cx="9169400" cy="6858000"/>
          </a:xfrm>
          <a:prstGeom prst="rect">
            <a:avLst/>
          </a:prstGeom>
        </p:spPr>
      </p:pic>
    </p:spTree>
    <p:extLst>
      <p:ext uri="{BB962C8B-B14F-4D97-AF65-F5344CB8AC3E}">
        <p14:creationId xmlns:p14="http://schemas.microsoft.com/office/powerpoint/2010/main" val="106289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63192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39967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285062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169856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6208" r="7598"/>
          <a:stretch/>
        </p:blipFill>
        <p:spPr>
          <a:xfrm>
            <a:off x="-12700" y="0"/>
            <a:ext cx="9169400" cy="6858000"/>
          </a:xfrm>
          <a:prstGeom prst="rect">
            <a:avLst/>
          </a:prstGeom>
        </p:spPr>
      </p:pic>
      <p:sp>
        <p:nvSpPr>
          <p:cNvPr id="2" name="Date Placeholder 1"/>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A16FB2-AE1D-457F-B6A8-21C09D06B0E9}" type="slidenum">
              <a:rPr lang="zh-CN" altLang="en-US" smtClean="0"/>
              <a:t>‹#›</a:t>
            </a:fld>
            <a:endParaRPr lang="zh-CN" altLang="en-US"/>
          </a:p>
        </p:txBody>
      </p:sp>
      <p:sp>
        <p:nvSpPr>
          <p:cNvPr id="5" name="矩形 4"/>
          <p:cNvSpPr/>
          <p:nvPr userDrawn="1"/>
        </p:nvSpPr>
        <p:spPr>
          <a:xfrm>
            <a:off x="0" y="0"/>
            <a:ext cx="9144000" cy="981307"/>
          </a:xfrm>
          <a:prstGeom prst="rect">
            <a:avLst/>
          </a:prstGeom>
          <a:gradFill>
            <a:gsLst>
              <a:gs pos="0">
                <a:srgbClr val="F8FAFC"/>
              </a:gs>
              <a:gs pos="74000">
                <a:schemeClr val="accent5">
                  <a:lumMod val="40000"/>
                  <a:lumOff val="60000"/>
                </a:schemeClr>
              </a:gs>
              <a:gs pos="83000">
                <a:schemeClr val="accent5">
                  <a:lumMod val="60000"/>
                  <a:lumOff val="40000"/>
                </a:schemeClr>
              </a:gs>
              <a:gs pos="100000">
                <a:schemeClr val="accent5">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V="1">
            <a:off x="0" y="6809359"/>
            <a:ext cx="914400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403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301090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C5B8029-DD2E-475E-ADE8-93C7B4EDFA04}" type="datetimeFigureOut">
              <a:rPr lang="zh-CN" altLang="en-US" smtClean="0"/>
              <a:t>2018/7/6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20367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B8029-DD2E-475E-ADE8-93C7B4EDFA04}" type="datetimeFigureOut">
              <a:rPr lang="zh-CN" altLang="en-US" smtClean="0"/>
              <a:t>2018/7/6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16FB2-AE1D-457F-B6A8-21C09D06B0E9}" type="slidenum">
              <a:rPr lang="zh-CN" altLang="en-US" smtClean="0"/>
              <a:t>‹#›</a:t>
            </a:fld>
            <a:endParaRPr lang="zh-CN" altLang="en-US"/>
          </a:p>
        </p:txBody>
      </p:sp>
    </p:spTree>
    <p:extLst>
      <p:ext uri="{BB962C8B-B14F-4D97-AF65-F5344CB8AC3E}">
        <p14:creationId xmlns:p14="http://schemas.microsoft.com/office/powerpoint/2010/main" val="349846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7291-759C-4E9D-AA83-AA9CFA1B5D4A}"/>
              </a:ext>
            </a:extLst>
          </p:cNvPr>
          <p:cNvSpPr>
            <a:spLocks noGrp="1"/>
          </p:cNvSpPr>
          <p:nvPr>
            <p:ph type="ctrTitle"/>
          </p:nvPr>
        </p:nvSpPr>
        <p:spPr>
          <a:xfrm>
            <a:off x="685800" y="831905"/>
            <a:ext cx="7772400" cy="2387600"/>
          </a:xfrm>
        </p:spPr>
        <p:txBody>
          <a:bodyPr>
            <a:normAutofit/>
          </a:bodyPr>
          <a:lstStyle/>
          <a:p>
            <a:r>
              <a:rPr lang="zh-CN" altLang="en-US"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版本控制简介和</a:t>
            </a:r>
            <a:r>
              <a:rPr lang="en-US" altLang="zh-CN"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GitHub</a:t>
            </a:r>
            <a:endParaRPr lang="zh-CN" altLang="en-US" sz="5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A484B223-215C-4179-9086-267F1FA4471A}"/>
              </a:ext>
            </a:extLst>
          </p:cNvPr>
          <p:cNvSpPr>
            <a:spLocks noGrp="1"/>
          </p:cNvSpPr>
          <p:nvPr>
            <p:ph type="subTitle" idx="1"/>
          </p:nvPr>
        </p:nvSpPr>
        <p:spPr>
          <a:xfrm>
            <a:off x="1143000" y="5379730"/>
            <a:ext cx="6858000" cy="941387"/>
          </a:xfrm>
        </p:spPr>
        <p:txBody>
          <a:bodyPr/>
          <a:lstStyle/>
          <a:p>
            <a:r>
              <a:rPr lang="zh-CN" altLang="en-US" dirty="0">
                <a:latin typeface="微软雅黑" panose="020B0503020204020204" pitchFamily="34" charset="-122"/>
                <a:ea typeface="微软雅黑" panose="020B0503020204020204" pitchFamily="34" charset="-122"/>
              </a:rPr>
              <a:t>王雪冰</a:t>
            </a:r>
            <a:endParaRPr lang="en-US" altLang="zh-CN" dirty="0">
              <a:latin typeface="微软雅黑" panose="020B0503020204020204" pitchFamily="34" charset="-122"/>
              <a:ea typeface="微软雅黑" panose="020B0503020204020204" pitchFamily="34" charset="-122"/>
            </a:endParaRPr>
          </a:p>
          <a:p>
            <a:fld id="{B5159AAB-8E01-42A8-B20F-A6B6F4E2604B}" type="datetime1">
              <a:rPr lang="zh-CN" altLang="en-US" smtClean="0">
                <a:latin typeface="微软雅黑" panose="020B0503020204020204" pitchFamily="34" charset="-122"/>
                <a:ea typeface="微软雅黑" panose="020B0503020204020204" pitchFamily="34" charset="-122"/>
              </a:rPr>
              <a:t>2018/7/6</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27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2769291" y="1239019"/>
            <a:ext cx="3832231" cy="3144451"/>
          </a:xfrm>
          <a:prstGeom prst="rect">
            <a:avLst/>
          </a:prstGeom>
          <a:noFill/>
        </p:spPr>
        <p:txBody>
          <a:bodyPr wrap="square" rtlCol="0">
            <a:spAutoFit/>
          </a:bodyPr>
          <a:lstStyle/>
          <a:p>
            <a:pPr algn="ctr">
              <a:lnSpc>
                <a:spcPct val="150000"/>
              </a:lnSpc>
              <a:spcBef>
                <a:spcPts val="800"/>
              </a:spcBef>
            </a:pPr>
            <a:r>
              <a:rPr lang="en-US" altLang="zh-CN" sz="2000" b="1" dirty="0" err="1">
                <a:latin typeface="Times New Roman" panose="02020603050405020304" pitchFamily="18" charset="0"/>
                <a:ea typeface="微软雅黑" panose="020B0503020204020204" pitchFamily="34" charset="-122"/>
              </a:rPr>
              <a:t>Git</a:t>
            </a:r>
            <a:r>
              <a:rPr lang="en-US" altLang="zh-CN" sz="2000" b="1" dirty="0">
                <a:latin typeface="Times New Roman" panose="02020603050405020304" pitchFamily="18" charset="0"/>
                <a:ea typeface="微软雅黑" panose="020B0503020204020204" pitchFamily="34" charset="-122"/>
              </a:rPr>
              <a:t> </a:t>
            </a:r>
            <a:r>
              <a:rPr lang="zh-CN" altLang="en-US" sz="2000" b="1" dirty="0">
                <a:latin typeface="Times New Roman" panose="02020603050405020304" pitchFamily="18" charset="0"/>
                <a:ea typeface="微软雅黑" panose="020B0503020204020204" pitchFamily="34" charset="-122"/>
              </a:rPr>
              <a:t>的</a:t>
            </a:r>
            <a:r>
              <a:rPr lang="zh-CN" altLang="en-US" sz="2000" b="1" u="sng" dirty="0">
                <a:solidFill>
                  <a:srgbClr val="FF0000"/>
                </a:solidFill>
                <a:latin typeface="Times New Roman" panose="02020603050405020304" pitchFamily="18" charset="0"/>
                <a:ea typeface="微软雅黑" panose="020B0503020204020204" pitchFamily="34" charset="-122"/>
              </a:rPr>
              <a:t>思想和基本工作原理</a:t>
            </a:r>
            <a:r>
              <a:rPr lang="zh-CN" altLang="en-US" sz="2000" dirty="0">
                <a:latin typeface="Times New Roman" panose="02020603050405020304" pitchFamily="18" charset="0"/>
                <a:ea typeface="微软雅黑" panose="020B0503020204020204" pitchFamily="34" charset="-122"/>
              </a:rPr>
              <a:t>：</a:t>
            </a:r>
            <a:endParaRPr lang="en-US" altLang="zh-CN" sz="2000"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直接记录快照，而非差异比较</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近乎所有操作都是本地执行</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保证完整性</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一般只添加数据</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三种状态</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pic>
        <p:nvPicPr>
          <p:cNvPr id="2" name="图片 1">
            <a:extLst>
              <a:ext uri="{FF2B5EF4-FFF2-40B4-BE49-F238E27FC236}">
                <a16:creationId xmlns:a16="http://schemas.microsoft.com/office/drawing/2014/main" id="{A9F30890-1815-4309-B608-B3FB2A286FDE}"/>
              </a:ext>
            </a:extLst>
          </p:cNvPr>
          <p:cNvPicPr>
            <a:picLocks noChangeAspect="1"/>
          </p:cNvPicPr>
          <p:nvPr/>
        </p:nvPicPr>
        <p:blipFill rotWithShape="1">
          <a:blip r:embed="rId3"/>
          <a:srcRect b="15197"/>
          <a:stretch/>
        </p:blipFill>
        <p:spPr>
          <a:xfrm>
            <a:off x="1830048" y="4476750"/>
            <a:ext cx="5483905" cy="2276830"/>
          </a:xfrm>
          <a:prstGeom prst="rect">
            <a:avLst/>
          </a:prstGeom>
        </p:spPr>
      </p:pic>
      <p:pic>
        <p:nvPicPr>
          <p:cNvPr id="5" name="图片 4">
            <a:extLst>
              <a:ext uri="{FF2B5EF4-FFF2-40B4-BE49-F238E27FC236}">
                <a16:creationId xmlns:a16="http://schemas.microsoft.com/office/drawing/2014/main" id="{64134FBA-71C9-4A19-94C1-AFB8DA40F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25" y="1261908"/>
            <a:ext cx="1448520" cy="605745"/>
          </a:xfrm>
          <a:prstGeom prst="rect">
            <a:avLst/>
          </a:prstGeom>
        </p:spPr>
      </p:pic>
    </p:spTree>
    <p:extLst>
      <p:ext uri="{BB962C8B-B14F-4D97-AF65-F5344CB8AC3E}">
        <p14:creationId xmlns:p14="http://schemas.microsoft.com/office/powerpoint/2010/main" val="287442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56514"/>
            <a:ext cx="8172643" cy="1631216"/>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）直接记录快照，而非差异比较</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和其它版本控制系统的主要差别在于 </a:t>
            </a:r>
            <a:r>
              <a:rPr lang="en-US" altLang="zh-CN" dirty="0">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对待数据的方法</a:t>
            </a:r>
            <a:r>
              <a:rPr lang="zh-CN" altLang="en-US" dirty="0">
                <a:latin typeface="Times New Roman" panose="02020603050405020304" pitchFamily="18" charset="0"/>
                <a:ea typeface="微软雅黑" panose="020B0503020204020204" pitchFamily="34" charset="-122"/>
              </a:rPr>
              <a:t>。其它大部分系统以文件变更列表的方式存储信息。这类系统将它们保存的信息看作是一组</a:t>
            </a:r>
            <a:r>
              <a:rPr lang="zh-CN" altLang="en-US" u="sng" dirty="0">
                <a:solidFill>
                  <a:srgbClr val="FF0000"/>
                </a:solidFill>
                <a:latin typeface="Times New Roman" panose="02020603050405020304" pitchFamily="18" charset="0"/>
                <a:ea typeface="微软雅黑" panose="020B0503020204020204" pitchFamily="34" charset="-122"/>
              </a:rPr>
              <a:t>基本文件</a:t>
            </a:r>
            <a:r>
              <a:rPr lang="zh-CN" altLang="en-US" dirty="0">
                <a:latin typeface="Times New Roman" panose="02020603050405020304" pitchFamily="18" charset="0"/>
                <a:ea typeface="微软雅黑" panose="020B0503020204020204" pitchFamily="34" charset="-122"/>
              </a:rPr>
              <a:t>和每个文件随时间逐步</a:t>
            </a:r>
            <a:r>
              <a:rPr lang="zh-CN" altLang="en-US" u="sng" dirty="0">
                <a:solidFill>
                  <a:srgbClr val="FF0000"/>
                </a:solidFill>
                <a:latin typeface="Times New Roman" panose="02020603050405020304" pitchFamily="18" charset="0"/>
                <a:ea typeface="微软雅黑" panose="020B0503020204020204" pitchFamily="34" charset="-122"/>
              </a:rPr>
              <a:t>累积的差异</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81DAE015-68C0-4179-916F-20941F3C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58" y="2829266"/>
            <a:ext cx="8050885" cy="3119718"/>
          </a:xfrm>
          <a:prstGeom prst="rect">
            <a:avLst/>
          </a:prstGeom>
        </p:spPr>
      </p:pic>
      <p:sp>
        <p:nvSpPr>
          <p:cNvPr id="5" name="矩形 4">
            <a:extLst>
              <a:ext uri="{FF2B5EF4-FFF2-40B4-BE49-F238E27FC236}">
                <a16:creationId xmlns:a16="http://schemas.microsoft.com/office/drawing/2014/main" id="{F53EE630-E261-444A-9F44-813DF24D0EFD}"/>
              </a:ext>
            </a:extLst>
          </p:cNvPr>
          <p:cNvSpPr/>
          <p:nvPr/>
        </p:nvSpPr>
        <p:spPr>
          <a:xfrm>
            <a:off x="3222913" y="6174597"/>
            <a:ext cx="2698175" cy="307777"/>
          </a:xfrm>
          <a:prstGeom prst="rect">
            <a:avLst/>
          </a:prstGeom>
        </p:spPr>
        <p:txBody>
          <a:bodyPr wrap="none">
            <a:spAutoFit/>
          </a:bodyPr>
          <a:lstStyle/>
          <a:p>
            <a:r>
              <a:rPr lang="zh-CN" altLang="en-US" sz="1400" dirty="0">
                <a:solidFill>
                  <a:srgbClr val="4E443C"/>
                </a:solidFill>
                <a:latin typeface="微软雅黑" panose="020B0503020204020204" pitchFamily="34" charset="-122"/>
                <a:ea typeface="微软雅黑" panose="020B0503020204020204" pitchFamily="34" charset="-122"/>
              </a:rPr>
              <a:t>存储每个文件与初始版本的差异</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168744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13999"/>
            <a:ext cx="8172643" cy="1990288"/>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）直接记录快照，而非差异比较</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更像是把数据看作是对小型</a:t>
            </a:r>
            <a:r>
              <a:rPr lang="zh-CN" altLang="en-US" u="sng" dirty="0">
                <a:solidFill>
                  <a:srgbClr val="FF0000"/>
                </a:solidFill>
                <a:latin typeface="Times New Roman" panose="02020603050405020304" pitchFamily="18" charset="0"/>
                <a:ea typeface="微软雅黑" panose="020B0503020204020204" pitchFamily="34" charset="-122"/>
              </a:rPr>
              <a:t>文件系统</a:t>
            </a:r>
            <a:r>
              <a:rPr lang="zh-CN" altLang="en-US" dirty="0">
                <a:latin typeface="Times New Roman" panose="02020603050405020304" pitchFamily="18" charset="0"/>
                <a:ea typeface="微软雅黑" panose="020B0503020204020204" pitchFamily="34" charset="-122"/>
              </a:rPr>
              <a:t>的一组快照。每次你提交更新，或在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中保存项目状态时，它主要对当时的</a:t>
            </a:r>
            <a:r>
              <a:rPr lang="zh-CN" altLang="en-US" u="sng" dirty="0">
                <a:solidFill>
                  <a:srgbClr val="FF0000"/>
                </a:solidFill>
                <a:latin typeface="Times New Roman" panose="02020603050405020304" pitchFamily="18" charset="0"/>
                <a:ea typeface="微软雅黑" panose="020B0503020204020204" pitchFamily="34" charset="-122"/>
              </a:rPr>
              <a:t>全部文件</a:t>
            </a:r>
            <a:r>
              <a:rPr lang="zh-CN" altLang="en-US" dirty="0">
                <a:latin typeface="Times New Roman" panose="02020603050405020304" pitchFamily="18" charset="0"/>
                <a:ea typeface="微软雅黑" panose="020B0503020204020204" pitchFamily="34" charset="-122"/>
              </a:rPr>
              <a:t>制作一个快照并保存这个快照的索引。为了高效，如果文件没有修改，</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不再重新存储该文件，而是只保留一个链接指向之前存储的文件。</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对待数据更像是一个快照流。</a:t>
            </a:r>
            <a:endParaRPr lang="en-US" altLang="zh-CN" dirty="0">
              <a:latin typeface="Times New Roman" panose="02020603050405020304" pitchFamily="18" charset="0"/>
              <a:ea typeface="微软雅黑" panose="020B0503020204020204" pitchFamily="34" charset="-122"/>
            </a:endParaRPr>
          </a:p>
        </p:txBody>
      </p:sp>
      <p:sp>
        <p:nvSpPr>
          <p:cNvPr id="5" name="矩形 4">
            <a:extLst>
              <a:ext uri="{FF2B5EF4-FFF2-40B4-BE49-F238E27FC236}">
                <a16:creationId xmlns:a16="http://schemas.microsoft.com/office/drawing/2014/main" id="{F53EE630-E261-444A-9F44-813DF24D0EFD}"/>
              </a:ext>
            </a:extLst>
          </p:cNvPr>
          <p:cNvSpPr/>
          <p:nvPr/>
        </p:nvSpPr>
        <p:spPr>
          <a:xfrm>
            <a:off x="3376000" y="6335958"/>
            <a:ext cx="2392001" cy="307777"/>
          </a:xfrm>
          <a:prstGeom prst="rect">
            <a:avLst/>
          </a:prstGeom>
        </p:spPr>
        <p:txBody>
          <a:bodyPr wrap="none">
            <a:spAutoFit/>
          </a:bodyPr>
          <a:lstStyle/>
          <a:p>
            <a:r>
              <a:rPr lang="zh-CN" altLang="en-US" sz="1400" dirty="0">
                <a:solidFill>
                  <a:srgbClr val="4E443C"/>
                </a:solidFill>
                <a:latin typeface="微软雅黑" panose="020B0503020204020204" pitchFamily="34" charset="-122"/>
                <a:ea typeface="微软雅黑" panose="020B0503020204020204" pitchFamily="34" charset="-122"/>
              </a:rPr>
              <a:t> 存储项目随时间改变的快照</a:t>
            </a:r>
            <a:endParaRPr lang="zh-CN" altLang="en-US" sz="1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A6B9072-F1E8-4D0E-B3D4-C70EA01A7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88" y="3098206"/>
            <a:ext cx="7983824" cy="3043833"/>
          </a:xfrm>
          <a:prstGeom prst="rect">
            <a:avLst/>
          </a:prstGeom>
        </p:spPr>
      </p:pic>
      <p:sp>
        <p:nvSpPr>
          <p:cNvPr id="7" name="矩形 6"/>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378604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23424"/>
            <a:ext cx="8172643" cy="5221942"/>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）近乎所有操作都是本地执行</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中的绝大多数操作都只需要</a:t>
            </a:r>
            <a:r>
              <a:rPr lang="zh-CN" altLang="en-US" u="sng" dirty="0">
                <a:solidFill>
                  <a:srgbClr val="FF0000"/>
                </a:solidFill>
                <a:latin typeface="Times New Roman" panose="02020603050405020304" pitchFamily="18" charset="0"/>
                <a:ea typeface="微软雅黑" panose="020B0503020204020204" pitchFamily="34" charset="-122"/>
              </a:rPr>
              <a:t>访问本地文件和资源</a:t>
            </a:r>
            <a:r>
              <a:rPr lang="zh-CN" altLang="en-US" dirty="0">
                <a:latin typeface="Times New Roman" panose="02020603050405020304" pitchFamily="18" charset="0"/>
                <a:ea typeface="微软雅黑" panose="020B0503020204020204" pitchFamily="34" charset="-122"/>
              </a:rPr>
              <a:t>，一般不需要来自网络上其它计算机的信息。</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举例：</a:t>
            </a:r>
            <a:endParaRPr lang="en-US" altLang="zh-CN" i="1"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浏览项目的历史</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只需直接从</a:t>
            </a:r>
            <a:r>
              <a:rPr lang="zh-CN" altLang="en-US" u="sng" dirty="0">
                <a:solidFill>
                  <a:srgbClr val="FF0000"/>
                </a:solidFill>
                <a:latin typeface="Times New Roman" panose="02020603050405020304" pitchFamily="18" charset="0"/>
                <a:ea typeface="微软雅黑" panose="020B0503020204020204" pitchFamily="34" charset="-122"/>
              </a:rPr>
              <a:t>本地</a:t>
            </a:r>
            <a:r>
              <a:rPr lang="zh-CN" altLang="en-US" dirty="0">
                <a:latin typeface="Times New Roman" panose="02020603050405020304" pitchFamily="18" charset="0"/>
                <a:ea typeface="微软雅黑" panose="020B0503020204020204" pitchFamily="34" charset="-122"/>
              </a:rPr>
              <a:t>数据库中读取。</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查看当前版本与一个月前的版本之间引入的修改</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会查找到一个月前的文件做一次本地的差异计算。</a:t>
            </a: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这也意味着你</a:t>
            </a:r>
            <a:r>
              <a:rPr lang="zh-CN" altLang="en-US" u="sng" dirty="0">
                <a:solidFill>
                  <a:srgbClr val="FF0000"/>
                </a:solidFill>
                <a:latin typeface="Times New Roman" panose="02020603050405020304" pitchFamily="18" charset="0"/>
                <a:ea typeface="微软雅黑" panose="020B0503020204020204" pitchFamily="34" charset="-122"/>
              </a:rPr>
              <a:t>离线或者没有 </a:t>
            </a:r>
            <a:r>
              <a:rPr lang="en-US" altLang="zh-CN" u="sng" dirty="0">
                <a:solidFill>
                  <a:srgbClr val="FF0000"/>
                </a:solidFill>
                <a:latin typeface="Times New Roman" panose="02020603050405020304" pitchFamily="18" charset="0"/>
                <a:ea typeface="微软雅黑" panose="020B0503020204020204" pitchFamily="34" charset="-122"/>
              </a:rPr>
              <a:t>VPN </a:t>
            </a:r>
            <a:r>
              <a:rPr lang="zh-CN" altLang="en-US" dirty="0">
                <a:latin typeface="Times New Roman" panose="02020603050405020304" pitchFamily="18" charset="0"/>
                <a:ea typeface="微软雅黑" panose="020B0503020204020204" pitchFamily="34" charset="-122"/>
              </a:rPr>
              <a:t>时，几乎可以进行</a:t>
            </a:r>
            <a:r>
              <a:rPr lang="zh-CN" altLang="en-US" u="sng" dirty="0">
                <a:solidFill>
                  <a:srgbClr val="FF0000"/>
                </a:solidFill>
                <a:latin typeface="Times New Roman" panose="02020603050405020304" pitchFamily="18" charset="0"/>
                <a:ea typeface="微软雅黑" panose="020B0503020204020204" pitchFamily="34" charset="-122"/>
              </a:rPr>
              <a:t>任何操作</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使用其它系统：</a:t>
            </a:r>
            <a:endParaRPr lang="en-US" altLang="zh-CN" i="1"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en-US" altLang="zh-CN" dirty="0">
                <a:latin typeface="Times New Roman" panose="02020603050405020304" pitchFamily="18" charset="0"/>
                <a:ea typeface="微软雅黑" panose="020B0503020204020204" pitchFamily="34" charset="-122"/>
              </a:rPr>
              <a:t>Perforce</a:t>
            </a:r>
            <a:r>
              <a:rPr lang="zh-CN" altLang="en-US" dirty="0">
                <a:latin typeface="Times New Roman" panose="02020603050405020304" pitchFamily="18" charset="0"/>
                <a:ea typeface="微软雅黑" panose="020B0503020204020204" pitchFamily="34" charset="-122"/>
              </a:rPr>
              <a:t>，你没有连接服务器时几乎不能做什么事。</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用 </a:t>
            </a:r>
            <a:r>
              <a:rPr lang="en-US" altLang="zh-CN" dirty="0">
                <a:latin typeface="Times New Roman" panose="02020603050405020304" pitchFamily="18" charset="0"/>
                <a:ea typeface="微软雅黑" panose="020B0503020204020204" pitchFamily="34" charset="-122"/>
              </a:rPr>
              <a:t>SVN</a:t>
            </a:r>
            <a:r>
              <a:rPr lang="zh-CN" altLang="en-US" dirty="0">
                <a:latin typeface="Times New Roman" panose="02020603050405020304" pitchFamily="18" charset="0"/>
                <a:ea typeface="微软雅黑" panose="020B0503020204020204" pitchFamily="34" charset="-122"/>
              </a:rPr>
              <a:t>和 </a:t>
            </a:r>
            <a:r>
              <a:rPr lang="en-US" altLang="zh-CN" dirty="0">
                <a:latin typeface="Times New Roman" panose="02020603050405020304" pitchFamily="18" charset="0"/>
                <a:ea typeface="微软雅黑" panose="020B0503020204020204" pitchFamily="34" charset="-122"/>
              </a:rPr>
              <a:t>CVS</a:t>
            </a:r>
            <a:r>
              <a:rPr lang="zh-CN" altLang="en-US" dirty="0">
                <a:latin typeface="Times New Roman" panose="02020603050405020304" pitchFamily="18" charset="0"/>
                <a:ea typeface="微软雅黑" panose="020B0503020204020204" pitchFamily="34" charset="-122"/>
              </a:rPr>
              <a:t>，你能修改文件，但不能向数据库提交修改（因为你的本地数据库离线了）。</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51871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45726"/>
            <a:ext cx="8172643" cy="4247317"/>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3</a:t>
            </a:r>
            <a:r>
              <a:rPr lang="zh-CN" altLang="en-US" sz="2000" b="1" dirty="0">
                <a:latin typeface="Times New Roman" panose="02020603050405020304" pitchFamily="18" charset="0"/>
                <a:ea typeface="微软雅黑" panose="020B0503020204020204" pitchFamily="34" charset="-122"/>
              </a:rPr>
              <a:t>）</a:t>
            </a:r>
            <a:r>
              <a:rPr lang="en-US" altLang="zh-CN" sz="2000" b="1" dirty="0">
                <a:latin typeface="Times New Roman" panose="02020603050405020304" pitchFamily="18" charset="0"/>
                <a:ea typeface="微软雅黑" panose="020B0503020204020204" pitchFamily="34" charset="-122"/>
              </a:rPr>
              <a:t>Git</a:t>
            </a:r>
            <a:r>
              <a:rPr lang="zh-CN" altLang="en-US" sz="2000" b="1" dirty="0">
                <a:latin typeface="Times New Roman" panose="02020603050405020304" pitchFamily="18" charset="0"/>
                <a:ea typeface="微软雅黑" panose="020B0503020204020204" pitchFamily="34" charset="-122"/>
              </a:rPr>
              <a:t>保证完整性</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中所有数据</a:t>
            </a:r>
            <a:r>
              <a:rPr lang="zh-CN" altLang="en-US" u="sng" dirty="0">
                <a:solidFill>
                  <a:srgbClr val="FF0000"/>
                </a:solidFill>
                <a:latin typeface="Times New Roman" panose="02020603050405020304" pitchFamily="18" charset="0"/>
                <a:ea typeface="微软雅黑" panose="020B0503020204020204" pitchFamily="34" charset="-122"/>
              </a:rPr>
              <a:t>在存储前都计算校验和</a:t>
            </a:r>
            <a:r>
              <a:rPr lang="zh-CN" altLang="en-US" dirty="0">
                <a:latin typeface="Times New Roman" panose="02020603050405020304" pitchFamily="18" charset="0"/>
                <a:ea typeface="微软雅黑" panose="020B0503020204020204" pitchFamily="34" charset="-122"/>
              </a:rPr>
              <a:t>，然后</a:t>
            </a:r>
            <a:r>
              <a:rPr lang="zh-CN" altLang="en-US" u="sng" dirty="0">
                <a:solidFill>
                  <a:srgbClr val="FF0000"/>
                </a:solidFill>
                <a:latin typeface="Times New Roman" panose="02020603050405020304" pitchFamily="18" charset="0"/>
                <a:ea typeface="微软雅黑" panose="020B0503020204020204" pitchFamily="34" charset="-122"/>
              </a:rPr>
              <a:t>以校验和来引用</a:t>
            </a:r>
            <a:r>
              <a:rPr lang="zh-CN" altLang="en-US" dirty="0">
                <a:latin typeface="Times New Roman" panose="02020603050405020304" pitchFamily="18" charset="0"/>
                <a:ea typeface="微软雅黑" panose="020B0503020204020204" pitchFamily="34" charset="-122"/>
              </a:rPr>
              <a:t>。 </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spcAft>
                <a:spcPts val="1200"/>
              </a:spcAft>
            </a:pPr>
            <a:r>
              <a:rPr lang="zh-CN" altLang="en-US" dirty="0">
                <a:latin typeface="Times New Roman" panose="02020603050405020304" pitchFamily="18" charset="0"/>
                <a:ea typeface="微软雅黑" panose="020B0503020204020204" pitchFamily="34" charset="-122"/>
              </a:rPr>
              <a:t>这意味着不可能在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不知情时更改任何文件内容或目录内容。这个功能建构在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底层，是构成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哲学不可或缺的部分。若你在传送过程中丢失信息或损坏文件，</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就能发现。</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4</a:t>
            </a:r>
            <a:r>
              <a:rPr lang="zh-CN" altLang="en-US" sz="2000" b="1" dirty="0">
                <a:latin typeface="Times New Roman" panose="02020603050405020304" pitchFamily="18" charset="0"/>
                <a:ea typeface="微软雅黑" panose="020B0503020204020204" pitchFamily="34" charset="-122"/>
              </a:rPr>
              <a:t>）</a:t>
            </a:r>
            <a:r>
              <a:rPr lang="en-US" altLang="zh-CN" sz="2000" b="1" dirty="0">
                <a:latin typeface="Times New Roman" panose="02020603050405020304" pitchFamily="18" charset="0"/>
                <a:ea typeface="微软雅黑" panose="020B0503020204020204" pitchFamily="34" charset="-122"/>
              </a:rPr>
              <a:t>Git </a:t>
            </a:r>
            <a:r>
              <a:rPr lang="zh-CN" altLang="en-US" sz="2000" b="1" dirty="0">
                <a:latin typeface="Times New Roman" panose="02020603050405020304" pitchFamily="18" charset="0"/>
                <a:ea typeface="微软雅黑" panose="020B0503020204020204" pitchFamily="34" charset="-122"/>
              </a:rPr>
              <a:t>一般只添加数据</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你执行的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操作，</a:t>
            </a:r>
            <a:r>
              <a:rPr lang="zh-CN" altLang="en-US" u="sng" dirty="0">
                <a:solidFill>
                  <a:srgbClr val="FF0000"/>
                </a:solidFill>
                <a:latin typeface="Times New Roman" panose="02020603050405020304" pitchFamily="18" charset="0"/>
                <a:ea typeface="微软雅黑" panose="020B0503020204020204" pitchFamily="34" charset="-122"/>
              </a:rPr>
              <a:t>几乎只往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数据库中增加数据</a:t>
            </a:r>
            <a:r>
              <a:rPr lang="zh-CN" altLang="en-US" dirty="0">
                <a:latin typeface="Times New Roman" panose="02020603050405020304" pitchFamily="18" charset="0"/>
                <a:ea typeface="微软雅黑" panose="020B0503020204020204" pitchFamily="34" charset="-122"/>
              </a:rPr>
              <a:t>。很难让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执行任何不可逆操作，或者让它以任何方式清除数据。同别的 </a:t>
            </a:r>
            <a:r>
              <a:rPr lang="en-US" altLang="zh-CN" dirty="0">
                <a:latin typeface="Times New Roman" panose="02020603050405020304" pitchFamily="18" charset="0"/>
                <a:ea typeface="微软雅黑" panose="020B0503020204020204" pitchFamily="34" charset="-122"/>
              </a:rPr>
              <a:t>VCS </a:t>
            </a:r>
            <a:r>
              <a:rPr lang="zh-CN" altLang="en-US" dirty="0">
                <a:latin typeface="Times New Roman" panose="02020603050405020304" pitchFamily="18" charset="0"/>
                <a:ea typeface="微软雅黑" panose="020B0503020204020204" pitchFamily="34" charset="-122"/>
              </a:rPr>
              <a:t>一样，未提交更新时有可能丢失或弄乱修改的内容；但是一旦你提交快照到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中，就</a:t>
            </a:r>
            <a:r>
              <a:rPr lang="zh-CN" altLang="en-US" u="sng" dirty="0">
                <a:solidFill>
                  <a:srgbClr val="FF0000"/>
                </a:solidFill>
                <a:latin typeface="Times New Roman" panose="02020603050405020304" pitchFamily="18" charset="0"/>
                <a:ea typeface="微软雅黑" panose="020B0503020204020204" pitchFamily="34" charset="-122"/>
              </a:rPr>
              <a:t>难以再丢失数据</a:t>
            </a:r>
            <a:r>
              <a:rPr lang="zh-CN" altLang="en-US" dirty="0">
                <a:latin typeface="Times New Roman" panose="02020603050405020304" pitchFamily="18" charset="0"/>
                <a:ea typeface="微软雅黑" panose="020B0503020204020204" pitchFamily="34" charset="-122"/>
              </a:rPr>
              <a:t>，特别是如果你定期的推送数据库到其它仓库的话。</a:t>
            </a: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90536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90331"/>
            <a:ext cx="8172643" cy="3477875"/>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5</a:t>
            </a:r>
            <a:r>
              <a:rPr lang="zh-CN" altLang="en-US" sz="2000" b="1" dirty="0">
                <a:latin typeface="Times New Roman" panose="02020603050405020304" pitchFamily="18" charset="0"/>
                <a:ea typeface="微软雅黑" panose="020B0503020204020204" pitchFamily="34" charset="-122"/>
              </a:rPr>
              <a:t>）三种状态</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有三种状态，你的文件可能处于其中之一：</a:t>
            </a:r>
            <a:r>
              <a:rPr lang="zh-CN" altLang="en-US" u="sng" dirty="0">
                <a:solidFill>
                  <a:srgbClr val="FF0000"/>
                </a:solidFill>
                <a:latin typeface="Times New Roman" panose="02020603050405020304" pitchFamily="18" charset="0"/>
                <a:ea typeface="微软雅黑" panose="020B0503020204020204" pitchFamily="34" charset="-122"/>
              </a:rPr>
              <a:t>已修改</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modified</a:t>
            </a:r>
            <a:r>
              <a:rPr lang="zh-CN" altLang="en-US" dirty="0">
                <a:latin typeface="Times New Roman" panose="02020603050405020304" pitchFamily="18" charset="0"/>
                <a:ea typeface="微软雅黑" panose="020B0503020204020204" pitchFamily="34" charset="-122"/>
              </a:rPr>
              <a:t>）、</a:t>
            </a:r>
            <a:r>
              <a:rPr lang="zh-CN" altLang="en-US" u="sng" dirty="0">
                <a:solidFill>
                  <a:srgbClr val="FF0000"/>
                </a:solidFill>
                <a:latin typeface="Times New Roman" panose="02020603050405020304" pitchFamily="18" charset="0"/>
                <a:ea typeface="微软雅黑" panose="020B0503020204020204" pitchFamily="34" charset="-122"/>
              </a:rPr>
              <a:t>已暂存</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staged</a:t>
            </a:r>
            <a:r>
              <a:rPr lang="zh-CN" altLang="en-US" dirty="0">
                <a:latin typeface="Times New Roman" panose="02020603050405020304" pitchFamily="18" charset="0"/>
                <a:ea typeface="微软雅黑" panose="020B0503020204020204" pitchFamily="34" charset="-122"/>
              </a:rPr>
              <a:t>）和</a:t>
            </a:r>
            <a:r>
              <a:rPr lang="zh-CN" altLang="en-US" u="sng" dirty="0">
                <a:solidFill>
                  <a:srgbClr val="FF0000"/>
                </a:solidFill>
                <a:latin typeface="Times New Roman" panose="02020603050405020304" pitchFamily="18" charset="0"/>
                <a:ea typeface="微软雅黑" panose="020B0503020204020204" pitchFamily="34" charset="-122"/>
              </a:rPr>
              <a:t>已提交</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committed</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已修改表示修改了文件，但还没保存到数据库中。</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已暂存表示对一个已修改文件的当前版本做了标记，使之包含在下次提交的快照中。</a:t>
            </a:r>
            <a:endParaRPr lang="en-US" altLang="zh-CN" dirty="0">
              <a:latin typeface="Times New Roman" panose="02020603050405020304" pitchFamily="18" charset="0"/>
              <a:ea typeface="微软雅黑" panose="020B0503020204020204" pitchFamily="34" charset="-122"/>
            </a:endParaRP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已提交表示数据已经安全的保存在本地数据库中。</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由此引入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项目的三个工作区域的概念：</a:t>
            </a:r>
            <a:r>
              <a:rPr lang="zh-CN" altLang="en-US" u="sng" dirty="0">
                <a:solidFill>
                  <a:srgbClr val="FF0000"/>
                </a:solidFill>
                <a:latin typeface="Times New Roman" panose="02020603050405020304" pitchFamily="18" charset="0"/>
                <a:ea typeface="微软雅黑" panose="020B0503020204020204" pitchFamily="34" charset="-122"/>
              </a:rPr>
              <a:t>工作目录</a:t>
            </a:r>
            <a:r>
              <a:rPr lang="zh-CN" altLang="en-US" dirty="0">
                <a:latin typeface="Times New Roman" panose="02020603050405020304" pitchFamily="18" charset="0"/>
                <a:ea typeface="微软雅黑" panose="020B0503020204020204" pitchFamily="34" charset="-122"/>
              </a:rPr>
              <a:t>、</a:t>
            </a:r>
            <a:r>
              <a:rPr lang="zh-CN" altLang="en-US" u="sng" dirty="0">
                <a:solidFill>
                  <a:srgbClr val="FF0000"/>
                </a:solidFill>
                <a:latin typeface="Times New Roman" panose="02020603050405020304" pitchFamily="18" charset="0"/>
                <a:ea typeface="微软雅黑" panose="020B0503020204020204" pitchFamily="34" charset="-122"/>
              </a:rPr>
              <a:t>暂存区域</a:t>
            </a:r>
            <a:r>
              <a:rPr lang="zh-CN" altLang="en-US" dirty="0">
                <a:latin typeface="Times New Roman" panose="02020603050405020304" pitchFamily="18" charset="0"/>
                <a:ea typeface="微软雅黑" panose="020B0503020204020204" pitchFamily="34" charset="-122"/>
              </a:rPr>
              <a:t>、</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仓库</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80369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89201"/>
            <a:ext cx="8172643" cy="2298065"/>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5</a:t>
            </a:r>
            <a:r>
              <a:rPr lang="zh-CN" altLang="en-US" sz="2000" b="1" dirty="0">
                <a:latin typeface="Times New Roman" panose="02020603050405020304" pitchFamily="18" charset="0"/>
                <a:ea typeface="微软雅黑" panose="020B0503020204020204" pitchFamily="34" charset="-122"/>
              </a:rPr>
              <a:t>）三种状态</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基本的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工作流程如下：</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在</a:t>
            </a:r>
            <a:r>
              <a:rPr lang="zh-CN" altLang="en-US" u="sng" dirty="0">
                <a:solidFill>
                  <a:srgbClr val="FF0000"/>
                </a:solidFill>
                <a:latin typeface="Times New Roman" panose="02020603050405020304" pitchFamily="18" charset="0"/>
                <a:ea typeface="微软雅黑" panose="020B0503020204020204" pitchFamily="34" charset="-122"/>
              </a:rPr>
              <a:t>工作目录</a:t>
            </a:r>
            <a:r>
              <a:rPr lang="zh-CN" altLang="en-US" dirty="0">
                <a:latin typeface="Times New Roman" panose="02020603050405020304" pitchFamily="18" charset="0"/>
                <a:ea typeface="微软雅黑" panose="020B0503020204020204" pitchFamily="34" charset="-122"/>
              </a:rPr>
              <a:t>中</a:t>
            </a:r>
            <a:r>
              <a:rPr lang="zh-CN" altLang="en-US" u="sng" dirty="0">
                <a:solidFill>
                  <a:srgbClr val="FF0000"/>
                </a:solidFill>
                <a:latin typeface="Times New Roman" panose="02020603050405020304" pitchFamily="18" charset="0"/>
                <a:ea typeface="微软雅黑" panose="020B0503020204020204" pitchFamily="34" charset="-122"/>
              </a:rPr>
              <a:t>修改</a:t>
            </a:r>
            <a:r>
              <a:rPr lang="zh-CN" altLang="en-US" dirty="0">
                <a:latin typeface="Times New Roman" panose="02020603050405020304" pitchFamily="18" charset="0"/>
                <a:ea typeface="微软雅黑" panose="020B0503020204020204" pitchFamily="34" charset="-122"/>
              </a:rPr>
              <a:t>文件；</a:t>
            </a:r>
          </a:p>
          <a:p>
            <a:pPr marL="742950" lvl="1" indent="-285750" algn="just">
              <a:lnSpc>
                <a:spcPts val="2800"/>
              </a:lnSpc>
              <a:spcBef>
                <a:spcPts val="800"/>
              </a:spcBef>
              <a:buClr>
                <a:srgbClr val="F34F29"/>
              </a:buClr>
              <a:buFont typeface="Wingdings" panose="05000000000000000000" pitchFamily="2" charset="2"/>
              <a:buChar char="Ø"/>
            </a:pPr>
            <a:r>
              <a:rPr lang="zh-CN" altLang="en-US" u="sng" dirty="0">
                <a:solidFill>
                  <a:srgbClr val="FF0000"/>
                </a:solidFill>
                <a:latin typeface="Times New Roman" panose="02020603050405020304" pitchFamily="18" charset="0"/>
                <a:ea typeface="微软雅黑" panose="020B0503020204020204" pitchFamily="34" charset="-122"/>
              </a:rPr>
              <a:t>暂存</a:t>
            </a:r>
            <a:r>
              <a:rPr lang="zh-CN" altLang="en-US" dirty="0">
                <a:latin typeface="Times New Roman" panose="02020603050405020304" pitchFamily="18" charset="0"/>
                <a:ea typeface="微软雅黑" panose="020B0503020204020204" pitchFamily="34" charset="-122"/>
              </a:rPr>
              <a:t>文件，将文件的快照放入</a:t>
            </a:r>
            <a:r>
              <a:rPr lang="zh-CN" altLang="en-US" u="sng" dirty="0">
                <a:solidFill>
                  <a:srgbClr val="FF0000"/>
                </a:solidFill>
                <a:latin typeface="Times New Roman" panose="02020603050405020304" pitchFamily="18" charset="0"/>
                <a:ea typeface="微软雅黑" panose="020B0503020204020204" pitchFamily="34" charset="-122"/>
              </a:rPr>
              <a:t>暂存区域</a:t>
            </a:r>
            <a:r>
              <a:rPr lang="zh-CN" altLang="en-US" dirty="0">
                <a:latin typeface="Times New Roman" panose="02020603050405020304" pitchFamily="18" charset="0"/>
                <a:ea typeface="微软雅黑" panose="020B0503020204020204" pitchFamily="34" charset="-122"/>
              </a:rPr>
              <a:t>；</a:t>
            </a:r>
          </a:p>
          <a:p>
            <a:pPr marL="742950" lvl="1" indent="-285750" algn="just">
              <a:lnSpc>
                <a:spcPts val="2800"/>
              </a:lnSpc>
              <a:spcBef>
                <a:spcPts val="800"/>
              </a:spcBef>
              <a:buClr>
                <a:srgbClr val="F34F29"/>
              </a:buClr>
              <a:buFont typeface="Wingdings" panose="05000000000000000000" pitchFamily="2" charset="2"/>
              <a:buChar char="Ø"/>
            </a:pPr>
            <a:r>
              <a:rPr lang="zh-CN" altLang="en-US" u="sng" dirty="0">
                <a:solidFill>
                  <a:srgbClr val="FF0000"/>
                </a:solidFill>
                <a:latin typeface="Times New Roman" panose="02020603050405020304" pitchFamily="18" charset="0"/>
                <a:ea typeface="微软雅黑" panose="020B0503020204020204" pitchFamily="34" charset="-122"/>
              </a:rPr>
              <a:t>提交</a:t>
            </a:r>
            <a:r>
              <a:rPr lang="zh-CN" altLang="en-US" dirty="0">
                <a:latin typeface="Times New Roman" panose="02020603050405020304" pitchFamily="18" charset="0"/>
                <a:ea typeface="微软雅黑" panose="020B0503020204020204" pitchFamily="34" charset="-122"/>
              </a:rPr>
              <a:t>更新，找到暂存区域的文件，将快照永久性存储到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仓库</a:t>
            </a:r>
            <a:r>
              <a:rPr lang="zh-CN" altLang="en-US" dirty="0">
                <a:latin typeface="Times New Roman" panose="02020603050405020304" pitchFamily="18" charset="0"/>
                <a:ea typeface="微软雅黑" panose="020B0503020204020204" pitchFamily="34" charset="-122"/>
              </a:rPr>
              <a:t>目录。</a:t>
            </a:r>
          </a:p>
        </p:txBody>
      </p:sp>
      <p:pic>
        <p:nvPicPr>
          <p:cNvPr id="3" name="图片 2">
            <a:extLst>
              <a:ext uri="{FF2B5EF4-FFF2-40B4-BE49-F238E27FC236}">
                <a16:creationId xmlns:a16="http://schemas.microsoft.com/office/drawing/2014/main" id="{1927E83D-18A4-4446-980D-76BC17F33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646" y="3268743"/>
            <a:ext cx="5726708" cy="3156848"/>
          </a:xfrm>
          <a:prstGeom prst="rect">
            <a:avLst/>
          </a:prstGeom>
        </p:spPr>
      </p:pic>
      <p:sp>
        <p:nvSpPr>
          <p:cNvPr id="5" name="矩形 4">
            <a:extLst>
              <a:ext uri="{FF2B5EF4-FFF2-40B4-BE49-F238E27FC236}">
                <a16:creationId xmlns:a16="http://schemas.microsoft.com/office/drawing/2014/main" id="{D7B535CC-6F56-4CC3-A337-A389BB564670}"/>
              </a:ext>
            </a:extLst>
          </p:cNvPr>
          <p:cNvSpPr/>
          <p:nvPr/>
        </p:nvSpPr>
        <p:spPr>
          <a:xfrm>
            <a:off x="3061010" y="6465054"/>
            <a:ext cx="3021981" cy="307777"/>
          </a:xfrm>
          <a:prstGeom prst="rect">
            <a:avLst/>
          </a:prstGeom>
        </p:spPr>
        <p:txBody>
          <a:bodyPr wrap="none">
            <a:spAutoFit/>
          </a:bodyPr>
          <a:lstStyle/>
          <a:p>
            <a:r>
              <a:rPr lang="zh-CN" altLang="en-US" sz="1400" dirty="0">
                <a:solidFill>
                  <a:srgbClr val="4E443C"/>
                </a:solidFill>
                <a:latin typeface="微软雅黑" panose="020B0503020204020204" pitchFamily="34" charset="-122"/>
                <a:ea typeface="微软雅黑" panose="020B0503020204020204" pitchFamily="34" charset="-122"/>
              </a:rPr>
              <a:t>  工作目录、暂存区域以及 </a:t>
            </a:r>
            <a:r>
              <a:rPr lang="en-US" altLang="zh-CN" sz="1400" dirty="0">
                <a:solidFill>
                  <a:srgbClr val="4E443C"/>
                </a:solidFill>
                <a:latin typeface="微软雅黑" panose="020B0503020204020204" pitchFamily="34" charset="-122"/>
                <a:ea typeface="微软雅黑" panose="020B0503020204020204" pitchFamily="34" charset="-122"/>
              </a:rPr>
              <a:t>Git </a:t>
            </a:r>
            <a:r>
              <a:rPr lang="zh-CN" altLang="en-US" sz="1400" dirty="0">
                <a:solidFill>
                  <a:srgbClr val="4E443C"/>
                </a:solidFill>
                <a:latin typeface="微软雅黑" panose="020B0503020204020204" pitchFamily="34" charset="-122"/>
                <a:ea typeface="微软雅黑" panose="020B0503020204020204" pitchFamily="34" charset="-122"/>
              </a:rPr>
              <a:t>仓库</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62463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67617"/>
            <a:ext cx="8172643" cy="1272143"/>
          </a:xfrm>
          <a:prstGeom prst="rect">
            <a:avLst/>
          </a:prstGeom>
          <a:noFill/>
        </p:spPr>
        <p:txBody>
          <a:bodyPr wrap="square" rtlCol="0">
            <a:spAutoFit/>
          </a:bodyPr>
          <a:lstStyle/>
          <a:p>
            <a:pPr indent="457200" algn="just">
              <a:lnSpc>
                <a:spcPts val="2800"/>
              </a:lnSpc>
              <a:spcBef>
                <a:spcPts val="800"/>
              </a:spcBef>
            </a:pPr>
            <a:r>
              <a:rPr lang="en-US" altLang="zh-CN" dirty="0" err="1">
                <a:latin typeface="Times New Roman" panose="02020603050405020304" pitchFamily="18" charset="0"/>
                <a:ea typeface="微软雅黑" panose="020B0503020204020204" pitchFamily="34" charset="-122"/>
              </a:rPr>
              <a:t>Git</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有多种使用方式：原生的</a:t>
            </a:r>
            <a:r>
              <a:rPr lang="zh-CN" altLang="en-US" u="sng" dirty="0">
                <a:solidFill>
                  <a:srgbClr val="FF0000"/>
                </a:solidFill>
                <a:latin typeface="Times New Roman" panose="02020603050405020304" pitchFamily="18" charset="0"/>
                <a:ea typeface="微软雅黑" panose="020B0503020204020204" pitchFamily="34" charset="-122"/>
              </a:rPr>
              <a:t>命令行模式</a:t>
            </a:r>
            <a:r>
              <a:rPr lang="zh-CN" altLang="en-US" dirty="0">
                <a:latin typeface="Times New Roman" panose="02020603050405020304" pitchFamily="18" charset="0"/>
                <a:ea typeface="微软雅黑" panose="020B0503020204020204" pitchFamily="34" charset="-122"/>
              </a:rPr>
              <a:t>，</a:t>
            </a:r>
            <a:r>
              <a:rPr lang="en-US" altLang="zh-CN" u="sng" dirty="0">
                <a:solidFill>
                  <a:srgbClr val="FF0000"/>
                </a:solidFill>
                <a:latin typeface="Times New Roman" panose="02020603050405020304" pitchFamily="18" charset="0"/>
                <a:ea typeface="微软雅黑" panose="020B0503020204020204" pitchFamily="34" charset="-122"/>
              </a:rPr>
              <a:t>GUI </a:t>
            </a:r>
            <a:r>
              <a:rPr lang="zh-CN" altLang="en-US" u="sng" dirty="0">
                <a:solidFill>
                  <a:srgbClr val="FF0000"/>
                </a:solidFill>
                <a:latin typeface="Times New Roman" panose="02020603050405020304" pitchFamily="18" charset="0"/>
                <a:ea typeface="微软雅黑" panose="020B0503020204020204" pitchFamily="34" charset="-122"/>
              </a:rPr>
              <a:t>模式</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只有在</a:t>
            </a:r>
            <a:r>
              <a:rPr lang="zh-CN" altLang="en-US" u="sng" dirty="0">
                <a:solidFill>
                  <a:srgbClr val="FF0000"/>
                </a:solidFill>
                <a:latin typeface="Times New Roman" panose="02020603050405020304" pitchFamily="18" charset="0"/>
                <a:ea typeface="微软雅黑" panose="020B0503020204020204" pitchFamily="34" charset="-122"/>
              </a:rPr>
              <a:t>命令行模式下才能执行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的所有命令</a:t>
            </a:r>
            <a:r>
              <a:rPr lang="zh-CN" altLang="en-US" dirty="0">
                <a:latin typeface="Times New Roman" panose="02020603050405020304" pitchFamily="18" charset="0"/>
                <a:ea typeface="微软雅黑" panose="020B0503020204020204" pitchFamily="34" charset="-122"/>
              </a:rPr>
              <a:t>，而大多数的 </a:t>
            </a:r>
            <a:r>
              <a:rPr lang="en-US" altLang="zh-CN" dirty="0">
                <a:latin typeface="Times New Roman" panose="02020603050405020304" pitchFamily="18" charset="0"/>
                <a:ea typeface="微软雅黑" panose="020B0503020204020204" pitchFamily="34" charset="-122"/>
              </a:rPr>
              <a:t>GUI </a:t>
            </a:r>
            <a:r>
              <a:rPr lang="zh-CN" altLang="en-US" dirty="0">
                <a:latin typeface="Times New Roman" panose="02020603050405020304" pitchFamily="18" charset="0"/>
                <a:ea typeface="微软雅黑" panose="020B0503020204020204" pitchFamily="34" charset="-122"/>
              </a:rPr>
              <a:t>软件只实现了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所有功能的</a:t>
            </a:r>
            <a:r>
              <a:rPr lang="zh-CN" altLang="en-US" u="sng" dirty="0">
                <a:solidFill>
                  <a:srgbClr val="FF0000"/>
                </a:solidFill>
                <a:latin typeface="Times New Roman" panose="02020603050405020304" pitchFamily="18" charset="0"/>
                <a:ea typeface="微软雅黑" panose="020B0503020204020204" pitchFamily="34" charset="-122"/>
              </a:rPr>
              <a:t>一个子集</a:t>
            </a:r>
            <a:r>
              <a:rPr lang="zh-CN" altLang="en-US" dirty="0">
                <a:latin typeface="Times New Roman" panose="02020603050405020304" pitchFamily="18" charset="0"/>
                <a:ea typeface="微软雅黑" panose="020B0503020204020204" pitchFamily="34" charset="-122"/>
              </a:rPr>
              <a:t>以降低操作难度。</a:t>
            </a:r>
            <a:endParaRPr lang="en-US" altLang="zh-CN" dirty="0">
              <a:latin typeface="Times New Roman" panose="02020603050405020304" pitchFamily="18" charset="0"/>
              <a:ea typeface="微软雅黑" panose="020B0503020204020204" pitchFamily="34" charset="-122"/>
            </a:endParaRPr>
          </a:p>
        </p:txBody>
      </p:sp>
      <p:pic>
        <p:nvPicPr>
          <p:cNvPr id="7" name="图片 6">
            <a:extLst>
              <a:ext uri="{FF2B5EF4-FFF2-40B4-BE49-F238E27FC236}">
                <a16:creationId xmlns:a16="http://schemas.microsoft.com/office/drawing/2014/main" id="{8D5B8558-8B0B-4672-A91B-A889F5919FCA}"/>
              </a:ext>
            </a:extLst>
          </p:cNvPr>
          <p:cNvPicPr>
            <a:picLocks noChangeAspect="1"/>
          </p:cNvPicPr>
          <p:nvPr/>
        </p:nvPicPr>
        <p:blipFill rotWithShape="1">
          <a:blip r:embed="rId3"/>
          <a:srcRect l="7817" r="8556"/>
          <a:stretch/>
        </p:blipFill>
        <p:spPr>
          <a:xfrm>
            <a:off x="4346082" y="2571427"/>
            <a:ext cx="4711854" cy="3214248"/>
          </a:xfrm>
          <a:prstGeom prst="rect">
            <a:avLst/>
          </a:prstGeom>
        </p:spPr>
      </p:pic>
      <p:pic>
        <p:nvPicPr>
          <p:cNvPr id="2" name="图片 1">
            <a:extLst>
              <a:ext uri="{FF2B5EF4-FFF2-40B4-BE49-F238E27FC236}">
                <a16:creationId xmlns:a16="http://schemas.microsoft.com/office/drawing/2014/main" id="{9403BC0E-94FB-4043-A753-D4024D372B75}"/>
              </a:ext>
            </a:extLst>
          </p:cNvPr>
          <p:cNvPicPr>
            <a:picLocks noChangeAspect="1"/>
          </p:cNvPicPr>
          <p:nvPr/>
        </p:nvPicPr>
        <p:blipFill>
          <a:blip r:embed="rId4"/>
          <a:stretch>
            <a:fillRect/>
          </a:stretch>
        </p:blipFill>
        <p:spPr>
          <a:xfrm>
            <a:off x="86055" y="2571427"/>
            <a:ext cx="4181275" cy="3214248"/>
          </a:xfrm>
          <a:prstGeom prst="rect">
            <a:avLst/>
          </a:prstGeom>
        </p:spPr>
      </p:pic>
      <p:sp>
        <p:nvSpPr>
          <p:cNvPr id="5" name="矩形 4"/>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382273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6C9E990-0BD0-47EC-834E-8902D09F8BDB}"/>
              </a:ext>
            </a:extLst>
          </p:cNvPr>
          <p:cNvPicPr>
            <a:picLocks noChangeAspect="1"/>
          </p:cNvPicPr>
          <p:nvPr/>
        </p:nvPicPr>
        <p:blipFill>
          <a:blip r:embed="rId3"/>
          <a:stretch>
            <a:fillRect/>
          </a:stretch>
        </p:blipFill>
        <p:spPr>
          <a:xfrm>
            <a:off x="943984" y="1269781"/>
            <a:ext cx="7256032" cy="5192339"/>
          </a:xfrm>
          <a:prstGeom prst="rect">
            <a:avLst/>
          </a:prstGeom>
        </p:spPr>
      </p:pic>
      <p:sp>
        <p:nvSpPr>
          <p:cNvPr id="4" name="矩形 3"/>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Tree>
    <p:extLst>
      <p:ext uri="{BB962C8B-B14F-4D97-AF65-F5344CB8AC3E}">
        <p14:creationId xmlns:p14="http://schemas.microsoft.com/office/powerpoint/2010/main" val="267730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pic>
        <p:nvPicPr>
          <p:cNvPr id="4" name="图片 3">
            <a:extLst>
              <a:ext uri="{FF2B5EF4-FFF2-40B4-BE49-F238E27FC236}">
                <a16:creationId xmlns:a16="http://schemas.microsoft.com/office/drawing/2014/main" id="{7C3B9679-ACF7-47B1-A4D5-4EF723C13B18}"/>
              </a:ext>
            </a:extLst>
          </p:cNvPr>
          <p:cNvPicPr>
            <a:picLocks noChangeAspect="1"/>
          </p:cNvPicPr>
          <p:nvPr/>
        </p:nvPicPr>
        <p:blipFill>
          <a:blip r:embed="rId3"/>
          <a:stretch>
            <a:fillRect/>
          </a:stretch>
        </p:blipFill>
        <p:spPr>
          <a:xfrm>
            <a:off x="871538" y="1089670"/>
            <a:ext cx="7400925" cy="5505566"/>
          </a:xfrm>
          <a:prstGeom prst="rect">
            <a:avLst/>
          </a:prstGeom>
        </p:spPr>
      </p:pic>
    </p:spTree>
    <p:extLst>
      <p:ext uri="{BB962C8B-B14F-4D97-AF65-F5344CB8AC3E}">
        <p14:creationId xmlns:p14="http://schemas.microsoft.com/office/powerpoint/2010/main" val="92262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BDCB62-663A-471D-AE5F-B5884364B55E}"/>
              </a:ext>
            </a:extLst>
          </p:cNvPr>
          <p:cNvSpPr>
            <a:spLocks noGrp="1" noChangeArrowheads="1"/>
          </p:cNvSpPr>
          <p:nvPr>
            <p:ph type="title"/>
          </p:nvPr>
        </p:nvSpPr>
        <p:spPr>
          <a:xfrm>
            <a:off x="628650" y="403226"/>
            <a:ext cx="7886700" cy="1325563"/>
          </a:xfrm>
        </p:spPr>
        <p:txBody>
          <a:bodyPr/>
          <a:lstStyle/>
          <a:p>
            <a:pPr algn="ctr"/>
            <a:r>
              <a:rPr lang="zh-CN" altLang="en-US" sz="45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en-US" altLang="zh-CN" sz="45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4063D98B-AD71-4D8F-B1CF-D92A51436081}"/>
              </a:ext>
            </a:extLst>
          </p:cNvPr>
          <p:cNvGrpSpPr/>
          <p:nvPr/>
        </p:nvGrpSpPr>
        <p:grpSpPr>
          <a:xfrm>
            <a:off x="902792" y="2343150"/>
            <a:ext cx="7338416" cy="2655848"/>
            <a:chOff x="814984" y="1905000"/>
            <a:chExt cx="7338416" cy="2655848"/>
          </a:xfrm>
        </p:grpSpPr>
        <p:sp>
          <p:nvSpPr>
            <p:cNvPr id="23555" name="Line 3">
              <a:extLst>
                <a:ext uri="{FF2B5EF4-FFF2-40B4-BE49-F238E27FC236}">
                  <a16:creationId xmlns:a16="http://schemas.microsoft.com/office/drawing/2014/main" id="{ECD5348C-6F94-4E31-B756-DA44880CF72B}"/>
                </a:ext>
              </a:extLst>
            </p:cNvPr>
            <p:cNvSpPr>
              <a:spLocks noChangeShapeType="1"/>
            </p:cNvSpPr>
            <p:nvPr/>
          </p:nvSpPr>
          <p:spPr bwMode="auto">
            <a:xfrm flipV="1">
              <a:off x="3017838" y="2830513"/>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sp>
          <p:nvSpPr>
            <p:cNvPr id="23557" name="Line 5">
              <a:extLst>
                <a:ext uri="{FF2B5EF4-FFF2-40B4-BE49-F238E27FC236}">
                  <a16:creationId xmlns:a16="http://schemas.microsoft.com/office/drawing/2014/main" id="{D31F591F-D7F6-40B2-9AAC-942A3769B1CD}"/>
                </a:ext>
              </a:extLst>
            </p:cNvPr>
            <p:cNvSpPr>
              <a:spLocks noChangeShapeType="1"/>
            </p:cNvSpPr>
            <p:nvPr/>
          </p:nvSpPr>
          <p:spPr bwMode="auto">
            <a:xfrm flipV="1">
              <a:off x="3017838" y="3543300"/>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grpSp>
          <p:nvGrpSpPr>
            <p:cNvPr id="23558" name="Group 6">
              <a:extLst>
                <a:ext uri="{FF2B5EF4-FFF2-40B4-BE49-F238E27FC236}">
                  <a16:creationId xmlns:a16="http://schemas.microsoft.com/office/drawing/2014/main" id="{552FC5DF-9C6A-4AE8-A16B-B2263AF25C18}"/>
                </a:ext>
              </a:extLst>
            </p:cNvPr>
            <p:cNvGrpSpPr>
              <a:grpSpLocks/>
            </p:cNvGrpSpPr>
            <p:nvPr/>
          </p:nvGrpSpPr>
          <p:grpSpPr bwMode="auto">
            <a:xfrm>
              <a:off x="2746375" y="2154238"/>
              <a:ext cx="879475" cy="338137"/>
              <a:chOff x="1492" y="1538"/>
              <a:chExt cx="624" cy="240"/>
            </a:xfrm>
          </p:grpSpPr>
          <p:sp>
            <p:nvSpPr>
              <p:cNvPr id="23559" name="Line 7">
                <a:extLst>
                  <a:ext uri="{FF2B5EF4-FFF2-40B4-BE49-F238E27FC236}">
                    <a16:creationId xmlns:a16="http://schemas.microsoft.com/office/drawing/2014/main" id="{C4BE3D2E-1FA1-4B1D-9F3C-8BD1DE736626}"/>
                  </a:ext>
                </a:extLst>
              </p:cNvPr>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sp>
            <p:nvSpPr>
              <p:cNvPr id="23560" name="Line 8">
                <a:extLst>
                  <a:ext uri="{FF2B5EF4-FFF2-40B4-BE49-F238E27FC236}">
                    <a16:creationId xmlns:a16="http://schemas.microsoft.com/office/drawing/2014/main" id="{B2BA7B3B-2DE8-4B6B-90DC-F35CAFC0F280}"/>
                  </a:ext>
                </a:extLst>
              </p:cNvPr>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grpSp>
        <p:grpSp>
          <p:nvGrpSpPr>
            <p:cNvPr id="23561" name="Group 9">
              <a:extLst>
                <a:ext uri="{FF2B5EF4-FFF2-40B4-BE49-F238E27FC236}">
                  <a16:creationId xmlns:a16="http://schemas.microsoft.com/office/drawing/2014/main" id="{9241AB8F-1235-4C92-9AE3-7C8304F05074}"/>
                </a:ext>
              </a:extLst>
            </p:cNvPr>
            <p:cNvGrpSpPr>
              <a:grpSpLocks/>
            </p:cNvGrpSpPr>
            <p:nvPr/>
          </p:nvGrpSpPr>
          <p:grpSpPr bwMode="auto">
            <a:xfrm>
              <a:off x="2679700" y="3949700"/>
              <a:ext cx="946150" cy="269875"/>
              <a:chOff x="1444" y="3218"/>
              <a:chExt cx="672" cy="192"/>
            </a:xfrm>
          </p:grpSpPr>
          <p:sp>
            <p:nvSpPr>
              <p:cNvPr id="23562" name="Line 10">
                <a:extLst>
                  <a:ext uri="{FF2B5EF4-FFF2-40B4-BE49-F238E27FC236}">
                    <a16:creationId xmlns:a16="http://schemas.microsoft.com/office/drawing/2014/main" id="{285A2005-C98A-4803-B209-DC683D2876A2}"/>
                  </a:ext>
                </a:extLst>
              </p:cNvPr>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sp>
            <p:nvSpPr>
              <p:cNvPr id="23563" name="Line 11">
                <a:extLst>
                  <a:ext uri="{FF2B5EF4-FFF2-40B4-BE49-F238E27FC236}">
                    <a16:creationId xmlns:a16="http://schemas.microsoft.com/office/drawing/2014/main" id="{3F3659DC-AEAE-49E3-89EE-84E487E8D1FF}"/>
                  </a:ext>
                </a:extLst>
              </p:cNvPr>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34F29"/>
                  </a:solidFill>
                </a:endParaRPr>
              </a:p>
            </p:txBody>
          </p:sp>
        </p:grpSp>
        <p:sp>
          <p:nvSpPr>
            <p:cNvPr id="23564" name="AutoShape 12">
              <a:extLst>
                <a:ext uri="{FF2B5EF4-FFF2-40B4-BE49-F238E27FC236}">
                  <a16:creationId xmlns:a16="http://schemas.microsoft.com/office/drawing/2014/main" id="{30646168-6CF9-403A-A945-8751F03F56AD}"/>
                </a:ext>
              </a:extLst>
            </p:cNvPr>
            <p:cNvSpPr>
              <a:spLocks noChangeArrowheads="1"/>
            </p:cNvSpPr>
            <p:nvPr/>
          </p:nvSpPr>
          <p:spPr bwMode="gray">
            <a:xfrm>
              <a:off x="3621088" y="19510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65" name="Rectangle 13">
              <a:extLst>
                <a:ext uri="{FF2B5EF4-FFF2-40B4-BE49-F238E27FC236}">
                  <a16:creationId xmlns:a16="http://schemas.microsoft.com/office/drawing/2014/main" id="{5E6EC8A4-016D-4BC3-81A8-1F85950A0C9E}"/>
                </a:ext>
              </a:extLst>
            </p:cNvPr>
            <p:cNvSpPr>
              <a:spLocks noChangeArrowheads="1"/>
            </p:cNvSpPr>
            <p:nvPr/>
          </p:nvSpPr>
          <p:spPr bwMode="auto">
            <a:xfrm>
              <a:off x="4257675" y="1905000"/>
              <a:ext cx="17235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000" b="1" dirty="0">
                  <a:latin typeface="微软雅黑" panose="020B0503020204020204" pitchFamily="34" charset="-122"/>
                  <a:ea typeface="微软雅黑" panose="020B0503020204020204" pitchFamily="34" charset="-122"/>
                  <a:cs typeface="Arial" panose="020B0604020202020204" pitchFamily="34" charset="0"/>
                </a:rPr>
                <a:t>版本控制</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566" name="AutoShape 14">
              <a:extLst>
                <a:ext uri="{FF2B5EF4-FFF2-40B4-BE49-F238E27FC236}">
                  <a16:creationId xmlns:a16="http://schemas.microsoft.com/office/drawing/2014/main" id="{3FF67DA6-A470-464D-ABC6-F9BE0FD3F7A2}"/>
                </a:ext>
              </a:extLst>
            </p:cNvPr>
            <p:cNvSpPr>
              <a:spLocks noChangeArrowheads="1"/>
            </p:cNvSpPr>
            <p:nvPr/>
          </p:nvSpPr>
          <p:spPr bwMode="gray">
            <a:xfrm>
              <a:off x="3621088" y="26162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67" name="Rectangle 15">
              <a:extLst>
                <a:ext uri="{FF2B5EF4-FFF2-40B4-BE49-F238E27FC236}">
                  <a16:creationId xmlns:a16="http://schemas.microsoft.com/office/drawing/2014/main" id="{B142C57F-2690-4974-BC9D-C07E5FB01D5D}"/>
                </a:ext>
              </a:extLst>
            </p:cNvPr>
            <p:cNvSpPr>
              <a:spLocks noChangeArrowheads="1"/>
            </p:cNvSpPr>
            <p:nvPr/>
          </p:nvSpPr>
          <p:spPr bwMode="auto">
            <a:xfrm>
              <a:off x="4257675" y="2570163"/>
              <a:ext cx="32624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000" b="1" dirty="0">
                  <a:latin typeface="微软雅黑" panose="020B0503020204020204" pitchFamily="34" charset="-122"/>
                  <a:ea typeface="微软雅黑" panose="020B0503020204020204" pitchFamily="34" charset="-122"/>
                  <a:cs typeface="Arial" panose="020B0604020202020204" pitchFamily="34" charset="0"/>
                </a:rPr>
                <a:t>版本控制系统分类</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570" name="Oval 18">
              <a:extLst>
                <a:ext uri="{FF2B5EF4-FFF2-40B4-BE49-F238E27FC236}">
                  <a16:creationId xmlns:a16="http://schemas.microsoft.com/office/drawing/2014/main" id="{A1982F35-54A6-4E02-9CFD-C85F38316774}"/>
                </a:ext>
              </a:extLst>
            </p:cNvPr>
            <p:cNvSpPr>
              <a:spLocks noChangeArrowheads="1"/>
            </p:cNvSpPr>
            <p:nvPr/>
          </p:nvSpPr>
          <p:spPr bwMode="gray">
            <a:xfrm>
              <a:off x="3541713" y="20558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sp>
          <p:nvSpPr>
            <p:cNvPr id="23573" name="AutoShape 21">
              <a:extLst>
                <a:ext uri="{FF2B5EF4-FFF2-40B4-BE49-F238E27FC236}">
                  <a16:creationId xmlns:a16="http://schemas.microsoft.com/office/drawing/2014/main" id="{B49AB566-30C8-43E7-8CC6-A10834797D37}"/>
                </a:ext>
              </a:extLst>
            </p:cNvPr>
            <p:cNvSpPr>
              <a:spLocks noChangeArrowheads="1"/>
            </p:cNvSpPr>
            <p:nvPr/>
          </p:nvSpPr>
          <p:spPr bwMode="gray">
            <a:xfrm>
              <a:off x="3621088" y="33528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74" name="Rectangle 22">
              <a:extLst>
                <a:ext uri="{FF2B5EF4-FFF2-40B4-BE49-F238E27FC236}">
                  <a16:creationId xmlns:a16="http://schemas.microsoft.com/office/drawing/2014/main" id="{22BA7C88-3C1C-470E-96A7-056A12C1D889}"/>
                </a:ext>
              </a:extLst>
            </p:cNvPr>
            <p:cNvSpPr>
              <a:spLocks noChangeArrowheads="1"/>
            </p:cNvSpPr>
            <p:nvPr/>
          </p:nvSpPr>
          <p:spPr bwMode="auto">
            <a:xfrm>
              <a:off x="4257675" y="3306763"/>
              <a:ext cx="16353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3000" b="1" dirty="0">
                  <a:latin typeface="微软雅黑" panose="020B0503020204020204" pitchFamily="34" charset="-122"/>
                  <a:ea typeface="微软雅黑" panose="020B0503020204020204" pitchFamily="34" charset="-122"/>
                  <a:cs typeface="Arial" panose="020B0604020202020204" pitchFamily="34" charset="0"/>
                </a:rPr>
                <a:t>Git </a:t>
              </a:r>
              <a:r>
                <a:rPr lang="zh-CN" altLang="en-US" sz="3000" b="1" dirty="0">
                  <a:latin typeface="微软雅黑" panose="020B0503020204020204" pitchFamily="34" charset="-122"/>
                  <a:ea typeface="微软雅黑" panose="020B0503020204020204" pitchFamily="34" charset="-122"/>
                  <a:cs typeface="Arial" panose="020B0604020202020204" pitchFamily="34" charset="0"/>
                </a:rPr>
                <a:t>简介</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576" name="AutoShape 24">
              <a:extLst>
                <a:ext uri="{FF2B5EF4-FFF2-40B4-BE49-F238E27FC236}">
                  <a16:creationId xmlns:a16="http://schemas.microsoft.com/office/drawing/2014/main" id="{73C49318-D3CD-4F9A-AF28-539EEA99E1DD}"/>
                </a:ext>
              </a:extLst>
            </p:cNvPr>
            <p:cNvSpPr>
              <a:spLocks noChangeArrowheads="1"/>
            </p:cNvSpPr>
            <p:nvPr/>
          </p:nvSpPr>
          <p:spPr bwMode="gray">
            <a:xfrm>
              <a:off x="3621088" y="40544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b="1">
                <a:solidFill>
                  <a:srgbClr val="F34F29"/>
                </a:solidFill>
              </a:endParaRPr>
            </a:p>
          </p:txBody>
        </p:sp>
        <p:sp>
          <p:nvSpPr>
            <p:cNvPr id="23577" name="Rectangle 25">
              <a:extLst>
                <a:ext uri="{FF2B5EF4-FFF2-40B4-BE49-F238E27FC236}">
                  <a16:creationId xmlns:a16="http://schemas.microsoft.com/office/drawing/2014/main" id="{553A211B-31C2-40C5-9984-8123612D92EC}"/>
                </a:ext>
              </a:extLst>
            </p:cNvPr>
            <p:cNvSpPr>
              <a:spLocks noChangeArrowheads="1"/>
            </p:cNvSpPr>
            <p:nvPr/>
          </p:nvSpPr>
          <p:spPr bwMode="auto">
            <a:xfrm>
              <a:off x="4257675" y="4006850"/>
              <a:ext cx="32271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3000" b="1" dirty="0">
                  <a:latin typeface="微软雅黑" panose="020B0503020204020204" pitchFamily="34" charset="-122"/>
                  <a:ea typeface="微软雅黑" panose="020B0503020204020204" pitchFamily="34" charset="-122"/>
                  <a:cs typeface="Arial" panose="020B0604020202020204" pitchFamily="34" charset="0"/>
                </a:rPr>
                <a:t>GitHub </a:t>
              </a:r>
              <a:r>
                <a:rPr lang="zh-CN" altLang="en-US" sz="3000" b="1" dirty="0">
                  <a:latin typeface="微软雅黑" panose="020B0503020204020204" pitchFamily="34" charset="-122"/>
                  <a:ea typeface="微软雅黑" panose="020B0503020204020204" pitchFamily="34" charset="-122"/>
                  <a:cs typeface="Arial" panose="020B0604020202020204" pitchFamily="34" charset="0"/>
                </a:rPr>
                <a:t>基础操作</a:t>
              </a:r>
              <a:endParaRPr lang="en-US" altLang="zh-CN" sz="3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D9C3F71E-1191-494B-9465-D762C16BA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84" y="1917622"/>
              <a:ext cx="2551191" cy="2551191"/>
            </a:xfrm>
            <a:prstGeom prst="rect">
              <a:avLst/>
            </a:prstGeom>
          </p:spPr>
        </p:pic>
        <p:sp>
          <p:nvSpPr>
            <p:cNvPr id="41" name="Oval 23">
              <a:extLst>
                <a:ext uri="{FF2B5EF4-FFF2-40B4-BE49-F238E27FC236}">
                  <a16:creationId xmlns:a16="http://schemas.microsoft.com/office/drawing/2014/main" id="{6774619B-C57B-4E6F-B20B-1D6338287D37}"/>
                </a:ext>
              </a:extLst>
            </p:cNvPr>
            <p:cNvSpPr>
              <a:spLocks noChangeArrowheads="1"/>
            </p:cNvSpPr>
            <p:nvPr/>
          </p:nvSpPr>
          <p:spPr bwMode="gray">
            <a:xfrm>
              <a:off x="3526240" y="2728788"/>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sp>
          <p:nvSpPr>
            <p:cNvPr id="43" name="Oval 20">
              <a:extLst>
                <a:ext uri="{FF2B5EF4-FFF2-40B4-BE49-F238E27FC236}">
                  <a16:creationId xmlns:a16="http://schemas.microsoft.com/office/drawing/2014/main" id="{88F8A68B-96AC-4B3D-A023-DDE396627DD9}"/>
                </a:ext>
              </a:extLst>
            </p:cNvPr>
            <p:cNvSpPr>
              <a:spLocks noChangeArrowheads="1"/>
            </p:cNvSpPr>
            <p:nvPr/>
          </p:nvSpPr>
          <p:spPr bwMode="gray">
            <a:xfrm>
              <a:off x="3519488" y="3465762"/>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sp>
          <p:nvSpPr>
            <p:cNvPr id="44" name="Oval 23">
              <a:extLst>
                <a:ext uri="{FF2B5EF4-FFF2-40B4-BE49-F238E27FC236}">
                  <a16:creationId xmlns:a16="http://schemas.microsoft.com/office/drawing/2014/main" id="{199128F7-5AD6-49AC-90F3-4380DC670574}"/>
                </a:ext>
              </a:extLst>
            </p:cNvPr>
            <p:cNvSpPr>
              <a:spLocks noChangeArrowheads="1"/>
            </p:cNvSpPr>
            <p:nvPr/>
          </p:nvSpPr>
          <p:spPr bwMode="gray">
            <a:xfrm>
              <a:off x="3526240" y="4126161"/>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b="1">
                <a:solidFill>
                  <a:srgbClr val="F34F29"/>
                </a:solidFill>
              </a:endParaRP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34215"/>
            <a:ext cx="8172643" cy="1169551"/>
          </a:xfrm>
          <a:prstGeom prst="rect">
            <a:avLst/>
          </a:prstGeom>
          <a:noFill/>
        </p:spPr>
        <p:txBody>
          <a:bodyPr wrap="square" rtlCol="0">
            <a:spAutoFit/>
          </a:bodyPr>
          <a:lstStyle/>
          <a:p>
            <a:pPr indent="457200" algn="just">
              <a:lnSpc>
                <a:spcPts val="2800"/>
              </a:lnSpc>
              <a:spcBef>
                <a:spcPts val="800"/>
              </a:spcBef>
            </a:pPr>
            <a:r>
              <a:rPr lang="en-US" altLang="zh-CN" dirty="0">
                <a:latin typeface="Times New Roman" panose="02020603050405020304" pitchFamily="18" charset="0"/>
                <a:ea typeface="微软雅黑" panose="020B0503020204020204" pitchFamily="34" charset="-122"/>
              </a:rPr>
              <a:t>GitHub </a:t>
            </a:r>
            <a:r>
              <a:rPr lang="zh-CN" altLang="en-US" dirty="0">
                <a:latin typeface="Times New Roman" panose="02020603050405020304" pitchFamily="18" charset="0"/>
                <a:ea typeface="微软雅黑" panose="020B0503020204020204" pitchFamily="34" charset="-122"/>
              </a:rPr>
              <a:t>是最大的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版本库托管商</a:t>
            </a:r>
            <a:r>
              <a:rPr lang="zh-CN" altLang="en-US" dirty="0">
                <a:latin typeface="Times New Roman" panose="02020603050405020304" pitchFamily="18" charset="0"/>
                <a:ea typeface="微软雅黑" panose="020B0503020204020204" pitchFamily="34" charset="-122"/>
              </a:rPr>
              <a:t>，是成千上万的开发者和项目能够合作进行的中心。大部分 </a:t>
            </a:r>
            <a:r>
              <a:rPr lang="en-US" altLang="zh-CN" dirty="0">
                <a:latin typeface="Times New Roman" panose="02020603050405020304" pitchFamily="18" charset="0"/>
                <a:ea typeface="微软雅黑" panose="020B0503020204020204" pitchFamily="34" charset="-122"/>
              </a:rPr>
              <a:t>Git </a:t>
            </a:r>
            <a:r>
              <a:rPr lang="zh-CN" altLang="en-US" dirty="0">
                <a:latin typeface="Times New Roman" panose="02020603050405020304" pitchFamily="18" charset="0"/>
                <a:ea typeface="微软雅黑" panose="020B0503020204020204" pitchFamily="34" charset="-122"/>
              </a:rPr>
              <a:t>版本库都托管在 </a:t>
            </a:r>
            <a:r>
              <a:rPr lang="en-US" altLang="zh-CN" dirty="0">
                <a:latin typeface="Times New Roman" panose="02020603050405020304" pitchFamily="18" charset="0"/>
                <a:ea typeface="微软雅黑" panose="020B0503020204020204" pitchFamily="34" charset="-122"/>
              </a:rPr>
              <a:t>GitHub</a:t>
            </a:r>
            <a:r>
              <a:rPr lang="zh-CN" altLang="en-US" dirty="0">
                <a:latin typeface="Times New Roman" panose="02020603050405020304" pitchFamily="18" charset="0"/>
                <a:ea typeface="微软雅黑" panose="020B0503020204020204" pitchFamily="34" charset="-122"/>
              </a:rPr>
              <a:t>，很多开源项目使用 </a:t>
            </a:r>
            <a:r>
              <a:rPr lang="en-US" altLang="zh-CN" dirty="0">
                <a:latin typeface="Times New Roman" panose="02020603050405020304" pitchFamily="18" charset="0"/>
                <a:ea typeface="微软雅黑" panose="020B0503020204020204" pitchFamily="34" charset="-122"/>
              </a:rPr>
              <a:t>GitHub </a:t>
            </a:r>
            <a:r>
              <a:rPr lang="zh-CN" altLang="en-US" dirty="0">
                <a:latin typeface="Times New Roman" panose="02020603050405020304" pitchFamily="18" charset="0"/>
                <a:ea typeface="微软雅黑" panose="020B0503020204020204" pitchFamily="34" charset="-122"/>
              </a:rPr>
              <a:t>实现 </a:t>
            </a:r>
            <a:r>
              <a:rPr lang="en-US" altLang="zh-CN" u="sng" dirty="0">
                <a:solidFill>
                  <a:srgbClr val="FF0000"/>
                </a:solidFill>
                <a:latin typeface="Times New Roman" panose="02020603050405020304" pitchFamily="18" charset="0"/>
                <a:ea typeface="微软雅黑" panose="020B0503020204020204" pitchFamily="34" charset="-122"/>
              </a:rPr>
              <a:t>Git </a:t>
            </a:r>
            <a:r>
              <a:rPr lang="zh-CN" altLang="en-US" u="sng" dirty="0">
                <a:solidFill>
                  <a:srgbClr val="FF0000"/>
                </a:solidFill>
                <a:latin typeface="Times New Roman" panose="02020603050405020304" pitchFamily="18" charset="0"/>
                <a:ea typeface="微软雅黑" panose="020B0503020204020204" pitchFamily="34" charset="-122"/>
              </a:rPr>
              <a:t>托管、问题追踪、代码审查以及其它事情</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CB16B9D8-5DE9-423B-A1B4-0851C87F9EDE}"/>
              </a:ext>
            </a:extLst>
          </p:cNvPr>
          <p:cNvPicPr>
            <a:picLocks noChangeAspect="1"/>
          </p:cNvPicPr>
          <p:nvPr/>
        </p:nvPicPr>
        <p:blipFill>
          <a:blip r:embed="rId3"/>
          <a:stretch>
            <a:fillRect/>
          </a:stretch>
        </p:blipFill>
        <p:spPr>
          <a:xfrm>
            <a:off x="906305" y="2130014"/>
            <a:ext cx="7331391" cy="4605485"/>
          </a:xfrm>
          <a:prstGeom prst="rect">
            <a:avLst/>
          </a:prstGeom>
        </p:spPr>
      </p:pic>
      <p:sp>
        <p:nvSpPr>
          <p:cNvPr id="4" name="矩形 3"/>
          <p:cNvSpPr/>
          <p:nvPr/>
        </p:nvSpPr>
        <p:spPr>
          <a:xfrm>
            <a:off x="279579" y="437795"/>
            <a:ext cx="3619902"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4.GitHub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基础操作</a:t>
            </a:r>
          </a:p>
        </p:txBody>
      </p:sp>
    </p:spTree>
    <p:extLst>
      <p:ext uri="{BB962C8B-B14F-4D97-AF65-F5344CB8AC3E}">
        <p14:creationId xmlns:p14="http://schemas.microsoft.com/office/powerpoint/2010/main" val="27966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EFA0A71-1F4C-46A2-80D8-46BED2EC2A05}"/>
              </a:ext>
            </a:extLst>
          </p:cNvPr>
          <p:cNvPicPr>
            <a:picLocks noChangeAspect="1"/>
          </p:cNvPicPr>
          <p:nvPr/>
        </p:nvPicPr>
        <p:blipFill>
          <a:blip r:embed="rId3"/>
          <a:stretch>
            <a:fillRect/>
          </a:stretch>
        </p:blipFill>
        <p:spPr>
          <a:xfrm>
            <a:off x="1004435" y="1197429"/>
            <a:ext cx="7135131" cy="4909113"/>
          </a:xfrm>
          <a:prstGeom prst="rect">
            <a:avLst/>
          </a:prstGeom>
        </p:spPr>
      </p:pic>
      <p:sp>
        <p:nvSpPr>
          <p:cNvPr id="5" name="矩形 4"/>
          <p:cNvSpPr/>
          <p:nvPr/>
        </p:nvSpPr>
        <p:spPr>
          <a:xfrm>
            <a:off x="279579" y="437795"/>
            <a:ext cx="3619902"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4.GitHub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基础操作</a:t>
            </a:r>
          </a:p>
        </p:txBody>
      </p:sp>
    </p:spTree>
    <p:extLst>
      <p:ext uri="{BB962C8B-B14F-4D97-AF65-F5344CB8AC3E}">
        <p14:creationId xmlns:p14="http://schemas.microsoft.com/office/powerpoint/2010/main" val="112505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391414"/>
            <a:ext cx="8172643" cy="4196020"/>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）什么是“版本控制”</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spcAft>
                <a:spcPts val="1200"/>
              </a:spcAft>
            </a:pPr>
            <a:r>
              <a:rPr lang="zh-CN" altLang="en-US" dirty="0">
                <a:latin typeface="Times New Roman" panose="02020603050405020304" pitchFamily="18" charset="0"/>
                <a:ea typeface="微软雅黑" panose="020B0503020204020204" pitchFamily="34" charset="-122"/>
              </a:rPr>
              <a:t>版本控制（</a:t>
            </a:r>
            <a:r>
              <a:rPr lang="en-US" altLang="zh-CN" dirty="0">
                <a:latin typeface="Times New Roman" panose="02020603050405020304" pitchFamily="18" charset="0"/>
                <a:ea typeface="微软雅黑" panose="020B0503020204020204" pitchFamily="34" charset="-122"/>
              </a:rPr>
              <a:t>Version Control Systems</a:t>
            </a:r>
            <a:r>
              <a:rPr lang="zh-CN" altLang="en-US" dirty="0">
                <a:latin typeface="Times New Roman" panose="02020603050405020304" pitchFamily="18" charset="0"/>
                <a:ea typeface="微软雅黑" panose="020B0503020204020204" pitchFamily="34" charset="-122"/>
              </a:rPr>
              <a:t>）是一种</a:t>
            </a:r>
            <a:r>
              <a:rPr lang="zh-CN" altLang="en-US" u="sng" dirty="0">
                <a:solidFill>
                  <a:srgbClr val="FF0000"/>
                </a:solidFill>
                <a:latin typeface="Times New Roman" panose="02020603050405020304" pitchFamily="18" charset="0"/>
                <a:ea typeface="微软雅黑" panose="020B0503020204020204" pitchFamily="34" charset="-122"/>
              </a:rPr>
              <a:t>记录</a:t>
            </a:r>
            <a:r>
              <a:rPr lang="zh-CN" altLang="en-US" dirty="0">
                <a:latin typeface="Times New Roman" panose="02020603050405020304" pitchFamily="18" charset="0"/>
                <a:ea typeface="微软雅黑" panose="020B0503020204020204" pitchFamily="34" charset="-122"/>
              </a:rPr>
              <a:t>一个或若干文件</a:t>
            </a:r>
            <a:r>
              <a:rPr lang="zh-CN" altLang="en-US" u="sng" dirty="0">
                <a:solidFill>
                  <a:srgbClr val="FF0000"/>
                </a:solidFill>
                <a:latin typeface="Times New Roman" panose="02020603050405020304" pitchFamily="18" charset="0"/>
                <a:ea typeface="微软雅黑" panose="020B0503020204020204" pitchFamily="34" charset="-122"/>
              </a:rPr>
              <a:t>内容变化</a:t>
            </a:r>
            <a:r>
              <a:rPr lang="zh-CN" altLang="en-US" dirty="0">
                <a:latin typeface="Times New Roman" panose="02020603050405020304" pitchFamily="18" charset="0"/>
                <a:ea typeface="微软雅黑" panose="020B0503020204020204" pitchFamily="34" charset="-122"/>
              </a:rPr>
              <a:t>，以便将来</a:t>
            </a:r>
            <a:r>
              <a:rPr lang="zh-CN" altLang="en-US" u="sng" dirty="0">
                <a:solidFill>
                  <a:srgbClr val="FF0000"/>
                </a:solidFill>
                <a:latin typeface="Times New Roman" panose="02020603050405020304" pitchFamily="18" charset="0"/>
                <a:ea typeface="微软雅黑" panose="020B0503020204020204" pitchFamily="34" charset="-122"/>
              </a:rPr>
              <a:t>查阅</a:t>
            </a:r>
            <a:r>
              <a:rPr lang="zh-CN" altLang="en-US" dirty="0">
                <a:latin typeface="Times New Roman" panose="02020603050405020304" pitchFamily="18" charset="0"/>
                <a:ea typeface="微软雅黑" panose="020B0503020204020204" pitchFamily="34" charset="-122"/>
              </a:rPr>
              <a:t>特定版本</a:t>
            </a:r>
            <a:r>
              <a:rPr lang="zh-CN" altLang="en-US" u="sng" dirty="0">
                <a:solidFill>
                  <a:srgbClr val="FF0000"/>
                </a:solidFill>
                <a:latin typeface="Times New Roman" panose="02020603050405020304" pitchFamily="18" charset="0"/>
                <a:ea typeface="微软雅黑" panose="020B0503020204020204" pitchFamily="34" charset="-122"/>
              </a:rPr>
              <a:t>修订情况</a:t>
            </a:r>
            <a:r>
              <a:rPr lang="zh-CN" altLang="en-US" dirty="0">
                <a:latin typeface="Times New Roman" panose="02020603050405020304" pitchFamily="18" charset="0"/>
                <a:ea typeface="微软雅黑" panose="020B0503020204020204" pitchFamily="34" charset="-122"/>
              </a:rPr>
              <a:t>的系统。</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）作用举例</a:t>
            </a:r>
            <a:endParaRPr lang="en-US" altLang="zh-CN" sz="2000" b="1"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备份文件</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记录历史</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回到过去</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多端共享</a:t>
            </a:r>
            <a:endParaRPr lang="en-US" altLang="zh-CN" dirty="0">
              <a:latin typeface="Times New Roman" panose="02020603050405020304" pitchFamily="18" charset="0"/>
              <a:ea typeface="微软雅黑" panose="020B0503020204020204" pitchFamily="34" charset="-122"/>
            </a:endParaRPr>
          </a:p>
          <a:p>
            <a:pPr marL="1200150" lvl="2"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团队协作</a:t>
            </a:r>
            <a:endParaRPr lang="en-US" altLang="zh-CN" dirty="0">
              <a:latin typeface="Times New Roman" panose="02020603050405020304" pitchFamily="18" charset="0"/>
              <a:ea typeface="微软雅黑" panose="020B0503020204020204" pitchFamily="34" charset="-122"/>
            </a:endParaRPr>
          </a:p>
        </p:txBody>
      </p:sp>
      <p:sp>
        <p:nvSpPr>
          <p:cNvPr id="2" name="矩形 1"/>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1.</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a:t>
            </a: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VCS</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a:t>
            </a:r>
            <a:endPar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51753"/>
            <a:ext cx="8172643" cy="2554545"/>
          </a:xfrm>
          <a:prstGeom prst="rect">
            <a:avLst/>
          </a:prstGeom>
          <a:noFill/>
        </p:spPr>
        <p:txBody>
          <a:bodyPr wrap="square" rtlCol="0">
            <a:spAutoFit/>
          </a:bodyPr>
          <a:lstStyle/>
          <a:p>
            <a:pPr indent="457200" algn="just">
              <a:lnSpc>
                <a:spcPts val="2800"/>
              </a:lnSpc>
              <a:spcBef>
                <a:spcPts val="800"/>
              </a:spcBef>
            </a:pPr>
            <a:r>
              <a:rPr lang="zh-CN" altLang="en-US" strike="sngStrike" dirty="0">
                <a:latin typeface="Times New Roman" panose="02020603050405020304" pitchFamily="18" charset="0"/>
                <a:ea typeface="微软雅黑" panose="020B0503020204020204" pitchFamily="34" charset="-122"/>
              </a:rPr>
              <a:t>复制整个项目目录</a:t>
            </a:r>
            <a:r>
              <a:rPr lang="zh-CN" altLang="en-US" dirty="0">
                <a:latin typeface="Times New Roman" panose="02020603050405020304" pitchFamily="18" charset="0"/>
                <a:ea typeface="微软雅黑" panose="020B0503020204020204" pitchFamily="34" charset="-122"/>
              </a:rPr>
              <a:t>：简单，但容易犯错（混淆目录、写错文件、覆盖文件）</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1</a:t>
            </a:r>
            <a:r>
              <a:rPr lang="zh-CN" altLang="en-US" sz="2000" b="1" dirty="0">
                <a:latin typeface="Times New Roman" panose="02020603050405020304" pitchFamily="18" charset="0"/>
                <a:ea typeface="微软雅黑" panose="020B0503020204020204" pitchFamily="34" charset="-122"/>
              </a:rPr>
              <a:t>）本地版本控制系统</a:t>
            </a:r>
            <a:endParaRPr lang="en-US" altLang="zh-CN" sz="2000" b="1"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大多都是采用某种</a:t>
            </a:r>
            <a:r>
              <a:rPr lang="zh-CN" altLang="en-US" u="sng" dirty="0">
                <a:solidFill>
                  <a:srgbClr val="FF0000"/>
                </a:solidFill>
                <a:latin typeface="Times New Roman" panose="02020603050405020304" pitchFamily="18" charset="0"/>
                <a:ea typeface="微软雅黑" panose="020B0503020204020204" pitchFamily="34" charset="-122"/>
              </a:rPr>
              <a:t>简单的数据库</a:t>
            </a:r>
            <a:r>
              <a:rPr lang="zh-CN" altLang="en-US" dirty="0">
                <a:latin typeface="Times New Roman" panose="02020603050405020304" pitchFamily="18" charset="0"/>
                <a:ea typeface="微软雅黑" panose="020B0503020204020204" pitchFamily="34" charset="-122"/>
              </a:rPr>
              <a:t>来记录文件的历次更新差异。</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其中最流行的一种是</a:t>
            </a:r>
            <a:r>
              <a:rPr lang="en-US" altLang="zh-CN" dirty="0">
                <a:latin typeface="Times New Roman" panose="02020603050405020304" pitchFamily="18" charset="0"/>
                <a:ea typeface="微软雅黑" panose="020B0503020204020204" pitchFamily="34" charset="-122"/>
              </a:rPr>
              <a:t>RCS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Revision Control System</a:t>
            </a:r>
            <a:r>
              <a:rPr lang="zh-CN" altLang="en-US" dirty="0">
                <a:latin typeface="Times New Roman" panose="02020603050405020304" pitchFamily="18" charset="0"/>
                <a:ea typeface="微软雅黑" panose="020B0503020204020204" pitchFamily="34" charset="-122"/>
              </a:rPr>
              <a:t>），现今许多计算机系统上都还看得到它的踪影。它的</a:t>
            </a:r>
            <a:r>
              <a:rPr lang="zh-CN" altLang="en-US" u="sng" dirty="0">
                <a:solidFill>
                  <a:srgbClr val="FF0000"/>
                </a:solidFill>
                <a:latin typeface="Times New Roman" panose="02020603050405020304" pitchFamily="18" charset="0"/>
                <a:ea typeface="微软雅黑" panose="020B0503020204020204" pitchFamily="34" charset="-122"/>
              </a:rPr>
              <a:t>工作原理</a:t>
            </a:r>
            <a:r>
              <a:rPr lang="zh-CN" altLang="en-US" dirty="0">
                <a:latin typeface="Times New Roman" panose="02020603050405020304" pitchFamily="18" charset="0"/>
                <a:ea typeface="微软雅黑" panose="020B0503020204020204" pitchFamily="34" charset="-122"/>
              </a:rPr>
              <a:t>是在硬盘上保存补丁集（补丁：文件修订前后的变化）；通过应用所有的补丁，可以重新计算出各个版本的文件内容。</a:t>
            </a:r>
            <a:endParaRPr lang="en-US" altLang="zh-CN" dirty="0">
              <a:latin typeface="Times New Roman" panose="02020603050405020304" pitchFamily="18" charset="0"/>
              <a:ea typeface="微软雅黑" panose="020B0503020204020204" pitchFamily="34" charset="-122"/>
            </a:endParaRPr>
          </a:p>
        </p:txBody>
      </p:sp>
      <p:pic>
        <p:nvPicPr>
          <p:cNvPr id="1027" name="Picture 3" descr="本地版本控制图解">
            <a:extLst>
              <a:ext uri="{FF2B5EF4-FFF2-40B4-BE49-F238E27FC236}">
                <a16:creationId xmlns:a16="http://schemas.microsoft.com/office/drawing/2014/main" id="{3D7FDC49-7B2A-4C25-A4D4-D07BDA13E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925" y="3568851"/>
            <a:ext cx="3670151" cy="313339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42358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976441"/>
            <a:ext cx="8172643" cy="2554545"/>
          </a:xfrm>
          <a:prstGeom prst="rect">
            <a:avLst/>
          </a:prstGeom>
          <a:noFill/>
        </p:spPr>
        <p:txBody>
          <a:bodyPr wrap="square" rtlCol="0">
            <a:spAutoFit/>
          </a:bodyPr>
          <a:lstStyle/>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不同系统上的开发者协同工作？</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）集中化的版本控制系统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Centralized Version Control Systems </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如：</a:t>
            </a:r>
            <a:r>
              <a:rPr lang="en-US" altLang="zh-CN" dirty="0">
                <a:latin typeface="Times New Roman" panose="02020603050405020304" pitchFamily="18" charset="0"/>
                <a:ea typeface="微软雅黑" panose="020B0503020204020204" pitchFamily="34" charset="-122"/>
              </a:rPr>
              <a:t>CVS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Concurrent Version System</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SVN</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Subversion </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Perforce</a:t>
            </a: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有一个单一的集中管理的</a:t>
            </a:r>
            <a:r>
              <a:rPr lang="zh-CN" altLang="en-US" u="sng" dirty="0">
                <a:solidFill>
                  <a:srgbClr val="FF0000"/>
                </a:solidFill>
                <a:latin typeface="Times New Roman" panose="02020603050405020304" pitchFamily="18" charset="0"/>
                <a:ea typeface="微软雅黑" panose="020B0503020204020204" pitchFamily="34" charset="-122"/>
              </a:rPr>
              <a:t>服务器</a:t>
            </a:r>
            <a:r>
              <a:rPr lang="zh-CN" altLang="en-US" dirty="0">
                <a:latin typeface="Times New Roman" panose="02020603050405020304" pitchFamily="18" charset="0"/>
                <a:ea typeface="微软雅黑" panose="020B0503020204020204" pitchFamily="34" charset="-122"/>
              </a:rPr>
              <a:t>，保存所有文件的修订版本，而协同工作的人们都通过</a:t>
            </a:r>
            <a:r>
              <a:rPr lang="zh-CN" altLang="en-US" u="sng" dirty="0">
                <a:solidFill>
                  <a:srgbClr val="FF0000"/>
                </a:solidFill>
                <a:latin typeface="Times New Roman" panose="02020603050405020304" pitchFamily="18" charset="0"/>
                <a:ea typeface="微软雅黑" panose="020B0503020204020204" pitchFamily="34" charset="-122"/>
              </a:rPr>
              <a:t>客户端</a:t>
            </a:r>
            <a:r>
              <a:rPr lang="zh-CN" altLang="en-US" dirty="0">
                <a:latin typeface="Times New Roman" panose="02020603050405020304" pitchFamily="18" charset="0"/>
                <a:ea typeface="微软雅黑" panose="020B0503020204020204" pitchFamily="34" charset="-122"/>
              </a:rPr>
              <a:t>连到这台服务器，</a:t>
            </a:r>
            <a:r>
              <a:rPr lang="zh-CN" altLang="en-US" u="sng" dirty="0">
                <a:solidFill>
                  <a:srgbClr val="FF0000"/>
                </a:solidFill>
                <a:latin typeface="Times New Roman" panose="02020603050405020304" pitchFamily="18" charset="0"/>
                <a:ea typeface="微软雅黑" panose="020B0503020204020204" pitchFamily="34" charset="-122"/>
              </a:rPr>
              <a:t>取出最新的文件或者提交更新</a:t>
            </a:r>
            <a:r>
              <a:rPr lang="zh-CN" altLang="en-US" dirty="0">
                <a:latin typeface="Times New Roman" panose="02020603050405020304" pitchFamily="18" charset="0"/>
                <a:ea typeface="微软雅黑" panose="020B0503020204020204" pitchFamily="34" charset="-122"/>
              </a:rPr>
              <a:t>。多年以来，这已成为版本控制系统的标准做法。</a:t>
            </a:r>
            <a:endParaRPr lang="en-US" altLang="zh-CN" dirty="0">
              <a:latin typeface="Times New Roman" panose="02020603050405020304" pitchFamily="18" charset="0"/>
              <a:ea typeface="微软雅黑" panose="020B0503020204020204" pitchFamily="34" charset="-122"/>
            </a:endParaRPr>
          </a:p>
        </p:txBody>
      </p:sp>
      <p:pic>
        <p:nvPicPr>
          <p:cNvPr id="2052" name="Picture 4" descr="集中化的版本控制图解">
            <a:extLst>
              <a:ext uri="{FF2B5EF4-FFF2-40B4-BE49-F238E27FC236}">
                <a16:creationId xmlns:a16="http://schemas.microsoft.com/office/drawing/2014/main" id="{A06A47F6-8E7A-471A-9B15-5B3C2C79F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07" y="3629112"/>
            <a:ext cx="4346987" cy="302115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399015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1089938"/>
            <a:ext cx="8172643" cy="2092881"/>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2</a:t>
            </a:r>
            <a:r>
              <a:rPr lang="zh-CN" altLang="en-US" sz="2000" b="1" dirty="0">
                <a:latin typeface="Times New Roman" panose="02020603050405020304" pitchFamily="18" charset="0"/>
                <a:ea typeface="微软雅黑" panose="020B0503020204020204" pitchFamily="34" charset="-122"/>
              </a:rPr>
              <a:t>）集中化的版本控制系统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CVCS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Centralized Version Control Systems </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优：</a:t>
            </a:r>
            <a:r>
              <a:rPr lang="zh-CN" altLang="en-US" dirty="0">
                <a:latin typeface="Times New Roman" panose="02020603050405020304" pitchFamily="18" charset="0"/>
                <a:ea typeface="微软雅黑" panose="020B0503020204020204" pitchFamily="34" charset="-122"/>
              </a:rPr>
              <a:t>每个人都可以在一定程度上看到项目中的其他人正在做些什么。而管理员也可以轻松掌控每个开发者的权限，并且管理一个 </a:t>
            </a:r>
            <a:r>
              <a:rPr lang="en-US" altLang="zh-CN" dirty="0">
                <a:latin typeface="Times New Roman" panose="02020603050405020304" pitchFamily="18" charset="0"/>
                <a:ea typeface="微软雅黑" panose="020B0503020204020204" pitchFamily="34" charset="-122"/>
              </a:rPr>
              <a:t>CVCS </a:t>
            </a:r>
            <a:r>
              <a:rPr lang="zh-CN" altLang="en-US" dirty="0">
                <a:latin typeface="Times New Roman" panose="02020603050405020304" pitchFamily="18" charset="0"/>
                <a:ea typeface="微软雅黑" panose="020B0503020204020204" pitchFamily="34" charset="-122"/>
              </a:rPr>
              <a:t>要远比在各个客户端上维护本地数据库来得轻松容易。</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缺：</a:t>
            </a:r>
            <a:r>
              <a:rPr lang="zh-CN" altLang="en-US" dirty="0">
                <a:latin typeface="Times New Roman" panose="02020603050405020304" pitchFamily="18" charset="0"/>
                <a:ea typeface="微软雅黑" panose="020B0503020204020204" pitchFamily="34" charset="-122"/>
              </a:rPr>
              <a:t>中央服务器的</a:t>
            </a:r>
            <a:r>
              <a:rPr lang="zh-CN" altLang="en-US" u="sng" dirty="0">
                <a:solidFill>
                  <a:srgbClr val="FF0000"/>
                </a:solidFill>
                <a:latin typeface="Times New Roman" panose="02020603050405020304" pitchFamily="18" charset="0"/>
                <a:ea typeface="微软雅黑" panose="020B0503020204020204" pitchFamily="34" charset="-122"/>
              </a:rPr>
              <a:t>单点故障</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4" name="Picture 4" descr="集中化的版本控制图解">
            <a:extLst>
              <a:ext uri="{FF2B5EF4-FFF2-40B4-BE49-F238E27FC236}">
                <a16:creationId xmlns:a16="http://schemas.microsoft.com/office/drawing/2014/main" id="{4C110768-6D10-4B4D-83B8-FD53F26D5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07" y="3618226"/>
            <a:ext cx="4346987" cy="302115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305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89201"/>
            <a:ext cx="8172643" cy="913070"/>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3</a:t>
            </a:r>
            <a:r>
              <a:rPr lang="zh-CN" altLang="en-US" sz="2000" b="1" dirty="0">
                <a:latin typeface="Times New Roman" panose="02020603050405020304" pitchFamily="18" charset="0"/>
                <a:ea typeface="微软雅黑" panose="020B0503020204020204" pitchFamily="34" charset="-122"/>
              </a:rPr>
              <a:t>）分布式版本控制系统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DVCS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Distributed Version Control System</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i="1" dirty="0">
                <a:latin typeface="Times New Roman" panose="02020603050405020304" pitchFamily="18" charset="0"/>
                <a:ea typeface="微软雅黑" panose="020B0503020204020204" pitchFamily="34" charset="-122"/>
              </a:rPr>
              <a:t>如：</a:t>
            </a:r>
            <a:r>
              <a:rPr lang="en-US" altLang="zh-CN" dirty="0">
                <a:latin typeface="Times New Roman" panose="02020603050405020304" pitchFamily="18" charset="0"/>
                <a:ea typeface="微软雅黑" panose="020B0503020204020204" pitchFamily="34" charset="-122"/>
              </a:rPr>
              <a:t>Git</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Mercurial</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Bazaar</a:t>
            </a:r>
            <a:r>
              <a:rPr lang="zh-CN" altLang="en-US" dirty="0">
                <a:latin typeface="Times New Roman" panose="02020603050405020304" pitchFamily="18" charset="0"/>
                <a:ea typeface="微软雅黑" panose="020B0503020204020204" pitchFamily="34" charset="-122"/>
              </a:rPr>
              <a:t>、</a:t>
            </a:r>
            <a:r>
              <a:rPr lang="en-US" altLang="zh-CN" dirty="0" err="1">
                <a:latin typeface="Times New Roman" panose="02020603050405020304" pitchFamily="18" charset="0"/>
                <a:ea typeface="微软雅黑" panose="020B0503020204020204" pitchFamily="34" charset="-122"/>
              </a:rPr>
              <a:t>Darcs</a:t>
            </a:r>
            <a:endParaRPr lang="en-US" altLang="zh-CN" dirty="0">
              <a:latin typeface="Times New Roman" panose="02020603050405020304" pitchFamily="18" charset="0"/>
              <a:ea typeface="微软雅黑" panose="020B0503020204020204" pitchFamily="34" charset="-122"/>
            </a:endParaRPr>
          </a:p>
        </p:txBody>
      </p:sp>
      <p:sp>
        <p:nvSpPr>
          <p:cNvPr id="5" name="矩形 4">
            <a:extLst>
              <a:ext uri="{FF2B5EF4-FFF2-40B4-BE49-F238E27FC236}">
                <a16:creationId xmlns:a16="http://schemas.microsoft.com/office/drawing/2014/main" id="{FD4B890E-47F7-4F65-A535-28F77AFE20A7}"/>
              </a:ext>
            </a:extLst>
          </p:cNvPr>
          <p:cNvSpPr/>
          <p:nvPr/>
        </p:nvSpPr>
        <p:spPr>
          <a:xfrm>
            <a:off x="546393" y="1934608"/>
            <a:ext cx="3628476" cy="3367204"/>
          </a:xfrm>
          <a:prstGeom prst="rect">
            <a:avLst/>
          </a:prstGeom>
        </p:spPr>
        <p:txBody>
          <a:bodyPr wrap="square">
            <a:spAutoFit/>
          </a:bodyPr>
          <a:lstStyle/>
          <a:p>
            <a:pPr indent="457200" algn="just">
              <a:lnSpc>
                <a:spcPct val="150000"/>
              </a:lnSpc>
              <a:spcBef>
                <a:spcPts val="800"/>
              </a:spcBef>
            </a:pPr>
            <a:r>
              <a:rPr lang="zh-CN" altLang="en-US" dirty="0">
                <a:latin typeface="Times New Roman" panose="02020603050405020304" pitchFamily="18" charset="0"/>
                <a:ea typeface="微软雅黑" panose="020B0503020204020204" pitchFamily="34" charset="-122"/>
              </a:rPr>
              <a:t>客户端并不只提取最新版本的文件快照，而是把</a:t>
            </a:r>
            <a:r>
              <a:rPr lang="zh-CN" altLang="en-US" u="sng" dirty="0">
                <a:solidFill>
                  <a:srgbClr val="FF0000"/>
                </a:solidFill>
                <a:latin typeface="Times New Roman" panose="02020603050405020304" pitchFamily="18" charset="0"/>
                <a:ea typeface="微软雅黑" panose="020B0503020204020204" pitchFamily="34" charset="-122"/>
              </a:rPr>
              <a:t>文件仓库完整地镜像下来</a:t>
            </a:r>
            <a:r>
              <a:rPr lang="zh-CN" altLang="en-US" dirty="0">
                <a:latin typeface="Times New Roman" panose="02020603050405020304" pitchFamily="18" charset="0"/>
                <a:ea typeface="微软雅黑" panose="020B0503020204020204" pitchFamily="34" charset="-122"/>
              </a:rPr>
              <a:t>。 这么一来，任何一处协同工作用的服务器发生故障，事后都可以用任何一个镜像出来的本地仓库恢复。因为每一次的克隆操作，实际上都是一次对代码仓库的完整备份。</a:t>
            </a:r>
            <a:endParaRPr lang="en-US" altLang="zh-CN" dirty="0">
              <a:latin typeface="Times New Roman" panose="02020603050405020304" pitchFamily="18" charset="0"/>
              <a:ea typeface="微软雅黑" panose="020B0503020204020204" pitchFamily="34" charset="-122"/>
            </a:endParaRPr>
          </a:p>
        </p:txBody>
      </p:sp>
      <p:pic>
        <p:nvPicPr>
          <p:cNvPr id="8" name="图片 7">
            <a:extLst>
              <a:ext uri="{FF2B5EF4-FFF2-40B4-BE49-F238E27FC236}">
                <a16:creationId xmlns:a16="http://schemas.microsoft.com/office/drawing/2014/main" id="{5973F902-6821-4AE3-BB2D-23ABEB0E0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869" y="1399479"/>
            <a:ext cx="4557866" cy="5458521"/>
          </a:xfrm>
          <a:prstGeom prst="rect">
            <a:avLst/>
          </a:prstGeom>
        </p:spPr>
      </p:pic>
      <p:sp>
        <p:nvSpPr>
          <p:cNvPr id="7" name="矩形 6"/>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357380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89201"/>
            <a:ext cx="8172643" cy="451406"/>
          </a:xfrm>
          <a:prstGeom prst="rect">
            <a:avLst/>
          </a:prstGeom>
          <a:noFill/>
        </p:spPr>
        <p:txBody>
          <a:bodyPr wrap="square" rtlCol="0">
            <a:spAutoFit/>
          </a:bodyPr>
          <a:lstStyle/>
          <a:p>
            <a:pPr indent="457200" algn="just">
              <a:lnSpc>
                <a:spcPts val="2800"/>
              </a:lnSpc>
              <a:spcBef>
                <a:spcPts val="800"/>
              </a:spcBef>
            </a:pPr>
            <a:r>
              <a:rPr lang="en-US" altLang="zh-CN" sz="2000" b="1" dirty="0">
                <a:latin typeface="Times New Roman" panose="02020603050405020304" pitchFamily="18" charset="0"/>
                <a:ea typeface="微软雅黑" panose="020B0503020204020204" pitchFamily="34" charset="-122"/>
              </a:rPr>
              <a:t>3</a:t>
            </a:r>
            <a:r>
              <a:rPr lang="zh-CN" altLang="en-US" sz="2000" b="1" dirty="0">
                <a:latin typeface="Times New Roman" panose="02020603050405020304" pitchFamily="18" charset="0"/>
                <a:ea typeface="微软雅黑" panose="020B0503020204020204" pitchFamily="34" charset="-122"/>
              </a:rPr>
              <a:t>）分布式版本控制系统</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DVCS</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 Distributed Version Control System</a:t>
            </a:r>
            <a:r>
              <a:rPr lang="zh-CN" altLang="en-US" dirty="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CE7420A1-2A21-4432-B26E-CD47129C6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261" y="1399479"/>
            <a:ext cx="4557866" cy="5458521"/>
          </a:xfrm>
          <a:prstGeom prst="rect">
            <a:avLst/>
          </a:prstGeom>
        </p:spPr>
      </p:pic>
      <p:sp>
        <p:nvSpPr>
          <p:cNvPr id="7" name="矩形 6">
            <a:extLst>
              <a:ext uri="{FF2B5EF4-FFF2-40B4-BE49-F238E27FC236}">
                <a16:creationId xmlns:a16="http://schemas.microsoft.com/office/drawing/2014/main" id="{1DAC3C7A-3967-456D-8F2A-015283906D7A}"/>
              </a:ext>
            </a:extLst>
          </p:cNvPr>
          <p:cNvSpPr/>
          <p:nvPr/>
        </p:nvSpPr>
        <p:spPr>
          <a:xfrm>
            <a:off x="635600" y="1599457"/>
            <a:ext cx="3494661" cy="3367204"/>
          </a:xfrm>
          <a:prstGeom prst="rect">
            <a:avLst/>
          </a:prstGeom>
        </p:spPr>
        <p:txBody>
          <a:bodyPr wrap="square">
            <a:spAutoFit/>
          </a:bodyPr>
          <a:lstStyle/>
          <a:p>
            <a:pPr indent="457200" algn="just">
              <a:lnSpc>
                <a:spcPct val="150000"/>
              </a:lnSpc>
              <a:spcBef>
                <a:spcPts val="800"/>
              </a:spcBef>
            </a:pPr>
            <a:r>
              <a:rPr lang="zh-CN" altLang="en-US" dirty="0">
                <a:latin typeface="Times New Roman" panose="02020603050405020304" pitchFamily="18" charset="0"/>
                <a:ea typeface="微软雅黑" panose="020B0503020204020204" pitchFamily="34" charset="-122"/>
              </a:rPr>
              <a:t>许多这类系统都可以指定</a:t>
            </a:r>
            <a:r>
              <a:rPr lang="zh-CN" altLang="en-US" u="sng" dirty="0">
                <a:latin typeface="Times New Roman" panose="02020603050405020304" pitchFamily="18" charset="0"/>
                <a:ea typeface="微软雅黑" panose="020B0503020204020204" pitchFamily="34" charset="-122"/>
              </a:rPr>
              <a:t>和</a:t>
            </a:r>
            <a:r>
              <a:rPr lang="zh-CN" altLang="en-US" u="sng" dirty="0">
                <a:solidFill>
                  <a:srgbClr val="FF0000"/>
                </a:solidFill>
                <a:latin typeface="Times New Roman" panose="02020603050405020304" pitchFamily="18" charset="0"/>
                <a:ea typeface="微软雅黑" panose="020B0503020204020204" pitchFamily="34" charset="-122"/>
              </a:rPr>
              <a:t>若干不同的远端代码仓库进行交互</a:t>
            </a:r>
            <a:r>
              <a:rPr lang="zh-CN" altLang="en-US" dirty="0">
                <a:latin typeface="Times New Roman" panose="02020603050405020304" pitchFamily="18" charset="0"/>
                <a:ea typeface="微软雅黑" panose="020B0503020204020204" pitchFamily="34" charset="-122"/>
              </a:rPr>
              <a:t>。籍此，你就可以在同一个项目中，分别和不同工作小组的人</a:t>
            </a:r>
            <a:r>
              <a:rPr lang="zh-CN" altLang="en-US" u="sng" dirty="0">
                <a:solidFill>
                  <a:srgbClr val="FF0000"/>
                </a:solidFill>
                <a:latin typeface="Times New Roman" panose="02020603050405020304" pitchFamily="18" charset="0"/>
                <a:ea typeface="微软雅黑" panose="020B0503020204020204" pitchFamily="34" charset="-122"/>
              </a:rPr>
              <a:t>相互协作</a:t>
            </a:r>
            <a:r>
              <a:rPr lang="zh-CN" altLang="en-US" dirty="0">
                <a:latin typeface="Times New Roman" panose="02020603050405020304" pitchFamily="18" charset="0"/>
                <a:ea typeface="微软雅黑" panose="020B0503020204020204" pitchFamily="34" charset="-122"/>
              </a:rPr>
              <a:t>。 你可以根据需要设定不同的协作流程，比如层次模型式的工作流，而这在以前的集中式系统中是无法实现的。</a:t>
            </a:r>
            <a:endParaRPr lang="en-US" altLang="zh-CN" dirty="0">
              <a:latin typeface="Times New Roman" panose="02020603050405020304" pitchFamily="18" charset="0"/>
              <a:ea typeface="微软雅黑" panose="020B0503020204020204" pitchFamily="34" charset="-122"/>
            </a:endParaRPr>
          </a:p>
        </p:txBody>
      </p:sp>
      <p:sp>
        <p:nvSpPr>
          <p:cNvPr id="8" name="矩形 7"/>
          <p:cNvSpPr/>
          <p:nvPr/>
        </p:nvSpPr>
        <p:spPr>
          <a:xfrm>
            <a:off x="279579" y="437795"/>
            <a:ext cx="3789820" cy="451406"/>
          </a:xfrm>
          <a:prstGeom prst="rect">
            <a:avLst/>
          </a:prstGeom>
        </p:spPr>
        <p:txBody>
          <a:bodyPr wrap="none">
            <a:spAutoFit/>
          </a:bodyPr>
          <a:lstStyle/>
          <a:p>
            <a:pPr indent="457200" algn="just">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2.</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版本控制系统分类</a:t>
            </a:r>
          </a:p>
        </p:txBody>
      </p:sp>
    </p:spTree>
    <p:extLst>
      <p:ext uri="{BB962C8B-B14F-4D97-AF65-F5344CB8AC3E}">
        <p14:creationId xmlns:p14="http://schemas.microsoft.com/office/powerpoint/2010/main" val="78772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0BBA9-4AAA-4C00-8903-C50D4CC30A05}"/>
              </a:ext>
            </a:extLst>
          </p:cNvPr>
          <p:cNvSpPr txBox="1"/>
          <p:nvPr/>
        </p:nvSpPr>
        <p:spPr>
          <a:xfrm>
            <a:off x="485679" y="867304"/>
            <a:ext cx="8172643" cy="5837495"/>
          </a:xfrm>
          <a:prstGeom prst="rect">
            <a:avLst/>
          </a:prstGeom>
          <a:noFill/>
        </p:spPr>
        <p:txBody>
          <a:bodyPr wrap="square" rtlCol="0">
            <a:spAutoFit/>
          </a:bodyPr>
          <a:lstStyle/>
          <a:p>
            <a:pPr indent="457200" algn="just">
              <a:lnSpc>
                <a:spcPts val="2800"/>
              </a:lnSpc>
              <a:spcBef>
                <a:spcPts val="800"/>
              </a:spcBef>
            </a:pPr>
            <a:r>
              <a:rPr lang="en-US" altLang="zh-CN" u="sng" dirty="0">
                <a:solidFill>
                  <a:srgbClr val="FF0000"/>
                </a:solidFill>
                <a:latin typeface="Times New Roman" panose="02020603050405020304" pitchFamily="18" charset="0"/>
                <a:ea typeface="微软雅黑" panose="020B0503020204020204" pitchFamily="34" charset="-122"/>
              </a:rPr>
              <a:t>Linux </a:t>
            </a:r>
            <a:r>
              <a:rPr lang="zh-CN" altLang="en-US" u="sng" dirty="0">
                <a:solidFill>
                  <a:srgbClr val="FF0000"/>
                </a:solidFill>
                <a:latin typeface="Times New Roman" panose="02020603050405020304" pitchFamily="18" charset="0"/>
                <a:ea typeface="微软雅黑" panose="020B0503020204020204" pitchFamily="34" charset="-122"/>
              </a:rPr>
              <a:t>内核</a:t>
            </a:r>
            <a:r>
              <a:rPr lang="zh-CN" altLang="en-US" dirty="0">
                <a:latin typeface="Times New Roman" panose="02020603050405020304" pitchFamily="18" charset="0"/>
                <a:ea typeface="微软雅黑" panose="020B0503020204020204" pitchFamily="34" charset="-122"/>
              </a:rPr>
              <a:t>开源项目有着为数众广的参与者。绝大多数的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内核维护工作都花在了提交补丁和保存归档的繁琐事务上（</a:t>
            </a:r>
            <a:r>
              <a:rPr lang="en-US" altLang="zh-CN" dirty="0">
                <a:latin typeface="Times New Roman" panose="02020603050405020304" pitchFamily="18" charset="0"/>
                <a:ea typeface="微软雅黑" panose="020B0503020204020204" pitchFamily="34" charset="-122"/>
              </a:rPr>
              <a:t>1991</a:t>
            </a:r>
            <a:r>
              <a:rPr lang="zh-CN" altLang="en-US" dirty="0">
                <a:latin typeface="Times New Roman" panose="02020603050405020304" pitchFamily="18" charset="0"/>
                <a:ea typeface="微软雅黑" panose="020B0503020204020204" pitchFamily="34" charset="-122"/>
              </a:rPr>
              <a:t>－</a:t>
            </a:r>
            <a:r>
              <a:rPr lang="en-US" altLang="zh-CN" dirty="0">
                <a:latin typeface="Times New Roman" panose="02020603050405020304" pitchFamily="18" charset="0"/>
                <a:ea typeface="微软雅黑" panose="020B0503020204020204" pitchFamily="34" charset="-122"/>
              </a:rPr>
              <a:t>2002</a:t>
            </a:r>
            <a:r>
              <a:rPr lang="zh-CN" altLang="en-US" dirty="0">
                <a:latin typeface="Times New Roman" panose="02020603050405020304" pitchFamily="18" charset="0"/>
                <a:ea typeface="微软雅黑" panose="020B0503020204020204" pitchFamily="34" charset="-122"/>
              </a:rPr>
              <a:t>年间）。到 </a:t>
            </a:r>
            <a:r>
              <a:rPr lang="en-US" altLang="zh-CN" dirty="0">
                <a:latin typeface="Times New Roman" panose="02020603050405020304" pitchFamily="18" charset="0"/>
                <a:ea typeface="微软雅黑" panose="020B0503020204020204" pitchFamily="34" charset="-122"/>
              </a:rPr>
              <a:t>2002 </a:t>
            </a:r>
            <a:r>
              <a:rPr lang="zh-CN" altLang="en-US" dirty="0">
                <a:latin typeface="Times New Roman" panose="02020603050405020304" pitchFamily="18" charset="0"/>
                <a:ea typeface="微软雅黑" panose="020B0503020204020204" pitchFamily="34" charset="-122"/>
              </a:rPr>
              <a:t>年，整个项目组开始启用一个专有的</a:t>
            </a:r>
            <a:r>
              <a:rPr lang="zh-CN" altLang="en-US" u="sng" dirty="0">
                <a:solidFill>
                  <a:srgbClr val="FF0000"/>
                </a:solidFill>
                <a:latin typeface="Times New Roman" panose="02020603050405020304" pitchFamily="18" charset="0"/>
                <a:ea typeface="微软雅黑" panose="020B0503020204020204" pitchFamily="34" charset="-122"/>
              </a:rPr>
              <a:t>分布式版本控制系统 </a:t>
            </a:r>
            <a:r>
              <a:rPr lang="en-US" altLang="zh-CN" u="sng" dirty="0" err="1">
                <a:solidFill>
                  <a:srgbClr val="FF0000"/>
                </a:solidFill>
                <a:latin typeface="Times New Roman" panose="02020603050405020304" pitchFamily="18" charset="0"/>
                <a:ea typeface="微软雅黑" panose="020B0503020204020204" pitchFamily="34" charset="-122"/>
              </a:rPr>
              <a:t>BitKeeper</a:t>
            </a:r>
            <a:r>
              <a:rPr lang="en-US" altLang="zh-CN" u="sng" dirty="0">
                <a:solidFill>
                  <a:srgbClr val="FF0000"/>
                </a:solidFill>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来管理和维护代码。</a:t>
            </a: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到了</a:t>
            </a:r>
            <a:r>
              <a:rPr lang="en-US" altLang="zh-CN" dirty="0">
                <a:latin typeface="Times New Roman" panose="02020603050405020304" pitchFamily="18" charset="0"/>
                <a:ea typeface="微软雅黑" panose="020B0503020204020204" pitchFamily="34" charset="-122"/>
              </a:rPr>
              <a:t>2005</a:t>
            </a:r>
            <a:r>
              <a:rPr lang="zh-CN" altLang="en-US" dirty="0">
                <a:latin typeface="Times New Roman" panose="02020603050405020304" pitchFamily="18" charset="0"/>
                <a:ea typeface="微软雅黑" panose="020B0503020204020204" pitchFamily="34" charset="-122"/>
              </a:rPr>
              <a:t>年，开发 </a:t>
            </a:r>
            <a:r>
              <a:rPr lang="en-US" altLang="zh-CN" dirty="0" err="1">
                <a:latin typeface="Times New Roman" panose="02020603050405020304" pitchFamily="18" charset="0"/>
                <a:ea typeface="微软雅黑" panose="020B0503020204020204" pitchFamily="34" charset="-122"/>
              </a:rPr>
              <a:t>BitKeeper</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的商业公司同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内核开源社区的合作关系结束，他们收回了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内核社区免费使用 </a:t>
            </a:r>
            <a:r>
              <a:rPr lang="en-US" altLang="zh-CN" dirty="0" err="1">
                <a:latin typeface="Times New Roman" panose="02020603050405020304" pitchFamily="18" charset="0"/>
                <a:ea typeface="微软雅黑" panose="020B0503020204020204" pitchFamily="34" charset="-122"/>
              </a:rPr>
              <a:t>BitKeeper</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的权力。这就迫使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开源社区（特别是 </a:t>
            </a:r>
            <a:r>
              <a:rPr lang="en-US" altLang="zh-CN" u="sng" dirty="0">
                <a:solidFill>
                  <a:srgbClr val="FF0000"/>
                </a:solidFill>
                <a:latin typeface="Times New Roman" panose="02020603050405020304" pitchFamily="18" charset="0"/>
                <a:ea typeface="微软雅黑" panose="020B0503020204020204" pitchFamily="34" charset="-122"/>
              </a:rPr>
              <a:t>Linux </a:t>
            </a:r>
            <a:r>
              <a:rPr lang="zh-CN" altLang="en-US" u="sng" dirty="0">
                <a:solidFill>
                  <a:srgbClr val="FF0000"/>
                </a:solidFill>
                <a:latin typeface="Times New Roman" panose="02020603050405020304" pitchFamily="18" charset="0"/>
                <a:ea typeface="微软雅黑" panose="020B0503020204020204" pitchFamily="34" charset="-122"/>
              </a:rPr>
              <a:t>的缔造者 </a:t>
            </a:r>
            <a:r>
              <a:rPr lang="en-US" altLang="zh-CN" u="sng" dirty="0">
                <a:solidFill>
                  <a:srgbClr val="FF0000"/>
                </a:solidFill>
                <a:latin typeface="Times New Roman" panose="02020603050405020304" pitchFamily="18" charset="0"/>
                <a:ea typeface="微软雅黑" panose="020B0503020204020204" pitchFamily="34" charset="-122"/>
              </a:rPr>
              <a:t>Linus Torvalds</a:t>
            </a:r>
            <a:r>
              <a:rPr lang="zh-CN" altLang="en-US" dirty="0">
                <a:latin typeface="Times New Roman" panose="02020603050405020304" pitchFamily="18" charset="0"/>
                <a:ea typeface="微软雅黑" panose="020B0503020204020204" pitchFamily="34" charset="-122"/>
              </a:rPr>
              <a:t>）基于使用 </a:t>
            </a:r>
            <a:r>
              <a:rPr lang="en-US" altLang="zh-CN" dirty="0" err="1">
                <a:latin typeface="Times New Roman" panose="02020603050405020304" pitchFamily="18" charset="0"/>
                <a:ea typeface="微软雅黑" panose="020B0503020204020204" pitchFamily="34" charset="-122"/>
              </a:rPr>
              <a:t>BitKeeper</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时的经验教训，开发出自己的版本系统。</a:t>
            </a:r>
            <a:endParaRPr lang="en-US" altLang="zh-CN" dirty="0">
              <a:latin typeface="Times New Roman" panose="02020603050405020304" pitchFamily="18" charset="0"/>
              <a:ea typeface="微软雅黑" panose="020B0503020204020204" pitchFamily="34" charset="-122"/>
            </a:endParaRPr>
          </a:p>
          <a:p>
            <a:pPr indent="457200" algn="just">
              <a:lnSpc>
                <a:spcPts val="2800"/>
              </a:lnSpc>
              <a:spcBef>
                <a:spcPts val="800"/>
              </a:spcBef>
            </a:pPr>
            <a:r>
              <a:rPr lang="zh-CN" altLang="en-US" dirty="0">
                <a:latin typeface="Times New Roman" panose="02020603050405020304" pitchFamily="18" charset="0"/>
                <a:ea typeface="微软雅黑" panose="020B0503020204020204" pitchFamily="34" charset="-122"/>
              </a:rPr>
              <a:t>他们对新的系统制订了</a:t>
            </a:r>
            <a:r>
              <a:rPr lang="zh-CN" altLang="en-US" i="1" dirty="0">
                <a:latin typeface="Times New Roman" panose="02020603050405020304" pitchFamily="18" charset="0"/>
                <a:ea typeface="微软雅黑" panose="020B0503020204020204" pitchFamily="34" charset="-122"/>
              </a:rPr>
              <a:t>若干目标：</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速度</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简单的设计</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对非线性开发模式的强力支持（允许成千上万个并行开发的分支）</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完全分布式</a:t>
            </a:r>
          </a:p>
          <a:p>
            <a:pPr marL="742950" lvl="1" indent="-285750" algn="just">
              <a:lnSpc>
                <a:spcPts val="2800"/>
              </a:lnSpc>
              <a:spcBef>
                <a:spcPts val="800"/>
              </a:spcBef>
              <a:buClr>
                <a:srgbClr val="F34F29"/>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rPr>
              <a:t>有能力高效管理类似 </a:t>
            </a:r>
            <a:r>
              <a:rPr lang="en-US" altLang="zh-CN" dirty="0">
                <a:latin typeface="Times New Roman" panose="02020603050405020304" pitchFamily="18" charset="0"/>
                <a:ea typeface="微软雅黑" panose="020B0503020204020204" pitchFamily="34" charset="-122"/>
              </a:rPr>
              <a:t>Linux </a:t>
            </a:r>
            <a:r>
              <a:rPr lang="zh-CN" altLang="en-US" dirty="0">
                <a:latin typeface="Times New Roman" panose="02020603050405020304" pitchFamily="18" charset="0"/>
                <a:ea typeface="微软雅黑" panose="020B0503020204020204" pitchFamily="34" charset="-122"/>
              </a:rPr>
              <a:t>内核一样的超大规模项目（速度和数据量）</a:t>
            </a:r>
          </a:p>
        </p:txBody>
      </p:sp>
      <p:sp>
        <p:nvSpPr>
          <p:cNvPr id="3" name="矩形 2"/>
          <p:cNvSpPr/>
          <p:nvPr/>
        </p:nvSpPr>
        <p:spPr>
          <a:xfrm>
            <a:off x="279579" y="437795"/>
            <a:ext cx="2222083" cy="451406"/>
          </a:xfrm>
          <a:prstGeom prst="rect">
            <a:avLst/>
          </a:prstGeom>
        </p:spPr>
        <p:txBody>
          <a:bodyPr wrap="none">
            <a:spAutoFit/>
          </a:bodyPr>
          <a:lstStyle/>
          <a:p>
            <a:pPr indent="457200">
              <a:lnSpc>
                <a:spcPts val="2800"/>
              </a:lnSpc>
              <a:spcBef>
                <a:spcPts val="800"/>
              </a:spcBef>
            </a:pPr>
            <a:r>
              <a:rPr lang="en-US" altLang="zh-CN"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3.Git </a:t>
            </a:r>
            <a:r>
              <a:rPr lang="zh-CN" altLang="en-US" sz="2800" b="1" dirty="0">
                <a:solidFill>
                  <a:srgbClr val="00B0F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简介</a:t>
            </a:r>
          </a:p>
        </p:txBody>
      </p:sp>
      <p:sp>
        <p:nvSpPr>
          <p:cNvPr id="4" name="矩形 3">
            <a:extLst>
              <a:ext uri="{FF2B5EF4-FFF2-40B4-BE49-F238E27FC236}">
                <a16:creationId xmlns:a16="http://schemas.microsoft.com/office/drawing/2014/main" id="{78DA4919-949D-4505-8908-1C90CF48643F}"/>
              </a:ext>
            </a:extLst>
          </p:cNvPr>
          <p:cNvSpPr/>
          <p:nvPr/>
        </p:nvSpPr>
        <p:spPr>
          <a:xfrm>
            <a:off x="-17507" y="3885641"/>
            <a:ext cx="9179015" cy="954107"/>
          </a:xfrm>
          <a:prstGeom prst="rect">
            <a:avLst/>
          </a:prstGeom>
          <a:gradFill flip="none" rotWithShape="1">
            <a:gsLst>
              <a:gs pos="0">
                <a:srgbClr val="F34F29">
                  <a:shade val="30000"/>
                  <a:satMod val="115000"/>
                </a:srgbClr>
              </a:gs>
              <a:gs pos="50000">
                <a:srgbClr val="F34F29">
                  <a:shade val="67500"/>
                  <a:satMod val="115000"/>
                </a:srgbClr>
              </a:gs>
              <a:gs pos="100000">
                <a:srgbClr val="F34F29">
                  <a:shade val="100000"/>
                  <a:satMod val="115000"/>
                </a:srgbClr>
              </a:gs>
            </a:gsLst>
            <a:lin ang="16200000" scaled="1"/>
            <a:tileRect/>
          </a:gradFill>
        </p:spPr>
        <p:txBody>
          <a:bodyPr wrap="square">
            <a:spAutoFit/>
          </a:bodyPr>
          <a:lstStyle/>
          <a:p>
            <a:r>
              <a:rPr lang="en-US" altLang="zh-CN" sz="2800" dirty="0">
                <a:solidFill>
                  <a:schemeClr val="bg1"/>
                </a:solidFill>
                <a:latin typeface="Times New Roman" panose="02020603050405020304" pitchFamily="18" charset="0"/>
                <a:ea typeface="微软雅黑" panose="020B0503020204020204" pitchFamily="34" charset="-122"/>
              </a:rPr>
              <a:t>Git</a:t>
            </a:r>
            <a:r>
              <a:rPr lang="zh-CN" altLang="en-US" sz="2800" dirty="0">
                <a:solidFill>
                  <a:schemeClr val="bg1"/>
                </a:solidFill>
                <a:latin typeface="Times New Roman" panose="02020603050405020304" pitchFamily="18" charset="0"/>
                <a:ea typeface="微软雅黑" panose="020B0503020204020204" pitchFamily="34" charset="-122"/>
              </a:rPr>
              <a:t>是一个开源的分布式版本控制系统，用于敏捷高效地处理任何或小或大的项目。</a:t>
            </a:r>
          </a:p>
        </p:txBody>
      </p:sp>
    </p:spTree>
    <p:extLst>
      <p:ext uri="{BB962C8B-B14F-4D97-AF65-F5344CB8AC3E}">
        <p14:creationId xmlns:p14="http://schemas.microsoft.com/office/powerpoint/2010/main" val="74151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938</TotalTime>
  <Words>2373</Words>
  <Application>Microsoft Office PowerPoint</Application>
  <PresentationFormat>全屏显示(4:3)</PresentationFormat>
  <Paragraphs>145</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微软雅黑</vt:lpstr>
      <vt:lpstr>Arial</vt:lpstr>
      <vt:lpstr>Calibri</vt:lpstr>
      <vt:lpstr>Calibri Light</vt:lpstr>
      <vt:lpstr>Times New Roman</vt:lpstr>
      <vt:lpstr>Wingdings</vt:lpstr>
      <vt:lpstr>Office 主题​​</vt:lpstr>
      <vt:lpstr>版本控制简介和GitHub</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桑济昌</dc:creator>
  <cp:lastModifiedBy>桑济昌</cp:lastModifiedBy>
  <cp:revision>151</cp:revision>
  <dcterms:created xsi:type="dcterms:W3CDTF">2018-07-04T13:37:19Z</dcterms:created>
  <dcterms:modified xsi:type="dcterms:W3CDTF">2018-07-06T01:27:31Z</dcterms:modified>
</cp:coreProperties>
</file>