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60" r:id="rId5"/>
    <p:sldId id="263" r:id="rId6"/>
    <p:sldId id="264" r:id="rId7"/>
    <p:sldId id="265" r:id="rId8"/>
    <p:sldId id="266" r:id="rId10"/>
    <p:sldId id="267" r:id="rId11"/>
    <p:sldId id="268" r:id="rId12"/>
    <p:sldId id="269" r:id="rId13"/>
    <p:sldId id="270" r:id="rId14"/>
    <p:sldId id="271" r:id="rId15"/>
    <p:sldId id="272" r:id="rId16"/>
    <p:sldId id="273" r:id="rId17"/>
    <p:sldId id="274" r:id="rId18"/>
    <p:sldId id="275" r:id="rId19"/>
    <p:sldId id="278" r:id="rId20"/>
    <p:sldId id="279" r:id="rId21"/>
    <p:sldId id="280" r:id="rId22"/>
    <p:sldId id="283" r:id="rId23"/>
    <p:sldId id="284" r:id="rId24"/>
    <p:sldId id="285" r:id="rId25"/>
    <p:sldId id="286" r:id="rId26"/>
    <p:sldId id="287" r:id="rId27"/>
    <p:sldId id="288" r:id="rId28"/>
    <p:sldId id="291" r:id="rId29"/>
    <p:sldId id="292" r:id="rId30"/>
    <p:sldId id="293" r:id="rId31"/>
    <p:sldId id="294" r:id="rId32"/>
    <p:sldId id="295" r:id="rId33"/>
    <p:sldId id="296" r:id="rId34"/>
    <p:sldId id="298" r:id="rId35"/>
    <p:sldId id="299" r:id="rId36"/>
    <p:sldId id="300" r:id="rId37"/>
    <p:sldId id="303" r:id="rId38"/>
    <p:sldId id="304" r:id="rId39"/>
    <p:sldId id="305" r:id="rId40"/>
    <p:sldId id="306" r:id="rId41"/>
    <p:sldId id="307" r:id="rId42"/>
    <p:sldId id="310" r:id="rId43"/>
    <p:sldId id="311" r:id="rId44"/>
    <p:sldId id="312" r:id="rId45"/>
    <p:sldId id="313" r:id="rId46"/>
    <p:sldId id="315" r:id="rId47"/>
    <p:sldId id="318" r:id="rId48"/>
    <p:sldId id="319" r:id="rId49"/>
    <p:sldId id="322" r:id="rId50"/>
    <p:sldId id="323" r:id="rId51"/>
    <p:sldId id="324" r:id="rId52"/>
    <p:sldId id="326" r:id="rId53"/>
    <p:sldId id="327" r:id="rId54"/>
    <p:sldId id="328" r:id="rId55"/>
    <p:sldId id="330" r:id="rId56"/>
    <p:sldId id="331" r:id="rId57"/>
    <p:sldId id="332" r:id="rId58"/>
    <p:sldId id="333" r:id="rId59"/>
    <p:sldId id="334" r:id="rId60"/>
    <p:sldId id="335" r:id="rId61"/>
    <p:sldId id="336" r:id="rId62"/>
    <p:sldId id="339" r:id="rId63"/>
    <p:sldId id="340" r:id="rId64"/>
    <p:sldId id="341" r:id="rId65"/>
    <p:sldId id="342" r:id="rId66"/>
    <p:sldId id="343" r:id="rId67"/>
    <p:sldId id="344" r:id="rId68"/>
    <p:sldId id="366" r:id="rId69"/>
    <p:sldId id="346" r:id="rId70"/>
    <p:sldId id="345" r:id="rId71"/>
    <p:sldId id="347" r:id="rId72"/>
    <p:sldId id="348" r:id="rId73"/>
    <p:sldId id="349" r:id="rId74"/>
    <p:sldId id="350" r:id="rId75"/>
    <p:sldId id="351" r:id="rId76"/>
    <p:sldId id="352" r:id="rId77"/>
    <p:sldId id="353" r:id="rId78"/>
    <p:sldId id="26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defRPr sz="4400">
                <a:solidFill>
                  <a:schemeClr val="tx1">
                    <a:lumMod val="75000"/>
                    <a:lumOff val="25000"/>
                  </a:schemeClr>
                </a:solidFill>
              </a:defRPr>
            </a:lvl1pPr>
          </a:lstStyle>
          <a:p>
            <a:r>
              <a:rPr lang="en-US" dirty="0" smtClean="0"/>
              <a:t>Click to edit </a:t>
            </a:r>
            <a:br>
              <a:rPr lang="en-US" dirty="0" smtClean="0"/>
            </a:br>
            <a:r>
              <a:rPr lang="en-US" dirty="0" smtClean="0"/>
              <a:t>Master subtitle style</a:t>
            </a:r>
            <a:br>
              <a:rPr lang="en-US" dirty="0" smtClean="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0EC2761-52B0-42C5-B01B-DF8F69615A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0EC2761-52B0-42C5-B01B-DF8F69615A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A0EC2761-52B0-42C5-B01B-DF8F69615A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A0EC2761-52B0-42C5-B01B-DF8F69615A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A0EC2761-52B0-42C5-B01B-DF8F69615AE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0EC2761-52B0-42C5-B01B-DF8F69615A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0EC2761-52B0-42C5-B01B-DF8F69615A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chemeClr val="tx1"/>
                </a:solidFill>
                <a:latin typeface="Arial" panose="020B0604020202020204" pitchFamily="34" charset="0"/>
                <a:cs typeface="Arial" panose="020B0604020202020204" pitchFamily="34" charset="0"/>
              </a:rPr>
              <a:t>TÌM HIỂU VỀ NGÔN NGỮ LẬP TRÌNH PYTHON</a:t>
            </a:r>
            <a:endParaRPr lang="en-US">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a:t>Sinh viên: Nguyễn Thị Trà</a:t>
            </a:r>
            <a:endParaRPr lang="en-US"/>
          </a:p>
          <a:p>
            <a:r>
              <a:rPr lang="en-US"/>
              <a:t>MSSV: 20164200</a:t>
            </a:r>
            <a:endParaRPr lang="en-US"/>
          </a:p>
          <a:p>
            <a:r>
              <a:rPr lang="en-US"/>
              <a:t>Giảng viên hướng dẫn: Nguyễn Hồng Quang</a:t>
            </a:r>
            <a:endParaRPr lang="en-US"/>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comments</a:t>
            </a:r>
            <a:endParaRPr lang="en-US"/>
          </a:p>
        </p:txBody>
      </p:sp>
      <p:sp>
        <p:nvSpPr>
          <p:cNvPr id="3" name="Content Placeholder 2"/>
          <p:cNvSpPr>
            <a:spLocks noGrp="1"/>
          </p:cNvSpPr>
          <p:nvPr>
            <p:ph idx="1"/>
          </p:nvPr>
        </p:nvSpPr>
        <p:spPr/>
        <p:txBody>
          <a:bodyPr/>
          <a:p>
            <a:pPr marL="0" indent="0">
              <a:buFont typeface="Arial" panose="020B0604020202020204" pitchFamily="34" charset="0"/>
              <a:buNone/>
            </a:pPr>
            <a:r>
              <a:rPr lang="en-US">
                <a:sym typeface="+mn-ea"/>
              </a:rPr>
              <a:t>Ví dụ:</a:t>
            </a:r>
            <a:endParaRPr lang="en-US"/>
          </a:p>
          <a:p>
            <a:pPr marL="0" indent="0">
              <a:buFont typeface="Arial" panose="020B0604020202020204" pitchFamily="34" charset="0"/>
              <a:buNone/>
            </a:pPr>
            <a:r>
              <a:rPr lang="en-US">
                <a:sym typeface="+mn-ea"/>
              </a:rPr>
              <a:t>"""</a:t>
            </a:r>
            <a:endParaRPr lang="en-US"/>
          </a:p>
          <a:p>
            <a:pPr marL="0" indent="0">
              <a:buFont typeface="Arial" panose="020B0604020202020204" pitchFamily="34" charset="0"/>
              <a:buNone/>
            </a:pPr>
            <a:r>
              <a:rPr lang="en-US">
                <a:sym typeface="+mn-ea"/>
              </a:rPr>
              <a:t>This is a comment</a:t>
            </a:r>
            <a:endParaRPr lang="en-US"/>
          </a:p>
          <a:p>
            <a:pPr marL="0" indent="0">
              <a:buFont typeface="Arial" panose="020B0604020202020204" pitchFamily="34" charset="0"/>
              <a:buNone/>
            </a:pPr>
            <a:r>
              <a:rPr lang="en-US">
                <a:sym typeface="+mn-ea"/>
              </a:rPr>
              <a:t>written in </a:t>
            </a:r>
            <a:endParaRPr lang="en-US"/>
          </a:p>
          <a:p>
            <a:pPr marL="0" indent="0">
              <a:buFont typeface="Arial" panose="020B0604020202020204" pitchFamily="34" charset="0"/>
              <a:buNone/>
            </a:pPr>
            <a:r>
              <a:rPr lang="en-US">
                <a:sym typeface="+mn-ea"/>
              </a:rPr>
              <a:t>more than just one line</a:t>
            </a:r>
            <a:endParaRPr lang="en-US"/>
          </a:p>
          <a:p>
            <a:pPr marL="0" indent="0">
              <a:buFont typeface="Arial" panose="020B0604020202020204" pitchFamily="34" charset="0"/>
              <a:buNone/>
            </a:pPr>
            <a:r>
              <a:rPr lang="en-US">
                <a:sym typeface="+mn-ea"/>
              </a:rPr>
              <a:t>"""</a:t>
            </a:r>
            <a:endParaRPr lang="en-US"/>
          </a:p>
          <a:p>
            <a:pPr marL="0" indent="0">
              <a:buFont typeface="Arial" panose="020B0604020202020204" pitchFamily="34" charset="0"/>
              <a:buNone/>
            </a:pPr>
            <a:r>
              <a:rPr lang="en-US">
                <a:sym typeface="+mn-ea"/>
              </a:rPr>
              <a:t>print("Hello, World!")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Variables</a:t>
            </a:r>
            <a:endParaRPr lang="en-US"/>
          </a:p>
        </p:txBody>
      </p:sp>
      <p:sp>
        <p:nvSpPr>
          <p:cNvPr id="3" name="Content Placeholder 2"/>
          <p:cNvSpPr>
            <a:spLocks noGrp="1"/>
          </p:cNvSpPr>
          <p:nvPr>
            <p:ph idx="1"/>
          </p:nvPr>
        </p:nvSpPr>
        <p:spPr/>
        <p:txBody>
          <a:bodyPr>
            <a:normAutofit lnSpcReduction="10000"/>
          </a:bodyPr>
          <a:p>
            <a:pPr>
              <a:buFont typeface="Arial" panose="020B0604020202020204" pitchFamily="34" charset="0"/>
              <a:buChar char="•"/>
            </a:pPr>
            <a:r>
              <a:rPr lang="en-US"/>
              <a:t>Không giống với các ngôn ngữ lập trình khác, trong python không có câu lệnh để khởi tạo một biến.</a:t>
            </a:r>
            <a:endParaRPr lang="en-US"/>
          </a:p>
          <a:p>
            <a:pPr>
              <a:buFont typeface="Arial" panose="020B0604020202020204" pitchFamily="34" charset="0"/>
              <a:buChar char="•"/>
            </a:pPr>
            <a:r>
              <a:rPr lang="en-US"/>
              <a:t>Biến được khởi tạo cùng với giá trị của nó.</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a=6</a:t>
            </a:r>
            <a:endParaRPr lang="en-US"/>
          </a:p>
          <a:p>
            <a:pPr marL="0" indent="0">
              <a:buFont typeface="Arial" panose="020B0604020202020204" pitchFamily="34" charset="0"/>
              <a:buNone/>
            </a:pPr>
            <a:r>
              <a:rPr lang="en-US"/>
              <a:t>b=”Python Variables”</a:t>
            </a:r>
            <a:endParaRPr lang="en-US"/>
          </a:p>
          <a:p>
            <a:pPr marL="0" indent="0">
              <a:buFont typeface="Arial" panose="020B0604020202020204" pitchFamily="34" charset="0"/>
              <a:buNone/>
            </a:pPr>
            <a:r>
              <a:rPr lang="en-US"/>
              <a:t>print(a)# 6</a:t>
            </a:r>
            <a:endParaRPr lang="en-US"/>
          </a:p>
          <a:p>
            <a:pPr marL="0" indent="0">
              <a:buFont typeface="Arial" panose="020B0604020202020204" pitchFamily="34" charset="0"/>
              <a:buNone/>
            </a:pPr>
            <a:r>
              <a:rPr lang="en-US"/>
              <a:t>print(b)# Python Variables</a:t>
            </a:r>
            <a:endParaRPr lang="en-US"/>
          </a:p>
          <a:p>
            <a:pPr>
              <a:buFont typeface="Arial" panose="020B0604020202020204" pitchFamily="34" charset="0"/>
              <a:buChar char="•"/>
            </a:pPr>
            <a:r>
              <a:rPr lang="en-US"/>
              <a:t>Biến trong python không được khởi tạo với một kiểu dữ liệu đặc biệt, nên có thể thay đổi sau khi khởi tạo.</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a=6# a là một int</a:t>
            </a:r>
            <a:endParaRPr lang="en-US"/>
          </a:p>
          <a:p>
            <a:pPr marL="0" indent="0">
              <a:buFont typeface="Arial" panose="020B0604020202020204" pitchFamily="34" charset="0"/>
              <a:buNone/>
            </a:pPr>
            <a:r>
              <a:rPr lang="en-US"/>
              <a:t>a=”Python Variables”# bây giờ a là một str</a:t>
            </a:r>
            <a:endParaRPr lang="en-US"/>
          </a:p>
          <a:p>
            <a:pPr marL="0" indent="0">
              <a:buFont typeface="Arial" panose="020B0604020202020204" pitchFamily="34" charset="0"/>
              <a:buNone/>
            </a:pPr>
            <a:r>
              <a:rPr lang="en-US"/>
              <a:t>print(a)#Python Variables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Variables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a:sym typeface="+mn-ea"/>
              </a:rPr>
              <a:t>Note: Quy tắc đặt tên biến trong python</a:t>
            </a:r>
            <a:endParaRPr lang="en-US"/>
          </a:p>
          <a:p>
            <a:pPr>
              <a:buFont typeface="Arial" panose="020B0604020202020204" pitchFamily="34" charset="0"/>
              <a:buChar char="•"/>
            </a:pPr>
            <a:r>
              <a:rPr lang="en-US">
                <a:sym typeface="+mn-ea"/>
              </a:rPr>
              <a:t>Tên biến bắt đầu bằng chữ cái, và dấu _</a:t>
            </a:r>
            <a:endParaRPr lang="en-US"/>
          </a:p>
          <a:p>
            <a:pPr>
              <a:buFont typeface="Arial" panose="020B0604020202020204" pitchFamily="34" charset="0"/>
              <a:buChar char="•"/>
            </a:pPr>
            <a:r>
              <a:rPr lang="en-US">
                <a:sym typeface="+mn-ea"/>
              </a:rPr>
              <a:t>Tên biến không bắt đầu bằng chữ số</a:t>
            </a:r>
            <a:endParaRPr lang="en-US"/>
          </a:p>
          <a:p>
            <a:pPr>
              <a:buFont typeface="Arial" panose="020B0604020202020204" pitchFamily="34" charset="0"/>
              <a:buChar char="•"/>
            </a:pPr>
            <a:r>
              <a:rPr lang="en-US">
                <a:sym typeface="+mn-ea"/>
              </a:rPr>
              <a:t>Ví dụ như age, Age, AGE là các biến khác nhau</a:t>
            </a:r>
            <a:endParaRPr lang="en-US"/>
          </a:p>
          <a:p>
            <a:pPr>
              <a:buFont typeface="Arial" panose="020B0604020202020204" pitchFamily="34" charset="0"/>
              <a:buChar char="•"/>
            </a:pPr>
            <a:r>
              <a:rPr lang="en-US">
                <a:sym typeface="+mn-ea"/>
              </a:rPr>
              <a:t>Tên biến chỉ bao gồm chữ cái (A-&gt;z), chữ số (0-&gt;9) và dấu (_)</a:t>
            </a:r>
            <a:endParaRPr lang="en-US">
              <a:sym typeface="+mn-ea"/>
            </a:endParaRPr>
          </a:p>
          <a:p>
            <a:pPr>
              <a:buFont typeface="Wingdings" panose="05000000000000000000" charset="0"/>
              <a:buChar char="Ø"/>
            </a:pPr>
            <a:r>
              <a:rPr lang="en-US"/>
              <a:t>Python cho phép gán giá trị của nhiều biến trên một dòng</a:t>
            </a:r>
            <a:endParaRPr lang="en-US"/>
          </a:p>
          <a:p>
            <a:pPr marL="0" indent="0">
              <a:buFont typeface="Arial" panose="020B0604020202020204" pitchFamily="34" charset="0"/>
              <a:buNone/>
            </a:pPr>
            <a:r>
              <a:rPr lang="en-US"/>
              <a:t>Ví dụ: </a:t>
            </a:r>
            <a:endParaRPr lang="en-US"/>
          </a:p>
          <a:p>
            <a:pPr marL="0" indent="0">
              <a:buFont typeface="Arial" panose="020B0604020202020204" pitchFamily="34" charset="0"/>
              <a:buNone/>
            </a:pPr>
            <a:r>
              <a:rPr lang="en-US"/>
              <a:t>x, y, z = "Orange", "Banana", "Cherry"</a:t>
            </a:r>
            <a:endParaRPr lang="en-US"/>
          </a:p>
          <a:p>
            <a:pPr>
              <a:buFont typeface="Wingdings" panose="05000000000000000000" charset="0"/>
              <a:buChar char="Ø"/>
            </a:pPr>
            <a:r>
              <a:rPr lang="en-US"/>
              <a:t>Có thể gán cùng giá trị cho nhiều biến trên một dòng</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x=y=z=”Orangre”</a:t>
            </a:r>
            <a:endParaRPr lang="en-US"/>
          </a:p>
          <a:p>
            <a:pPr>
              <a:buFont typeface="Wingdings" panose="05000000000000000000" charset="0"/>
              <a:buChar char="Ø"/>
            </a:pPr>
            <a:r>
              <a:rPr lang="en-US"/>
              <a:t>Trong python sử dụng câu lệnh print để output biến. Để nối một đoạn văn với biến, python sử dụng ký tự “+”.</a:t>
            </a:r>
            <a:endParaRPr lang="en-US"/>
          </a:p>
          <a:p>
            <a:pPr marL="0" indent="0">
              <a:buFont typeface="Wingdings" panose="05000000000000000000" charse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Variables</a:t>
            </a:r>
            <a:endParaRPr lang="en-US"/>
          </a:p>
        </p:txBody>
      </p:sp>
      <p:sp>
        <p:nvSpPr>
          <p:cNvPr id="3" name="Content Placeholder 2"/>
          <p:cNvSpPr>
            <a:spLocks noGrp="1"/>
          </p:cNvSpPr>
          <p:nvPr>
            <p:ph idx="1"/>
          </p:nvPr>
        </p:nvSpPr>
        <p:spPr/>
        <p:txBody>
          <a:bodyPr/>
          <a:p>
            <a:pPr marL="0" indent="0">
              <a:buNone/>
            </a:pPr>
            <a:r>
              <a:rPr lang="en-US"/>
              <a:t>Ví dụ:</a:t>
            </a:r>
            <a:endParaRPr lang="en-US"/>
          </a:p>
          <a:p>
            <a:pPr marL="0" indent="0">
              <a:buNone/>
            </a:pPr>
            <a:r>
              <a:rPr lang="en-US"/>
              <a:t>x=6</a:t>
            </a:r>
            <a:endParaRPr lang="en-US"/>
          </a:p>
          <a:p>
            <a:pPr marL="0" indent="0">
              <a:buNone/>
            </a:pPr>
            <a:r>
              <a:rPr lang="en-US"/>
              <a:t>print(“The values of x is “+x)# The values of x là 6</a:t>
            </a:r>
            <a:endParaRPr lang="en-US"/>
          </a:p>
          <a:p>
            <a:pPr>
              <a:buFont typeface="Wingdings" panose="05000000000000000000" charset="0"/>
              <a:buChar char="Ø"/>
            </a:pPr>
            <a:r>
              <a:rPr lang="en-US"/>
              <a:t> Có thể sử dụng dấu “+” để cộng hai biến với nhau:</a:t>
            </a:r>
            <a:endParaRPr lang="en-US"/>
          </a:p>
          <a:p>
            <a:pPr marL="0" indent="0">
              <a:buFont typeface="Wingdings" panose="05000000000000000000" charset="0"/>
              <a:buNone/>
            </a:pPr>
            <a:r>
              <a:rPr lang="en-US"/>
              <a:t>x=6</a:t>
            </a:r>
            <a:endParaRPr lang="en-US"/>
          </a:p>
          <a:p>
            <a:pPr marL="0" indent="0">
              <a:buFont typeface="Wingdings" panose="05000000000000000000" charset="0"/>
              <a:buNone/>
            </a:pPr>
            <a:r>
              <a:rPr lang="en-US"/>
              <a:t>y=5</a:t>
            </a:r>
            <a:endParaRPr lang="en-US"/>
          </a:p>
          <a:p>
            <a:pPr marL="0" indent="0">
              <a:buFont typeface="Wingdings" panose="05000000000000000000" charset="0"/>
              <a:buNone/>
            </a:pPr>
            <a:r>
              <a:rPr lang="en-US"/>
              <a:t>z=x+y</a:t>
            </a:r>
            <a:endParaRPr lang="en-US"/>
          </a:p>
          <a:p>
            <a:pPr marL="0" indent="0">
              <a:buFont typeface="Wingdings" panose="05000000000000000000" charset="0"/>
              <a:buNone/>
            </a:pPr>
            <a:r>
              <a:rPr lang="en-US"/>
              <a:t>print(x) # 11</a:t>
            </a:r>
            <a:endParaRPr lang="en-US"/>
          </a:p>
          <a:p>
            <a:pPr>
              <a:buFont typeface="Wingdings" panose="05000000000000000000" charset="0"/>
              <a:buChar char="Ø"/>
            </a:pPr>
            <a:r>
              <a:rPr lang="en-US"/>
              <a:t>Không thể sử dụng dấu “+” để kết hợp một string với một số</a:t>
            </a:r>
            <a:endParaRPr lang="en-US"/>
          </a:p>
          <a:p>
            <a:pPr marL="0" indent="0">
              <a:buFont typeface="Wingdings" panose="05000000000000000000" charset="0"/>
              <a:buNone/>
            </a:pPr>
            <a:r>
              <a:rPr lang="en-US"/>
              <a:t>x=5</a:t>
            </a:r>
            <a:endParaRPr lang="en-US"/>
          </a:p>
          <a:p>
            <a:pPr marL="0" indent="0">
              <a:buFont typeface="Wingdings" panose="05000000000000000000" charset="0"/>
              <a:buNone/>
            </a:pPr>
            <a:r>
              <a:rPr lang="en-US"/>
              <a:t>y=”Python variables”</a:t>
            </a:r>
            <a:endParaRPr lang="en-US"/>
          </a:p>
          <a:p>
            <a:pPr marL="0" indent="0">
              <a:buFont typeface="Wingdings" panose="05000000000000000000" charset="0"/>
              <a:buNone/>
            </a:pPr>
            <a:r>
              <a:rPr lang="en-US"/>
              <a:t>print(x+y)# Error</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Variables</a:t>
            </a:r>
            <a:endParaRPr lang="en-US"/>
          </a:p>
        </p:txBody>
      </p:sp>
      <p:sp>
        <p:nvSpPr>
          <p:cNvPr id="3" name="Content Placeholder 2"/>
          <p:cNvSpPr>
            <a:spLocks noGrp="1"/>
          </p:cNvSpPr>
          <p:nvPr>
            <p:ph idx="1"/>
          </p:nvPr>
        </p:nvSpPr>
        <p:spPr/>
        <p:txBody>
          <a:bodyPr>
            <a:normAutofit fontScale="90000" lnSpcReduction="10000"/>
          </a:bodyPr>
          <a:p>
            <a:pPr>
              <a:buFont typeface="Wingdings" panose="05000000000000000000" charset="0"/>
              <a:buChar char="Ø"/>
            </a:pPr>
            <a:r>
              <a:rPr lang="en-US"/>
              <a:t>Biến toàn cục và biến cục bộ</a:t>
            </a:r>
            <a:endParaRPr lang="en-US"/>
          </a:p>
          <a:p>
            <a:pPr>
              <a:buFont typeface="Arial" panose="020B0604020202020204" pitchFamily="34" charset="0"/>
              <a:buChar char="•"/>
            </a:pPr>
            <a:r>
              <a:rPr lang="en-US"/>
              <a:t>Biến toàn cục được khởi tạo bên ngoài hàm, và được sử dụng cả trong hàm và ngoài hàm</a:t>
            </a:r>
            <a:endParaRPr lang="en-US"/>
          </a:p>
          <a:p>
            <a:pPr>
              <a:buFont typeface="Arial" panose="020B0604020202020204" pitchFamily="34" charset="0"/>
              <a:buChar char="•"/>
            </a:pPr>
            <a:r>
              <a:rPr lang="en-US"/>
              <a:t>Biến cục bộ được khởi tạo trong hàm, và chỉ được sử dụng trong phạm vi hàm khởi tạo.</a:t>
            </a:r>
            <a:endParaRPr lang="en-US"/>
          </a:p>
          <a:p>
            <a:pPr>
              <a:buFont typeface="Arial" panose="020B0604020202020204" pitchFamily="34" charset="0"/>
              <a:buChar char="•"/>
            </a:pPr>
            <a:r>
              <a:rPr lang="en-US"/>
              <a:t>Khi biến toàn cục và biến cục bộ có cùng tên thì bên trong hàm sẽ sử dụng biến cục bộ, và ngoài hàm sẽ sử dụng biến toàn cục.</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x = "awesome"</a:t>
            </a:r>
            <a:endParaRPr lang="en-US"/>
          </a:p>
          <a:p>
            <a:pPr marL="0" indent="0">
              <a:buFont typeface="Arial" panose="020B0604020202020204" pitchFamily="34" charset="0"/>
              <a:buNone/>
            </a:pPr>
            <a:r>
              <a:rPr lang="en-US"/>
              <a:t>def myfunc():</a:t>
            </a:r>
            <a:endParaRPr lang="en-US"/>
          </a:p>
          <a:p>
            <a:pPr marL="0" indent="0">
              <a:buFont typeface="Arial" panose="020B0604020202020204" pitchFamily="34" charset="0"/>
              <a:buNone/>
            </a:pPr>
            <a:r>
              <a:rPr lang="en-US"/>
              <a:t>  x = "fantastic"</a:t>
            </a:r>
            <a:endParaRPr lang="en-US"/>
          </a:p>
          <a:p>
            <a:pPr marL="0" indent="0">
              <a:buFont typeface="Arial" panose="020B0604020202020204" pitchFamily="34" charset="0"/>
              <a:buNone/>
            </a:pPr>
            <a:r>
              <a:rPr lang="en-US"/>
              <a:t>  print("Python is " + x)# Python is fantastic</a:t>
            </a: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a:t>myfunc()</a:t>
            </a:r>
            <a:endParaRPr lang="en-US"/>
          </a:p>
          <a:p>
            <a:pPr marL="0" indent="0">
              <a:buFont typeface="Arial" panose="020B0604020202020204" pitchFamily="34" charset="0"/>
              <a:buNone/>
            </a:pPr>
            <a:r>
              <a:rPr lang="en-US"/>
              <a:t>print("Python is " + x)# Python is awesome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Variables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 Nếu sử dụng từ khóa global thì biến được khởi tạo là biến toàn cục</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 x = "awesome"</a:t>
            </a:r>
            <a:endParaRPr lang="en-US"/>
          </a:p>
          <a:p>
            <a:pPr marL="0" indent="0">
              <a:buFont typeface="Wingdings" panose="05000000000000000000" charset="0"/>
              <a:buNone/>
            </a:pPr>
            <a:endParaRPr lang="en-US"/>
          </a:p>
          <a:p>
            <a:pPr marL="0" indent="0">
              <a:buFont typeface="Wingdings" panose="05000000000000000000" charset="0"/>
              <a:buNone/>
            </a:pPr>
            <a:r>
              <a:rPr lang="en-US"/>
              <a:t>def myfunc():</a:t>
            </a:r>
            <a:endParaRPr lang="en-US"/>
          </a:p>
          <a:p>
            <a:pPr marL="0" indent="0">
              <a:buFont typeface="Wingdings" panose="05000000000000000000" charset="0"/>
              <a:buNone/>
            </a:pPr>
            <a:r>
              <a:rPr lang="en-US"/>
              <a:t>  global x</a:t>
            </a:r>
            <a:endParaRPr lang="en-US"/>
          </a:p>
          <a:p>
            <a:pPr marL="0" indent="0">
              <a:buFont typeface="Wingdings" panose="05000000000000000000" charset="0"/>
              <a:buNone/>
            </a:pPr>
            <a:r>
              <a:rPr lang="en-US"/>
              <a:t>  x = "fantastic"</a:t>
            </a:r>
            <a:endParaRPr lang="en-US"/>
          </a:p>
          <a:p>
            <a:pPr marL="0" indent="0">
              <a:buFont typeface="Wingdings" panose="05000000000000000000" charset="0"/>
              <a:buNone/>
            </a:pPr>
            <a:endParaRPr lang="en-US"/>
          </a:p>
          <a:p>
            <a:pPr marL="0" indent="0">
              <a:buFont typeface="Wingdings" panose="05000000000000000000" charset="0"/>
              <a:buNone/>
            </a:pPr>
            <a:r>
              <a:rPr lang="en-US"/>
              <a:t>myfunc()</a:t>
            </a:r>
            <a:endParaRPr lang="en-US"/>
          </a:p>
          <a:p>
            <a:pPr marL="0" indent="0">
              <a:buFont typeface="Wingdings" panose="05000000000000000000" charset="0"/>
              <a:buNone/>
            </a:pPr>
            <a:endParaRPr lang="en-US"/>
          </a:p>
          <a:p>
            <a:pPr marL="0" indent="0">
              <a:buFont typeface="Wingdings" panose="05000000000000000000" charset="0"/>
              <a:buNone/>
            </a:pPr>
            <a:r>
              <a:rPr lang="en-US"/>
              <a:t>print("Python is " + x)#Python is fantastic</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Data Types</a:t>
            </a:r>
            <a:endParaRPr lang="en-US"/>
          </a:p>
        </p:txBody>
      </p:sp>
      <p:sp>
        <p:nvSpPr>
          <p:cNvPr id="3" name="Content Placeholder 2"/>
          <p:cNvSpPr>
            <a:spLocks noGrp="1"/>
          </p:cNvSpPr>
          <p:nvPr>
            <p:ph idx="1"/>
          </p:nvPr>
        </p:nvSpPr>
        <p:spPr/>
        <p:txBody>
          <a:bodyPr>
            <a:normAutofit/>
          </a:bodyPr>
          <a:p>
            <a:pPr marL="0" indent="0">
              <a:buFont typeface="Wingdings" panose="05000000000000000000" charset="0"/>
              <a:buNone/>
            </a:pPr>
            <a:endParaRPr lang="en-US"/>
          </a:p>
          <a:p>
            <a:pPr marL="0" indent="0">
              <a:buNone/>
            </a:pPr>
            <a:r>
              <a:rPr lang="en-US"/>
              <a:t>Dữ liệu mà được lưu trữ trong bộ nhớ có thể có nhiều kiểu khác nhau. Ví dụ, lương của công nhân đươc lưu trữ dưới dạng một giá trị số còn địa chỉ của họ được lưu trữ dưới dạng các ký tự chữ-số. Python có nhiều kiểu dữ liệu chuẩn được sử dụng để xác định các hành động có thể xảy ra trên chúng và phương thức lưu trữ cho mỗi kiểu.</a:t>
            </a:r>
            <a:endParaRPr lang="en-US"/>
          </a:p>
          <a:p>
            <a:pPr>
              <a:buFont typeface="Wingdings" panose="05000000000000000000" charset="0"/>
              <a:buChar char="Ø"/>
            </a:pPr>
            <a:r>
              <a:rPr lang="en-US"/>
              <a:t>Python có 5 kiểu dữ liệu chuẩn là:</a:t>
            </a:r>
            <a:endParaRPr lang="en-US"/>
          </a:p>
          <a:p>
            <a:r>
              <a:rPr lang="en-US"/>
              <a:t>Kiểu Number</a:t>
            </a:r>
            <a:endParaRPr lang="en-US"/>
          </a:p>
          <a:p>
            <a:r>
              <a:rPr lang="en-US"/>
              <a:t>Kiểu String</a:t>
            </a:r>
            <a:endParaRPr lang="en-US"/>
          </a:p>
          <a:p>
            <a:r>
              <a:rPr lang="en-US"/>
              <a:t>Kiểu List</a:t>
            </a:r>
            <a:endParaRPr lang="en-US"/>
          </a:p>
          <a:p>
            <a:r>
              <a:rPr lang="en-US"/>
              <a:t>Kiểu Tuple</a:t>
            </a:r>
            <a:endParaRPr lang="en-US"/>
          </a:p>
          <a:p>
            <a:r>
              <a:rPr lang="en-US"/>
              <a:t>Kiểu Dictionary</a:t>
            </a:r>
            <a:endParaRPr lang="en-US"/>
          </a:p>
          <a:p>
            <a:pPr marL="0" indent="0">
              <a:buFont typeface="Wingdings" panose="05000000000000000000" charse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Data Types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sym typeface="+mn-ea"/>
              </a:rPr>
              <a:t> Có thể lấy kiểu dữ liệu của bất kỳ đối tượng nào sử dụng hàm type()</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x=7</a:t>
            </a:r>
            <a:endParaRPr lang="en-US"/>
          </a:p>
          <a:p>
            <a:pPr marL="0" indent="0">
              <a:buFont typeface="Wingdings" panose="05000000000000000000" charset="0"/>
              <a:buNone/>
            </a:pPr>
            <a:r>
              <a:rPr lang="en-US"/>
              <a:t>print(type(x))# &lt;class 'int'&gt;</a:t>
            </a:r>
            <a:endParaRPr lang="en-US"/>
          </a:p>
          <a:p>
            <a:pPr marL="0" indent="0">
              <a:buFont typeface="Wingdings" panose="05000000000000000000" charset="0"/>
              <a:buNone/>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Numbers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Có ba kiểu số học trong python</a:t>
            </a:r>
            <a:endParaRPr lang="en-US"/>
          </a:p>
          <a:p>
            <a:pPr>
              <a:buFont typeface="Arial" panose="020B0604020202020204" pitchFamily="34" charset="0"/>
              <a:buChar char="•"/>
            </a:pPr>
            <a:r>
              <a:rPr lang="en-US"/>
              <a:t>int </a:t>
            </a:r>
            <a:endParaRPr lang="en-US"/>
          </a:p>
          <a:p>
            <a:pPr>
              <a:buFont typeface="Arial" panose="020B0604020202020204" pitchFamily="34" charset="0"/>
              <a:buChar char="•"/>
            </a:pPr>
            <a:r>
              <a:rPr lang="en-US"/>
              <a:t>float</a:t>
            </a:r>
            <a:endParaRPr lang="en-US"/>
          </a:p>
          <a:p>
            <a:pPr>
              <a:buFont typeface="Arial" panose="020B0604020202020204" pitchFamily="34" charset="0"/>
              <a:buChar char="•"/>
            </a:pPr>
            <a:r>
              <a:rPr lang="en-US"/>
              <a:t>complex:  ví dụ : 3j, 1+2j ( số phức, j là phần ảo)</a:t>
            </a:r>
            <a:endParaRPr lang="en-US"/>
          </a:p>
          <a:p>
            <a:pPr>
              <a:buFont typeface="Wingdings" panose="05000000000000000000" charset="0"/>
              <a:buChar char="Ø"/>
            </a:pPr>
            <a:r>
              <a:rPr lang="en-US"/>
              <a:t>Biến số học được khởi tạo và gán giá trị cùng lúc.</a:t>
            </a:r>
            <a:endParaRPr lang="en-US"/>
          </a:p>
          <a:p>
            <a:pPr>
              <a:buFont typeface="Wingdings" panose="05000000000000000000" charset="0"/>
              <a:buChar char="Ø"/>
            </a:pPr>
            <a:r>
              <a:rPr lang="en-US"/>
              <a:t>Sử dụng hàm type() để trả về kiểu dữ liệu trong python</a:t>
            </a:r>
            <a:endParaRPr lang="en-US"/>
          </a:p>
          <a:p>
            <a:pPr marL="0" indent="0">
              <a:buFont typeface="Wingdings" panose="05000000000000000000" charset="0"/>
              <a:buNone/>
            </a:pPr>
            <a:r>
              <a:rPr lang="en-US"/>
              <a:t>Ví dụ: </a:t>
            </a:r>
            <a:endParaRPr lang="en-US"/>
          </a:p>
          <a:p>
            <a:pPr marL="0" indent="0">
              <a:buFont typeface="Wingdings" panose="05000000000000000000" charset="0"/>
              <a:buNone/>
            </a:pPr>
            <a:r>
              <a:rPr lang="en-US"/>
              <a:t>x=4</a:t>
            </a:r>
            <a:endParaRPr lang="en-US"/>
          </a:p>
          <a:p>
            <a:pPr marL="0" indent="0">
              <a:buFont typeface="Wingdings" panose="05000000000000000000" charset="0"/>
              <a:buNone/>
            </a:pPr>
            <a:r>
              <a:rPr lang="en-US"/>
              <a:t>y=1+2j</a:t>
            </a:r>
            <a:endParaRPr lang="en-US"/>
          </a:p>
          <a:p>
            <a:pPr marL="0" indent="0">
              <a:buFont typeface="Wingdings" panose="05000000000000000000" charset="0"/>
              <a:buNone/>
            </a:pPr>
            <a:r>
              <a:rPr lang="en-US"/>
              <a:t>print(type(x))#&lt;class 'int'&gt;</a:t>
            </a:r>
            <a:endParaRPr lang="en-US"/>
          </a:p>
          <a:p>
            <a:pPr marL="0" indent="0">
              <a:buFont typeface="Wingdings" panose="05000000000000000000" charset="0"/>
              <a:buNone/>
            </a:pPr>
            <a:r>
              <a:rPr lang="en-US"/>
              <a:t>print(type(y))#&lt;class 'complex'&gt;</a:t>
            </a:r>
            <a:endParaRPr lang="en-US"/>
          </a:p>
          <a:p>
            <a:pPr marL="0" indent="0">
              <a:buFont typeface="Wingdings" panose="05000000000000000000" charse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Numbers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 Trong python không được sử dụng hàm random() để trả về số bất kỳ nhưng có thể xây dựng module gọi là random để trả về số bất kỳ.</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import random</a:t>
            </a:r>
            <a:endParaRPr lang="en-US"/>
          </a:p>
          <a:p>
            <a:pPr marL="0" indent="0">
              <a:buFont typeface="Wingdings" panose="05000000000000000000" charset="0"/>
              <a:buNone/>
            </a:pPr>
            <a:r>
              <a:rPr lang="en-US"/>
              <a:t>print(random.randrange(1,10))#Trả về một số nằm trong khoảng từ 1 đến 9</a:t>
            </a:r>
            <a:endParaRPr lang="en-US"/>
          </a:p>
          <a:p>
            <a:pPr marL="0" indent="0">
              <a:buFont typeface="Wingdings" panose="05000000000000000000" charse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What is python?</a:t>
            </a:r>
            <a:endParaRPr lang="en-US"/>
          </a:p>
        </p:txBody>
      </p:sp>
      <p:sp>
        <p:nvSpPr>
          <p:cNvPr id="3" name="Content Placeholder 2"/>
          <p:cNvSpPr>
            <a:spLocks noGrp="1"/>
          </p:cNvSpPr>
          <p:nvPr>
            <p:ph idx="1"/>
          </p:nvPr>
        </p:nvSpPr>
        <p:spPr/>
        <p:txBody>
          <a:bodyPr>
            <a:normAutofit fontScale="80000"/>
          </a:bodyPr>
          <a:lstStyle/>
          <a:p>
            <a:pPr marL="0" indent="0">
              <a:buNone/>
            </a:pPr>
            <a:endParaRPr lang="en-US" dirty="0"/>
          </a:p>
          <a:p>
            <a:pPr>
              <a:buFont typeface="Arial" panose="020B0604020202020204" pitchFamily="34" charset="0"/>
              <a:buChar char="•"/>
            </a:pPr>
            <a:r>
              <a:rPr lang="en-US" dirty="0">
                <a:cs typeface="+mn-lt"/>
                <a:sym typeface="+mn-ea"/>
              </a:rPr>
              <a:t>Python là ngôn ngữ lập trình phổ biến. Được sáng tạo bởi Guido van</a:t>
            </a:r>
            <a:endParaRPr lang="en-US" dirty="0">
              <a:cs typeface="+mn-lt"/>
            </a:endParaRPr>
          </a:p>
          <a:p>
            <a:pPr>
              <a:buNone/>
            </a:pPr>
            <a:r>
              <a:rPr lang="en-US" dirty="0">
                <a:cs typeface="+mn-lt"/>
                <a:sym typeface="+mn-ea"/>
              </a:rPr>
              <a:t>   Rossum, và phát hành năm 1991.</a:t>
            </a:r>
            <a:endParaRPr lang="en-US" dirty="0">
              <a:cs typeface="+mn-lt"/>
            </a:endParaRPr>
          </a:p>
          <a:p>
            <a:pPr>
              <a:buFont typeface="Arial" panose="020B0604020202020204" pitchFamily="34" charset="0"/>
              <a:buChar char="•"/>
            </a:pPr>
            <a:r>
              <a:rPr lang="en-US" dirty="0">
                <a:cs typeface="+mn-lt"/>
                <a:sym typeface="+mn-ea"/>
              </a:rPr>
              <a:t>Theo đánh giá của Eris S. Raymond, Python là ngôn ngữ có hình thức rất sáng sủa, cấu trúc rõ ràng, thuận tiện cho người mới học lập trình.</a:t>
            </a:r>
            <a:endParaRPr lang="en-US" dirty="0">
              <a:cs typeface="+mn-lt"/>
            </a:endParaRPr>
          </a:p>
          <a:p>
            <a:pPr>
              <a:buFont typeface="Arial" panose="020B0604020202020204" pitchFamily="34" charset="0"/>
              <a:buChar char="•"/>
            </a:pPr>
            <a:r>
              <a:rPr lang="en-US" dirty="0">
                <a:cs typeface="+mn-lt"/>
                <a:sym typeface="+mn-ea"/>
              </a:rPr>
              <a:t>Python là một ngôn ngữ lập trình bậc cao, thông dịch, hướng đối tượng, đa mục đích và cũng là một ngôn ngữ lập trình động.</a:t>
            </a:r>
            <a:endParaRPr lang="en-US" dirty="0">
              <a:cs typeface="+mn-lt"/>
            </a:endParaRPr>
          </a:p>
          <a:p>
            <a:pPr>
              <a:buFont typeface="Arial" panose="020B0604020202020204" pitchFamily="34" charset="0"/>
              <a:buChar char="•"/>
            </a:pPr>
            <a:r>
              <a:rPr lang="en-US" dirty="0">
                <a:cs typeface="+mn-lt"/>
                <a:sym typeface="+mn-ea"/>
              </a:rPr>
              <a:t>Python hỗ trợ mẫu đa lập trình, bao gồm lập trình hướng đối tượng, lập trình hàm và mệnh lệnh hoặc là các phong cách lập trình theo thủ tục.</a:t>
            </a:r>
            <a:endParaRPr lang="en-US" dirty="0">
              <a:cs typeface="+mn-lt"/>
            </a:endParaRPr>
          </a:p>
          <a:p>
            <a:pPr>
              <a:buFont typeface="Arial" panose="020B0604020202020204" pitchFamily="34" charset="0"/>
              <a:buChar char="•"/>
            </a:pPr>
            <a:r>
              <a:rPr lang="en-US" dirty="0">
                <a:cs typeface="+mn-lt"/>
                <a:sym typeface="+mn-ea"/>
              </a:rPr>
              <a:t>Python làm việc trên lĩnh vực đặc biệt như lập trình web, phát triển phần mền, enterprise, 3D CAD, …</a:t>
            </a:r>
            <a:endParaRPr lang="en-US" dirty="0">
              <a:cs typeface="+mn-lt"/>
            </a:endParaRPr>
          </a:p>
          <a:p>
            <a:pPr>
              <a:buFont typeface="Arial" panose="020B0604020202020204" pitchFamily="34" charset="0"/>
              <a:buChar char="•"/>
            </a:pPr>
            <a:r>
              <a:rPr lang="en-US" dirty="0">
                <a:cs typeface="+mn-lt"/>
                <a:sym typeface="+mn-ea"/>
              </a:rPr>
              <a:t>Với Python, việc phát triển ứng dụng và debug trở nên nhanh hơn bởi vì không cần đến bước biên dịch và chu trình edit-test-debug của Python là rất nhanh.</a:t>
            </a:r>
            <a:endParaRPr lang="en-US" dirty="0">
              <a:cs typeface="+mn-lt"/>
            </a:endParaRPr>
          </a:p>
          <a:p>
            <a:pPr marL="0" indent="0">
              <a:buFont typeface="Arial" panose="020B0604020202020204" pitchFamily="34" charset="0"/>
              <a:buNone/>
            </a:pPr>
            <a:endParaRPr lang="en-US" sz="2000" dirty="0">
              <a:cs typeface="+mn-lt"/>
            </a:endParaRPr>
          </a:p>
          <a:p>
            <a:pPr marL="0" indent="0">
              <a:buNone/>
            </a:pPr>
            <a:r>
              <a:rPr lang="en-US" sz="2000" dirty="0">
                <a:solidFill>
                  <a:schemeClr val="tx1"/>
                </a:solidFill>
                <a:cs typeface="+mn-lt"/>
                <a:sym typeface="+mn-ea"/>
              </a:rPr>
              <a:t> </a:t>
            </a:r>
            <a:endParaRPr lang="en-US" sz="2000" dirty="0">
              <a:solidFill>
                <a:schemeClr val="tx1"/>
              </a:solidFill>
              <a:cs typeface="+mn-lt"/>
            </a:endParaRPr>
          </a:p>
          <a:p>
            <a:pPr marL="0" indent="0">
              <a:buFont typeface="Arial" panose="020B0604020202020204" pitchFamily="34" charset="0"/>
              <a:buNone/>
            </a:pPr>
            <a:endParaRPr lang="en-US" sz="2000" dirty="0">
              <a:solidFill>
                <a:schemeClr val="tx1"/>
              </a:solidFill>
              <a:cs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a:t>
            </a:r>
            <a:endParaRPr lang="en-US"/>
          </a:p>
        </p:txBody>
      </p:sp>
      <p:sp>
        <p:nvSpPr>
          <p:cNvPr id="3" name="Content Placeholder 2"/>
          <p:cNvSpPr>
            <a:spLocks noGrp="1"/>
          </p:cNvSpPr>
          <p:nvPr>
            <p:ph idx="1"/>
          </p:nvPr>
        </p:nvSpPr>
        <p:spPr/>
        <p:txBody>
          <a:bodyPr/>
          <a:p>
            <a:r>
              <a:rPr lang="en-US"/>
              <a:t>String trong python thì được bao quanh bởi dấu ngoặc kép và ngoặc đơn là giống nhau</a:t>
            </a:r>
            <a:endParaRPr lang="en-US"/>
          </a:p>
          <a:p>
            <a:pPr marL="0" indent="0">
              <a:buNone/>
            </a:pPr>
            <a:r>
              <a:rPr lang="en-US"/>
              <a:t>Ví dụ</a:t>
            </a:r>
            <a:endParaRPr lang="en-US"/>
          </a:p>
          <a:p>
            <a:pPr marL="0" indent="0">
              <a:buNone/>
            </a:pPr>
            <a:r>
              <a:rPr lang="en-US"/>
              <a:t>print(''Hello'')#Hello</a:t>
            </a:r>
            <a:endParaRPr lang="en-US"/>
          </a:p>
          <a:p>
            <a:pPr marL="0" indent="0">
              <a:buNone/>
            </a:pPr>
            <a:r>
              <a:rPr lang="en-US"/>
              <a:t>print('Hello')#Hello</a:t>
            </a:r>
            <a:endParaRPr lang="en-US"/>
          </a:p>
          <a:p>
            <a:r>
              <a:rPr lang="en-US"/>
              <a:t>Trong python thì dùng ''' hoặc “”” để biểu diễn nhiều chuỗi</a:t>
            </a:r>
            <a:endParaRPr lang="en-US"/>
          </a:p>
          <a:p>
            <a:pPr marL="0" indent="0">
              <a:buNone/>
            </a:pPr>
            <a:r>
              <a:rPr lang="en-US"/>
              <a:t>Ví dụ: </a:t>
            </a:r>
            <a:endParaRPr lang="en-US"/>
          </a:p>
          <a:p>
            <a:pPr marL="0" indent="0">
              <a:buNone/>
            </a:pPr>
            <a:r>
              <a:rPr lang="en-US"/>
              <a:t>a = """Lorem ipsum dolor sit amet,</a:t>
            </a:r>
            <a:endParaRPr lang="en-US"/>
          </a:p>
          <a:p>
            <a:pPr marL="0" indent="0">
              <a:buNone/>
            </a:pPr>
            <a:r>
              <a:rPr lang="en-US"/>
              <a:t>consectetur adipiscing elit,</a:t>
            </a:r>
            <a:endParaRPr lang="en-US"/>
          </a:p>
          <a:p>
            <a:pPr marL="0" indent="0">
              <a:buNone/>
            </a:pPr>
            <a:r>
              <a:rPr lang="en-US"/>
              <a:t>sed do eiusmod tempor incididunt</a:t>
            </a:r>
            <a:endParaRPr lang="en-US"/>
          </a:p>
          <a:p>
            <a:pPr marL="0" indent="0">
              <a:buNone/>
            </a:pPr>
            <a:r>
              <a:rPr lang="en-US"/>
              <a:t>ut labore et dolore magna aliqua."""</a:t>
            </a:r>
            <a:endParaRPr lang="en-US"/>
          </a:p>
          <a:p>
            <a:pPr marL="0" indent="0">
              <a:buNone/>
            </a:pPr>
            <a:r>
              <a:rPr lang="en-US"/>
              <a:t>print(a)</a:t>
            </a:r>
            <a:endParaRPr lang="en-US"/>
          </a:p>
          <a:p>
            <a:pPr marL="0" indent="0">
              <a:buFont typeface="Wingdings" panose="05000000000000000000" charset="0"/>
              <a:buNone/>
            </a:pPr>
            <a:endParaRPr lang="en-US"/>
          </a:p>
          <a:p>
            <a:pPr marL="0" indent="0">
              <a:buFont typeface="Wingdings" panose="05000000000000000000" charse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String là một mảng</a:t>
            </a:r>
            <a:endParaRPr lang="en-US"/>
          </a:p>
          <a:p>
            <a:pPr>
              <a:buFont typeface="Arial" panose="020B0604020202020204" pitchFamily="34" charset="0"/>
              <a:buChar char="•"/>
            </a:pPr>
            <a:r>
              <a:rPr lang="en-US"/>
              <a:t>Trong python thì không có kiểu dữ liệu character, để trả về một ký tự trong chuỗi thì sử dụng dấu [] để truy cập ký tự trong chuỗi</a:t>
            </a:r>
            <a:endParaRPr lang="en-US"/>
          </a:p>
          <a:p>
            <a:pPr marL="0" indent="0">
              <a:buFont typeface="Arial" panose="020B0604020202020204" pitchFamily="34" charset="0"/>
              <a:buNone/>
            </a:pPr>
            <a:r>
              <a:rPr lang="en-US"/>
              <a:t>a=”Hello World”</a:t>
            </a:r>
            <a:endParaRPr lang="en-US"/>
          </a:p>
          <a:p>
            <a:pPr marL="0" indent="0">
              <a:buFont typeface="Arial" panose="020B0604020202020204" pitchFamily="34" charset="0"/>
              <a:buNone/>
            </a:pPr>
            <a:r>
              <a:rPr lang="en-US"/>
              <a:t>print(a[0])#H</a:t>
            </a:r>
            <a:endParaRPr lang="en-US"/>
          </a:p>
          <a:p>
            <a:pPr marL="0" indent="0">
              <a:buNone/>
            </a:pPr>
            <a:r>
              <a:rPr lang="en-US"/>
              <a:t>print(a[2:5])#llo</a:t>
            </a:r>
            <a:endParaRPr lang="en-US"/>
          </a:p>
          <a:p>
            <a:pPr marL="0" indent="0">
              <a:buNone/>
            </a:pPr>
            <a:r>
              <a:rPr lang="en-US"/>
              <a:t>print(a[-5:-2])#orl</a:t>
            </a:r>
            <a:endParaRPr lang="en-US"/>
          </a:p>
          <a:p>
            <a:pPr>
              <a:buFont typeface="Wingdings" panose="05000000000000000000" charset="0"/>
              <a:buChar char="Ø"/>
            </a:pPr>
            <a:r>
              <a:rPr lang="en-US"/>
              <a:t>Để lấy độ dài của chuỗi sử dụng hàm len()</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a=”Hello World”</a:t>
            </a:r>
            <a:endParaRPr lang="en-US"/>
          </a:p>
          <a:p>
            <a:pPr marL="0" indent="0">
              <a:buFont typeface="Wingdings" panose="05000000000000000000" charset="0"/>
              <a:buNone/>
            </a:pPr>
            <a:r>
              <a:rPr lang="en-US"/>
              <a:t>print(len(a))#11</a:t>
            </a:r>
            <a:endParaRPr lang="en-US"/>
          </a:p>
          <a:p>
            <a:pPr marL="0" indent="0">
              <a:buFont typeface="Wingdings" panose="05000000000000000000" charse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a:t>Sử dụng phương thức strip() để xóa khoảng trắng ở đầu và cuối</a:t>
            </a:r>
            <a:endParaRPr lang="en-US"/>
          </a:p>
          <a:p>
            <a:pPr marL="0" indent="0">
              <a:buFont typeface="Wingdings" panose="05000000000000000000" charset="0"/>
              <a:buNone/>
            </a:pPr>
            <a:r>
              <a:rPr lang="en-US"/>
              <a:t>a = "  Hello, World!  "</a:t>
            </a:r>
            <a:endParaRPr lang="en-US"/>
          </a:p>
          <a:p>
            <a:pPr marL="0" indent="0">
              <a:buFont typeface="Wingdings" panose="05000000000000000000" charset="0"/>
              <a:buNone/>
            </a:pPr>
            <a:r>
              <a:rPr lang="en-US"/>
              <a:t>print(a.strip()) # returns "Hello, World!"</a:t>
            </a:r>
            <a:endParaRPr lang="en-US"/>
          </a:p>
          <a:p>
            <a:pPr>
              <a:buFont typeface="Wingdings" panose="05000000000000000000" charset="0"/>
              <a:buChar char="Ø"/>
            </a:pPr>
            <a:r>
              <a:rPr lang="en-US"/>
              <a:t>Phương thức lower() để trả về chuỗi chữ thường</a:t>
            </a:r>
            <a:endParaRPr lang="en-US"/>
          </a:p>
          <a:p>
            <a:pPr>
              <a:buFont typeface="Wingdings" panose="05000000000000000000" charset="0"/>
              <a:buChar char="Ø"/>
            </a:pPr>
            <a:r>
              <a:rPr lang="en-US"/>
              <a:t>Phương thức upper() để trả về chuỗi in hoa</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a = "Hello, World!"</a:t>
            </a:r>
            <a:endParaRPr lang="en-US"/>
          </a:p>
          <a:p>
            <a:pPr marL="0" indent="0">
              <a:buFont typeface="Wingdings" panose="05000000000000000000" charset="0"/>
              <a:buNone/>
            </a:pPr>
            <a:r>
              <a:rPr lang="en-US"/>
              <a:t>print(a.lower())#hello, world!</a:t>
            </a:r>
            <a:endParaRPr lang="en-US"/>
          </a:p>
          <a:p>
            <a:pPr marL="0" indent="0">
              <a:buFont typeface="Wingdings" panose="05000000000000000000" charset="0"/>
              <a:buNone/>
            </a:pPr>
            <a:r>
              <a:rPr lang="en-US"/>
              <a:t>print(a.upper())#HELLO, WORLD!</a:t>
            </a:r>
            <a:endParaRPr lang="en-US"/>
          </a:p>
          <a:p>
            <a:pPr>
              <a:buFont typeface="Wingdings" panose="05000000000000000000" charset="0"/>
              <a:buChar char="Ø"/>
            </a:pPr>
            <a:r>
              <a:rPr lang="en-US"/>
              <a:t>replace() để thay thế chuỗi này bằng chuỗi khác</a:t>
            </a:r>
            <a:endParaRPr lang="en-US"/>
          </a:p>
          <a:p>
            <a:pPr>
              <a:buFont typeface="Wingdings" panose="05000000000000000000" charset="0"/>
              <a:buChar char="Ø"/>
            </a:pPr>
            <a:r>
              <a:rPr lang="en-US"/>
              <a:t>split() tách thành các chuỗi con nếu nó tìm được dấu hiệu của sự phân cách</a:t>
            </a:r>
            <a:endParaRPr lang="en-US"/>
          </a:p>
          <a:p>
            <a:pPr>
              <a:buFont typeface="Wingdings" panose="05000000000000000000" charset="0"/>
              <a:buChar char="Ø"/>
            </a:pPr>
            <a:r>
              <a:rPr lang="en-US"/>
              <a:t>Để kiểm tra xem chuỗi con có thuộc chuỗi không, dùng từ khóa in hoăc not in</a:t>
            </a:r>
            <a:endParaRPr lang="en-US"/>
          </a:p>
          <a:p>
            <a:pPr>
              <a:buFont typeface="Wingdings" panose="05000000000000000000" charset="0"/>
              <a:buChar char="Ø"/>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a:t>
            </a:r>
            <a:endParaRPr lang="en-US"/>
          </a:p>
        </p:txBody>
      </p:sp>
      <p:sp>
        <p:nvSpPr>
          <p:cNvPr id="3" name="Content Placeholder 2"/>
          <p:cNvSpPr>
            <a:spLocks noGrp="1"/>
          </p:cNvSpPr>
          <p:nvPr>
            <p:ph idx="1"/>
          </p:nvPr>
        </p:nvSpPr>
        <p:spPr/>
        <p:txBody>
          <a:bodyPr/>
          <a:p>
            <a:pPr marL="0" indent="0">
              <a:buNone/>
            </a:pPr>
            <a:r>
              <a:rPr lang="en-US"/>
              <a:t>Ví dụ:</a:t>
            </a:r>
            <a:endParaRPr lang="en-US"/>
          </a:p>
          <a:p>
            <a:pPr marL="0" indent="0">
              <a:buNone/>
            </a:pPr>
            <a:r>
              <a:rPr lang="en-US"/>
              <a:t>a = "Hello, World!"</a:t>
            </a:r>
            <a:endParaRPr lang="en-US"/>
          </a:p>
          <a:p>
            <a:pPr marL="0" indent="0">
              <a:buNone/>
            </a:pPr>
            <a:r>
              <a:rPr lang="en-US"/>
              <a:t>print(a.replace("H", "J"))#Jello, World!</a:t>
            </a:r>
            <a:endParaRPr lang="en-US"/>
          </a:p>
          <a:p>
            <a:pPr marL="0" indent="0">
              <a:buNone/>
            </a:pPr>
            <a:r>
              <a:rPr lang="en-US"/>
              <a:t>print(a.split(",")) # ['Hello', ' World!']</a:t>
            </a:r>
            <a:endParaRPr lang="en-US"/>
          </a:p>
          <a:p>
            <a:pPr marL="0" indent="0">
              <a:buNone/>
            </a:pPr>
            <a:r>
              <a:rPr lang="en-US"/>
              <a:t>x = "ell" in a</a:t>
            </a:r>
            <a:endParaRPr lang="en-US"/>
          </a:p>
          <a:p>
            <a:pPr marL="0" indent="0">
              <a:buNone/>
            </a:pPr>
            <a:r>
              <a:rPr lang="en-US"/>
              <a:t>print(x)#True</a:t>
            </a:r>
            <a:endParaRPr lang="en-US"/>
          </a:p>
          <a:p>
            <a:pPr marL="0" indent="0">
              <a:buNone/>
            </a:pPr>
            <a:r>
              <a:rPr lang="en-US"/>
              <a:t>y=''lle'' not in a</a:t>
            </a:r>
            <a:endParaRPr lang="en-US"/>
          </a:p>
          <a:p>
            <a:pPr marL="0" indent="0">
              <a:buNone/>
            </a:pPr>
            <a:r>
              <a:rPr lang="en-US"/>
              <a:t>print(y)#True</a:t>
            </a:r>
            <a:endParaRPr lang="en-US"/>
          </a:p>
          <a:p>
            <a:pPr>
              <a:buFont typeface="Wingdings" panose="05000000000000000000" charset="0"/>
              <a:buChar char="Ø"/>
            </a:pPr>
            <a:r>
              <a:rPr lang="en-US"/>
              <a:t>Để nối hai chuỗi thì ta dùng toán tử ''+''</a:t>
            </a:r>
            <a:endParaRPr lang="en-US"/>
          </a:p>
          <a:p>
            <a:pPr marL="0" indent="0">
              <a:buFont typeface="Wingdings" panose="05000000000000000000" charset="0"/>
              <a:buNone/>
            </a:pPr>
            <a:r>
              <a:rPr lang="en-US"/>
              <a:t>a=”Python“</a:t>
            </a:r>
            <a:endParaRPr lang="en-US"/>
          </a:p>
          <a:p>
            <a:pPr marL="0" indent="0">
              <a:buFont typeface="Wingdings" panose="05000000000000000000" charset="0"/>
              <a:buNone/>
            </a:pPr>
            <a:r>
              <a:rPr lang="en-US"/>
              <a:t>b=”String”</a:t>
            </a:r>
            <a:endParaRPr lang="en-US"/>
          </a:p>
          <a:p>
            <a:pPr marL="0" indent="0">
              <a:buFont typeface="Wingdings" panose="05000000000000000000" charset="0"/>
              <a:buNone/>
            </a:pPr>
            <a:r>
              <a:rPr lang="en-US"/>
              <a:t>print(a+'' ''+b)#Python String</a:t>
            </a:r>
            <a:endParaRPr lang="en-US"/>
          </a:p>
          <a:p>
            <a:pPr marL="0" indent="0">
              <a:buFont typeface="Wingdings" panose="05000000000000000000" charset="0"/>
              <a:buNone/>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a:t>
            </a:r>
            <a:endParaRPr lang="en-US"/>
          </a:p>
        </p:txBody>
      </p:sp>
      <p:sp>
        <p:nvSpPr>
          <p:cNvPr id="3" name="Content Placeholder 2"/>
          <p:cNvSpPr>
            <a:spLocks noGrp="1"/>
          </p:cNvSpPr>
          <p:nvPr>
            <p:ph idx="1"/>
          </p:nvPr>
        </p:nvSpPr>
        <p:spPr/>
        <p:txBody>
          <a:bodyPr>
            <a:normAutofit fontScale="90000" lnSpcReduction="20000"/>
          </a:bodyPr>
          <a:p>
            <a:pPr>
              <a:buFont typeface="Wingdings" panose="05000000000000000000" charset="0"/>
              <a:buChar char="Ø"/>
            </a:pPr>
            <a:r>
              <a:rPr lang="en-US"/>
              <a:t>Để nối String với Số ta không dùng toán tử ''+'', Thay vào đó dùng phương thức format() .</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age = 36</a:t>
            </a:r>
            <a:endParaRPr lang="en-US"/>
          </a:p>
          <a:p>
            <a:pPr marL="0" indent="0">
              <a:buFont typeface="Wingdings" panose="05000000000000000000" charset="0"/>
              <a:buNone/>
            </a:pPr>
            <a:r>
              <a:rPr lang="en-US"/>
              <a:t>txt = "My name is John, and I am {}"</a:t>
            </a:r>
            <a:endParaRPr lang="en-US"/>
          </a:p>
          <a:p>
            <a:pPr marL="0" indent="0">
              <a:buFont typeface="Wingdings" panose="05000000000000000000" charset="0"/>
              <a:buNone/>
            </a:pPr>
            <a:r>
              <a:rPr lang="en-US"/>
              <a:t>print(txt.format(age))#My name is John, and I am 36</a:t>
            </a:r>
            <a:endParaRPr lang="en-US"/>
          </a:p>
          <a:p>
            <a:pPr>
              <a:buFont typeface="Arial" panose="020B0604020202020204" pitchFamily="34" charset="0"/>
              <a:buChar char="•"/>
            </a:pPr>
            <a:r>
              <a:rPr lang="en-US"/>
              <a:t>format() được thay vào vị trí của {} trong String</a:t>
            </a:r>
            <a:endParaRPr lang="en-US"/>
          </a:p>
          <a:p>
            <a:r>
              <a:rPr lang="en-US"/>
              <a:t>Số lượng đối số của format() là không giới hạn, có bao nhiêu đối số trong format() thì có bấy nhiêu ký tự {}</a:t>
            </a:r>
            <a:endParaRPr lang="en-US"/>
          </a:p>
          <a:p>
            <a:pPr>
              <a:buFont typeface="Arial" panose="020B0604020202020204" pitchFamily="34" charset="0"/>
              <a:buChar char="•"/>
            </a:pPr>
            <a:r>
              <a:rPr lang="en-US"/>
              <a:t>Bạn có thể sử dụng số chỉ mục {index} để đảm bảo các đối số được đặt trong vị trí chính xác:</a:t>
            </a:r>
            <a:endParaRPr lang="en-US"/>
          </a:p>
          <a:p>
            <a:pPr marL="0" indent="0">
              <a:buFont typeface="Arial" panose="020B0604020202020204" pitchFamily="34" charset="0"/>
              <a:buNone/>
            </a:pPr>
            <a:r>
              <a:rPr lang="en-US"/>
              <a:t>quantity = 3</a:t>
            </a:r>
            <a:endParaRPr lang="en-US"/>
          </a:p>
          <a:p>
            <a:pPr marL="0" indent="0">
              <a:buFont typeface="Arial" panose="020B0604020202020204" pitchFamily="34" charset="0"/>
              <a:buNone/>
            </a:pPr>
            <a:r>
              <a:rPr lang="en-US"/>
              <a:t>itemno = 567</a:t>
            </a:r>
            <a:endParaRPr lang="en-US"/>
          </a:p>
          <a:p>
            <a:pPr marL="0" indent="0">
              <a:buFont typeface="Arial" panose="020B0604020202020204" pitchFamily="34" charset="0"/>
              <a:buNone/>
            </a:pPr>
            <a:r>
              <a:rPr lang="en-US"/>
              <a:t>price = 49.95</a:t>
            </a:r>
            <a:endParaRPr lang="en-US"/>
          </a:p>
          <a:p>
            <a:pPr marL="0" indent="0">
              <a:buFont typeface="Arial" panose="020B0604020202020204" pitchFamily="34" charset="0"/>
              <a:buNone/>
            </a:pPr>
            <a:r>
              <a:rPr lang="en-US"/>
              <a:t>myorder = "I want to pay {2} dollars for {0} pieces of item {1}."</a:t>
            </a:r>
            <a:endParaRPr lang="en-US"/>
          </a:p>
          <a:p>
            <a:pPr marL="0" indent="0">
              <a:buFont typeface="Arial" panose="020B0604020202020204" pitchFamily="34" charset="0"/>
              <a:buNone/>
            </a:pPr>
            <a:r>
              <a:rPr lang="en-US"/>
              <a:t>print(myorder.format(quantity, itemno, price))#I want to pay 49.95 dollars for 3 pieces of item 567.</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Booleans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Operators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Toán tử tính toán</a:t>
            </a:r>
            <a:endParaRPr lang="en-US"/>
          </a:p>
          <a:p>
            <a:pPr marL="0" indent="0">
              <a:buNone/>
            </a:pPr>
            <a:endParaRPr lang="en-US"/>
          </a:p>
          <a:p>
            <a:pPr marL="0" indent="0">
              <a:buNone/>
            </a:pPr>
            <a:endParaRPr lang="en-US"/>
          </a:p>
        </p:txBody>
      </p:sp>
      <p:graphicFrame>
        <p:nvGraphicFramePr>
          <p:cNvPr id="4" name="Table 3"/>
          <p:cNvGraphicFramePr/>
          <p:nvPr/>
        </p:nvGraphicFramePr>
        <p:xfrm>
          <a:off x="487680" y="1905000"/>
          <a:ext cx="7449185" cy="4343400"/>
        </p:xfrm>
        <a:graphic>
          <a:graphicData uri="http://schemas.openxmlformats.org/drawingml/2006/table">
            <a:tbl>
              <a:tblPr firstRow="1" bandRow="1">
                <a:tableStyleId>{5C22544A-7EE6-4342-B048-85BDC9FD1C3A}</a:tableStyleId>
              </a:tblPr>
              <a:tblGrid>
                <a:gridCol w="1820704"/>
                <a:gridCol w="3300095"/>
                <a:gridCol w="2328069"/>
              </a:tblGrid>
              <a:tr h="542925">
                <a:tc>
                  <a:txBody>
                    <a:bodyPr/>
                    <a:p>
                      <a:pPr>
                        <a:buNone/>
                      </a:pPr>
                      <a:r>
                        <a:rPr lang="en-US"/>
                        <a:t>Toán tử</a:t>
                      </a:r>
                      <a:endParaRPr lang="en-US"/>
                    </a:p>
                  </a:txBody>
                  <a:tcPr/>
                </a:tc>
                <a:tc>
                  <a:txBody>
                    <a:bodyPr/>
                    <a:p>
                      <a:pPr>
                        <a:buNone/>
                      </a:pPr>
                      <a:r>
                        <a:rPr lang="en-US"/>
                        <a:t>Tên</a:t>
                      </a:r>
                      <a:endParaRPr lang="en-US"/>
                    </a:p>
                  </a:txBody>
                  <a:tcPr/>
                </a:tc>
                <a:tc>
                  <a:txBody>
                    <a:bodyPr/>
                    <a:p>
                      <a:pPr>
                        <a:buNone/>
                      </a:pPr>
                      <a:r>
                        <a:rPr lang="en-US"/>
                        <a:t>Ví dụ</a:t>
                      </a:r>
                      <a:endParaRPr lang="en-US"/>
                    </a:p>
                  </a:txBody>
                  <a:tcPr/>
                </a:tc>
              </a:tr>
              <a:tr h="542925">
                <a:tc>
                  <a:txBody>
                    <a:bodyPr/>
                    <a:p>
                      <a:pPr>
                        <a:buNone/>
                      </a:pPr>
                      <a:r>
                        <a:rPr lang="en-US"/>
                        <a:t>+</a:t>
                      </a:r>
                      <a:endParaRPr lang="en-US"/>
                    </a:p>
                  </a:txBody>
                  <a:tcPr/>
                </a:tc>
                <a:tc>
                  <a:txBody>
                    <a:bodyPr/>
                    <a:p>
                      <a:pPr>
                        <a:buNone/>
                      </a:pPr>
                      <a:r>
                        <a:rPr lang="en-US"/>
                        <a:t>Addition</a:t>
                      </a:r>
                      <a:endParaRPr lang="en-US"/>
                    </a:p>
                  </a:txBody>
                  <a:tcPr/>
                </a:tc>
                <a:tc>
                  <a:txBody>
                    <a:bodyPr/>
                    <a:p>
                      <a:pPr>
                        <a:buNone/>
                      </a:pPr>
                      <a:r>
                        <a:rPr lang="en-US"/>
                        <a:t>x + y</a:t>
                      </a:r>
                      <a:endParaRPr lang="en-US"/>
                    </a:p>
                  </a:txBody>
                  <a:tcPr/>
                </a:tc>
              </a:tr>
              <a:tr h="542925">
                <a:tc>
                  <a:txBody>
                    <a:bodyPr/>
                    <a:p>
                      <a:pPr>
                        <a:buNone/>
                      </a:pPr>
                      <a:r>
                        <a:rPr lang="en-US"/>
                        <a:t>-</a:t>
                      </a:r>
                      <a:endParaRPr lang="en-US"/>
                    </a:p>
                  </a:txBody>
                  <a:tcPr/>
                </a:tc>
                <a:tc>
                  <a:txBody>
                    <a:bodyPr/>
                    <a:p>
                      <a:pPr>
                        <a:buNone/>
                      </a:pPr>
                      <a:r>
                        <a:rPr lang="en-US"/>
                        <a:t>Subtraction</a:t>
                      </a:r>
                      <a:endParaRPr lang="en-US"/>
                    </a:p>
                  </a:txBody>
                  <a:tcPr/>
                </a:tc>
                <a:tc>
                  <a:txBody>
                    <a:bodyPr/>
                    <a:p>
                      <a:pPr>
                        <a:buNone/>
                      </a:pPr>
                      <a:r>
                        <a:rPr lang="en-US"/>
                        <a:t>x - y</a:t>
                      </a:r>
                      <a:endParaRPr lang="en-US"/>
                    </a:p>
                  </a:txBody>
                  <a:tcPr/>
                </a:tc>
              </a:tr>
              <a:tr h="542925">
                <a:tc>
                  <a:txBody>
                    <a:bodyPr/>
                    <a:p>
                      <a:pPr>
                        <a:buNone/>
                      </a:pPr>
                      <a:r>
                        <a:rPr lang="en-US"/>
                        <a:t>*</a:t>
                      </a:r>
                      <a:endParaRPr lang="en-US"/>
                    </a:p>
                  </a:txBody>
                  <a:tcPr/>
                </a:tc>
                <a:tc>
                  <a:txBody>
                    <a:bodyPr/>
                    <a:p>
                      <a:pPr>
                        <a:buNone/>
                      </a:pPr>
                      <a:r>
                        <a:rPr lang="en-US"/>
                        <a:t>Multiplication</a:t>
                      </a:r>
                      <a:endParaRPr lang="en-US"/>
                    </a:p>
                  </a:txBody>
                  <a:tcPr/>
                </a:tc>
                <a:tc>
                  <a:txBody>
                    <a:bodyPr/>
                    <a:p>
                      <a:pPr>
                        <a:buNone/>
                      </a:pPr>
                      <a:r>
                        <a:rPr lang="en-US"/>
                        <a:t>x * y</a:t>
                      </a:r>
                      <a:endParaRPr lang="en-US"/>
                    </a:p>
                  </a:txBody>
                  <a:tcPr/>
                </a:tc>
              </a:tr>
              <a:tr h="542925">
                <a:tc>
                  <a:txBody>
                    <a:bodyPr/>
                    <a:p>
                      <a:pPr>
                        <a:buNone/>
                      </a:pPr>
                      <a:r>
                        <a:rPr lang="en-US"/>
                        <a:t>/</a:t>
                      </a:r>
                      <a:endParaRPr lang="en-US"/>
                    </a:p>
                  </a:txBody>
                  <a:tcPr/>
                </a:tc>
                <a:tc>
                  <a:txBody>
                    <a:bodyPr/>
                    <a:p>
                      <a:pPr>
                        <a:buNone/>
                      </a:pPr>
                      <a:r>
                        <a:rPr lang="en-US"/>
                        <a:t>Division</a:t>
                      </a:r>
                      <a:endParaRPr lang="en-US"/>
                    </a:p>
                  </a:txBody>
                  <a:tcPr/>
                </a:tc>
                <a:tc>
                  <a:txBody>
                    <a:bodyPr/>
                    <a:p>
                      <a:pPr>
                        <a:buNone/>
                      </a:pPr>
                      <a:r>
                        <a:rPr lang="en-US"/>
                        <a:t>x / y</a:t>
                      </a:r>
                      <a:endParaRPr lang="en-US"/>
                    </a:p>
                  </a:txBody>
                  <a:tcPr/>
                </a:tc>
              </a:tr>
              <a:tr h="542925">
                <a:tc>
                  <a:txBody>
                    <a:bodyPr/>
                    <a:p>
                      <a:pPr>
                        <a:buNone/>
                      </a:pPr>
                      <a:r>
                        <a:rPr lang="en-US"/>
                        <a:t>%</a:t>
                      </a:r>
                      <a:endParaRPr lang="en-US"/>
                    </a:p>
                  </a:txBody>
                  <a:tcPr/>
                </a:tc>
                <a:tc>
                  <a:txBody>
                    <a:bodyPr/>
                    <a:p>
                      <a:pPr>
                        <a:buNone/>
                      </a:pPr>
                      <a:r>
                        <a:rPr lang="en-US"/>
                        <a:t>Modulus</a:t>
                      </a:r>
                      <a:endParaRPr lang="en-US"/>
                    </a:p>
                  </a:txBody>
                  <a:tcPr/>
                </a:tc>
                <a:tc>
                  <a:txBody>
                    <a:bodyPr/>
                    <a:p>
                      <a:pPr>
                        <a:buNone/>
                      </a:pPr>
                      <a:r>
                        <a:rPr lang="en-US"/>
                        <a:t>x % y</a:t>
                      </a:r>
                      <a:endParaRPr lang="en-US"/>
                    </a:p>
                  </a:txBody>
                  <a:tcPr/>
                </a:tc>
              </a:tr>
              <a:tr h="542925">
                <a:tc>
                  <a:txBody>
                    <a:bodyPr/>
                    <a:p>
                      <a:pPr>
                        <a:buNone/>
                      </a:pPr>
                      <a:r>
                        <a:rPr lang="en-US"/>
                        <a:t>**</a:t>
                      </a:r>
                      <a:endParaRPr lang="en-US"/>
                    </a:p>
                  </a:txBody>
                  <a:tcPr/>
                </a:tc>
                <a:tc>
                  <a:txBody>
                    <a:bodyPr/>
                    <a:p>
                      <a:pPr>
                        <a:buNone/>
                      </a:pPr>
                      <a:r>
                        <a:rPr lang="en-US"/>
                        <a:t>Exponentiation&lt;Số mũ&gt;</a:t>
                      </a:r>
                      <a:endParaRPr lang="en-US"/>
                    </a:p>
                  </a:txBody>
                  <a:tcPr/>
                </a:tc>
                <a:tc>
                  <a:txBody>
                    <a:bodyPr/>
                    <a:p>
                      <a:pPr>
                        <a:buNone/>
                      </a:pPr>
                      <a:r>
                        <a:rPr lang="en-US"/>
                        <a:t>x ** y</a:t>
                      </a:r>
                      <a:endParaRPr lang="en-US"/>
                    </a:p>
                  </a:txBody>
                  <a:tcPr/>
                </a:tc>
              </a:tr>
              <a:tr h="542925">
                <a:tc>
                  <a:txBody>
                    <a:bodyPr/>
                    <a:p>
                      <a:pPr>
                        <a:buNone/>
                      </a:pPr>
                      <a:r>
                        <a:rPr lang="en-US"/>
                        <a:t>//</a:t>
                      </a:r>
                      <a:endParaRPr lang="en-US"/>
                    </a:p>
                  </a:txBody>
                  <a:tcPr/>
                </a:tc>
                <a:tc>
                  <a:txBody>
                    <a:bodyPr/>
                    <a:p>
                      <a:pPr>
                        <a:buNone/>
                      </a:pPr>
                      <a:r>
                        <a:rPr lang="en-US"/>
                        <a:t>Floor division&lt;Chia lấy phần nguyên&gt;</a:t>
                      </a:r>
                      <a:endParaRPr lang="en-US"/>
                    </a:p>
                  </a:txBody>
                  <a:tcPr/>
                </a:tc>
                <a:tc>
                  <a:txBody>
                    <a:bodyPr/>
                    <a:p>
                      <a:pPr>
                        <a:buNone/>
                      </a:pPr>
                      <a:r>
                        <a:rPr lang="en-US"/>
                        <a:t>x // y</a:t>
                      </a:r>
                      <a:endParaRPr lang="en-US"/>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Operators</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Ø"/>
            </a:pPr>
            <a:r>
              <a:rPr lang="en-US"/>
              <a:t>Toán tử gán</a:t>
            </a:r>
            <a:endParaRPr lang="en-US"/>
          </a:p>
          <a:p>
            <a:pPr>
              <a:buFont typeface="Arial" panose="020B0604020202020204" pitchFamily="34" charset="0"/>
              <a:buChar char="•"/>
            </a:pPr>
            <a:endParaRPr lang="en-US"/>
          </a:p>
        </p:txBody>
      </p:sp>
      <p:graphicFrame>
        <p:nvGraphicFramePr>
          <p:cNvPr id="6" name="Table 5"/>
          <p:cNvGraphicFramePr/>
          <p:nvPr/>
        </p:nvGraphicFramePr>
        <p:xfrm>
          <a:off x="558165" y="1935480"/>
          <a:ext cx="7277100" cy="4160520"/>
        </p:xfrm>
        <a:graphic>
          <a:graphicData uri="http://schemas.openxmlformats.org/drawingml/2006/table">
            <a:tbl>
              <a:tblPr firstRow="1" bandRow="1">
                <a:tableStyleId>{5C22544A-7EE6-4342-B048-85BDC9FD1C3A}</a:tableStyleId>
              </a:tblPr>
              <a:tblGrid>
                <a:gridCol w="2425700"/>
                <a:gridCol w="2425700"/>
                <a:gridCol w="2425700"/>
              </a:tblGrid>
              <a:tr h="297180">
                <a:tc>
                  <a:txBody>
                    <a:bodyPr/>
                    <a:p>
                      <a:pPr>
                        <a:buNone/>
                      </a:pPr>
                      <a:r>
                        <a:rPr lang="en-US"/>
                        <a:t>Toán tử</a:t>
                      </a:r>
                      <a:endParaRPr lang="en-US"/>
                    </a:p>
                  </a:txBody>
                  <a:tcPr/>
                </a:tc>
                <a:tc>
                  <a:txBody>
                    <a:bodyPr/>
                    <a:p>
                      <a:pPr>
                        <a:buNone/>
                      </a:pPr>
                      <a:r>
                        <a:rPr lang="en-US"/>
                        <a:t>Ví dụ</a:t>
                      </a:r>
                      <a:endParaRPr lang="en-US"/>
                    </a:p>
                  </a:txBody>
                  <a:tcPr/>
                </a:tc>
                <a:tc>
                  <a:txBody>
                    <a:bodyPr/>
                    <a:p>
                      <a:pPr>
                        <a:buNone/>
                      </a:pPr>
                      <a:endParaRPr lang="en-US"/>
                    </a:p>
                  </a:txBody>
                  <a:tcPr/>
                </a:tc>
              </a:tr>
              <a:tr h="297180">
                <a:tc>
                  <a:txBody>
                    <a:bodyPr/>
                    <a:p>
                      <a:pPr>
                        <a:buNone/>
                      </a:pPr>
                      <a:r>
                        <a:rPr lang="en-US"/>
                        <a:t>=</a:t>
                      </a:r>
                      <a:endParaRPr lang="en-US"/>
                    </a:p>
                  </a:txBody>
                  <a:tcPr/>
                </a:tc>
                <a:tc>
                  <a:txBody>
                    <a:bodyPr/>
                    <a:p>
                      <a:pPr>
                        <a:buNone/>
                      </a:pPr>
                      <a:r>
                        <a:rPr lang="en-US"/>
                        <a:t>x = 5</a:t>
                      </a:r>
                      <a:endParaRPr lang="en-US"/>
                    </a:p>
                  </a:txBody>
                  <a:tcPr/>
                </a:tc>
                <a:tc>
                  <a:txBody>
                    <a:bodyPr/>
                    <a:p>
                      <a:pPr>
                        <a:buNone/>
                      </a:pPr>
                      <a:r>
                        <a:rPr lang="en-US"/>
                        <a:t>x = 5</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&amp;=</a:t>
                      </a:r>
                      <a:endParaRPr lang="en-US"/>
                    </a:p>
                  </a:txBody>
                  <a:tcPr/>
                </a:tc>
                <a:tc>
                  <a:txBody>
                    <a:bodyPr/>
                    <a:p>
                      <a:pPr>
                        <a:buNone/>
                      </a:pPr>
                      <a:r>
                        <a:rPr lang="en-US"/>
                        <a:t>x &amp;= 3</a:t>
                      </a:r>
                      <a:endParaRPr lang="en-US"/>
                    </a:p>
                  </a:txBody>
                  <a:tcPr/>
                </a:tc>
                <a:tc>
                  <a:txBody>
                    <a:bodyPr/>
                    <a:p>
                      <a:pPr>
                        <a:buNone/>
                      </a:pPr>
                      <a:r>
                        <a:rPr lang="en-US"/>
                        <a:t>x = x &amp;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a:t>
                      </a:r>
                      <a:endParaRPr lang="en-US"/>
                    </a:p>
                  </a:txBody>
                  <a:tcPr/>
                </a:tc>
                <a:tc>
                  <a:txBody>
                    <a:bodyPr/>
                    <a:p>
                      <a:pPr>
                        <a:buNone/>
                      </a:pPr>
                      <a:r>
                        <a:rPr lang="en-US"/>
                        <a:t>x ^= 3</a:t>
                      </a:r>
                      <a:endParaRPr lang="en-US"/>
                    </a:p>
                  </a:txBody>
                  <a:tcPr/>
                </a:tc>
                <a:tc>
                  <a:txBody>
                    <a:bodyPr/>
                    <a:p>
                      <a:pPr>
                        <a:buNone/>
                      </a:pPr>
                      <a:r>
                        <a:rPr lang="en-US"/>
                        <a:t>x = x ^ 3</a:t>
                      </a:r>
                      <a:endParaRPr lang="en-US"/>
                    </a:p>
                  </a:txBody>
                  <a:tcPr/>
                </a:tc>
              </a:tr>
              <a:tr h="297180">
                <a:tc>
                  <a:txBody>
                    <a:bodyPr/>
                    <a:p>
                      <a:pPr>
                        <a:buNone/>
                      </a:pPr>
                      <a:r>
                        <a:rPr lang="en-US"/>
                        <a:t>&gt;&gt;=</a:t>
                      </a:r>
                      <a:endParaRPr lang="en-US"/>
                    </a:p>
                  </a:txBody>
                  <a:tcPr/>
                </a:tc>
                <a:tc>
                  <a:txBody>
                    <a:bodyPr/>
                    <a:p>
                      <a:pPr>
                        <a:buNone/>
                      </a:pPr>
                      <a:r>
                        <a:rPr lang="en-US"/>
                        <a:t>x &gt;&gt;= 3</a:t>
                      </a:r>
                      <a:endParaRPr lang="en-US"/>
                    </a:p>
                  </a:txBody>
                  <a:tcPr/>
                </a:tc>
                <a:tc>
                  <a:txBody>
                    <a:bodyPr/>
                    <a:p>
                      <a:pPr>
                        <a:buNone/>
                      </a:pPr>
                      <a:r>
                        <a:rPr lang="en-US"/>
                        <a:t>x = x &gt;&gt; 3</a:t>
                      </a:r>
                      <a:endParaRPr lang="en-US"/>
                    </a:p>
                  </a:txBody>
                  <a:tcPr/>
                </a:tc>
              </a:tr>
              <a:tr h="297180">
                <a:tc>
                  <a:txBody>
                    <a:bodyPr/>
                    <a:p>
                      <a:pPr>
                        <a:buNone/>
                      </a:pPr>
                      <a:r>
                        <a:rPr lang="en-US"/>
                        <a:t>&lt;&lt;=</a:t>
                      </a:r>
                      <a:endParaRPr lang="en-US"/>
                    </a:p>
                  </a:txBody>
                  <a:tcPr/>
                </a:tc>
                <a:tc>
                  <a:txBody>
                    <a:bodyPr/>
                    <a:p>
                      <a:pPr>
                        <a:buNone/>
                      </a:pPr>
                      <a:r>
                        <a:rPr lang="en-US"/>
                        <a:t>x &lt;&lt;= 3</a:t>
                      </a:r>
                      <a:endParaRPr lang="en-US"/>
                    </a:p>
                  </a:txBody>
                  <a:tcPr/>
                </a:tc>
                <a:tc>
                  <a:txBody>
                    <a:bodyPr/>
                    <a:p>
                      <a:pPr>
                        <a:buNone/>
                      </a:pPr>
                      <a:r>
                        <a:rPr lang="en-US"/>
                        <a:t>x = x &lt;&lt; 3</a:t>
                      </a:r>
                      <a:endParaRPr lang="en-US"/>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Operators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Toán tử so sánh</a:t>
            </a:r>
            <a:endParaRPr lang="en-US"/>
          </a:p>
          <a:p>
            <a:pPr>
              <a:buFont typeface="Wingdings" panose="05000000000000000000" charset="0"/>
              <a:buChar char="Ø"/>
            </a:pPr>
            <a:endParaRPr lang="en-US"/>
          </a:p>
          <a:p>
            <a:pPr marL="0" indent="0">
              <a:buFont typeface="Wingdings" panose="05000000000000000000" charset="0"/>
              <a:buNone/>
            </a:pPr>
            <a:endParaRPr lang="en-US"/>
          </a:p>
        </p:txBody>
      </p:sp>
      <p:graphicFrame>
        <p:nvGraphicFramePr>
          <p:cNvPr id="4" name="Table 3"/>
          <p:cNvGraphicFramePr/>
          <p:nvPr/>
        </p:nvGraphicFramePr>
        <p:xfrm>
          <a:off x="566420" y="1945640"/>
          <a:ext cx="6604635" cy="3467100"/>
        </p:xfrm>
        <a:graphic>
          <a:graphicData uri="http://schemas.openxmlformats.org/drawingml/2006/table">
            <a:tbl>
              <a:tblPr firstRow="1" bandRow="1">
                <a:tableStyleId>{5C22544A-7EE6-4342-B048-85BDC9FD1C3A}</a:tableStyleId>
              </a:tblPr>
              <a:tblGrid>
                <a:gridCol w="2201545"/>
                <a:gridCol w="2201545"/>
                <a:gridCol w="2201545"/>
              </a:tblGrid>
              <a:tr h="518160">
                <a:tc>
                  <a:txBody>
                    <a:bodyPr/>
                    <a:p>
                      <a:pPr>
                        <a:buNone/>
                      </a:pPr>
                      <a:r>
                        <a:rPr lang="en-US"/>
                        <a:t>Operator</a:t>
                      </a:r>
                      <a:endParaRPr lang="en-US"/>
                    </a:p>
                  </a:txBody>
                  <a:tcPr/>
                </a:tc>
                <a:tc>
                  <a:txBody>
                    <a:bodyPr/>
                    <a:p>
                      <a:pPr>
                        <a:buNone/>
                      </a:pPr>
                      <a:r>
                        <a:rPr lang="en-US"/>
                        <a:t>Name</a:t>
                      </a:r>
                      <a:endParaRPr lang="en-US"/>
                    </a:p>
                  </a:txBody>
                  <a:tcPr/>
                </a:tc>
                <a:tc>
                  <a:txBody>
                    <a:bodyPr/>
                    <a:p>
                      <a:pPr>
                        <a:buNone/>
                      </a:pPr>
                      <a:r>
                        <a:rPr lang="en-US"/>
                        <a:t>Example</a:t>
                      </a:r>
                      <a:endParaRPr lang="en-US"/>
                    </a:p>
                  </a:txBody>
                  <a:tcPr/>
                </a:tc>
              </a:tr>
              <a:tr h="497840">
                <a:tc>
                  <a:txBody>
                    <a:bodyPr/>
                    <a:p>
                      <a:pPr>
                        <a:buNone/>
                      </a:pPr>
                      <a:r>
                        <a:rPr lang="en-US"/>
                        <a:t>==</a:t>
                      </a:r>
                      <a:endParaRPr lang="en-US"/>
                    </a:p>
                  </a:txBody>
                  <a:tcPr/>
                </a:tc>
                <a:tc>
                  <a:txBody>
                    <a:bodyPr/>
                    <a:p>
                      <a:pPr>
                        <a:buNone/>
                      </a:pPr>
                      <a:r>
                        <a:rPr lang="en-US"/>
                        <a:t>Equal</a:t>
                      </a:r>
                      <a:endParaRPr lang="en-US"/>
                    </a:p>
                  </a:txBody>
                  <a:tcPr/>
                </a:tc>
                <a:tc>
                  <a:txBody>
                    <a:bodyPr/>
                    <a:p>
                      <a:pPr>
                        <a:buNone/>
                      </a:pPr>
                      <a:r>
                        <a:rPr lang="en-US"/>
                        <a:t>x == y</a:t>
                      </a:r>
                      <a:endParaRPr lang="en-US"/>
                    </a:p>
                  </a:txBody>
                  <a:tcPr/>
                </a:tc>
              </a:tr>
              <a:tr h="497205">
                <a:tc>
                  <a:txBody>
                    <a:bodyPr/>
                    <a:p>
                      <a:pPr>
                        <a:buNone/>
                      </a:pPr>
                      <a:r>
                        <a:rPr lang="en-US"/>
                        <a:t>!=</a:t>
                      </a:r>
                      <a:endParaRPr lang="en-US"/>
                    </a:p>
                  </a:txBody>
                  <a:tcPr/>
                </a:tc>
                <a:tc>
                  <a:txBody>
                    <a:bodyPr/>
                    <a:p>
                      <a:pPr>
                        <a:buNone/>
                      </a:pPr>
                      <a:r>
                        <a:rPr lang="en-US"/>
                        <a:t>Not equal</a:t>
                      </a:r>
                      <a:endParaRPr lang="en-US"/>
                    </a:p>
                  </a:txBody>
                  <a:tcPr/>
                </a:tc>
                <a:tc>
                  <a:txBody>
                    <a:bodyPr/>
                    <a:p>
                      <a:pPr>
                        <a:buNone/>
                      </a:pPr>
                      <a:r>
                        <a:rPr lang="en-US"/>
                        <a:t>x != y</a:t>
                      </a:r>
                      <a:endParaRPr lang="en-US"/>
                    </a:p>
                  </a:txBody>
                  <a:tcPr/>
                </a:tc>
              </a:tr>
              <a:tr h="497840">
                <a:tc>
                  <a:txBody>
                    <a:bodyPr/>
                    <a:p>
                      <a:pPr>
                        <a:buNone/>
                      </a:pPr>
                      <a:r>
                        <a:rPr lang="en-US"/>
                        <a:t>&gt;</a:t>
                      </a:r>
                      <a:endParaRPr lang="en-US"/>
                    </a:p>
                  </a:txBody>
                  <a:tcPr/>
                </a:tc>
                <a:tc>
                  <a:txBody>
                    <a:bodyPr/>
                    <a:p>
                      <a:pPr>
                        <a:buNone/>
                      </a:pPr>
                      <a:r>
                        <a:rPr lang="en-US"/>
                        <a:t>Greater than</a:t>
                      </a:r>
                      <a:endParaRPr lang="en-US"/>
                    </a:p>
                  </a:txBody>
                  <a:tcPr/>
                </a:tc>
                <a:tc>
                  <a:txBody>
                    <a:bodyPr/>
                    <a:p>
                      <a:pPr>
                        <a:buNone/>
                      </a:pPr>
                      <a:r>
                        <a:rPr lang="en-US"/>
                        <a:t>x &gt; y</a:t>
                      </a:r>
                      <a:endParaRPr lang="en-US"/>
                    </a:p>
                  </a:txBody>
                  <a:tcPr/>
                </a:tc>
              </a:tr>
              <a:tr h="497205">
                <a:tc>
                  <a:txBody>
                    <a:bodyPr/>
                    <a:p>
                      <a:pPr>
                        <a:buNone/>
                      </a:pPr>
                      <a:r>
                        <a:rPr lang="en-US"/>
                        <a:t>&lt;</a:t>
                      </a:r>
                      <a:endParaRPr lang="en-US"/>
                    </a:p>
                  </a:txBody>
                  <a:tcPr/>
                </a:tc>
                <a:tc>
                  <a:txBody>
                    <a:bodyPr/>
                    <a:p>
                      <a:pPr>
                        <a:buNone/>
                      </a:pPr>
                      <a:r>
                        <a:rPr lang="en-US"/>
                        <a:t>Less than</a:t>
                      </a:r>
                      <a:endParaRPr lang="en-US"/>
                    </a:p>
                  </a:txBody>
                  <a:tcPr/>
                </a:tc>
                <a:tc>
                  <a:txBody>
                    <a:bodyPr/>
                    <a:p>
                      <a:pPr>
                        <a:buNone/>
                      </a:pPr>
                      <a:r>
                        <a:rPr lang="en-US"/>
                        <a:t>x &lt; y</a:t>
                      </a:r>
                      <a:endParaRPr lang="en-US"/>
                    </a:p>
                  </a:txBody>
                  <a:tcPr/>
                </a:tc>
              </a:tr>
              <a:tr h="513715">
                <a:tc>
                  <a:txBody>
                    <a:bodyPr/>
                    <a:p>
                      <a:pPr>
                        <a:buNone/>
                      </a:pPr>
                      <a:r>
                        <a:rPr lang="en-US"/>
                        <a:t>&gt;=</a:t>
                      </a:r>
                      <a:endParaRPr lang="en-US"/>
                    </a:p>
                  </a:txBody>
                  <a:tcPr/>
                </a:tc>
                <a:tc>
                  <a:txBody>
                    <a:bodyPr/>
                    <a:p>
                      <a:pPr>
                        <a:buNone/>
                      </a:pPr>
                      <a:r>
                        <a:rPr lang="en-US"/>
                        <a:t>Greater than or equal to</a:t>
                      </a:r>
                      <a:endParaRPr lang="en-US"/>
                    </a:p>
                  </a:txBody>
                  <a:tcPr/>
                </a:tc>
                <a:tc>
                  <a:txBody>
                    <a:bodyPr/>
                    <a:p>
                      <a:pPr>
                        <a:buNone/>
                      </a:pPr>
                      <a:r>
                        <a:rPr lang="en-US"/>
                        <a:t>x &gt;= y</a:t>
                      </a:r>
                      <a:endParaRPr lang="en-US"/>
                    </a:p>
                  </a:txBody>
                  <a:tcPr/>
                </a:tc>
              </a:tr>
              <a:tr h="445135">
                <a:tc>
                  <a:txBody>
                    <a:bodyPr/>
                    <a:p>
                      <a:pPr>
                        <a:buNone/>
                      </a:pPr>
                      <a:r>
                        <a:rPr lang="en-US"/>
                        <a:t>&lt;=</a:t>
                      </a:r>
                      <a:endParaRPr lang="en-US"/>
                    </a:p>
                  </a:txBody>
                  <a:tcPr/>
                </a:tc>
                <a:tc>
                  <a:txBody>
                    <a:bodyPr/>
                    <a:p>
                      <a:pPr>
                        <a:buNone/>
                      </a:pPr>
                      <a:r>
                        <a:rPr lang="en-US"/>
                        <a:t>Less than or equal to</a:t>
                      </a:r>
                      <a:endParaRPr lang="en-US"/>
                    </a:p>
                  </a:txBody>
                  <a:tcPr/>
                </a:tc>
                <a:tc>
                  <a:txBody>
                    <a:bodyPr/>
                    <a:p>
                      <a:pPr>
                        <a:buNone/>
                      </a:pPr>
                      <a:r>
                        <a:rPr lang="en-US"/>
                        <a:t>x &lt;= y</a:t>
                      </a:r>
                      <a:endParaRPr lang="en-US"/>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Operators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Toán tử logic</a:t>
            </a:r>
            <a:endParaRPr lang="en-US"/>
          </a:p>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endParaRPr lang="en-US"/>
          </a:p>
          <a:p>
            <a:pPr marL="0" indent="0">
              <a:buFont typeface="Wingdings" panose="05000000000000000000" charset="0"/>
              <a:buNone/>
            </a:pPr>
            <a:endParaRPr lang="en-US"/>
          </a:p>
          <a:p>
            <a:pPr>
              <a:buFont typeface="Wingdings" panose="05000000000000000000" charset="0"/>
              <a:buChar char="Ø"/>
            </a:pPr>
            <a:r>
              <a:rPr lang="en-US"/>
              <a:t>Toán tử đồng nhất</a:t>
            </a:r>
            <a:endParaRPr lang="en-US"/>
          </a:p>
          <a:p>
            <a:pPr>
              <a:buFont typeface="Arial" panose="020B0604020202020204" pitchFamily="34" charset="0"/>
              <a:buChar char="•"/>
            </a:pPr>
            <a:r>
              <a:rPr lang="en-US"/>
              <a:t>Sử dụng để so sánh hai đối tượng</a:t>
            </a:r>
            <a:endParaRPr lang="en-US"/>
          </a:p>
        </p:txBody>
      </p:sp>
      <p:graphicFrame>
        <p:nvGraphicFramePr>
          <p:cNvPr id="4" name="Table 3"/>
          <p:cNvGraphicFramePr/>
          <p:nvPr/>
        </p:nvGraphicFramePr>
        <p:xfrm>
          <a:off x="788670" y="1924050"/>
          <a:ext cx="6400800" cy="1805940"/>
        </p:xfrm>
        <a:graphic>
          <a:graphicData uri="http://schemas.openxmlformats.org/drawingml/2006/table">
            <a:tbl>
              <a:tblPr firstRow="1" bandRow="1">
                <a:tableStyleId>{5C22544A-7EE6-4342-B048-85BDC9FD1C3A}</a:tableStyleId>
              </a:tblPr>
              <a:tblGrid>
                <a:gridCol w="2133600"/>
                <a:gridCol w="2133600"/>
                <a:gridCol w="2133600"/>
              </a:tblGrid>
              <a:tr h="297180">
                <a:tc>
                  <a:txBody>
                    <a:bodyPr/>
                    <a:p>
                      <a:pPr>
                        <a:buNone/>
                      </a:pPr>
                      <a:r>
                        <a:rPr lang="en-US"/>
                        <a:t>Toán tử</a:t>
                      </a:r>
                      <a:endParaRPr lang="en-US"/>
                    </a:p>
                  </a:txBody>
                  <a:tcPr/>
                </a:tc>
                <a:tc>
                  <a:txBody>
                    <a:bodyPr/>
                    <a:p>
                      <a:pPr>
                        <a:buNone/>
                      </a:pPr>
                      <a:r>
                        <a:rPr lang="en-US"/>
                        <a:t>Desciption</a:t>
                      </a:r>
                      <a:endParaRPr lang="en-US"/>
                    </a:p>
                  </a:txBody>
                  <a:tcPr/>
                </a:tc>
                <a:tc>
                  <a:txBody>
                    <a:bodyPr/>
                    <a:p>
                      <a:pPr>
                        <a:buNone/>
                      </a:pPr>
                      <a:r>
                        <a:rPr lang="en-US"/>
                        <a:t>Ví dụ</a:t>
                      </a:r>
                      <a:endParaRPr lang="en-US"/>
                    </a:p>
                  </a:txBody>
                  <a:tcPr/>
                </a:tc>
              </a:tr>
              <a:tr h="502920">
                <a:tc>
                  <a:txBody>
                    <a:bodyPr/>
                    <a:p>
                      <a:pPr>
                        <a:buNone/>
                      </a:pPr>
                      <a:r>
                        <a:rPr lang="en-US"/>
                        <a:t>and </a:t>
                      </a:r>
                      <a:endParaRPr lang="en-US"/>
                    </a:p>
                  </a:txBody>
                  <a:tcPr/>
                </a:tc>
                <a:tc>
                  <a:txBody>
                    <a:bodyPr/>
                    <a:p>
                      <a:pPr>
                        <a:buNone/>
                      </a:pPr>
                      <a:r>
                        <a:rPr lang="en-US"/>
                        <a:t>Trả về True khi cả hai biểu thức đều đúng</a:t>
                      </a:r>
                      <a:endParaRPr lang="en-US"/>
                    </a:p>
                  </a:txBody>
                  <a:tcPr/>
                </a:tc>
                <a:tc>
                  <a:txBody>
                    <a:bodyPr/>
                    <a:p>
                      <a:pPr>
                        <a:buNone/>
                      </a:pPr>
                      <a:r>
                        <a:rPr lang="en-US"/>
                        <a:t>x &lt; 5 and  x &lt; 10</a:t>
                      </a:r>
                      <a:endParaRPr lang="en-US"/>
                    </a:p>
                  </a:txBody>
                  <a:tcPr/>
                </a:tc>
              </a:tr>
              <a:tr h="502920">
                <a:tc>
                  <a:txBody>
                    <a:bodyPr/>
                    <a:p>
                      <a:pPr>
                        <a:buNone/>
                      </a:pPr>
                      <a:r>
                        <a:rPr lang="en-US"/>
                        <a:t>or</a:t>
                      </a:r>
                      <a:endParaRPr lang="en-US"/>
                    </a:p>
                  </a:txBody>
                  <a:tcPr/>
                </a:tc>
                <a:tc>
                  <a:txBody>
                    <a:bodyPr/>
                    <a:p>
                      <a:pPr>
                        <a:buNone/>
                      </a:pPr>
                      <a:r>
                        <a:rPr lang="en-US"/>
                        <a:t>Trả về False nếu cả hai cùng sai</a:t>
                      </a:r>
                      <a:endParaRPr lang="en-US"/>
                    </a:p>
                  </a:txBody>
                  <a:tcPr/>
                </a:tc>
                <a:tc>
                  <a:txBody>
                    <a:bodyPr/>
                    <a:p>
                      <a:pPr>
                        <a:buNone/>
                      </a:pPr>
                      <a:r>
                        <a:rPr lang="en-US"/>
                        <a:t>x &lt; 5 or x &lt; 4</a:t>
                      </a:r>
                      <a:endParaRPr lang="en-US"/>
                    </a:p>
                  </a:txBody>
                  <a:tcPr/>
                </a:tc>
              </a:tr>
              <a:tr h="502920">
                <a:tc>
                  <a:txBody>
                    <a:bodyPr/>
                    <a:p>
                      <a:pPr>
                        <a:buNone/>
                      </a:pPr>
                      <a:r>
                        <a:rPr lang="en-US"/>
                        <a:t>not</a:t>
                      </a:r>
                      <a:endParaRPr lang="en-US"/>
                    </a:p>
                  </a:txBody>
                  <a:tcPr/>
                </a:tc>
                <a:tc>
                  <a:txBody>
                    <a:bodyPr/>
                    <a:p>
                      <a:pPr indent="0">
                        <a:buFont typeface="Wingdings" panose="05000000000000000000" charset="0"/>
                        <a:buNone/>
                      </a:pPr>
                      <a:r>
                        <a:rPr lang="en-US"/>
                        <a:t>Đảo ngược kết quả, trả về False nếu kết quả là True</a:t>
                      </a:r>
                      <a:endParaRPr lang="en-US"/>
                    </a:p>
                  </a:txBody>
                  <a:tcPr/>
                </a:tc>
                <a:tc>
                  <a:txBody>
                    <a:bodyPr/>
                    <a:p>
                      <a:pPr>
                        <a:buNone/>
                      </a:pPr>
                      <a:r>
                        <a:rPr lang="en-US"/>
                        <a:t>not(x &lt; 5 and x &lt; 10)</a:t>
                      </a:r>
                      <a:endParaRPr lang="en-US"/>
                    </a:p>
                  </a:txBody>
                  <a:tcPr/>
                </a:tc>
              </a:tr>
            </a:tbl>
          </a:graphicData>
        </a:graphic>
      </p:graphicFrame>
      <p:graphicFrame>
        <p:nvGraphicFramePr>
          <p:cNvPr id="5" name="Table 4"/>
          <p:cNvGraphicFramePr/>
          <p:nvPr/>
        </p:nvGraphicFramePr>
        <p:xfrm>
          <a:off x="731520" y="4858385"/>
          <a:ext cx="6457950" cy="1714500"/>
        </p:xfrm>
        <a:graphic>
          <a:graphicData uri="http://schemas.openxmlformats.org/drawingml/2006/table">
            <a:tbl>
              <a:tblPr firstRow="1" bandRow="1">
                <a:tableStyleId>{5C22544A-7EE6-4342-B048-85BDC9FD1C3A}</a:tableStyleId>
              </a:tblPr>
              <a:tblGrid>
                <a:gridCol w="2152650"/>
                <a:gridCol w="2152650"/>
                <a:gridCol w="2152650"/>
              </a:tblGrid>
              <a:tr h="253365">
                <a:tc>
                  <a:txBody>
                    <a:bodyPr/>
                    <a:p>
                      <a:pPr>
                        <a:buNone/>
                      </a:pPr>
                      <a:r>
                        <a:rPr lang="en-US"/>
                        <a:t>Operator</a:t>
                      </a:r>
                      <a:endParaRPr lang="en-US"/>
                    </a:p>
                  </a:txBody>
                  <a:tcPr/>
                </a:tc>
                <a:tc>
                  <a:txBody>
                    <a:bodyPr/>
                    <a:p>
                      <a:pPr>
                        <a:buNone/>
                      </a:pPr>
                      <a:r>
                        <a:rPr lang="en-US"/>
                        <a:t>Description</a:t>
                      </a:r>
                      <a:endParaRPr lang="en-US"/>
                    </a:p>
                  </a:txBody>
                  <a:tcPr/>
                </a:tc>
                <a:tc>
                  <a:txBody>
                    <a:bodyPr/>
                    <a:p>
                      <a:pPr>
                        <a:buNone/>
                      </a:pPr>
                      <a:r>
                        <a:rPr lang="en-US"/>
                        <a:t>Ví dụ</a:t>
                      </a:r>
                      <a:endParaRPr lang="en-US"/>
                    </a:p>
                  </a:txBody>
                  <a:tcPr/>
                </a:tc>
              </a:tr>
              <a:tr h="708660">
                <a:tc>
                  <a:txBody>
                    <a:bodyPr/>
                    <a:p>
                      <a:pPr>
                        <a:buNone/>
                      </a:pPr>
                      <a:r>
                        <a:rPr lang="en-US"/>
                        <a:t>is </a:t>
                      </a:r>
                      <a:endParaRPr lang="en-US"/>
                    </a:p>
                  </a:txBody>
                  <a:tcPr/>
                </a:tc>
                <a:tc>
                  <a:txBody>
                    <a:bodyPr/>
                    <a:p>
                      <a:pPr>
                        <a:buNone/>
                      </a:pPr>
                      <a:r>
                        <a:rPr lang="en-US"/>
                        <a:t>Trả về True nếu hai đối tượng giống nhau.</a:t>
                      </a:r>
                      <a:endParaRPr lang="en-US"/>
                    </a:p>
                  </a:txBody>
                  <a:tcPr/>
                </a:tc>
                <a:tc>
                  <a:txBody>
                    <a:bodyPr/>
                    <a:p>
                      <a:pPr>
                        <a:buNone/>
                      </a:pPr>
                      <a:r>
                        <a:rPr lang="en-US"/>
                        <a:t>x is y</a:t>
                      </a:r>
                      <a:endParaRPr lang="en-US"/>
                    </a:p>
                  </a:txBody>
                  <a:tcPr/>
                </a:tc>
              </a:tr>
              <a:tr h="708660">
                <a:tc>
                  <a:txBody>
                    <a:bodyPr/>
                    <a:p>
                      <a:pPr>
                        <a:buNone/>
                      </a:pPr>
                      <a:r>
                        <a:rPr lang="en-US"/>
                        <a:t>is not</a:t>
                      </a:r>
                      <a:endParaRPr lang="en-US"/>
                    </a:p>
                  </a:txBody>
                  <a:tcPr/>
                </a:tc>
                <a:tc>
                  <a:txBody>
                    <a:bodyPr/>
                    <a:p>
                      <a:pPr>
                        <a:buNone/>
                      </a:pPr>
                      <a:r>
                        <a:rPr lang="en-US"/>
                        <a:t>Trả về True nếu hai đối tượng khác nhau.</a:t>
                      </a:r>
                      <a:endParaRPr lang="en-US"/>
                    </a:p>
                  </a:txBody>
                  <a:tcPr/>
                </a:tc>
                <a:tc>
                  <a:txBody>
                    <a:bodyPr/>
                    <a:p>
                      <a:pPr>
                        <a:buNone/>
                      </a:pPr>
                      <a:r>
                        <a:rPr lang="en-US"/>
                        <a:t>x is not y</a:t>
                      </a: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What can python do?</a:t>
            </a:r>
            <a:endParaRPr lang="en-US"/>
          </a:p>
        </p:txBody>
      </p:sp>
      <p:sp>
        <p:nvSpPr>
          <p:cNvPr id="3" name="Content Placeholder 2"/>
          <p:cNvSpPr>
            <a:spLocks noGrp="1"/>
          </p:cNvSpPr>
          <p:nvPr>
            <p:ph idx="1"/>
          </p:nvPr>
        </p:nvSpPr>
        <p:spPr/>
        <p:txBody>
          <a:bodyPr>
            <a:normAutofit/>
          </a:bodyPr>
          <a:lstStyle/>
          <a:p>
            <a:pPr marL="0" indent="0">
              <a:buNone/>
            </a:pPr>
            <a:endParaRPr lang="en-US"/>
          </a:p>
          <a:p>
            <a:pPr>
              <a:buFont typeface="Arial" panose="020B0604020202020204" pitchFamily="34" charset="0"/>
              <a:buChar char="•"/>
            </a:pPr>
            <a:r>
              <a:rPr lang="en-US"/>
              <a:t>Python có thể được sử dụng trong serve để tạo ứng dụng Web</a:t>
            </a:r>
            <a:endParaRPr lang="en-US"/>
          </a:p>
          <a:p>
            <a:pPr>
              <a:buFont typeface="Arial" panose="020B0604020202020204" pitchFamily="34" charset="0"/>
              <a:buChar char="•"/>
            </a:pPr>
            <a:r>
              <a:rPr lang="en-US"/>
              <a:t>Python có thể kết nối với cơ sở dữ liệu. Nó có thể đọc và chỉnh sửa files</a:t>
            </a:r>
            <a:endParaRPr lang="en-US"/>
          </a:p>
          <a:p>
            <a:pPr>
              <a:buFont typeface="Arial" panose="020B0604020202020204" pitchFamily="34" charset="0"/>
              <a:buChar char="•"/>
            </a:pPr>
            <a:r>
              <a:rPr lang="en-US"/>
              <a:t>Python có thê xử lý được các vấn đề về big data và biểu diễn các bài toán phức tạp.</a:t>
            </a:r>
            <a:endParaRPr lang="en-US"/>
          </a:p>
          <a:p>
            <a:pPr>
              <a:buFont typeface="Arial" panose="020B0604020202020204" pitchFamily="34" charset="0"/>
              <a:buChar char="•"/>
            </a:pPr>
            <a:r>
              <a:rPr lang="en-US"/>
              <a:t>Python có thể được sử dụng để tạo mẫu nhanh hoặc để phát triển phần mềm sẵn sàng sản xuất.</a:t>
            </a:r>
            <a:endParaRPr lang="en-US"/>
          </a:p>
          <a:p>
            <a:pPr marL="0" indent="0">
              <a:buFont typeface="Arial" panose="020B0604020202020204" pitchFamily="34" charset="0"/>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Operators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Toán tử thành viên</a:t>
            </a:r>
            <a:endParaRPr lang="en-US"/>
          </a:p>
          <a:p>
            <a:r>
              <a:rPr lang="en-US"/>
              <a:t>Được sử dụng để kiểm tra chuỗi có mặt trong đối tượng hay không</a:t>
            </a:r>
            <a:endParaRPr lang="en-US"/>
          </a:p>
          <a:p>
            <a:endParaRPr lang="en-US"/>
          </a:p>
          <a:p>
            <a:endParaRPr lang="en-US"/>
          </a:p>
          <a:p>
            <a:endParaRPr lang="en-US"/>
          </a:p>
          <a:p>
            <a:endParaRPr lang="en-US"/>
          </a:p>
          <a:p>
            <a:pPr>
              <a:buFont typeface="Wingdings" panose="05000000000000000000" charset="0"/>
              <a:buChar char="Ø"/>
            </a:pPr>
            <a:r>
              <a:rPr lang="en-US"/>
              <a:t>Toán tử Bit</a:t>
            </a:r>
            <a:endParaRPr lang="en-US"/>
          </a:p>
          <a:p>
            <a:pPr marL="0" indent="0">
              <a:buFont typeface="Wingdings" panose="05000000000000000000" charset="0"/>
              <a:buNone/>
            </a:pPr>
            <a:r>
              <a:rPr lang="en-US"/>
              <a:t>Tương tự trong C</a:t>
            </a:r>
            <a:endParaRPr lang="en-US"/>
          </a:p>
          <a:p>
            <a:pPr marL="0" indent="0">
              <a:buFont typeface="Wingdings" panose="05000000000000000000" charset="0"/>
              <a:buNone/>
            </a:pPr>
            <a:endParaRPr lang="en-US"/>
          </a:p>
          <a:p>
            <a:endParaRPr lang="en-US"/>
          </a:p>
          <a:p>
            <a:endParaRPr lang="en-US"/>
          </a:p>
          <a:p>
            <a:pPr marL="0" indent="0">
              <a:buNone/>
            </a:pPr>
            <a:endParaRPr lang="en-US"/>
          </a:p>
        </p:txBody>
      </p:sp>
      <p:graphicFrame>
        <p:nvGraphicFramePr>
          <p:cNvPr id="4" name="Table 3"/>
          <p:cNvGraphicFramePr/>
          <p:nvPr/>
        </p:nvGraphicFramePr>
        <p:xfrm>
          <a:off x="678815" y="2053590"/>
          <a:ext cx="7381875" cy="1422400"/>
        </p:xfrm>
        <a:graphic>
          <a:graphicData uri="http://schemas.openxmlformats.org/drawingml/2006/table">
            <a:tbl>
              <a:tblPr firstRow="1" bandRow="1">
                <a:tableStyleId>{5C22544A-7EE6-4342-B048-85BDC9FD1C3A}</a:tableStyleId>
              </a:tblPr>
              <a:tblGrid>
                <a:gridCol w="2460625"/>
                <a:gridCol w="2460625"/>
                <a:gridCol w="2460625"/>
              </a:tblGrid>
              <a:tr h="324485">
                <a:tc>
                  <a:txBody>
                    <a:bodyPr/>
                    <a:p>
                      <a:pPr>
                        <a:buNone/>
                      </a:pPr>
                      <a:r>
                        <a:rPr lang="en-US"/>
                        <a:t>Operator</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548640">
                <a:tc>
                  <a:txBody>
                    <a:bodyPr/>
                    <a:p>
                      <a:pPr>
                        <a:buNone/>
                      </a:pPr>
                      <a:r>
                        <a:rPr lang="en-US"/>
                        <a:t>in </a:t>
                      </a:r>
                      <a:endParaRPr lang="en-US"/>
                    </a:p>
                  </a:txBody>
                  <a:tcPr/>
                </a:tc>
                <a:tc>
                  <a:txBody>
                    <a:bodyPr/>
                    <a:p>
                      <a:pPr>
                        <a:buNone/>
                      </a:pPr>
                      <a:r>
                        <a:rPr lang="en-US"/>
                        <a:t>Trả về True nếu chuỗi có mặt trong đối tượng</a:t>
                      </a:r>
                      <a:endParaRPr lang="en-US"/>
                    </a:p>
                  </a:txBody>
                  <a:tcPr/>
                </a:tc>
                <a:tc>
                  <a:txBody>
                    <a:bodyPr/>
                    <a:p>
                      <a:pPr>
                        <a:buNone/>
                      </a:pPr>
                      <a:r>
                        <a:rPr lang="en-US"/>
                        <a:t>x in y</a:t>
                      </a:r>
                      <a:endParaRPr lang="en-US"/>
                    </a:p>
                  </a:txBody>
                  <a:tcPr/>
                </a:tc>
              </a:tr>
              <a:tr h="549275">
                <a:tc>
                  <a:txBody>
                    <a:bodyPr/>
                    <a:p>
                      <a:pPr>
                        <a:buNone/>
                      </a:pPr>
                      <a:r>
                        <a:rPr lang="en-US"/>
                        <a:t>not in</a:t>
                      </a:r>
                      <a:endParaRPr lang="en-US"/>
                    </a:p>
                  </a:txBody>
                  <a:tcPr/>
                </a:tc>
                <a:tc>
                  <a:txBody>
                    <a:bodyPr/>
                    <a:p>
                      <a:pPr>
                        <a:buNone/>
                      </a:pPr>
                      <a:r>
                        <a:rPr lang="en-US"/>
                        <a:t>Trả về True nếu chuỗi không có mặt trong đối tượng</a:t>
                      </a:r>
                      <a:endParaRPr lang="en-US"/>
                    </a:p>
                  </a:txBody>
                  <a:tcPr/>
                </a:tc>
                <a:tc>
                  <a:txBody>
                    <a:bodyPr/>
                    <a:p>
                      <a:pPr>
                        <a:buNone/>
                      </a:pPr>
                      <a:r>
                        <a:rPr lang="en-US"/>
                        <a:t>x not in y</a:t>
                      </a:r>
                      <a:endParaRPr lang="en-US"/>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Lists</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Ø"/>
            </a:pPr>
            <a:r>
              <a:rPr lang="en-US"/>
              <a:t>Một List là một tập hợp được sắp xếp và có thể thay đổi. Trong Python, List được viết bằng dấu ngoặc vuông (“[]”);</a:t>
            </a:r>
            <a:endParaRPr lang="en-US"/>
          </a:p>
          <a:p>
            <a:pPr>
              <a:buFont typeface="Arial" panose="020B0604020202020204" pitchFamily="34" charset="0"/>
              <a:buChar char="•"/>
            </a:pPr>
            <a:r>
              <a:rPr lang="en-US"/>
              <a:t>Truy cập phần tử của List bằng chỉ số.</a:t>
            </a:r>
            <a:endParaRPr lang="en-US"/>
          </a:p>
          <a:p>
            <a:pPr>
              <a:buFont typeface="Arial" panose="020B0604020202020204" pitchFamily="34" charset="0"/>
              <a:buChar char="•"/>
            </a:pPr>
            <a:r>
              <a:rPr lang="en-US"/>
              <a:t>Trong python có sử dụng chỉ số âm, tức là bắt đầu từ cuối lên.</a:t>
            </a:r>
            <a:endParaRPr lang="en-US"/>
          </a:p>
          <a:p>
            <a:pPr>
              <a:buFont typeface="Arial" panose="020B0604020202020204" pitchFamily="34" charset="0"/>
              <a:buChar char="•"/>
            </a:pPr>
            <a:r>
              <a:rPr lang="en-US"/>
              <a:t>Có thể giới hạn số phần tử lấy ra bằng việc giới hạn chỉ số bắt đầu và kết thúc.</a:t>
            </a:r>
            <a:endParaRPr lang="en-US"/>
          </a:p>
          <a:p>
            <a:pPr>
              <a:buFont typeface="Arial" panose="020B0604020202020204" pitchFamily="34" charset="0"/>
              <a:buChar char="•"/>
            </a:pPr>
            <a:r>
              <a:rPr lang="en-US"/>
              <a:t>Trong Python có thể thay đổi giá trị của phần tử.</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thislist = </a:t>
            </a:r>
            <a:r>
              <a:rPr lang="en-US">
                <a:sym typeface="+mn-ea"/>
              </a:rPr>
              <a:t>["apple", "banana", "cherry"]</a:t>
            </a:r>
            <a:endParaRPr lang="en-US"/>
          </a:p>
          <a:p>
            <a:pPr marL="0" indent="0">
              <a:buFont typeface="Arial" panose="020B0604020202020204" pitchFamily="34" charset="0"/>
              <a:buNone/>
            </a:pPr>
            <a:r>
              <a:rPr lang="en-US"/>
              <a:t>print(thislist)#</a:t>
            </a:r>
            <a:r>
              <a:rPr lang="en-US">
                <a:sym typeface="+mn-ea"/>
              </a:rPr>
              <a:t>["apple", "banana", "cherry"]</a:t>
            </a:r>
            <a:endParaRPr lang="en-US">
              <a:sym typeface="+mn-ea"/>
            </a:endParaRPr>
          </a:p>
          <a:p>
            <a:pPr marL="0" indent="0">
              <a:buFont typeface="Arial" panose="020B0604020202020204" pitchFamily="34" charset="0"/>
              <a:buNone/>
            </a:pPr>
            <a:r>
              <a:rPr lang="en-US"/>
              <a:t>print(thislist[1])</a:t>
            </a:r>
            <a:r>
              <a:rPr lang="en-US">
                <a:sym typeface="+mn-ea"/>
              </a:rPr>
              <a:t>#banana</a:t>
            </a:r>
            <a:endParaRPr lang="en-US">
              <a:sym typeface="+mn-ea"/>
            </a:endParaRPr>
          </a:p>
          <a:p>
            <a:pPr marL="0" indent="0">
              <a:buFont typeface="Arial" panose="020B0604020202020204" pitchFamily="34" charset="0"/>
              <a:buNone/>
            </a:pPr>
            <a:r>
              <a:rPr lang="en-US"/>
              <a:t>print(thislist[-1])</a:t>
            </a:r>
            <a:r>
              <a:rPr lang="en-US">
                <a:sym typeface="+mn-ea"/>
              </a:rPr>
              <a:t>#cherry</a:t>
            </a:r>
            <a:endParaRPr lang="en-US">
              <a:sym typeface="+mn-ea"/>
            </a:endParaRPr>
          </a:p>
          <a:p>
            <a:pPr marL="0" indent="0">
              <a:buFont typeface="Arial" panose="020B0604020202020204" pitchFamily="34" charset="0"/>
              <a:buNone/>
            </a:pPr>
            <a:r>
              <a:rPr lang="en-US"/>
              <a:t>print(thislist[2:5])</a:t>
            </a:r>
            <a:r>
              <a:rPr lang="en-US">
                <a:sym typeface="+mn-ea"/>
              </a:rPr>
              <a:t>#['cherry', 'orange', 'kiwi']</a:t>
            </a:r>
            <a:endParaRPr lang="en-US">
              <a:sym typeface="+mn-ea"/>
            </a:endParaRPr>
          </a:p>
          <a:p>
            <a:pPr marL="0" indent="0">
              <a:buFont typeface="Arial" panose="020B0604020202020204" pitchFamily="34" charset="0"/>
              <a:buNone/>
            </a:pPr>
            <a:r>
              <a:rPr lang="en-US">
                <a:sym typeface="+mn-ea"/>
              </a:rPr>
              <a:t>thislist[1] = "blackcurrant"</a:t>
            </a:r>
            <a:endParaRPr lang="en-US">
              <a:sym typeface="+mn-ea"/>
            </a:endParaRPr>
          </a:p>
          <a:p>
            <a:pPr marL="0" indent="0">
              <a:buFont typeface="Arial" panose="020B0604020202020204" pitchFamily="34" charset="0"/>
              <a:buNone/>
            </a:pPr>
            <a:r>
              <a:rPr lang="en-US">
                <a:sym typeface="+mn-ea"/>
              </a:rPr>
              <a:t>print(thislist)</a:t>
            </a:r>
            <a:r>
              <a:rPr lang="en-US">
                <a:sym typeface="+mn-ea"/>
              </a:rPr>
              <a:t>#['apple', 'blackcurrant', 'cherry']</a:t>
            </a:r>
            <a:endParaRPr lang="en-US">
              <a:sym typeface="+mn-ea"/>
            </a:endParaRPr>
          </a:p>
          <a:p>
            <a:pPr marL="0" indent="0">
              <a:buFont typeface="Arial" panose="020B0604020202020204" pitchFamily="34" charset="0"/>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Lists</a:t>
            </a:r>
            <a:endParaRPr lang="en-US"/>
          </a:p>
        </p:txBody>
      </p:sp>
      <p:sp>
        <p:nvSpPr>
          <p:cNvPr id="5" name="Content Placeholder 4"/>
          <p:cNvSpPr/>
          <p:nvPr>
            <p:ph idx="1"/>
          </p:nvPr>
        </p:nvSpPr>
        <p:spPr/>
        <p:txBody>
          <a:bodyPr/>
          <a:p>
            <a:pPr>
              <a:buFont typeface="Wingdings" panose="05000000000000000000" charset="0"/>
              <a:buChar char="Ø"/>
            </a:pPr>
            <a:r>
              <a:rPr lang="en-US"/>
              <a:t>Các phương thức trong List</a:t>
            </a:r>
            <a:endParaRPr lang="en-US"/>
          </a:p>
          <a:p>
            <a:pPr marL="0" indent="0">
              <a:buFont typeface="Wingdings" panose="05000000000000000000" charset="0"/>
              <a:buNone/>
            </a:pPr>
            <a:endParaRPr lang="en-US"/>
          </a:p>
        </p:txBody>
      </p:sp>
      <p:graphicFrame>
        <p:nvGraphicFramePr>
          <p:cNvPr id="6" name="Table 5"/>
          <p:cNvGraphicFramePr/>
          <p:nvPr/>
        </p:nvGraphicFramePr>
        <p:xfrm>
          <a:off x="382905" y="1743710"/>
          <a:ext cx="7868920" cy="4667250"/>
        </p:xfrm>
        <a:graphic>
          <a:graphicData uri="http://schemas.openxmlformats.org/drawingml/2006/table">
            <a:tbl>
              <a:tblPr firstRow="1" bandRow="1">
                <a:tableStyleId>{5C22544A-7EE6-4342-B048-85BDC9FD1C3A}</a:tableStyleId>
              </a:tblPr>
              <a:tblGrid>
                <a:gridCol w="3934460"/>
                <a:gridCol w="3934460"/>
              </a:tblGrid>
              <a:tr h="365760">
                <a:tc>
                  <a:txBody>
                    <a:bodyPr/>
                    <a:p>
                      <a:pPr>
                        <a:buNone/>
                      </a:pPr>
                      <a:r>
                        <a:rPr lang="en-US"/>
                        <a:t>Method</a:t>
                      </a:r>
                      <a:endParaRPr lang="en-US"/>
                    </a:p>
                  </a:txBody>
                  <a:tcPr/>
                </a:tc>
                <a:tc>
                  <a:txBody>
                    <a:bodyPr/>
                    <a:p>
                      <a:pPr>
                        <a:buNone/>
                      </a:pPr>
                      <a:r>
                        <a:rPr lang="en-US"/>
                        <a:t>Description</a:t>
                      </a:r>
                      <a:endParaRPr lang="en-US"/>
                    </a:p>
                  </a:txBody>
                  <a:tcPr/>
                </a:tc>
              </a:tr>
              <a:tr h="365760">
                <a:tc>
                  <a:txBody>
                    <a:bodyPr/>
                    <a:p>
                      <a:pPr>
                        <a:buNone/>
                      </a:pPr>
                      <a:r>
                        <a:rPr lang="en-US"/>
                        <a:t>append()</a:t>
                      </a:r>
                      <a:endParaRPr lang="en-US"/>
                    </a:p>
                  </a:txBody>
                  <a:tcPr/>
                </a:tc>
                <a:tc>
                  <a:txBody>
                    <a:bodyPr/>
                    <a:p>
                      <a:pPr>
                        <a:buNone/>
                      </a:pPr>
                      <a:r>
                        <a:rPr lang="en-US"/>
                        <a:t>Thêm phần tử vào cuối list</a:t>
                      </a:r>
                      <a:endParaRPr lang="en-US"/>
                    </a:p>
                  </a:txBody>
                  <a:tcPr/>
                </a:tc>
              </a:tr>
              <a:tr h="365760">
                <a:tc>
                  <a:txBody>
                    <a:bodyPr/>
                    <a:p>
                      <a:pPr>
                        <a:buNone/>
                      </a:pPr>
                      <a:r>
                        <a:rPr lang="en-US"/>
                        <a:t>clear()</a:t>
                      </a:r>
                      <a:endParaRPr lang="en-US"/>
                    </a:p>
                  </a:txBody>
                  <a:tcPr/>
                </a:tc>
                <a:tc>
                  <a:txBody>
                    <a:bodyPr/>
                    <a:p>
                      <a:pPr>
                        <a:buNone/>
                      </a:pPr>
                      <a:r>
                        <a:rPr lang="en-US"/>
                        <a:t>Xóa tất cả phần tử trong list</a:t>
                      </a:r>
                      <a:endParaRPr lang="en-US"/>
                    </a:p>
                  </a:txBody>
                  <a:tcPr/>
                </a:tc>
              </a:tr>
              <a:tr h="365760">
                <a:tc>
                  <a:txBody>
                    <a:bodyPr/>
                    <a:p>
                      <a:pPr>
                        <a:buNone/>
                      </a:pPr>
                      <a:r>
                        <a:rPr lang="en-US"/>
                        <a:t>copy()</a:t>
                      </a:r>
                      <a:endParaRPr lang="en-US"/>
                    </a:p>
                  </a:txBody>
                  <a:tcPr/>
                </a:tc>
                <a:tc>
                  <a:txBody>
                    <a:bodyPr/>
                    <a:p>
                      <a:pPr>
                        <a:buNone/>
                      </a:pPr>
                      <a:r>
                        <a:rPr lang="en-US"/>
                        <a:t>Copy một list</a:t>
                      </a:r>
                      <a:endParaRPr lang="en-US"/>
                    </a:p>
                  </a:txBody>
                  <a:tcPr/>
                </a:tc>
              </a:tr>
              <a:tr h="354965">
                <a:tc>
                  <a:txBody>
                    <a:bodyPr/>
                    <a:p>
                      <a:pPr>
                        <a:buNone/>
                      </a:pPr>
                      <a:r>
                        <a:rPr lang="en-US"/>
                        <a:t>count()</a:t>
                      </a:r>
                      <a:endParaRPr lang="en-US"/>
                    </a:p>
                  </a:txBody>
                  <a:tcPr/>
                </a:tc>
                <a:tc>
                  <a:txBody>
                    <a:bodyPr/>
                    <a:p>
                      <a:pPr>
                        <a:buNone/>
                      </a:pPr>
                      <a:r>
                        <a:rPr lang="en-US"/>
                        <a:t>Trả về số phần tử trong list</a:t>
                      </a:r>
                      <a:endParaRPr lang="en-US"/>
                    </a:p>
                  </a:txBody>
                  <a:tcPr/>
                </a:tc>
              </a:tr>
              <a:tr h="400685">
                <a:tc>
                  <a:txBody>
                    <a:bodyPr/>
                    <a:p>
                      <a:pPr>
                        <a:buNone/>
                      </a:pPr>
                      <a:r>
                        <a:rPr lang="en-US"/>
                        <a:t>extend()</a:t>
                      </a:r>
                      <a:endParaRPr lang="en-US"/>
                    </a:p>
                  </a:txBody>
                  <a:tcPr/>
                </a:tc>
                <a:tc>
                  <a:txBody>
                    <a:bodyPr/>
                    <a:p>
                      <a:pPr>
                        <a:buNone/>
                      </a:pPr>
                      <a:r>
                        <a:rPr lang="en-US"/>
                        <a:t>Thêm phần tử vào cuối list hiện tại (có thể lặp lại)</a:t>
                      </a:r>
                      <a:endParaRPr lang="en-US"/>
                    </a:p>
                  </a:txBody>
                  <a:tcPr/>
                </a:tc>
              </a:tr>
              <a:tr h="502920">
                <a:tc>
                  <a:txBody>
                    <a:bodyPr/>
                    <a:p>
                      <a:pPr>
                        <a:buNone/>
                      </a:pPr>
                      <a:r>
                        <a:rPr lang="en-US"/>
                        <a:t>index()</a:t>
                      </a:r>
                      <a:endParaRPr lang="en-US"/>
                    </a:p>
                  </a:txBody>
                  <a:tcPr/>
                </a:tc>
                <a:tc>
                  <a:txBody>
                    <a:bodyPr/>
                    <a:p>
                      <a:pPr>
                        <a:buNone/>
                      </a:pPr>
                      <a:r>
                        <a:rPr lang="en-US"/>
                        <a:t>Trả về chỉ số của phần tử được chỉ định, nếu không thì trả về chỉ số phần tử đầu tiên</a:t>
                      </a:r>
                      <a:endParaRPr lang="en-US"/>
                    </a:p>
                  </a:txBody>
                  <a:tcPr/>
                </a:tc>
              </a:tr>
              <a:tr h="365760">
                <a:tc>
                  <a:txBody>
                    <a:bodyPr/>
                    <a:p>
                      <a:pPr>
                        <a:buNone/>
                      </a:pPr>
                      <a:r>
                        <a:rPr lang="en-US"/>
                        <a:t>insert()</a:t>
                      </a:r>
                      <a:endParaRPr lang="en-US"/>
                    </a:p>
                  </a:txBody>
                  <a:tcPr/>
                </a:tc>
                <a:tc>
                  <a:txBody>
                    <a:bodyPr/>
                    <a:p>
                      <a:pPr>
                        <a:buNone/>
                      </a:pPr>
                      <a:r>
                        <a:rPr lang="en-US"/>
                        <a:t>Chèn phần từ vào vị trí nhất định</a:t>
                      </a:r>
                      <a:endParaRPr lang="en-US"/>
                    </a:p>
                  </a:txBody>
                  <a:tcPr/>
                </a:tc>
              </a:tr>
              <a:tr h="482600">
                <a:tc>
                  <a:txBody>
                    <a:bodyPr/>
                    <a:p>
                      <a:pPr>
                        <a:buNone/>
                      </a:pPr>
                      <a:r>
                        <a:rPr lang="en-US"/>
                        <a:t>pop()</a:t>
                      </a:r>
                      <a:endParaRPr lang="en-US"/>
                    </a:p>
                  </a:txBody>
                  <a:tcPr/>
                </a:tc>
                <a:tc>
                  <a:txBody>
                    <a:bodyPr/>
                    <a:p>
                      <a:pPr>
                        <a:buNone/>
                      </a:pPr>
                      <a:r>
                        <a:rPr lang="en-US"/>
                        <a:t>Xóa phần tử nhất định , nếu không được định rõ thì xóa phần tử cuối cùng</a:t>
                      </a:r>
                      <a:endParaRPr lang="en-US"/>
                    </a:p>
                  </a:txBody>
                  <a:tcPr/>
                </a:tc>
              </a:tr>
              <a:tr h="365760">
                <a:tc>
                  <a:txBody>
                    <a:bodyPr/>
                    <a:p>
                      <a:pPr>
                        <a:buNone/>
                      </a:pPr>
                      <a:r>
                        <a:rPr lang="en-US"/>
                        <a:t>remove()</a:t>
                      </a:r>
                      <a:endParaRPr lang="en-US"/>
                    </a:p>
                  </a:txBody>
                  <a:tcPr/>
                </a:tc>
                <a:tc>
                  <a:txBody>
                    <a:bodyPr/>
                    <a:p>
                      <a:pPr>
                        <a:buNone/>
                      </a:pPr>
                      <a:r>
                        <a:rPr lang="en-US"/>
                        <a:t>Xóa phần tử nhất định</a:t>
                      </a:r>
                      <a:endParaRPr lang="en-US"/>
                    </a:p>
                  </a:txBody>
                  <a:tcPr/>
                </a:tc>
              </a:tr>
              <a:tr h="365760">
                <a:tc>
                  <a:txBody>
                    <a:bodyPr/>
                    <a:p>
                      <a:pPr>
                        <a:buNone/>
                      </a:pPr>
                      <a:r>
                        <a:rPr lang="en-US"/>
                        <a:t>reverse()</a:t>
                      </a:r>
                      <a:endParaRPr lang="en-US"/>
                    </a:p>
                  </a:txBody>
                  <a:tcPr/>
                </a:tc>
                <a:tc>
                  <a:txBody>
                    <a:bodyPr/>
                    <a:p>
                      <a:pPr>
                        <a:buNone/>
                      </a:pPr>
                      <a:r>
                        <a:rPr lang="en-US"/>
                        <a:t>Đảo ngược list</a:t>
                      </a:r>
                      <a:endParaRPr lang="en-US"/>
                    </a:p>
                  </a:txBody>
                  <a:tcPr/>
                </a:tc>
              </a:tr>
              <a:tr h="365760">
                <a:tc>
                  <a:txBody>
                    <a:bodyPr/>
                    <a:p>
                      <a:pPr>
                        <a:buNone/>
                      </a:pPr>
                      <a:r>
                        <a:rPr lang="en-US"/>
                        <a:t>sort()</a:t>
                      </a:r>
                      <a:endParaRPr lang="en-US"/>
                    </a:p>
                  </a:txBody>
                  <a:tcPr/>
                </a:tc>
                <a:tc>
                  <a:txBody>
                    <a:bodyPr/>
                    <a:p>
                      <a:pPr>
                        <a:buNone/>
                      </a:pPr>
                      <a:r>
                        <a:rPr lang="en-US"/>
                        <a:t>Sắp xếp list</a:t>
                      </a:r>
                      <a:endParaRPr lang="en-US"/>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Lists</a:t>
            </a:r>
            <a:endParaRPr lang="en-US"/>
          </a:p>
        </p:txBody>
      </p:sp>
      <p:sp>
        <p:nvSpPr>
          <p:cNvPr id="3" name="Content Placeholder 2"/>
          <p:cNvSpPr>
            <a:spLocks noGrp="1"/>
          </p:cNvSpPr>
          <p:nvPr>
            <p:ph idx="1"/>
          </p:nvPr>
        </p:nvSpPr>
        <p:spPr/>
        <p:txBody>
          <a:bodyPr>
            <a:normAutofit fontScale="90000" lnSpcReduction="10000"/>
          </a:bodyPr>
          <a:p>
            <a:r>
              <a:rPr lang="en-US"/>
              <a:t>Ví dụ:</a:t>
            </a:r>
            <a:endParaRPr lang="en-US"/>
          </a:p>
          <a:p>
            <a:pPr marL="0" indent="0">
              <a:buNone/>
            </a:pPr>
            <a:r>
              <a:rPr lang="en-US"/>
              <a:t>thislist = ["apple", "banana", "cherry"]</a:t>
            </a:r>
            <a:endParaRPr lang="en-US"/>
          </a:p>
          <a:p>
            <a:pPr marL="0" indent="0">
              <a:buNone/>
            </a:pPr>
            <a:r>
              <a:rPr lang="en-US"/>
              <a:t>for x in thislist:</a:t>
            </a:r>
            <a:endParaRPr lang="en-US"/>
          </a:p>
          <a:p>
            <a:pPr marL="0" indent="0">
              <a:buNone/>
            </a:pPr>
            <a:r>
              <a:rPr lang="en-US"/>
              <a:t>  print(x)</a:t>
            </a:r>
            <a:endParaRPr lang="en-US"/>
          </a:p>
          <a:p>
            <a:pPr marL="0" indent="0">
              <a:buNone/>
            </a:pPr>
            <a:r>
              <a:rPr lang="en-US"/>
              <a:t>if "apple" in thislist:</a:t>
            </a:r>
            <a:endParaRPr lang="en-US"/>
          </a:p>
          <a:p>
            <a:pPr marL="0" indent="0">
              <a:buNone/>
            </a:pPr>
            <a:r>
              <a:rPr lang="en-US"/>
              <a:t>  print("Yes, 'apple' is in the fruits list")#</a:t>
            </a:r>
            <a:r>
              <a:rPr lang="en-US">
                <a:sym typeface="+mn-ea"/>
              </a:rPr>
              <a:t>Yes, 'apple' is in the fruits list</a:t>
            </a:r>
            <a:endParaRPr lang="en-US">
              <a:sym typeface="+mn-ea"/>
            </a:endParaRPr>
          </a:p>
          <a:p>
            <a:pPr marL="0" indent="0">
              <a:buNone/>
            </a:pPr>
            <a:endParaRPr lang="en-US">
              <a:sym typeface="+mn-ea"/>
            </a:endParaRPr>
          </a:p>
          <a:p>
            <a:pPr marL="0" indent="0">
              <a:buNone/>
            </a:pPr>
            <a:r>
              <a:rPr lang="en-US"/>
              <a:t>print(len(thislist))#3</a:t>
            </a:r>
            <a:endParaRPr lang="en-US"/>
          </a:p>
          <a:p>
            <a:pPr marL="0" indent="0">
              <a:buNone/>
            </a:pPr>
            <a:r>
              <a:rPr lang="en-US"/>
              <a:t>thislist.append("orange")</a:t>
            </a:r>
            <a:endParaRPr lang="en-US"/>
          </a:p>
          <a:p>
            <a:pPr marL="0" indent="0">
              <a:buNone/>
            </a:pPr>
            <a:r>
              <a:rPr lang="en-US"/>
              <a:t>print(thislist)#['apple', 'banana', 'cherry', 'orange']</a:t>
            </a:r>
            <a:endParaRPr lang="en-US"/>
          </a:p>
          <a:p>
            <a:pPr marL="0" indent="0">
              <a:buNone/>
            </a:pPr>
            <a:r>
              <a:rPr lang="en-US"/>
              <a:t>thislist.insert(1, "guava")</a:t>
            </a:r>
            <a:endParaRPr lang="en-US"/>
          </a:p>
          <a:p>
            <a:pPr marL="0" indent="0">
              <a:buNone/>
            </a:pPr>
            <a:r>
              <a:rPr lang="en-US"/>
              <a:t>print(thislist)#['apple', 'guava', 'banana', 'cherry','orange']</a:t>
            </a:r>
            <a:endParaRPr lang="en-US"/>
          </a:p>
          <a:p>
            <a:pPr marL="0" indent="0">
              <a:buNone/>
            </a:pPr>
            <a:r>
              <a:rPr lang="en-US"/>
              <a:t>   print(</a:t>
            </a:r>
            <a:r>
              <a:rPr lang="en-US">
                <a:sym typeface="+mn-ea"/>
              </a:rPr>
              <a:t>thislist.remove("banana")</a:t>
            </a:r>
            <a:r>
              <a:rPr lang="en-US"/>
              <a:t>)#</a:t>
            </a:r>
            <a:r>
              <a:rPr lang="en-US">
                <a:sym typeface="+mn-ea"/>
              </a:rPr>
              <a:t>['apple', 'guava', 'cherry','orange']</a:t>
            </a:r>
            <a:endParaRPr lang="en-US"/>
          </a:p>
          <a:p>
            <a:pPr marL="0" indent="0">
              <a:buNone/>
            </a:pPr>
            <a:r>
              <a:rPr lang="en-US"/>
              <a:t>       print(</a:t>
            </a:r>
            <a:r>
              <a:rPr lang="en-US">
                <a:sym typeface="+mn-ea"/>
              </a:rPr>
              <a:t>thislist.clear()</a:t>
            </a:r>
            <a:r>
              <a:rPr lang="en-US"/>
              <a:t>)#[]</a:t>
            </a:r>
            <a:endParaRPr lang="en-US"/>
          </a:p>
          <a:p>
            <a:pPr marL="0" indent="0">
              <a:buNone/>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Tuple</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 Tuple là tập hợp được sắp xếp và không thể thay đổi. Trong python, Tuple được viết bởi dấu ()</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thistuple = ("apple", "banana", "cherry")</a:t>
            </a:r>
            <a:endParaRPr lang="en-US"/>
          </a:p>
          <a:p>
            <a:pPr marL="0" indent="0">
              <a:buFont typeface="Arial" panose="020B0604020202020204" pitchFamily="34" charset="0"/>
              <a:buNone/>
            </a:pPr>
            <a:r>
              <a:rPr lang="en-US"/>
              <a:t>print(thistuple)#('apple', 'banana', 'cherry')</a:t>
            </a: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a:t>print(thistuple[1])#banana</a:t>
            </a: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a:t>print(thistuple[-1])#cherry</a:t>
            </a:r>
            <a:endParaRPr lang="en-US"/>
          </a:p>
          <a:p>
            <a:pPr marL="0" indent="0">
              <a:buFont typeface="Arial" panose="020B0604020202020204" pitchFamily="34" charset="0"/>
              <a:buNone/>
            </a:pPr>
            <a:endParaRPr lang="en-US"/>
          </a:p>
          <a:p>
            <a:pPr marL="0" indent="0">
              <a:buFont typeface="Arial" panose="020B0604020202020204" pitchFamily="34" charset="0"/>
              <a:buNone/>
            </a:pPr>
            <a:r>
              <a:rPr lang="en-US"/>
              <a:t>print(thistuple[1:2])#banana</a:t>
            </a: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Wingdings" panose="05000000000000000000" charset="0"/>
              <a:buNone/>
            </a:pP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Tuples</a:t>
            </a:r>
            <a:endParaRPr lang="en-US"/>
          </a:p>
        </p:txBody>
      </p:sp>
      <p:sp>
        <p:nvSpPr>
          <p:cNvPr id="3" name="Content Placeholder 2"/>
          <p:cNvSpPr>
            <a:spLocks noGrp="1"/>
          </p:cNvSpPr>
          <p:nvPr>
            <p:ph idx="1"/>
          </p:nvPr>
        </p:nvSpPr>
        <p:spPr/>
        <p:txBody>
          <a:bodyPr/>
          <a:p>
            <a:r>
              <a:rPr lang="en-US"/>
              <a:t>Trong Tuple không thể thay đổi giá trị, nếu muốn thay đổi giá trị của Tuple thì có thể thông qua List.</a:t>
            </a:r>
            <a:endParaRPr lang="en-US"/>
          </a:p>
          <a:p>
            <a:pPr marL="0" indent="0">
              <a:buNone/>
            </a:pPr>
            <a:r>
              <a:rPr lang="en-US"/>
              <a:t>x = ("apple", "banana", "cherry")</a:t>
            </a:r>
            <a:endParaRPr lang="en-US"/>
          </a:p>
          <a:p>
            <a:pPr marL="0" indent="0">
              <a:buNone/>
            </a:pPr>
            <a:r>
              <a:rPr lang="en-US"/>
              <a:t>y = list(x)</a:t>
            </a:r>
            <a:endParaRPr lang="en-US"/>
          </a:p>
          <a:p>
            <a:pPr marL="0" indent="0">
              <a:buNone/>
            </a:pPr>
            <a:r>
              <a:rPr lang="en-US"/>
              <a:t>y[1] = "kiwi"</a:t>
            </a:r>
            <a:endParaRPr lang="en-US"/>
          </a:p>
          <a:p>
            <a:pPr marL="0" indent="0">
              <a:buNone/>
            </a:pPr>
            <a:r>
              <a:rPr lang="en-US"/>
              <a:t>x = tuple(y)</a:t>
            </a:r>
            <a:endParaRPr lang="en-US"/>
          </a:p>
          <a:p>
            <a:pPr marL="0" indent="0">
              <a:buNone/>
            </a:pPr>
            <a:endParaRPr lang="en-US"/>
          </a:p>
          <a:p>
            <a:pPr marL="0" indent="0">
              <a:buNone/>
            </a:pPr>
            <a:r>
              <a:rPr lang="en-US"/>
              <a:t>print(x)#("apple", "kiwi", "cherry")</a:t>
            </a:r>
            <a:endParaRPr lang="en-US"/>
          </a:p>
          <a:p>
            <a:pPr marL="0" indent="0">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Sets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 Set là tập hợp không được sắp xếp và không có chỉ số. Sử dụng dấu {}</a:t>
            </a:r>
            <a:endParaRPr lang="en-US"/>
          </a:p>
          <a:p>
            <a:pPr>
              <a:buFont typeface="Wingdings" panose="05000000000000000000" charset="0"/>
              <a:buChar char="Ø"/>
            </a:pPr>
            <a:r>
              <a:rPr lang="en-US"/>
              <a:t>Phương thức của Set</a:t>
            </a:r>
            <a:endParaRPr lang="en-US"/>
          </a:p>
          <a:p>
            <a:pPr marL="0" indent="0">
              <a:buFont typeface="Wingdings" panose="05000000000000000000" charset="0"/>
              <a:buNone/>
            </a:pPr>
            <a:endParaRPr lang="en-US"/>
          </a:p>
        </p:txBody>
      </p:sp>
      <p:graphicFrame>
        <p:nvGraphicFramePr>
          <p:cNvPr id="4" name="Table 3"/>
          <p:cNvGraphicFramePr/>
          <p:nvPr/>
        </p:nvGraphicFramePr>
        <p:xfrm>
          <a:off x="614680" y="2219960"/>
          <a:ext cx="7832090" cy="4150360"/>
        </p:xfrm>
        <a:graphic>
          <a:graphicData uri="http://schemas.openxmlformats.org/drawingml/2006/table">
            <a:tbl>
              <a:tblPr firstRow="1" bandRow="1">
                <a:tableStyleId>{5C22544A-7EE6-4342-B048-85BDC9FD1C3A}</a:tableStyleId>
              </a:tblPr>
              <a:tblGrid>
                <a:gridCol w="3916045"/>
                <a:gridCol w="3916045"/>
              </a:tblGrid>
              <a:tr h="518795">
                <a:tc>
                  <a:txBody>
                    <a:bodyPr/>
                    <a:p>
                      <a:pPr>
                        <a:buNone/>
                      </a:pPr>
                      <a:r>
                        <a:rPr lang="en-US"/>
                        <a:t>Method</a:t>
                      </a:r>
                      <a:endParaRPr lang="en-US"/>
                    </a:p>
                  </a:txBody>
                  <a:tcPr/>
                </a:tc>
                <a:tc>
                  <a:txBody>
                    <a:bodyPr/>
                    <a:p>
                      <a:pPr>
                        <a:buNone/>
                      </a:pPr>
                      <a:r>
                        <a:rPr lang="en-US"/>
                        <a:t>Description</a:t>
                      </a:r>
                      <a:endParaRPr lang="en-US"/>
                    </a:p>
                  </a:txBody>
                  <a:tcPr/>
                </a:tc>
              </a:tr>
              <a:tr h="518795">
                <a:tc>
                  <a:txBody>
                    <a:bodyPr/>
                    <a:p>
                      <a:pPr>
                        <a:buNone/>
                      </a:pPr>
                      <a:r>
                        <a:rPr lang="en-US"/>
                        <a:t>add()</a:t>
                      </a:r>
                      <a:endParaRPr lang="en-US"/>
                    </a:p>
                  </a:txBody>
                  <a:tcPr/>
                </a:tc>
                <a:tc>
                  <a:txBody>
                    <a:bodyPr/>
                    <a:p>
                      <a:pPr>
                        <a:buNone/>
                      </a:pPr>
                      <a:r>
                        <a:rPr lang="en-US"/>
                        <a:t>Thêm phần tử vào Set</a:t>
                      </a:r>
                      <a:endParaRPr lang="en-US"/>
                    </a:p>
                  </a:txBody>
                  <a:tcPr/>
                </a:tc>
              </a:tr>
              <a:tr h="518795">
                <a:tc>
                  <a:txBody>
                    <a:bodyPr/>
                    <a:p>
                      <a:pPr>
                        <a:buNone/>
                      </a:pPr>
                      <a:r>
                        <a:rPr lang="en-US"/>
                        <a:t>clear()</a:t>
                      </a:r>
                      <a:endParaRPr lang="en-US"/>
                    </a:p>
                  </a:txBody>
                  <a:tcPr/>
                </a:tc>
                <a:tc>
                  <a:txBody>
                    <a:bodyPr/>
                    <a:p>
                      <a:pPr>
                        <a:buNone/>
                      </a:pPr>
                      <a:r>
                        <a:rPr lang="en-US"/>
                        <a:t>Xóa toàn bộ phần tử trong Set</a:t>
                      </a:r>
                      <a:endParaRPr lang="en-US"/>
                    </a:p>
                  </a:txBody>
                  <a:tcPr/>
                </a:tc>
              </a:tr>
              <a:tr h="518795">
                <a:tc>
                  <a:txBody>
                    <a:bodyPr/>
                    <a:p>
                      <a:pPr>
                        <a:buNone/>
                      </a:pPr>
                      <a:r>
                        <a:rPr lang="en-US"/>
                        <a:t>copy()</a:t>
                      </a:r>
                      <a:endParaRPr lang="en-US"/>
                    </a:p>
                  </a:txBody>
                  <a:tcPr/>
                </a:tc>
                <a:tc>
                  <a:txBody>
                    <a:bodyPr/>
                    <a:p>
                      <a:pPr>
                        <a:buNone/>
                      </a:pPr>
                      <a:r>
                        <a:rPr lang="en-US"/>
                        <a:t>Copy Set này sang Set khác</a:t>
                      </a:r>
                      <a:endParaRPr lang="en-US"/>
                    </a:p>
                  </a:txBody>
                  <a:tcPr/>
                </a:tc>
              </a:tr>
              <a:tr h="518795">
                <a:tc>
                  <a:txBody>
                    <a:bodyPr/>
                    <a:p>
                      <a:pPr>
                        <a:buNone/>
                      </a:pPr>
                      <a:r>
                        <a:rPr lang="en-US"/>
                        <a:t>difference()</a:t>
                      </a:r>
                      <a:endParaRPr lang="en-US"/>
                    </a:p>
                  </a:txBody>
                  <a:tcPr/>
                </a:tc>
                <a:tc>
                  <a:txBody>
                    <a:bodyPr/>
                    <a:p>
                      <a:pPr>
                        <a:buNone/>
                      </a:pPr>
                      <a:r>
                        <a:rPr lang="en-US"/>
                        <a:t>Trả về sự khác nhau giữa hai Set hay nhiều Set</a:t>
                      </a:r>
                      <a:endParaRPr lang="en-US"/>
                    </a:p>
                  </a:txBody>
                  <a:tcPr/>
                </a:tc>
              </a:tr>
              <a:tr h="518795">
                <a:tc>
                  <a:txBody>
                    <a:bodyPr/>
                    <a:p>
                      <a:pPr>
                        <a:buNone/>
                      </a:pPr>
                      <a:r>
                        <a:rPr lang="en-US"/>
                        <a:t>difference_update()</a:t>
                      </a:r>
                      <a:endParaRPr lang="en-US"/>
                    </a:p>
                  </a:txBody>
                  <a:tcPr/>
                </a:tc>
                <a:tc>
                  <a:txBody>
                    <a:bodyPr/>
                    <a:p>
                      <a:pPr>
                        <a:buNone/>
                      </a:pPr>
                      <a:r>
                        <a:rPr lang="en-US"/>
                        <a:t>Xóa phần tử trong Set này mà cũng bao gồm trong Set khác mà đã được chỉ định</a:t>
                      </a:r>
                      <a:endParaRPr lang="en-US"/>
                    </a:p>
                  </a:txBody>
                  <a:tcPr/>
                </a:tc>
              </a:tr>
              <a:tr h="518795">
                <a:tc>
                  <a:txBody>
                    <a:bodyPr/>
                    <a:p>
                      <a:pPr>
                        <a:buNone/>
                      </a:pPr>
                      <a:r>
                        <a:rPr lang="en-US"/>
                        <a:t>discard()</a:t>
                      </a:r>
                      <a:endParaRPr lang="en-US"/>
                    </a:p>
                  </a:txBody>
                  <a:tcPr/>
                </a:tc>
                <a:tc>
                  <a:txBody>
                    <a:bodyPr/>
                    <a:p>
                      <a:pPr>
                        <a:buNone/>
                      </a:pPr>
                      <a:r>
                        <a:rPr lang="en-US"/>
                        <a:t>Xóa phần tử được chỉ định</a:t>
                      </a:r>
                      <a:endParaRPr lang="en-US"/>
                    </a:p>
                  </a:txBody>
                  <a:tcPr/>
                </a:tc>
              </a:tr>
              <a:tr h="518795">
                <a:tc>
                  <a:txBody>
                    <a:bodyPr/>
                    <a:p>
                      <a:pPr>
                        <a:buNone/>
                      </a:pPr>
                      <a:r>
                        <a:rPr lang="en-US"/>
                        <a:t>intersection()</a:t>
                      </a:r>
                      <a:endParaRPr lang="en-US"/>
                    </a:p>
                  </a:txBody>
                  <a:tcPr/>
                </a:tc>
                <a:tc>
                  <a:txBody>
                    <a:bodyPr/>
                    <a:p>
                      <a:pPr>
                        <a:buNone/>
                      </a:pPr>
                      <a:r>
                        <a:rPr lang="en-US"/>
                        <a:t>Trả về phần tử mà là chung của hai Set</a:t>
                      </a:r>
                      <a:endParaRPr lang="en-US"/>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Sets</a:t>
            </a:r>
            <a:endParaRPr lang="en-US"/>
          </a:p>
        </p:txBody>
      </p:sp>
      <p:graphicFrame>
        <p:nvGraphicFramePr>
          <p:cNvPr id="4" name="Content Placeholder 3"/>
          <p:cNvGraphicFramePr/>
          <p:nvPr>
            <p:ph idx="1"/>
          </p:nvPr>
        </p:nvGraphicFramePr>
        <p:xfrm>
          <a:off x="487680" y="1355725"/>
          <a:ext cx="8027670" cy="5081905"/>
        </p:xfrm>
        <a:graphic>
          <a:graphicData uri="http://schemas.openxmlformats.org/drawingml/2006/table">
            <a:tbl>
              <a:tblPr firstRow="1" bandRow="1">
                <a:tableStyleId>{5C22544A-7EE6-4342-B048-85BDC9FD1C3A}</a:tableStyleId>
              </a:tblPr>
              <a:tblGrid>
                <a:gridCol w="3995420"/>
                <a:gridCol w="4032250"/>
              </a:tblGrid>
              <a:tr h="478790">
                <a:tc>
                  <a:txBody>
                    <a:bodyPr/>
                    <a:p>
                      <a:pPr>
                        <a:buNone/>
                      </a:pPr>
                      <a:r>
                        <a:rPr lang="en-US"/>
                        <a:t>Method</a:t>
                      </a:r>
                      <a:endParaRPr lang="en-US"/>
                    </a:p>
                  </a:txBody>
                  <a:tcPr/>
                </a:tc>
                <a:tc>
                  <a:txBody>
                    <a:bodyPr/>
                    <a:p>
                      <a:pPr>
                        <a:buNone/>
                      </a:pPr>
                      <a:r>
                        <a:rPr lang="en-US"/>
                        <a:t>Description</a:t>
                      </a:r>
                      <a:endParaRPr lang="en-US"/>
                    </a:p>
                  </a:txBody>
                  <a:tcPr/>
                </a:tc>
              </a:tr>
              <a:tr h="478155">
                <a:tc>
                  <a:txBody>
                    <a:bodyPr/>
                    <a:p>
                      <a:pPr>
                        <a:buNone/>
                      </a:pPr>
                      <a:r>
                        <a:rPr lang="en-US"/>
                        <a:t>intersection_update()</a:t>
                      </a:r>
                      <a:endParaRPr lang="en-US"/>
                    </a:p>
                  </a:txBody>
                  <a:tcPr/>
                </a:tc>
                <a:tc>
                  <a:txBody>
                    <a:bodyPr/>
                    <a:p>
                      <a:pPr>
                        <a:buNone/>
                      </a:pPr>
                      <a:r>
                        <a:rPr lang="en-US"/>
                        <a:t>Xóa các phần tử có trong bộ này mà không có trong bộ khác</a:t>
                      </a:r>
                      <a:endParaRPr lang="en-US"/>
                    </a:p>
                  </a:txBody>
                  <a:tcPr/>
                </a:tc>
              </a:tr>
              <a:tr h="478790">
                <a:tc>
                  <a:txBody>
                    <a:bodyPr/>
                    <a:p>
                      <a:pPr>
                        <a:buNone/>
                      </a:pPr>
                      <a:r>
                        <a:rPr lang="en-US"/>
                        <a:t>isdisjoint()</a:t>
                      </a:r>
                      <a:endParaRPr lang="en-US"/>
                    </a:p>
                  </a:txBody>
                  <a:tcPr/>
                </a:tc>
                <a:tc>
                  <a:txBody>
                    <a:bodyPr/>
                    <a:p>
                      <a:pPr>
                        <a:buNone/>
                      </a:pPr>
                      <a:r>
                        <a:rPr lang="en-US"/>
                        <a:t>Trả về True nếu hai Set giao nhau</a:t>
                      </a:r>
                      <a:endParaRPr lang="en-US"/>
                    </a:p>
                  </a:txBody>
                  <a:tcPr/>
                </a:tc>
              </a:tr>
              <a:tr h="478155">
                <a:tc>
                  <a:txBody>
                    <a:bodyPr/>
                    <a:p>
                      <a:pPr>
                        <a:buNone/>
                      </a:pPr>
                      <a:r>
                        <a:rPr lang="en-US"/>
                        <a:t>issubset()</a:t>
                      </a:r>
                      <a:endParaRPr lang="en-US"/>
                    </a:p>
                  </a:txBody>
                  <a:tcPr/>
                </a:tc>
                <a:tc>
                  <a:txBody>
                    <a:bodyPr/>
                    <a:p>
                      <a:pPr>
                        <a:buNone/>
                      </a:pPr>
                      <a:r>
                        <a:rPr lang="en-US"/>
                        <a:t>Trả về True nếu Set này chứa Set khác</a:t>
                      </a:r>
                      <a:endParaRPr lang="en-US"/>
                    </a:p>
                  </a:txBody>
                  <a:tcPr/>
                </a:tc>
              </a:tr>
              <a:tr h="478790">
                <a:tc>
                  <a:txBody>
                    <a:bodyPr/>
                    <a:p>
                      <a:pPr>
                        <a:buNone/>
                      </a:pPr>
                      <a:r>
                        <a:rPr lang="en-US"/>
                        <a:t>issuperset()</a:t>
                      </a:r>
                      <a:endParaRPr lang="en-US"/>
                    </a:p>
                  </a:txBody>
                  <a:tcPr/>
                </a:tc>
                <a:tc>
                  <a:txBody>
                    <a:bodyPr/>
                    <a:p>
                      <a:pPr>
                        <a:buNone/>
                      </a:pPr>
                      <a:r>
                        <a:rPr lang="en-US"/>
                        <a:t>Trả về True nếu Set này chứa Set khác</a:t>
                      </a:r>
                      <a:endParaRPr lang="en-US"/>
                    </a:p>
                  </a:txBody>
                  <a:tcPr/>
                </a:tc>
              </a:tr>
              <a:tr h="478155">
                <a:tc>
                  <a:txBody>
                    <a:bodyPr/>
                    <a:p>
                      <a:pPr>
                        <a:buNone/>
                      </a:pPr>
                      <a:r>
                        <a:rPr lang="en-US"/>
                        <a:t>pop()</a:t>
                      </a:r>
                      <a:endParaRPr lang="en-US"/>
                    </a:p>
                  </a:txBody>
                  <a:tcPr/>
                </a:tc>
                <a:tc>
                  <a:txBody>
                    <a:bodyPr/>
                    <a:p>
                      <a:pPr>
                        <a:buNone/>
                      </a:pPr>
                      <a:r>
                        <a:rPr lang="en-US"/>
                        <a:t>Xóa phần tử trong Set</a:t>
                      </a:r>
                      <a:endParaRPr lang="en-US"/>
                    </a:p>
                  </a:txBody>
                  <a:tcPr/>
                </a:tc>
              </a:tr>
              <a:tr h="478790">
                <a:tc>
                  <a:txBody>
                    <a:bodyPr/>
                    <a:p>
                      <a:pPr>
                        <a:buNone/>
                      </a:pPr>
                      <a:r>
                        <a:rPr lang="en-US"/>
                        <a:t>remove()</a:t>
                      </a:r>
                      <a:endParaRPr lang="en-US"/>
                    </a:p>
                  </a:txBody>
                  <a:tcPr/>
                </a:tc>
                <a:tc>
                  <a:txBody>
                    <a:bodyPr/>
                    <a:p>
                      <a:pPr>
                        <a:buNone/>
                      </a:pPr>
                      <a:r>
                        <a:rPr lang="en-US"/>
                        <a:t>Xóa phần tử đã định trong Set</a:t>
                      </a:r>
                      <a:endParaRPr lang="en-US"/>
                    </a:p>
                  </a:txBody>
                  <a:tcPr/>
                </a:tc>
              </a:tr>
              <a:tr h="478155">
                <a:tc>
                  <a:txBody>
                    <a:bodyPr/>
                    <a:p>
                      <a:pPr>
                        <a:buNone/>
                      </a:pPr>
                      <a:r>
                        <a:rPr lang="en-US"/>
                        <a:t>symmetric_difference()</a:t>
                      </a:r>
                      <a:endParaRPr lang="en-US"/>
                    </a:p>
                  </a:txBody>
                  <a:tcPr/>
                </a:tc>
                <a:tc>
                  <a:txBody>
                    <a:bodyPr/>
                    <a:p>
                      <a:pPr>
                        <a:buNone/>
                      </a:pPr>
                      <a:r>
                        <a:rPr lang="en-US"/>
                        <a:t>Trả về một Set thể hiện sự khác biệt giữa hai Set</a:t>
                      </a:r>
                      <a:endParaRPr lang="en-US"/>
                    </a:p>
                  </a:txBody>
                  <a:tcPr/>
                </a:tc>
              </a:tr>
              <a:tr h="297180">
                <a:tc>
                  <a:txBody>
                    <a:bodyPr/>
                    <a:p>
                      <a:pPr>
                        <a:buNone/>
                      </a:pPr>
                      <a:r>
                        <a:rPr lang="en-US"/>
                        <a:t>symmetric_difference_update()</a:t>
                      </a:r>
                      <a:endParaRPr lang="en-US"/>
                    </a:p>
                  </a:txBody>
                  <a:tcPr/>
                </a:tc>
                <a:tc>
                  <a:txBody>
                    <a:bodyPr/>
                    <a:p>
                      <a:pPr>
                        <a:buNone/>
                      </a:pPr>
                      <a:r>
                        <a:rPr lang="en-US"/>
                        <a:t>chèn sự khác biệt đối xứng từ bộ này và bộ khác</a:t>
                      </a:r>
                      <a:endParaRPr lang="en-US"/>
                    </a:p>
                  </a:txBody>
                  <a:tcPr/>
                </a:tc>
              </a:tr>
              <a:tr h="478155">
                <a:tc>
                  <a:txBody>
                    <a:bodyPr/>
                    <a:p>
                      <a:pPr>
                        <a:buNone/>
                      </a:pPr>
                      <a:r>
                        <a:rPr lang="en-US"/>
                        <a:t>union()</a:t>
                      </a:r>
                      <a:endParaRPr lang="en-US"/>
                    </a:p>
                  </a:txBody>
                  <a:tcPr/>
                </a:tc>
                <a:tc>
                  <a:txBody>
                    <a:bodyPr/>
                    <a:p>
                      <a:pPr>
                        <a:buNone/>
                      </a:pPr>
                      <a:r>
                        <a:rPr lang="en-US"/>
                        <a:t>Trả về tập hợp chứa tập hợp các Set khác</a:t>
                      </a:r>
                      <a:endParaRPr lang="en-US"/>
                    </a:p>
                  </a:txBody>
                  <a:tcPr/>
                </a:tc>
              </a:tr>
              <a:tr h="478790">
                <a:tc>
                  <a:txBody>
                    <a:bodyPr/>
                    <a:p>
                      <a:pPr>
                        <a:buNone/>
                      </a:pPr>
                      <a:r>
                        <a:rPr lang="en-US"/>
                        <a:t>update()</a:t>
                      </a:r>
                      <a:endParaRPr lang="en-US"/>
                    </a:p>
                  </a:txBody>
                  <a:tcPr/>
                </a:tc>
                <a:tc>
                  <a:txBody>
                    <a:bodyPr/>
                    <a:p>
                      <a:pPr>
                        <a:buNone/>
                      </a:pPr>
                      <a:r>
                        <a:rPr lang="en-US"/>
                        <a:t>Cập nhật Set mới với sự kết hợp của Set này với Set khác.</a:t>
                      </a:r>
                      <a:endParaRPr lang="en-US"/>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Sets</a:t>
            </a:r>
            <a:endParaRPr lang="en-US"/>
          </a:p>
        </p:txBody>
      </p:sp>
      <p:sp>
        <p:nvSpPr>
          <p:cNvPr id="3" name="Content Placeholder 2"/>
          <p:cNvSpPr>
            <a:spLocks noGrp="1"/>
          </p:cNvSpPr>
          <p:nvPr>
            <p:ph idx="1"/>
          </p:nvPr>
        </p:nvSpPr>
        <p:spPr/>
        <p:txBody>
          <a:bodyPr>
            <a:normAutofit fontScale="80000"/>
          </a:bodyPr>
          <a:p>
            <a:pPr marL="0" indent="0">
              <a:buNone/>
            </a:pPr>
            <a:r>
              <a:rPr lang="en-US"/>
              <a:t>Ví dụ:</a:t>
            </a:r>
            <a:endParaRPr lang="en-US"/>
          </a:p>
          <a:p>
            <a:pPr marL="0" indent="0">
              <a:buNone/>
            </a:pPr>
            <a:r>
              <a:rPr lang="en-US"/>
              <a:t>thisset = {"apple", "banana", "cherry"}</a:t>
            </a:r>
            <a:endParaRPr lang="en-US"/>
          </a:p>
          <a:p>
            <a:pPr marL="0" indent="0">
              <a:buNone/>
            </a:pPr>
            <a:r>
              <a:rPr lang="en-US"/>
              <a:t>thisset.add("orange")</a:t>
            </a:r>
            <a:endParaRPr lang="en-US"/>
          </a:p>
          <a:p>
            <a:pPr marL="0" indent="0">
              <a:buNone/>
            </a:pPr>
            <a:r>
              <a:rPr lang="en-US"/>
              <a:t>print(thisset)#{'cherry', 'orange', 'apple', 'banana'}</a:t>
            </a:r>
            <a:endParaRPr lang="en-US"/>
          </a:p>
          <a:p>
            <a:pPr marL="0" indent="0">
              <a:buNone/>
            </a:pPr>
            <a:r>
              <a:rPr lang="en-US"/>
              <a:t>thisset.update(["mango", "grapes"])</a:t>
            </a:r>
            <a:endParaRPr lang="en-US"/>
          </a:p>
          <a:p>
            <a:pPr marL="0" indent="0">
              <a:buNone/>
            </a:pPr>
            <a:r>
              <a:rPr lang="en-US"/>
              <a:t>print(thisset)#{'mango', 'grapes', 'cherry', 'apple', 'orange', 'banana'}</a:t>
            </a:r>
            <a:endParaRPr lang="en-US"/>
          </a:p>
          <a:p>
            <a:pPr marL="0" indent="0">
              <a:buNone/>
            </a:pPr>
            <a:endParaRPr lang="en-US"/>
          </a:p>
          <a:p>
            <a:pPr marL="0" indent="0">
              <a:buNone/>
            </a:pPr>
            <a:r>
              <a:rPr lang="en-US"/>
              <a:t>print(len(thisset))#6</a:t>
            </a:r>
            <a:endParaRPr lang="en-US"/>
          </a:p>
          <a:p>
            <a:pPr marL="0" indent="0">
              <a:buNone/>
            </a:pPr>
            <a:r>
              <a:rPr lang="en-US"/>
              <a:t>thisset.remove("banana")</a:t>
            </a:r>
            <a:endParaRPr lang="en-US"/>
          </a:p>
          <a:p>
            <a:pPr marL="0" indent="0">
              <a:buNone/>
            </a:pPr>
            <a:r>
              <a:rPr lang="en-US"/>
              <a:t>print(thisset)</a:t>
            </a:r>
            <a:r>
              <a:rPr lang="en-US">
                <a:sym typeface="+mn-ea"/>
              </a:rPr>
              <a:t>#</a:t>
            </a:r>
            <a:r>
              <a:rPr lang="en-US">
                <a:sym typeface="+mn-ea"/>
              </a:rPr>
              <a:t>{'mango', 'grapes', 'cherry', 'apple', 'orange'}</a:t>
            </a:r>
            <a:endParaRPr lang="en-US"/>
          </a:p>
          <a:p>
            <a:pPr marL="0" indent="0">
              <a:buNone/>
            </a:pPr>
            <a:r>
              <a:rPr lang="en-US"/>
              <a:t>thisset.discard("banana")</a:t>
            </a:r>
            <a:endParaRPr lang="en-US"/>
          </a:p>
          <a:p>
            <a:pPr marL="0" indent="0">
              <a:buNone/>
            </a:pPr>
            <a:r>
              <a:rPr lang="en-US"/>
              <a:t>print(thisset)#</a:t>
            </a:r>
            <a:r>
              <a:rPr lang="en-US">
                <a:sym typeface="+mn-ea"/>
              </a:rPr>
              <a:t>{'mango', 'grapes', 'cherry', 'apple', 'orange'}</a:t>
            </a:r>
            <a:endParaRPr lang="en-US">
              <a:sym typeface="+mn-ea"/>
            </a:endParaRPr>
          </a:p>
          <a:p>
            <a:pPr marL="0" indent="0">
              <a:buNone/>
            </a:pPr>
            <a:endParaRPr lang="en-US"/>
          </a:p>
          <a:p>
            <a:pPr marL="0" indent="0">
              <a:buNone/>
            </a:pPr>
            <a:r>
              <a:rPr lang="en-US"/>
              <a:t>print(thisset.pop())#</a:t>
            </a:r>
            <a:r>
              <a:rPr lang="en-US">
                <a:sym typeface="+mn-ea"/>
              </a:rPr>
              <a:t>{'mango', 'grapes', 'cherry', 'apple'}</a:t>
            </a:r>
            <a:endParaRPr lang="en-US">
              <a:sym typeface="+mn-ea"/>
            </a:endParaRPr>
          </a:p>
          <a:p>
            <a:pPr marL="0" indent="0">
              <a:buNone/>
            </a:pP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Dictionaries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a:t>Dictionary là tập hợp được sắp xếp, có thể thay đổi, có chỉ số. Có cả khóa và giá trị.</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thisdict = {</a:t>
            </a:r>
            <a:endParaRPr lang="en-US"/>
          </a:p>
          <a:p>
            <a:pPr marL="0" indent="0">
              <a:buFont typeface="Wingdings" panose="05000000000000000000" charset="0"/>
              <a:buNone/>
            </a:pPr>
            <a:r>
              <a:rPr lang="en-US"/>
              <a:t>  "brand": "Ford",</a:t>
            </a:r>
            <a:endParaRPr lang="en-US"/>
          </a:p>
          <a:p>
            <a:pPr marL="0" indent="0">
              <a:buFont typeface="Wingdings" panose="05000000000000000000" charset="0"/>
              <a:buNone/>
            </a:pPr>
            <a:r>
              <a:rPr lang="en-US"/>
              <a:t>  "model": "Mustang",</a:t>
            </a:r>
            <a:endParaRPr lang="en-US"/>
          </a:p>
          <a:p>
            <a:pPr marL="0" indent="0">
              <a:buFont typeface="Wingdings" panose="05000000000000000000" charset="0"/>
              <a:buNone/>
            </a:pPr>
            <a:r>
              <a:rPr lang="en-US"/>
              <a:t>  "year": 1964</a:t>
            </a:r>
            <a:endParaRPr lang="en-US"/>
          </a:p>
          <a:p>
            <a:pPr marL="0" indent="0">
              <a:buFont typeface="Wingdings" panose="05000000000000000000" charset="0"/>
              <a:buNone/>
            </a:pPr>
            <a:r>
              <a:rPr lang="en-US"/>
              <a:t>}</a:t>
            </a:r>
            <a:endParaRPr lang="en-US"/>
          </a:p>
          <a:p>
            <a:pPr marL="0" indent="0">
              <a:buFont typeface="Wingdings" panose="05000000000000000000" charset="0"/>
              <a:buNone/>
            </a:pPr>
            <a:r>
              <a:rPr lang="en-US"/>
              <a:t>print(thisdict)#{'brand': 'Ford', 'model': 'Mustang', 'year': 1964}</a:t>
            </a:r>
            <a:endParaRPr lang="en-US"/>
          </a:p>
          <a:p>
            <a:pPr marL="0" indent="0">
              <a:buFont typeface="Wingdings" panose="05000000000000000000" charset="0"/>
              <a:buNone/>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Why python?</a:t>
            </a:r>
            <a:endParaRPr lang="en-US"/>
          </a:p>
        </p:txBody>
      </p:sp>
      <p:sp>
        <p:nvSpPr>
          <p:cNvPr id="3" name="Content Placeholder 2"/>
          <p:cNvSpPr>
            <a:spLocks noGrp="1"/>
          </p:cNvSpPr>
          <p:nvPr>
            <p:ph idx="1"/>
          </p:nvPr>
        </p:nvSpPr>
        <p:spPr/>
        <p:txBody>
          <a:bodyPr/>
          <a:p>
            <a:pPr marL="0" indent="0">
              <a:buFont typeface="Arial" panose="020B0604020202020204" pitchFamily="34" charset="0"/>
              <a:buNone/>
            </a:pPr>
            <a:endParaRPr lang="en-US"/>
          </a:p>
          <a:p>
            <a:r>
              <a:rPr lang="en-US">
                <a:sym typeface="+mn-ea"/>
              </a:rPr>
              <a:t>Python làm việc trên nhiều nền tảng khác nhau (windows, mac, linux...)</a:t>
            </a:r>
            <a:endParaRPr lang="en-US"/>
          </a:p>
          <a:p>
            <a:r>
              <a:rPr lang="en-US">
                <a:sym typeface="+mn-ea"/>
              </a:rPr>
              <a:t>Python có một số lượng từ khóa ít hơn, cấu trúc của Python đơn giản hơn và cú pháp của Python được định nghĩa khá rõ ràng</a:t>
            </a:r>
            <a:endParaRPr lang="en-US"/>
          </a:p>
          <a:p>
            <a:r>
              <a:rPr lang="en-US">
                <a:sym typeface="+mn-ea"/>
              </a:rPr>
              <a:t>Bạn có thể đọc code của Python khá dễ dàng.</a:t>
            </a:r>
            <a:endParaRPr lang="en-US"/>
          </a:p>
          <a:p>
            <a:r>
              <a:rPr lang="en-US">
                <a:sym typeface="+mn-ea"/>
              </a:rPr>
              <a:t>Python có một thư viện chuẩn khá rộng lớn. Thư viện này dễ dàng tương thích và tích hợp với UNIX, Windows, và Macintosh.</a:t>
            </a:r>
            <a:endParaRPr lang="en-US"/>
          </a:p>
          <a:p>
            <a:r>
              <a:rPr lang="en-US">
                <a:sym typeface="+mn-ea"/>
              </a:rPr>
              <a:t>Python là một ngôn ngữ thông dịch. Trình thông dịch thực thi code theo từng dòng (và bạn không cần phải biên dịch ra file chạy), điều này giúp cho quá trình debug trở nên dễ dàng hơn.</a:t>
            </a:r>
            <a:endParaRPr lang="en-US"/>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Dictionaries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Phương thức trong Dictionaries</a:t>
            </a:r>
            <a:endParaRPr lang="en-US"/>
          </a:p>
          <a:p>
            <a:pPr marL="0" indent="0">
              <a:buFont typeface="Wingdings" panose="05000000000000000000" charset="0"/>
              <a:buNone/>
            </a:pPr>
            <a:endParaRPr lang="en-US"/>
          </a:p>
        </p:txBody>
      </p:sp>
      <p:graphicFrame>
        <p:nvGraphicFramePr>
          <p:cNvPr id="4" name="Table 3"/>
          <p:cNvGraphicFramePr/>
          <p:nvPr/>
        </p:nvGraphicFramePr>
        <p:xfrm>
          <a:off x="234315" y="1689100"/>
          <a:ext cx="8281670" cy="4763135"/>
        </p:xfrm>
        <a:graphic>
          <a:graphicData uri="http://schemas.openxmlformats.org/drawingml/2006/table">
            <a:tbl>
              <a:tblPr firstRow="1" bandRow="1">
                <a:tableStyleId>{5C22544A-7EE6-4342-B048-85BDC9FD1C3A}</a:tableStyleId>
              </a:tblPr>
              <a:tblGrid>
                <a:gridCol w="2292350"/>
                <a:gridCol w="5989320"/>
              </a:tblGrid>
              <a:tr h="387350">
                <a:tc>
                  <a:txBody>
                    <a:bodyPr/>
                    <a:p>
                      <a:pPr>
                        <a:buNone/>
                      </a:pPr>
                      <a:r>
                        <a:rPr lang="en-US"/>
                        <a:t>Phương thức</a:t>
                      </a:r>
                      <a:endParaRPr lang="en-US"/>
                    </a:p>
                  </a:txBody>
                  <a:tcPr/>
                </a:tc>
                <a:tc>
                  <a:txBody>
                    <a:bodyPr/>
                    <a:p>
                      <a:pPr>
                        <a:buNone/>
                      </a:pPr>
                      <a:r>
                        <a:rPr lang="en-US"/>
                        <a:t>Description</a:t>
                      </a:r>
                      <a:endParaRPr lang="en-US"/>
                    </a:p>
                  </a:txBody>
                  <a:tcPr/>
                </a:tc>
              </a:tr>
              <a:tr h="344170">
                <a:tc>
                  <a:txBody>
                    <a:bodyPr/>
                    <a:p>
                      <a:pPr>
                        <a:buNone/>
                      </a:pPr>
                      <a:r>
                        <a:rPr lang="en-US"/>
                        <a:t>clear()</a:t>
                      </a:r>
                      <a:endParaRPr lang="en-US"/>
                    </a:p>
                  </a:txBody>
                  <a:tcPr/>
                </a:tc>
                <a:tc>
                  <a:txBody>
                    <a:bodyPr/>
                    <a:p>
                      <a:pPr>
                        <a:buNone/>
                      </a:pPr>
                      <a:r>
                        <a:rPr lang="en-US"/>
                        <a:t>Xóa tất cả phần tử trong Dictionary</a:t>
                      </a:r>
                      <a:endParaRPr lang="en-US"/>
                    </a:p>
                  </a:txBody>
                  <a:tcPr/>
                </a:tc>
              </a:tr>
              <a:tr h="332105">
                <a:tc>
                  <a:txBody>
                    <a:bodyPr/>
                    <a:p>
                      <a:pPr>
                        <a:buNone/>
                      </a:pPr>
                      <a:r>
                        <a:rPr lang="en-US"/>
                        <a:t>copy()</a:t>
                      </a:r>
                      <a:endParaRPr lang="en-US"/>
                    </a:p>
                  </a:txBody>
                  <a:tcPr/>
                </a:tc>
                <a:tc>
                  <a:txBody>
                    <a:bodyPr/>
                    <a:p>
                      <a:pPr>
                        <a:buNone/>
                      </a:pPr>
                      <a:r>
                        <a:rPr lang="en-US"/>
                        <a:t>Copy một Dictionary</a:t>
                      </a:r>
                      <a:endParaRPr lang="en-US"/>
                    </a:p>
                  </a:txBody>
                  <a:tcPr/>
                </a:tc>
              </a:tr>
              <a:tr h="362585">
                <a:tc>
                  <a:txBody>
                    <a:bodyPr/>
                    <a:p>
                      <a:pPr>
                        <a:buNone/>
                      </a:pPr>
                      <a:r>
                        <a:rPr lang="en-US"/>
                        <a:t>fromkeys()</a:t>
                      </a:r>
                      <a:endParaRPr lang="en-US"/>
                    </a:p>
                  </a:txBody>
                  <a:tcPr/>
                </a:tc>
                <a:tc>
                  <a:txBody>
                    <a:bodyPr/>
                    <a:p>
                      <a:pPr>
                        <a:buNone/>
                      </a:pPr>
                      <a:r>
                        <a:rPr lang="en-US"/>
                        <a:t>Trả về các khóa và giá trị được chỉ định</a:t>
                      </a:r>
                      <a:endParaRPr lang="en-US"/>
                    </a:p>
                  </a:txBody>
                  <a:tcPr/>
                </a:tc>
              </a:tr>
              <a:tr h="387350">
                <a:tc>
                  <a:txBody>
                    <a:bodyPr/>
                    <a:p>
                      <a:pPr>
                        <a:buNone/>
                      </a:pPr>
                      <a:r>
                        <a:rPr lang="en-US"/>
                        <a:t>get()</a:t>
                      </a:r>
                      <a:endParaRPr lang="en-US"/>
                    </a:p>
                  </a:txBody>
                  <a:tcPr/>
                </a:tc>
                <a:tc>
                  <a:txBody>
                    <a:bodyPr/>
                    <a:p>
                      <a:pPr>
                        <a:buNone/>
                      </a:pPr>
                      <a:r>
                        <a:rPr lang="en-US"/>
                        <a:t>Trả về giá trị của khóa</a:t>
                      </a:r>
                      <a:endParaRPr lang="en-US"/>
                    </a:p>
                  </a:txBody>
                  <a:tcPr/>
                </a:tc>
              </a:tr>
              <a:tr h="362585">
                <a:tc>
                  <a:txBody>
                    <a:bodyPr/>
                    <a:p>
                      <a:pPr>
                        <a:buNone/>
                      </a:pPr>
                      <a:r>
                        <a:rPr lang="en-US"/>
                        <a:t>items()</a:t>
                      </a:r>
                      <a:endParaRPr lang="en-US"/>
                    </a:p>
                  </a:txBody>
                  <a:tcPr/>
                </a:tc>
                <a:tc>
                  <a:txBody>
                    <a:bodyPr/>
                    <a:p>
                      <a:pPr>
                        <a:buNone/>
                      </a:pPr>
                      <a:r>
                        <a:rPr lang="en-US"/>
                        <a:t>Trả về giá trị và khóa </a:t>
                      </a:r>
                      <a:endParaRPr lang="en-US"/>
                    </a:p>
                  </a:txBody>
                  <a:tcPr/>
                </a:tc>
              </a:tr>
              <a:tr h="400050">
                <a:tc>
                  <a:txBody>
                    <a:bodyPr/>
                    <a:p>
                      <a:pPr>
                        <a:buNone/>
                      </a:pPr>
                      <a:r>
                        <a:rPr lang="en-US"/>
                        <a:t>keys()</a:t>
                      </a:r>
                      <a:endParaRPr lang="en-US"/>
                    </a:p>
                  </a:txBody>
                  <a:tcPr/>
                </a:tc>
                <a:tc>
                  <a:txBody>
                    <a:bodyPr/>
                    <a:p>
                      <a:pPr>
                        <a:buNone/>
                      </a:pPr>
                      <a:r>
                        <a:rPr lang="en-US"/>
                        <a:t>Trả về các khóa của Dictionary</a:t>
                      </a:r>
                      <a:endParaRPr lang="en-US"/>
                    </a:p>
                  </a:txBody>
                  <a:tcPr/>
                </a:tc>
              </a:tr>
              <a:tr h="354330">
                <a:tc>
                  <a:txBody>
                    <a:bodyPr/>
                    <a:p>
                      <a:pPr>
                        <a:buNone/>
                      </a:pPr>
                      <a:r>
                        <a:rPr lang="en-US"/>
                        <a:t>pop()</a:t>
                      </a:r>
                      <a:endParaRPr lang="en-US"/>
                    </a:p>
                  </a:txBody>
                  <a:tcPr/>
                </a:tc>
                <a:tc>
                  <a:txBody>
                    <a:bodyPr/>
                    <a:p>
                      <a:pPr>
                        <a:buNone/>
                      </a:pPr>
                      <a:r>
                        <a:rPr lang="en-US"/>
                        <a:t>Xóa khóa đã được chỉ định</a:t>
                      </a:r>
                      <a:endParaRPr lang="en-US"/>
                    </a:p>
                  </a:txBody>
                  <a:tcPr/>
                </a:tc>
              </a:tr>
              <a:tr h="386715">
                <a:tc>
                  <a:txBody>
                    <a:bodyPr/>
                    <a:p>
                      <a:pPr>
                        <a:buNone/>
                      </a:pPr>
                      <a:r>
                        <a:rPr lang="en-US"/>
                        <a:t>popitem()</a:t>
                      </a:r>
                      <a:endParaRPr lang="en-US"/>
                    </a:p>
                  </a:txBody>
                  <a:tcPr/>
                </a:tc>
                <a:tc>
                  <a:txBody>
                    <a:bodyPr/>
                    <a:p>
                      <a:pPr>
                        <a:buNone/>
                      </a:pPr>
                      <a:r>
                        <a:rPr lang="en-US"/>
                        <a:t>Xóa cặp giá trị được chèn vào cuối cùng</a:t>
                      </a:r>
                      <a:endParaRPr lang="en-US"/>
                    </a:p>
                  </a:txBody>
                  <a:tcPr/>
                </a:tc>
              </a:tr>
              <a:tr h="562610">
                <a:tc>
                  <a:txBody>
                    <a:bodyPr/>
                    <a:p>
                      <a:pPr>
                        <a:buNone/>
                      </a:pPr>
                      <a:r>
                        <a:rPr lang="en-US"/>
                        <a:t>setdefault()</a:t>
                      </a:r>
                      <a:endParaRPr lang="en-US"/>
                    </a:p>
                  </a:txBody>
                  <a:tcPr/>
                </a:tc>
                <a:tc>
                  <a:txBody>
                    <a:bodyPr/>
                    <a:p>
                      <a:pPr>
                        <a:buNone/>
                      </a:pPr>
                      <a:r>
                        <a:rPr lang="en-US"/>
                        <a:t>Trả về một khóa được chỉ định, nếu khóa không tồn tại thì chèn khóa với giá trị được chỉ định.</a:t>
                      </a:r>
                      <a:endParaRPr lang="en-US"/>
                    </a:p>
                  </a:txBody>
                  <a:tcPr/>
                </a:tc>
              </a:tr>
              <a:tr h="372745">
                <a:tc>
                  <a:txBody>
                    <a:bodyPr/>
                    <a:p>
                      <a:pPr>
                        <a:buNone/>
                      </a:pPr>
                      <a:r>
                        <a:rPr lang="en-US"/>
                        <a:t>update()</a:t>
                      </a:r>
                      <a:endParaRPr lang="en-US"/>
                    </a:p>
                  </a:txBody>
                  <a:tcPr/>
                </a:tc>
                <a:tc>
                  <a:txBody>
                    <a:bodyPr/>
                    <a:p>
                      <a:pPr>
                        <a:buNone/>
                      </a:pPr>
                      <a:r>
                        <a:rPr lang="en-US"/>
                        <a:t>Cập nhật Dictionary với cặp khóa-giá trị được chỉ định.</a:t>
                      </a:r>
                      <a:endParaRPr lang="en-US"/>
                    </a:p>
                  </a:txBody>
                  <a:tcPr/>
                </a:tc>
              </a:tr>
              <a:tr h="510540">
                <a:tc>
                  <a:txBody>
                    <a:bodyPr/>
                    <a:p>
                      <a:pPr>
                        <a:buNone/>
                      </a:pPr>
                      <a:r>
                        <a:rPr lang="en-US"/>
                        <a:t>values()</a:t>
                      </a:r>
                      <a:endParaRPr lang="en-US"/>
                    </a:p>
                  </a:txBody>
                  <a:tcPr/>
                </a:tc>
                <a:tc>
                  <a:txBody>
                    <a:bodyPr/>
                    <a:p>
                      <a:pPr>
                        <a:buNone/>
                      </a:pPr>
                      <a:r>
                        <a:rPr lang="en-US"/>
                        <a:t>Trả về giá trị của khóa trong Dictionary</a:t>
                      </a:r>
                      <a:endParaRPr lang="en-US"/>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Dictionaries</a:t>
            </a:r>
            <a:endParaRPr lang="en-US"/>
          </a:p>
        </p:txBody>
      </p:sp>
      <p:sp>
        <p:nvSpPr>
          <p:cNvPr id="3" name="Content Placeholder 2"/>
          <p:cNvSpPr>
            <a:spLocks noGrp="1"/>
          </p:cNvSpPr>
          <p:nvPr>
            <p:ph idx="1"/>
          </p:nvPr>
        </p:nvSpPr>
        <p:spPr/>
        <p:txBody>
          <a:bodyPr>
            <a:normAutofit fontScale="90000" lnSpcReduction="20000"/>
          </a:bodyPr>
          <a:p>
            <a:r>
              <a:rPr lang="en-US"/>
              <a:t>Ví dụ:</a:t>
            </a:r>
            <a:endParaRPr lang="en-US"/>
          </a:p>
          <a:p>
            <a:pPr marL="0" indent="0">
              <a:buNone/>
            </a:pPr>
            <a:r>
              <a:rPr lang="en-US"/>
              <a:t>thisdict = {</a:t>
            </a:r>
            <a:endParaRPr lang="en-US"/>
          </a:p>
          <a:p>
            <a:pPr marL="0" indent="0">
              <a:buNone/>
            </a:pPr>
            <a:r>
              <a:rPr lang="en-US"/>
              <a:t>  "brand": "Ford",</a:t>
            </a:r>
            <a:endParaRPr lang="en-US"/>
          </a:p>
          <a:p>
            <a:pPr marL="0" indent="0">
              <a:buNone/>
            </a:pPr>
            <a:r>
              <a:rPr lang="en-US"/>
              <a:t>  "model": "Mustang",</a:t>
            </a:r>
            <a:endParaRPr lang="en-US"/>
          </a:p>
          <a:p>
            <a:pPr marL="0" indent="0">
              <a:buNone/>
            </a:pPr>
            <a:r>
              <a:rPr lang="en-US"/>
              <a:t>  "year": 1964</a:t>
            </a:r>
            <a:endParaRPr lang="en-US"/>
          </a:p>
          <a:p>
            <a:pPr marL="0" indent="0">
              <a:buNone/>
            </a:pPr>
            <a:r>
              <a:rPr lang="en-US"/>
              <a:t>}</a:t>
            </a:r>
            <a:endParaRPr lang="en-US"/>
          </a:p>
          <a:p>
            <a:pPr marL="0" indent="0">
              <a:buNone/>
            </a:pPr>
            <a:r>
              <a:rPr lang="en-US"/>
              <a:t>print(thisdict)#{'brand': 'Ford', 'model': 'Mustang', 'year': 1964}</a:t>
            </a:r>
            <a:endParaRPr lang="en-US"/>
          </a:p>
          <a:p>
            <a:pPr marL="0" indent="0">
              <a:buNone/>
            </a:pPr>
            <a:r>
              <a:rPr lang="en-US"/>
              <a:t>thisdict["year"] = 2019# Thay đổi giá trị của khóa year</a:t>
            </a:r>
            <a:endParaRPr lang="en-US"/>
          </a:p>
          <a:p>
            <a:pPr marL="0" indent="0">
              <a:buNone/>
            </a:pPr>
            <a:r>
              <a:rPr lang="en-US"/>
              <a:t>for x in thisdict.values():</a:t>
            </a:r>
            <a:endParaRPr lang="en-US"/>
          </a:p>
          <a:p>
            <a:pPr marL="0" indent="0">
              <a:buNone/>
            </a:pPr>
            <a:r>
              <a:rPr lang="en-US"/>
              <a:t>  print(x)#Trả về giá trị của thisdict</a:t>
            </a:r>
            <a:endParaRPr lang="en-US"/>
          </a:p>
          <a:p>
            <a:pPr marL="0" indent="0">
              <a:buNone/>
            </a:pPr>
            <a:r>
              <a:rPr lang="en-US"/>
              <a:t>for x, y in thisdict.items():</a:t>
            </a:r>
            <a:endParaRPr lang="en-US"/>
          </a:p>
          <a:p>
            <a:pPr marL="0" indent="0">
              <a:buNone/>
            </a:pPr>
            <a:r>
              <a:rPr lang="en-US"/>
              <a:t>  print(x, y)#Trả về giá trị và khóa của thisdict</a:t>
            </a:r>
            <a:endParaRPr lang="en-US"/>
          </a:p>
          <a:p>
            <a:pPr marL="0" indent="0">
              <a:buNone/>
            </a:pPr>
            <a:r>
              <a:rPr lang="en-US"/>
              <a:t>thisdict.popitem()</a:t>
            </a:r>
            <a:endParaRPr lang="en-US"/>
          </a:p>
          <a:p>
            <a:pPr marL="0" indent="0">
              <a:buNone/>
            </a:pPr>
            <a:r>
              <a:rPr lang="en-US"/>
              <a:t>print(thisdict)#Xóa cặp khóa - giá trị : “year”:2019</a:t>
            </a:r>
            <a:endParaRPr lang="en-US"/>
          </a:p>
          <a:p>
            <a:pPr marL="0" indent="0">
              <a:buNone/>
            </a:pPr>
            <a:r>
              <a:rPr lang="en-US"/>
              <a:t>thisdict.clear()</a:t>
            </a:r>
            <a:endParaRPr lang="en-US"/>
          </a:p>
          <a:p>
            <a:pPr marL="0" indent="0">
              <a:buNone/>
            </a:pPr>
            <a:r>
              <a:rPr lang="en-US"/>
              <a:t>print(thisdict)# Xóa toàn bộ Dictionary</a:t>
            </a:r>
            <a:endParaRPr lang="en-US"/>
          </a:p>
          <a:p>
            <a:pPr marL="0" indent="0">
              <a:buNone/>
            </a:pP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If... else</a:t>
            </a:r>
            <a:endParaRPr lang="en-US"/>
          </a:p>
        </p:txBody>
      </p:sp>
      <p:sp>
        <p:nvSpPr>
          <p:cNvPr id="3" name="Content Placeholder 2"/>
          <p:cNvSpPr>
            <a:spLocks noGrp="1"/>
          </p:cNvSpPr>
          <p:nvPr>
            <p:ph idx="1"/>
          </p:nvPr>
        </p:nvSpPr>
        <p:spPr/>
        <p:txBody>
          <a:bodyPr>
            <a:normAutofit/>
          </a:bodyPr>
          <a:p>
            <a:r>
              <a:rPr lang="en-US"/>
              <a:t>Ví dụ:</a:t>
            </a:r>
            <a:endParaRPr lang="en-US"/>
          </a:p>
          <a:p>
            <a:pPr marL="0" indent="0">
              <a:buNone/>
            </a:pPr>
            <a:r>
              <a:rPr lang="en-US"/>
              <a:t>a = 33</a:t>
            </a:r>
            <a:endParaRPr lang="en-US"/>
          </a:p>
          <a:p>
            <a:pPr marL="0" indent="0">
              <a:buNone/>
            </a:pPr>
            <a:r>
              <a:rPr lang="en-US"/>
              <a:t>b = 200</a:t>
            </a:r>
            <a:endParaRPr lang="en-US"/>
          </a:p>
          <a:p>
            <a:pPr marL="0" indent="0">
              <a:buNone/>
            </a:pPr>
            <a:r>
              <a:rPr lang="en-US"/>
              <a:t>if b &gt; a:</a:t>
            </a:r>
            <a:endParaRPr lang="en-US"/>
          </a:p>
          <a:p>
            <a:pPr marL="0" indent="0">
              <a:buNone/>
            </a:pPr>
            <a:r>
              <a:rPr lang="en-US"/>
              <a:t>  print("b is greater than a")#b is greater than a</a:t>
            </a:r>
            <a:endParaRPr lang="en-US"/>
          </a:p>
          <a:p>
            <a:pPr>
              <a:buFont typeface="Arial" panose="020B0604020202020204" pitchFamily="34" charset="0"/>
              <a:buChar char="•"/>
            </a:pPr>
            <a:r>
              <a:rPr lang="en-US"/>
              <a:t>Lưu ý: Trong python thì thụt đầu dòng để xác định phạm vi khối code.</a:t>
            </a:r>
            <a:endParaRPr lang="en-US"/>
          </a:p>
          <a:p>
            <a:pPr>
              <a:buFont typeface="Wingdings" panose="05000000000000000000" charset="0"/>
              <a:buChar char="Ø"/>
            </a:pPr>
            <a:r>
              <a:rPr lang="en-US"/>
              <a:t>Từ khóa Elif: Tương tự như từ khóa else if (){} trong C, tức là khi điều kiện trên không đúng thì dẫn đến Elif.</a:t>
            </a:r>
            <a:endParaRPr lang="en-US"/>
          </a:p>
          <a:p>
            <a:pPr>
              <a:buFont typeface="Wingdings" panose="05000000000000000000" charset="0"/>
              <a:buChar char="Ø"/>
            </a:pPr>
            <a:r>
              <a:rPr lang="en-US"/>
              <a:t>Else: Tương tự trong C</a:t>
            </a:r>
            <a:endParaRPr lang="en-US"/>
          </a:p>
          <a:p>
            <a:pPr marL="0" indent="0">
              <a:buFont typeface="Wingdings" panose="05000000000000000000" charset="0"/>
              <a:buNone/>
            </a:pP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 While Loops</a:t>
            </a:r>
            <a:endParaRPr lang="en-US"/>
          </a:p>
        </p:txBody>
      </p:sp>
      <p:sp>
        <p:nvSpPr>
          <p:cNvPr id="3" name="Content Placeholder 2"/>
          <p:cNvSpPr>
            <a:spLocks noGrp="1"/>
          </p:cNvSpPr>
          <p:nvPr>
            <p:ph idx="1"/>
          </p:nvPr>
        </p:nvSpPr>
        <p:spPr/>
        <p:txBody>
          <a:bodyPr>
            <a:normAutofit lnSpcReduction="20000"/>
          </a:bodyPr>
          <a:p>
            <a:r>
              <a:rPr lang="en-US"/>
              <a:t>Câu lệnh break</a:t>
            </a:r>
            <a:endParaRPr lang="en-US"/>
          </a:p>
          <a:p>
            <a:r>
              <a:rPr lang="en-US"/>
              <a:t>Câu lệnh continue</a:t>
            </a:r>
            <a:endParaRPr lang="en-US"/>
          </a:p>
          <a:p>
            <a:r>
              <a:rPr lang="en-US"/>
              <a:t>Câu lệnh else</a:t>
            </a:r>
            <a:endParaRPr lang="en-US"/>
          </a:p>
          <a:p>
            <a:pPr marL="0" indent="0">
              <a:buNone/>
            </a:pPr>
            <a:r>
              <a:rPr lang="en-US"/>
              <a:t>Ví dụ:</a:t>
            </a:r>
            <a:endParaRPr lang="en-US"/>
          </a:p>
          <a:p>
            <a:pPr marL="0" indent="0">
              <a:buNone/>
            </a:pPr>
            <a:r>
              <a:rPr lang="en-US"/>
              <a:t>i = 1</a:t>
            </a:r>
            <a:endParaRPr lang="en-US"/>
          </a:p>
          <a:p>
            <a:pPr marL="0" indent="0">
              <a:buNone/>
            </a:pPr>
            <a:r>
              <a:rPr lang="en-US"/>
              <a:t>while i &lt; 7:</a:t>
            </a:r>
            <a:endParaRPr lang="en-US"/>
          </a:p>
          <a:p>
            <a:pPr marL="0" indent="0">
              <a:buNone/>
            </a:pPr>
            <a:r>
              <a:rPr lang="en-US"/>
              <a:t>  print(i)</a:t>
            </a:r>
            <a:endParaRPr lang="en-US"/>
          </a:p>
          <a:p>
            <a:pPr marL="0" indent="0">
              <a:buNone/>
            </a:pPr>
            <a:r>
              <a:rPr lang="en-US"/>
              <a:t>  i += 1</a:t>
            </a:r>
            <a:endParaRPr lang="en-US"/>
          </a:p>
          <a:p>
            <a:pPr marL="0" indent="0">
              <a:buNone/>
            </a:pPr>
            <a:r>
              <a:rPr lang="en-US"/>
              <a:t> if i == 2:</a:t>
            </a:r>
            <a:endParaRPr lang="en-US"/>
          </a:p>
          <a:p>
            <a:pPr marL="0" indent="0">
              <a:buNone/>
            </a:pPr>
            <a:r>
              <a:rPr lang="en-US"/>
              <a:t>    continue</a:t>
            </a:r>
            <a:endParaRPr lang="en-US"/>
          </a:p>
          <a:p>
            <a:pPr marL="0" indent="0">
              <a:buNone/>
            </a:pPr>
            <a:r>
              <a:rPr lang="en-US"/>
              <a:t> if i == 5:</a:t>
            </a:r>
            <a:endParaRPr lang="en-US"/>
          </a:p>
          <a:p>
            <a:pPr marL="0" indent="0">
              <a:buNone/>
            </a:pPr>
            <a:r>
              <a:rPr lang="en-US"/>
              <a:t>    break</a:t>
            </a:r>
            <a:endParaRPr lang="en-US"/>
          </a:p>
          <a:p>
            <a:pPr marL="0" indent="0">
              <a:buNone/>
            </a:pPr>
            <a:r>
              <a:rPr lang="en-US"/>
              <a:t>else:</a:t>
            </a:r>
            <a:endParaRPr lang="en-US"/>
          </a:p>
          <a:p>
            <a:pPr marL="0" indent="0">
              <a:buNone/>
            </a:pPr>
            <a:r>
              <a:rPr lang="en-US"/>
              <a:t>  print("End")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Functions</a:t>
            </a:r>
            <a:endParaRPr lang="en-US"/>
          </a:p>
        </p:txBody>
      </p:sp>
      <p:sp>
        <p:nvSpPr>
          <p:cNvPr id="3" name="Content Placeholder 2"/>
          <p:cNvSpPr>
            <a:spLocks noGrp="1"/>
          </p:cNvSpPr>
          <p:nvPr>
            <p:ph idx="1"/>
          </p:nvPr>
        </p:nvSpPr>
        <p:spPr/>
        <p:txBody>
          <a:bodyPr>
            <a:normAutofit fontScale="70000"/>
          </a:bodyPr>
          <a:p>
            <a:pPr>
              <a:buFont typeface="Wingdings" panose="05000000000000000000" charset="0"/>
              <a:buChar char="Ø"/>
            </a:pPr>
            <a:r>
              <a:rPr lang="en-US"/>
              <a:t>Trong python dùng từ khóa def để định nghĩa một hàm.</a:t>
            </a:r>
            <a:endParaRPr lang="en-US"/>
          </a:p>
          <a:p>
            <a:pPr>
              <a:buFont typeface="Wingdings" panose="05000000000000000000" charset="0"/>
              <a:buChar char="Ø"/>
            </a:pPr>
            <a:r>
              <a:rPr lang="en-US"/>
              <a:t>Để gọi một hàm thì sử dụng tên hàm và theo sau dấu ngoặc đơn.</a:t>
            </a:r>
            <a:endParaRPr lang="en-US"/>
          </a:p>
          <a:p>
            <a:pPr marL="0" indent="0">
              <a:buFont typeface="Wingdings" panose="05000000000000000000" charset="0"/>
              <a:buNone/>
            </a:pPr>
            <a:r>
              <a:rPr lang="en-US"/>
              <a:t>def my_function():</a:t>
            </a:r>
            <a:endParaRPr lang="en-US"/>
          </a:p>
          <a:p>
            <a:pPr marL="0" indent="0">
              <a:buFont typeface="Wingdings" panose="05000000000000000000" charset="0"/>
              <a:buNone/>
            </a:pPr>
            <a:r>
              <a:rPr lang="en-US"/>
              <a:t>  print("Hello from a function")</a:t>
            </a:r>
            <a:endParaRPr lang="en-US"/>
          </a:p>
          <a:p>
            <a:pPr marL="0" indent="0">
              <a:buFont typeface="Wingdings" panose="05000000000000000000" charset="0"/>
              <a:buNone/>
            </a:pPr>
            <a:endParaRPr lang="en-US"/>
          </a:p>
          <a:p>
            <a:pPr marL="0" indent="0">
              <a:buFont typeface="Wingdings" panose="05000000000000000000" charset="0"/>
              <a:buNone/>
            </a:pPr>
            <a:r>
              <a:rPr lang="en-US"/>
              <a:t>my_function()# Hello from a function</a:t>
            </a:r>
            <a:endParaRPr lang="en-US"/>
          </a:p>
          <a:p>
            <a:pPr>
              <a:buFont typeface="Wingdings" panose="05000000000000000000" charset="0"/>
              <a:buChar char="Ø"/>
            </a:pPr>
            <a:r>
              <a:rPr lang="en-US"/>
              <a:t>Tham biến</a:t>
            </a:r>
            <a:endParaRPr lang="en-US"/>
          </a:p>
          <a:p>
            <a:pPr>
              <a:buFont typeface="Wingdings" panose="05000000000000000000" charset="0"/>
              <a:buChar char="Ø"/>
            </a:pPr>
            <a:r>
              <a:rPr lang="en-US"/>
              <a:t>Giá trị tham số mặc định: Nếu gọi hàm mà thiếu tham số, thì hàm trả về tham số mặc định</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def my_function(country = "Norway"):</a:t>
            </a:r>
            <a:endParaRPr lang="en-US"/>
          </a:p>
          <a:p>
            <a:pPr marL="0" indent="0">
              <a:buFont typeface="Wingdings" panose="05000000000000000000" charset="0"/>
              <a:buNone/>
            </a:pPr>
            <a:r>
              <a:rPr lang="en-US"/>
              <a:t>  print("I am from " + country)</a:t>
            </a:r>
            <a:endParaRPr lang="en-US"/>
          </a:p>
          <a:p>
            <a:pPr marL="0" indent="0">
              <a:buFont typeface="Wingdings" panose="05000000000000000000" charset="0"/>
              <a:buNone/>
            </a:pPr>
            <a:endParaRPr lang="en-US"/>
          </a:p>
          <a:p>
            <a:pPr marL="0" indent="0">
              <a:buFont typeface="Wingdings" panose="05000000000000000000" charset="0"/>
              <a:buNone/>
            </a:pPr>
            <a:r>
              <a:rPr lang="en-US"/>
              <a:t>my_function("Sweden")</a:t>
            </a:r>
            <a:endParaRPr lang="en-US"/>
          </a:p>
          <a:p>
            <a:pPr marL="0" indent="0">
              <a:buFont typeface="Wingdings" panose="05000000000000000000" charset="0"/>
              <a:buNone/>
            </a:pPr>
            <a:r>
              <a:rPr lang="en-US"/>
              <a:t>my_function("India")</a:t>
            </a:r>
            <a:endParaRPr lang="en-US"/>
          </a:p>
          <a:p>
            <a:pPr marL="0" indent="0">
              <a:buFont typeface="Wingdings" panose="05000000000000000000" charset="0"/>
              <a:buNone/>
            </a:pPr>
            <a:r>
              <a:rPr lang="en-US"/>
              <a:t>my_function()</a:t>
            </a:r>
            <a:endParaRPr lang="en-US"/>
          </a:p>
          <a:p>
            <a:pPr marL="0" indent="0">
              <a:buFont typeface="Wingdings" panose="05000000000000000000" charset="0"/>
              <a:buNone/>
            </a:pPr>
            <a:r>
              <a:rPr lang="en-US"/>
              <a:t>my_function("Brazil")</a:t>
            </a:r>
            <a:endParaRPr lang="en-US"/>
          </a:p>
          <a:p>
            <a:pPr>
              <a:buFont typeface="Wingdings" panose="05000000000000000000" charset="0"/>
              <a:buChar char="Ø"/>
            </a:pP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Functions</a:t>
            </a:r>
            <a:endParaRPr lang="en-US"/>
          </a:p>
        </p:txBody>
      </p:sp>
      <p:sp>
        <p:nvSpPr>
          <p:cNvPr id="3" name="Content Placeholder 2"/>
          <p:cNvSpPr>
            <a:spLocks noGrp="1"/>
          </p:cNvSpPr>
          <p:nvPr>
            <p:ph idx="1"/>
          </p:nvPr>
        </p:nvSpPr>
        <p:spPr/>
        <p:txBody>
          <a:bodyPr>
            <a:normAutofit fontScale="70000"/>
          </a:bodyPr>
          <a:p>
            <a:pPr>
              <a:buFont typeface="Wingdings" panose="05000000000000000000" charset="0"/>
              <a:buChar char="Ø"/>
            </a:pPr>
            <a:r>
              <a:rPr lang="en-US">
                <a:sym typeface="+mn-ea"/>
              </a:rPr>
              <a:t>Nếu không biết số lượng đối số truyền vào thì dùng * trước tên biến khi khai báo hàm</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def my_function(*kids):</a:t>
            </a:r>
            <a:endParaRPr lang="en-US"/>
          </a:p>
          <a:p>
            <a:pPr marL="0" indent="0">
              <a:buFont typeface="Wingdings" panose="05000000000000000000" charset="0"/>
              <a:buNone/>
            </a:pPr>
            <a:r>
              <a:rPr lang="en-US"/>
              <a:t>  print("The youngest child is " + kids[2])</a:t>
            </a:r>
            <a:endParaRPr lang="en-US"/>
          </a:p>
          <a:p>
            <a:pPr marL="0" indent="0">
              <a:buFont typeface="Wingdings" panose="05000000000000000000" charset="0"/>
              <a:buNone/>
            </a:pPr>
            <a:r>
              <a:rPr lang="en-US"/>
              <a:t>my_function("Emil", "Tobias", "Linus")# The youngest child is Linus</a:t>
            </a:r>
            <a:endParaRPr lang="en-US"/>
          </a:p>
          <a:p>
            <a:pPr>
              <a:buFont typeface="Wingdings" panose="05000000000000000000" charset="0"/>
              <a:buChar char="Ø"/>
            </a:pPr>
            <a:r>
              <a:rPr lang="en-US"/>
              <a:t>Đệ quy:</a:t>
            </a:r>
            <a:endParaRPr lang="en-US"/>
          </a:p>
          <a:p>
            <a:pPr marL="0" indent="0">
              <a:buFont typeface="Wingdings" panose="05000000000000000000" charset="0"/>
              <a:buNone/>
            </a:pPr>
            <a:r>
              <a:rPr lang="en-US"/>
              <a:t>def tri_recursion(k):</a:t>
            </a:r>
            <a:endParaRPr lang="en-US"/>
          </a:p>
          <a:p>
            <a:pPr marL="0" indent="0">
              <a:buFont typeface="Wingdings" panose="05000000000000000000" charset="0"/>
              <a:buNone/>
            </a:pPr>
            <a:r>
              <a:rPr lang="en-US"/>
              <a:t>  if(k&gt;0):</a:t>
            </a:r>
            <a:endParaRPr lang="en-US"/>
          </a:p>
          <a:p>
            <a:pPr marL="0" indent="0">
              <a:buFont typeface="Wingdings" panose="05000000000000000000" charset="0"/>
              <a:buNone/>
            </a:pPr>
            <a:r>
              <a:rPr lang="en-US"/>
              <a:t>    result = k+tri_recursion(k-1)</a:t>
            </a:r>
            <a:endParaRPr lang="en-US"/>
          </a:p>
          <a:p>
            <a:pPr marL="0" indent="0">
              <a:buFont typeface="Wingdings" panose="05000000000000000000" charset="0"/>
              <a:buNone/>
            </a:pPr>
            <a:r>
              <a:rPr lang="en-US"/>
              <a:t>    print(result)</a:t>
            </a:r>
            <a:endParaRPr lang="en-US"/>
          </a:p>
          <a:p>
            <a:pPr marL="0" indent="0">
              <a:buFont typeface="Wingdings" panose="05000000000000000000" charset="0"/>
              <a:buNone/>
            </a:pPr>
            <a:r>
              <a:rPr lang="en-US"/>
              <a:t>  else:</a:t>
            </a:r>
            <a:endParaRPr lang="en-US"/>
          </a:p>
          <a:p>
            <a:pPr marL="0" indent="0">
              <a:buFont typeface="Wingdings" panose="05000000000000000000" charset="0"/>
              <a:buNone/>
            </a:pPr>
            <a:r>
              <a:rPr lang="en-US"/>
              <a:t>    result = 0</a:t>
            </a:r>
            <a:endParaRPr lang="en-US"/>
          </a:p>
          <a:p>
            <a:pPr marL="0" indent="0">
              <a:buFont typeface="Wingdings" panose="05000000000000000000" charset="0"/>
              <a:buNone/>
            </a:pPr>
            <a:r>
              <a:rPr lang="en-US"/>
              <a:t>  return result</a:t>
            </a:r>
            <a:endParaRPr lang="en-US"/>
          </a:p>
          <a:p>
            <a:pPr marL="0" indent="0">
              <a:buFont typeface="Wingdings" panose="05000000000000000000" charset="0"/>
              <a:buNone/>
            </a:pPr>
            <a:r>
              <a:rPr lang="en-US"/>
              <a:t>print("\n\nRecursion Example Results")</a:t>
            </a:r>
            <a:endParaRPr lang="en-US"/>
          </a:p>
          <a:p>
            <a:pPr marL="0" indent="0">
              <a:buFont typeface="Wingdings" panose="05000000000000000000" charset="0"/>
              <a:buNone/>
            </a:pPr>
            <a:r>
              <a:rPr lang="en-US"/>
              <a:t>tri_recursion(6)</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Lambda</a:t>
            </a:r>
            <a:endParaRPr lang="en-US"/>
          </a:p>
        </p:txBody>
      </p:sp>
      <p:sp>
        <p:nvSpPr>
          <p:cNvPr id="3" name="Content Placeholder 2"/>
          <p:cNvSpPr>
            <a:spLocks noGrp="1"/>
          </p:cNvSpPr>
          <p:nvPr>
            <p:ph idx="1"/>
          </p:nvPr>
        </p:nvSpPr>
        <p:spPr/>
        <p:txBody>
          <a:bodyPr>
            <a:normAutofit fontScale="80000"/>
          </a:bodyPr>
          <a:p>
            <a:pPr>
              <a:buFont typeface="Wingdings" panose="05000000000000000000" charset="0"/>
              <a:buChar char="Ø"/>
            </a:pPr>
            <a:r>
              <a:rPr lang="en-US"/>
              <a:t>Hàm Lambda là một hàm nặc danh nhỏ.</a:t>
            </a:r>
            <a:endParaRPr lang="en-US"/>
          </a:p>
          <a:p>
            <a:pPr>
              <a:buFont typeface="Wingdings" panose="05000000000000000000" charset="0"/>
              <a:buChar char="Ø"/>
            </a:pPr>
            <a:r>
              <a:rPr lang="en-US"/>
              <a:t>Hàm Lambda có nhiều đối số nhưng chỉ có một phương thức.</a:t>
            </a:r>
            <a:endParaRPr lang="en-US"/>
          </a:p>
          <a:p>
            <a:pPr marL="0" indent="0">
              <a:buFont typeface="Wingdings" panose="05000000000000000000" charset="0"/>
              <a:buNone/>
            </a:pPr>
            <a:r>
              <a:rPr lang="en-US"/>
              <a:t>lambda arguments : expression</a:t>
            </a:r>
            <a:endParaRPr lang="en-US"/>
          </a:p>
          <a:p>
            <a:pPr>
              <a:buFont typeface="Wingdings" panose="05000000000000000000" charset="0"/>
              <a:buChar char="Ø"/>
            </a:pPr>
            <a:r>
              <a:rPr lang="en-US"/>
              <a:t>Hàm Lambda có thể nhận nhiều đối số</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x = lambda a, b, c : a + b + c</a:t>
            </a:r>
            <a:endParaRPr lang="en-US"/>
          </a:p>
          <a:p>
            <a:pPr marL="0" indent="0">
              <a:buFont typeface="Wingdings" panose="05000000000000000000" charset="0"/>
              <a:buNone/>
            </a:pPr>
            <a:r>
              <a:rPr lang="en-US"/>
              <a:t>print(x(5, 6, 2)</a:t>
            </a:r>
            <a:endParaRPr lang="en-US"/>
          </a:p>
          <a:p>
            <a:pPr>
              <a:buFont typeface="Wingdings" panose="05000000000000000000" charset="0"/>
              <a:buChar char="Ø"/>
            </a:pPr>
            <a:r>
              <a:rPr lang="en-US"/>
              <a:t>Hàm lambda dùng để ẩn danh bên trong một hàm khác</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def myfunc(n):</a:t>
            </a:r>
            <a:endParaRPr lang="en-US"/>
          </a:p>
          <a:p>
            <a:pPr marL="0" indent="0">
              <a:buFont typeface="Wingdings" panose="05000000000000000000" charset="0"/>
              <a:buNone/>
            </a:pPr>
            <a:r>
              <a:rPr lang="en-US"/>
              <a:t>  return lambda a : a * n</a:t>
            </a:r>
            <a:endParaRPr lang="en-US"/>
          </a:p>
          <a:p>
            <a:pPr marL="0" indent="0">
              <a:buFont typeface="Wingdings" panose="05000000000000000000" charset="0"/>
              <a:buNone/>
            </a:pPr>
            <a:r>
              <a:rPr lang="en-US"/>
              <a:t>mydoubler = myfunc(2)</a:t>
            </a:r>
            <a:endParaRPr lang="en-US"/>
          </a:p>
          <a:p>
            <a:pPr marL="0" indent="0">
              <a:buFont typeface="Wingdings" panose="05000000000000000000" charset="0"/>
              <a:buNone/>
            </a:pPr>
            <a:r>
              <a:rPr lang="en-US"/>
              <a:t>print(mydoubler(11))#22</a:t>
            </a:r>
            <a:endParaRPr lang="en-US"/>
          </a:p>
          <a:p>
            <a:pPr>
              <a:buFont typeface="Wingdings" panose="05000000000000000000" charset="0"/>
              <a:buChar char="Ø"/>
            </a:pPr>
            <a:r>
              <a:rPr lang="en-US"/>
              <a:t>Sử dụng các hàm lambda khi cần một hàm ẩn danh trong một khoảng thời gian ngắn.</a:t>
            </a:r>
            <a:endParaRPr lang="en-US"/>
          </a:p>
          <a:p>
            <a:pPr marL="0" indent="0">
              <a:buFont typeface="Wingdings" panose="05000000000000000000" charset="0"/>
              <a:buNone/>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Arrays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Python không hỗ trợ cho Mảng, thay vào đó sử dụng List</a:t>
            </a:r>
            <a:endParaRPr lang="en-US"/>
          </a:p>
          <a:p>
            <a:pPr>
              <a:buFont typeface="Wingdings" panose="05000000000000000000" charset="0"/>
              <a:buChar char="Ø"/>
            </a:pPr>
            <a:r>
              <a:rPr lang="en-US"/>
              <a:t>Tương tự Python Lists</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cars = ["Ford", "Volvo", "BMW"]</a:t>
            </a:r>
            <a:endParaRPr lang="en-US"/>
          </a:p>
          <a:p>
            <a:pPr marL="0" indent="0">
              <a:buFont typeface="Wingdings" panose="05000000000000000000" charset="0"/>
              <a:buNone/>
            </a:pPr>
            <a:r>
              <a:rPr lang="en-US"/>
              <a:t>for x in cars:</a:t>
            </a:r>
            <a:endParaRPr lang="en-US"/>
          </a:p>
          <a:p>
            <a:pPr marL="0" indent="0">
              <a:buFont typeface="Wingdings" panose="05000000000000000000" charset="0"/>
              <a:buNone/>
            </a:pPr>
            <a:r>
              <a:rPr lang="en-US"/>
              <a:t>  print(x)</a:t>
            </a:r>
            <a:endParaRPr lang="en-US"/>
          </a:p>
          <a:p>
            <a:pPr marL="0" indent="0">
              <a:buFont typeface="Wingdings" panose="05000000000000000000" charset="0"/>
              <a:buNone/>
            </a:pPr>
            <a:r>
              <a:rPr lang="en-US"/>
              <a:t>cars.append("Honda")</a:t>
            </a:r>
            <a:endParaRPr lang="en-US"/>
          </a:p>
          <a:p>
            <a:pPr marL="0" indent="0">
              <a:buFont typeface="Wingdings" panose="05000000000000000000" charset="0"/>
              <a:buNone/>
            </a:pPr>
            <a:r>
              <a:rPr lang="en-US"/>
              <a:t>cars.pop(0)</a:t>
            </a:r>
            <a:endParaRPr lang="en-US"/>
          </a:p>
          <a:p>
            <a:pPr marL="0" indent="0">
              <a:buFont typeface="Wingdings" panose="05000000000000000000" charset="0"/>
              <a:buNone/>
            </a:pPr>
            <a:r>
              <a:rPr lang="en-US"/>
              <a:t>cars.remove("Volvo")</a:t>
            </a:r>
            <a:endParaRPr lang="en-US"/>
          </a:p>
          <a:p>
            <a:pPr marL="0" indent="0">
              <a:buFont typeface="Wingdings" panose="05000000000000000000" charset="0"/>
              <a:buNone/>
            </a:pPr>
            <a:r>
              <a:rPr lang="en-US"/>
              <a:t>print(cars)#[“BMW”]</a:t>
            </a:r>
            <a:endParaRPr lang="en-US"/>
          </a:p>
          <a:p>
            <a:pPr marL="0" indent="0">
              <a:buFont typeface="Wingdings" panose="05000000000000000000" charset="0"/>
              <a:buNone/>
            </a:pPr>
            <a:r>
              <a:rPr lang="en-US"/>
              <a:t>car.clear()</a:t>
            </a:r>
            <a:endParaRPr lang="en-US"/>
          </a:p>
          <a:p>
            <a:pPr marL="0" indent="0">
              <a:buFont typeface="Wingdings" panose="05000000000000000000" charset="0"/>
              <a:buNone/>
            </a:pPr>
            <a:r>
              <a:rPr lang="en-US"/>
              <a:t>print(Cars)#[]</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Classes/Objects</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Ø"/>
            </a:pPr>
            <a:r>
              <a:rPr lang="en-US"/>
              <a:t>Python là ngôn ngữ lập trình hướng đối tượng</a:t>
            </a:r>
            <a:endParaRPr lang="en-US"/>
          </a:p>
          <a:p>
            <a:pPr>
              <a:buFont typeface="Wingdings" panose="05000000000000000000" charset="0"/>
              <a:buChar char="Ø"/>
            </a:pPr>
            <a:r>
              <a:rPr lang="en-US"/>
              <a:t>Hầu hết mọi thứ trong Python là đối tượng, chúng có thuộc tính và phương thức</a:t>
            </a:r>
            <a:endParaRPr lang="en-US"/>
          </a:p>
          <a:p>
            <a:pPr>
              <a:buFont typeface="Wingdings" panose="05000000000000000000" charset="0"/>
              <a:buChar char="Ø"/>
            </a:pPr>
            <a:r>
              <a:rPr lang="en-US"/>
              <a:t>Một Class giống như một đối tượng constructor, hoặc một bản thiết kế để tạo các đối tượng.</a:t>
            </a:r>
            <a:endParaRPr lang="en-US"/>
          </a:p>
          <a:p>
            <a:pPr>
              <a:buFont typeface="Arial" panose="020B0604020202020204" pitchFamily="34" charset="0"/>
              <a:buChar char="•"/>
            </a:pPr>
            <a:r>
              <a:rPr lang="en-US"/>
              <a:t>Để tạo một Class, sử dụng từ khóa class.</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class MyClass:</a:t>
            </a:r>
            <a:endParaRPr lang="en-US"/>
          </a:p>
          <a:p>
            <a:pPr marL="0" indent="0">
              <a:buFont typeface="Arial" panose="020B0604020202020204" pitchFamily="34" charset="0"/>
              <a:buNone/>
            </a:pPr>
            <a:r>
              <a:rPr lang="en-US"/>
              <a:t>  x = 5</a:t>
            </a:r>
            <a:endParaRPr lang="en-US"/>
          </a:p>
          <a:p>
            <a:pPr marL="0" indent="0">
              <a:buFont typeface="Arial" panose="020B0604020202020204" pitchFamily="34" charset="0"/>
              <a:buNone/>
            </a:pPr>
            <a:r>
              <a:rPr lang="en-US"/>
              <a:t>p1 = MyClass()</a:t>
            </a:r>
            <a:endParaRPr lang="en-US"/>
          </a:p>
          <a:p>
            <a:pPr marL="0" indent="0">
              <a:buFont typeface="Arial" panose="020B0604020202020204" pitchFamily="34" charset="0"/>
              <a:buNone/>
            </a:pPr>
            <a:r>
              <a:rPr lang="en-US"/>
              <a:t>print(p1.x)#5</a:t>
            </a:r>
            <a:endParaRPr lang="en-US"/>
          </a:p>
          <a:p>
            <a:pPr>
              <a:buFont typeface="Wingdings" panose="05000000000000000000" charset="0"/>
              <a:buChar char="Ø"/>
            </a:pPr>
            <a:r>
              <a:rPr lang="en-US"/>
              <a:t>Hàm __init()__: Tất cả các Class được gọi bằng hàm __init()__, Hàm này luôn được thực thi từ khi lớp được khởi tạo. Hàm __init()__ được dùng để gán giá trị của thuộc tính đối tượng, và các hoạt động cần thiết khác khi đối tượng được tạo.Hàm này tự động được gọi khi Class khởi tạo một đối tượng mới.</a:t>
            </a:r>
            <a:endParaRPr lang="en-US"/>
          </a:p>
          <a:p>
            <a:pPr marL="0" indent="0">
              <a:buFont typeface="Wingdings" panose="05000000000000000000" charset="0"/>
              <a:buNone/>
            </a:pPr>
            <a:endParaRPr lang="en-US"/>
          </a:p>
          <a:p>
            <a:pPr>
              <a:buFont typeface="Wingdings" panose="05000000000000000000" charset="0"/>
              <a:buChar char="Ø"/>
            </a:pP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Classes/Objects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a:sym typeface="+mn-ea"/>
              </a:rPr>
              <a:t>Object Method</a:t>
            </a:r>
            <a:endParaRPr lang="en-US"/>
          </a:p>
          <a:p>
            <a:pPr marL="0" indent="0">
              <a:buFont typeface="Wingdings" panose="05000000000000000000" charset="0"/>
              <a:buNone/>
            </a:pPr>
            <a:r>
              <a:rPr lang="en-US">
                <a:sym typeface="+mn-ea"/>
              </a:rPr>
              <a:t>Đối tượng cũng có thể chứa phương thức. Phương thức trong đối tượng là các hàm thuộc về đối tượng.</a:t>
            </a:r>
            <a:endParaRPr lang="en-US"/>
          </a:p>
          <a:p>
            <a:r>
              <a:rPr lang="en-US"/>
              <a:t>Ví dụ:</a:t>
            </a:r>
            <a:endParaRPr lang="en-US"/>
          </a:p>
          <a:p>
            <a:pPr marL="0" indent="0">
              <a:buNone/>
            </a:pPr>
            <a:r>
              <a:rPr lang="en-US"/>
              <a:t>class Person:</a:t>
            </a:r>
            <a:endParaRPr lang="en-US"/>
          </a:p>
          <a:p>
            <a:pPr marL="0" indent="0">
              <a:buNone/>
            </a:pPr>
            <a:r>
              <a:rPr lang="en-US"/>
              <a:t>  def __init__(self, name, age):</a:t>
            </a:r>
            <a:endParaRPr lang="en-US"/>
          </a:p>
          <a:p>
            <a:pPr marL="0" indent="0">
              <a:buNone/>
            </a:pPr>
            <a:r>
              <a:rPr lang="en-US"/>
              <a:t>    self.name = name</a:t>
            </a:r>
            <a:endParaRPr lang="en-US"/>
          </a:p>
          <a:p>
            <a:pPr marL="0" indent="0">
              <a:buNone/>
            </a:pPr>
            <a:r>
              <a:rPr lang="en-US"/>
              <a:t>    self.age = age</a:t>
            </a:r>
            <a:endParaRPr lang="en-US"/>
          </a:p>
          <a:p>
            <a:pPr marL="0" indent="0">
              <a:buNone/>
            </a:pPr>
            <a:endParaRPr lang="en-US"/>
          </a:p>
          <a:p>
            <a:pPr marL="0" indent="0">
              <a:buNone/>
            </a:pPr>
            <a:r>
              <a:rPr lang="en-US"/>
              <a:t>  def myfunc(self):</a:t>
            </a:r>
            <a:endParaRPr lang="en-US"/>
          </a:p>
          <a:p>
            <a:pPr marL="0" indent="0">
              <a:buNone/>
            </a:pPr>
            <a:r>
              <a:rPr lang="en-US"/>
              <a:t>    print("Hello my name is " + self.name)</a:t>
            </a:r>
            <a:endParaRPr lang="en-US"/>
          </a:p>
          <a:p>
            <a:pPr marL="0" indent="0">
              <a:buNone/>
            </a:pPr>
            <a:endParaRPr lang="en-US"/>
          </a:p>
          <a:p>
            <a:pPr marL="0" indent="0">
              <a:buNone/>
            </a:pPr>
            <a:r>
              <a:rPr lang="en-US"/>
              <a:t>p1 = Person("John", 36)</a:t>
            </a:r>
            <a:endParaRPr lang="en-US"/>
          </a:p>
          <a:p>
            <a:pPr marL="0" indent="0">
              <a:buNone/>
            </a:pPr>
            <a:r>
              <a:rPr lang="en-US"/>
              <a:t>p1.myfunc()# Hello my name is John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Cài đặt môi trường python</a:t>
            </a:r>
            <a:endParaRPr lang="en-US"/>
          </a:p>
        </p:txBody>
      </p:sp>
      <p:sp>
        <p:nvSpPr>
          <p:cNvPr id="3" name="Content Placeholder 2"/>
          <p:cNvSpPr>
            <a:spLocks noGrp="1"/>
          </p:cNvSpPr>
          <p:nvPr>
            <p:ph idx="1"/>
          </p:nvPr>
        </p:nvSpPr>
        <p:spPr/>
        <p:txBody>
          <a:bodyPr/>
          <a:p>
            <a:r>
              <a:rPr lang="en-US"/>
              <a:t>Bạn cần tải Python từ: https://www.python.org/downloads/</a:t>
            </a:r>
            <a:endParaRPr lang="en-US"/>
          </a:p>
          <a:p>
            <a:r>
              <a:rPr lang="en-US"/>
              <a:t>Thiết lập path trên Windows</a:t>
            </a:r>
            <a:endParaRPr lang="en-US"/>
          </a:p>
          <a:p>
            <a:pPr marL="0" indent="0">
              <a:buNone/>
            </a:pPr>
            <a:r>
              <a:rPr lang="en-US"/>
              <a:t>Để thêm thư mục Python tới path cho một phiên cụ thể trong Windows thì tại dòng nhắc lệnh, bạn gõ path %path%;C:\Python và nhấn Enter.</a:t>
            </a:r>
            <a:endParaRPr lang="en-US"/>
          </a:p>
          <a:p>
            <a:pPr marL="0" indent="0">
              <a:buNone/>
            </a:pP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Classes/Object</a:t>
            </a:r>
            <a:endParaRPr lang="en-US"/>
          </a:p>
        </p:txBody>
      </p:sp>
      <p:sp>
        <p:nvSpPr>
          <p:cNvPr id="3" name="Content Placeholder 2"/>
          <p:cNvSpPr>
            <a:spLocks noGrp="1"/>
          </p:cNvSpPr>
          <p:nvPr>
            <p:ph idx="1"/>
          </p:nvPr>
        </p:nvSpPr>
        <p:spPr/>
        <p:txBody>
          <a:bodyPr/>
          <a:p>
            <a:r>
              <a:rPr lang="en-US"/>
              <a:t>Lưu ý:  Tham số self là tham chiếu đến thể hiện class hiện tại và được sử dụng để truy vập các biến thuộc về class. Nó không phải được đặt tên là sefl, nên có thể đặt bất cứ tên gì, nhưng nó phải là tham số đầu tiên của bất kỳ hàm nào trong class.</a:t>
            </a:r>
            <a:endParaRPr lang="en-US"/>
          </a:p>
          <a:p>
            <a:r>
              <a:rPr lang="en-US"/>
              <a:t>Có thể thay đổi giá trị thuộc tính.</a:t>
            </a:r>
            <a:endParaRPr lang="en-US"/>
          </a:p>
          <a:p>
            <a:r>
              <a:rPr lang="en-US"/>
              <a:t>Để xóa thuộc tính trong đối tượng thì sử dụng từ khóa del</a:t>
            </a:r>
            <a:endParaRPr lang="en-US"/>
          </a:p>
          <a:p>
            <a:r>
              <a:rPr lang="en-US"/>
              <a:t>Để xóa đối tượng cũng dùng từ khóa del</a:t>
            </a:r>
            <a:endParaRPr lang="en-US"/>
          </a:p>
          <a:p>
            <a:pPr marL="0" indent="0">
              <a:buNone/>
            </a:pPr>
            <a:r>
              <a:rPr lang="en-US"/>
              <a:t>Ví dụ:</a:t>
            </a:r>
            <a:endParaRPr lang="en-US"/>
          </a:p>
          <a:p>
            <a:pPr marL="0" indent="0">
              <a:buNone/>
            </a:pPr>
            <a:r>
              <a:rPr lang="en-US"/>
              <a:t>p1.age=40</a:t>
            </a:r>
            <a:endParaRPr lang="en-US"/>
          </a:p>
          <a:p>
            <a:pPr marL="0" indent="0">
              <a:buNone/>
            </a:pPr>
            <a:r>
              <a:rPr lang="en-US"/>
              <a:t>del p1.age</a:t>
            </a:r>
            <a:endParaRPr lang="en-US"/>
          </a:p>
          <a:p>
            <a:pPr marL="0" indent="0">
              <a:buNone/>
            </a:pPr>
            <a:r>
              <a:rPr lang="en-US"/>
              <a:t>del p1</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Inheritance</a:t>
            </a:r>
            <a:endParaRPr lang="en-US"/>
          </a:p>
        </p:txBody>
      </p:sp>
      <p:sp>
        <p:nvSpPr>
          <p:cNvPr id="3" name="Content Placeholder 2"/>
          <p:cNvSpPr>
            <a:spLocks noGrp="1"/>
          </p:cNvSpPr>
          <p:nvPr>
            <p:ph idx="1"/>
          </p:nvPr>
        </p:nvSpPr>
        <p:spPr/>
        <p:txBody>
          <a:bodyPr>
            <a:normAutofit/>
          </a:bodyPr>
          <a:p>
            <a:pPr>
              <a:buFont typeface="Wingdings" panose="05000000000000000000" charset="0"/>
              <a:buChar char="Ø"/>
            </a:pPr>
            <a:r>
              <a:rPr lang="en-US"/>
              <a:t>Thừa kế cho phép chúng ta định nghĩa một class thừa kế tất cả thuộc tính, phương thức từ một class khác.</a:t>
            </a:r>
            <a:endParaRPr lang="en-US"/>
          </a:p>
          <a:p>
            <a:pPr>
              <a:buFont typeface="Arial" panose="020B0604020202020204" pitchFamily="34" charset="0"/>
              <a:buChar char="•"/>
            </a:pPr>
            <a:r>
              <a:rPr lang="en-US"/>
              <a:t>Lớp cha: Là lớp được thừa kế</a:t>
            </a:r>
            <a:endParaRPr lang="en-US"/>
          </a:p>
          <a:p>
            <a:pPr>
              <a:buFont typeface="Arial" panose="020B0604020202020204" pitchFamily="34" charset="0"/>
              <a:buChar char="•"/>
            </a:pPr>
            <a:r>
              <a:rPr lang="en-US"/>
              <a:t>Lớp con: Là lớp thừa kế từ lớp cha.</a:t>
            </a:r>
            <a:endParaRPr lang="en-US"/>
          </a:p>
          <a:p>
            <a:pPr>
              <a:buFont typeface="Wingdings" panose="05000000000000000000" charset="0"/>
              <a:buChar char="Ø"/>
            </a:pPr>
            <a:r>
              <a:rPr lang="en-US"/>
              <a:t>Để thừa kế một lớp khác, sử dụng từ khóa pass</a:t>
            </a:r>
            <a:endParaRPr lang="en-US"/>
          </a:p>
          <a:p>
            <a:pPr marL="0" indent="0">
              <a:buFont typeface="Wingdings" panose="05000000000000000000" charset="0"/>
              <a:buNone/>
            </a:pPr>
            <a:r>
              <a:rPr lang="en-US"/>
              <a:t>class Student(Person):</a:t>
            </a:r>
            <a:endParaRPr lang="en-US"/>
          </a:p>
          <a:p>
            <a:pPr marL="0" indent="0">
              <a:buFont typeface="Wingdings" panose="05000000000000000000" charset="0"/>
              <a:buNone/>
            </a:pPr>
            <a:r>
              <a:rPr lang="en-US"/>
              <a:t>  pass</a:t>
            </a:r>
            <a:endParaRPr lang="en-US"/>
          </a:p>
          <a:p>
            <a:pPr>
              <a:buFont typeface="Wingdings" panose="05000000000000000000" charset="0"/>
              <a:buChar char="Ø"/>
            </a:pPr>
            <a:r>
              <a:rPr lang="en-US"/>
              <a:t>Ngoài ra còn sử dụng hàm __init__() để tạo lớp con thừa kế lớp cha.</a:t>
            </a:r>
            <a:endParaRPr lang="en-US"/>
          </a:p>
          <a:p>
            <a:pPr>
              <a:buFont typeface="Arial" panose="020B0604020202020204" pitchFamily="34" charset="0"/>
              <a:buChar char="•"/>
            </a:pPr>
            <a:r>
              <a:rPr lang="en-US"/>
              <a:t>Khi thêm hàm </a:t>
            </a:r>
            <a:r>
              <a:rPr lang="en-US">
                <a:sym typeface="+mn-ea"/>
              </a:rPr>
              <a:t> __init__() </a:t>
            </a:r>
            <a:r>
              <a:rPr lang="en-US"/>
              <a:t> thì  lớp con không còn thừa kế hàm </a:t>
            </a:r>
            <a:r>
              <a:rPr lang="en-US">
                <a:sym typeface="+mn-ea"/>
              </a:rPr>
              <a:t> __init__() </a:t>
            </a:r>
            <a:r>
              <a:rPr lang="en-US"/>
              <a:t> của lớp cha nữa.</a:t>
            </a:r>
            <a:endParaRPr lang="en-US"/>
          </a:p>
          <a:p>
            <a:pPr>
              <a:buFont typeface="Arial" panose="020B0604020202020204" pitchFamily="34" charset="0"/>
              <a:buChar char="•"/>
            </a:pPr>
            <a:r>
              <a:rPr lang="en-US"/>
              <a:t>Hàm</a:t>
            </a:r>
            <a:r>
              <a:rPr lang="en-US">
                <a:sym typeface="+mn-ea"/>
              </a:rPr>
              <a:t> __init__() </a:t>
            </a:r>
            <a:r>
              <a:rPr lang="en-US"/>
              <a:t> của lớp con ghi đè hàm</a:t>
            </a:r>
            <a:r>
              <a:rPr lang="en-US">
                <a:sym typeface="+mn-ea"/>
              </a:rPr>
              <a:t> __init__() </a:t>
            </a:r>
            <a:r>
              <a:rPr lang="en-US"/>
              <a:t>của lớp cha được thừa kế.</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Inheritance</a:t>
            </a:r>
            <a:endParaRPr lang="en-US"/>
          </a:p>
        </p:txBody>
      </p:sp>
      <p:sp>
        <p:nvSpPr>
          <p:cNvPr id="3" name="Content Placeholder 2"/>
          <p:cNvSpPr>
            <a:spLocks noGrp="1"/>
          </p:cNvSpPr>
          <p:nvPr>
            <p:ph idx="1"/>
          </p:nvPr>
        </p:nvSpPr>
        <p:spPr/>
        <p:txBody>
          <a:bodyPr>
            <a:normAutofit lnSpcReduction="20000"/>
          </a:bodyPr>
          <a:p>
            <a:r>
              <a:rPr lang="en-US"/>
              <a:t>Ví dụ:</a:t>
            </a:r>
            <a:endParaRPr lang="en-US"/>
          </a:p>
          <a:p>
            <a:pPr marL="0" indent="0">
              <a:buNone/>
            </a:pPr>
            <a:r>
              <a:rPr lang="en-US"/>
              <a:t>class Person:</a:t>
            </a:r>
            <a:endParaRPr lang="en-US"/>
          </a:p>
          <a:p>
            <a:pPr marL="0" indent="0">
              <a:buNone/>
            </a:pPr>
            <a:r>
              <a:rPr lang="en-US"/>
              <a:t>  def __init__(self, fname, lname):</a:t>
            </a:r>
            <a:endParaRPr lang="en-US"/>
          </a:p>
          <a:p>
            <a:pPr marL="0" indent="0">
              <a:buNone/>
            </a:pPr>
            <a:r>
              <a:rPr lang="en-US"/>
              <a:t>    self.firstname = fname</a:t>
            </a:r>
            <a:endParaRPr lang="en-US"/>
          </a:p>
          <a:p>
            <a:pPr marL="0" indent="0">
              <a:buNone/>
            </a:pPr>
            <a:r>
              <a:rPr lang="en-US"/>
              <a:t>    self.lastname = lname</a:t>
            </a:r>
            <a:endParaRPr lang="en-US"/>
          </a:p>
          <a:p>
            <a:pPr marL="0" indent="0">
              <a:buNone/>
            </a:pPr>
            <a:endParaRPr lang="en-US"/>
          </a:p>
          <a:p>
            <a:pPr marL="0" indent="0">
              <a:buNone/>
            </a:pPr>
            <a:r>
              <a:rPr lang="en-US"/>
              <a:t>  def printname(self):</a:t>
            </a:r>
            <a:endParaRPr lang="en-US"/>
          </a:p>
          <a:p>
            <a:pPr marL="0" indent="0">
              <a:buNone/>
            </a:pPr>
            <a:r>
              <a:rPr lang="en-US"/>
              <a:t>    print(self.firstname, self.lastname)</a:t>
            </a:r>
            <a:endParaRPr lang="en-US"/>
          </a:p>
          <a:p>
            <a:pPr marL="0" indent="0">
              <a:buNone/>
            </a:pPr>
            <a:endParaRPr lang="en-US"/>
          </a:p>
          <a:p>
            <a:pPr marL="0" indent="0">
              <a:buNone/>
            </a:pPr>
            <a:r>
              <a:rPr lang="en-US"/>
              <a:t>class Student(Person):</a:t>
            </a:r>
            <a:endParaRPr lang="en-US"/>
          </a:p>
          <a:p>
            <a:pPr marL="0" indent="0">
              <a:buNone/>
            </a:pPr>
            <a:r>
              <a:rPr lang="en-US"/>
              <a:t>  def __init__(self, fname, lname):</a:t>
            </a:r>
            <a:endParaRPr lang="en-US"/>
          </a:p>
          <a:p>
            <a:pPr marL="0" indent="0">
              <a:buNone/>
            </a:pPr>
            <a:r>
              <a:rPr lang="en-US"/>
              <a:t>    Person.__init__(self, fname, lname)</a:t>
            </a:r>
            <a:endParaRPr lang="en-US"/>
          </a:p>
          <a:p>
            <a:pPr marL="0" indent="0">
              <a:buNone/>
            </a:pPr>
            <a:endParaRPr lang="en-US"/>
          </a:p>
          <a:p>
            <a:pPr marL="0" indent="0">
              <a:buNone/>
            </a:pPr>
            <a:r>
              <a:rPr lang="en-US"/>
              <a:t>x = Student("Mike", "Olsen")</a:t>
            </a:r>
            <a:endParaRPr lang="en-US"/>
          </a:p>
          <a:p>
            <a:pPr marL="0" indent="0">
              <a:buNone/>
            </a:pPr>
            <a:r>
              <a:rPr lang="en-US"/>
              <a:t>x.printname()# Mike Olsen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Inheritance</a:t>
            </a:r>
            <a:endParaRPr lang="en-US"/>
          </a:p>
        </p:txBody>
      </p:sp>
      <p:sp>
        <p:nvSpPr>
          <p:cNvPr id="3" name="Content Placeholder 2"/>
          <p:cNvSpPr>
            <a:spLocks noGrp="1"/>
          </p:cNvSpPr>
          <p:nvPr>
            <p:ph idx="1"/>
          </p:nvPr>
        </p:nvSpPr>
        <p:spPr/>
        <p:txBody>
          <a:bodyPr>
            <a:normAutofit fontScale="60000"/>
          </a:bodyPr>
          <a:p>
            <a:pPr>
              <a:buFont typeface="Wingdings" panose="05000000000000000000" charset="0"/>
              <a:buChar char="Ø"/>
            </a:pPr>
            <a:r>
              <a:rPr lang="en-US"/>
              <a:t> Hàm super() cũng dùng để làm lớp con kế thừa lớp cha. Và khi đó thì không cần sử dụng tên của class cha, nó sẽ tự động kế thừa.</a:t>
            </a:r>
            <a:endParaRPr lang="en-US"/>
          </a:p>
          <a:p>
            <a:pPr>
              <a:buFont typeface="Arial" panose="020B0604020202020204" pitchFamily="34" charset="0"/>
              <a:buChar char="•"/>
            </a:pPr>
            <a:r>
              <a:rPr lang="en-US"/>
              <a:t>Ví dụ: Thêm thuộc tính, thêm phương thức</a:t>
            </a:r>
            <a:endParaRPr lang="en-US"/>
          </a:p>
          <a:p>
            <a:pPr marL="0" indent="0">
              <a:buFont typeface="Arial" panose="020B0604020202020204" pitchFamily="34" charset="0"/>
              <a:buNone/>
            </a:pPr>
            <a:r>
              <a:rPr lang="en-US"/>
              <a:t>class Person:</a:t>
            </a:r>
            <a:endParaRPr lang="en-US"/>
          </a:p>
          <a:p>
            <a:pPr marL="0" indent="0">
              <a:buFont typeface="Arial" panose="020B0604020202020204" pitchFamily="34" charset="0"/>
              <a:buNone/>
            </a:pPr>
            <a:r>
              <a:rPr lang="en-US"/>
              <a:t>  def __init__(self, fname, lname):</a:t>
            </a:r>
            <a:endParaRPr lang="en-US"/>
          </a:p>
          <a:p>
            <a:pPr marL="0" indent="0">
              <a:buFont typeface="Arial" panose="020B0604020202020204" pitchFamily="34" charset="0"/>
              <a:buNone/>
            </a:pPr>
            <a:r>
              <a:rPr lang="en-US"/>
              <a:t>    self.firstname = fname</a:t>
            </a:r>
            <a:endParaRPr lang="en-US"/>
          </a:p>
          <a:p>
            <a:pPr marL="0" indent="0">
              <a:buFont typeface="Arial" panose="020B0604020202020204" pitchFamily="34" charset="0"/>
              <a:buNone/>
            </a:pPr>
            <a:r>
              <a:rPr lang="en-US"/>
              <a:t>    self.lastname = lname</a:t>
            </a:r>
            <a:endParaRPr lang="en-US"/>
          </a:p>
          <a:p>
            <a:pPr marL="0" indent="0">
              <a:buFont typeface="Arial" panose="020B0604020202020204" pitchFamily="34" charset="0"/>
              <a:buNone/>
            </a:pPr>
            <a:r>
              <a:rPr lang="en-US"/>
              <a:t>  def printname(self):</a:t>
            </a:r>
            <a:endParaRPr lang="en-US"/>
          </a:p>
          <a:p>
            <a:pPr marL="0" indent="0">
              <a:buFont typeface="Arial" panose="020B0604020202020204" pitchFamily="34" charset="0"/>
              <a:buNone/>
            </a:pPr>
            <a:r>
              <a:rPr lang="en-US"/>
              <a:t>    print(self.firstname, self.lastname)</a:t>
            </a:r>
            <a:endParaRPr lang="en-US"/>
          </a:p>
          <a:p>
            <a:pPr marL="0" indent="0">
              <a:buFont typeface="Arial" panose="020B0604020202020204" pitchFamily="34" charset="0"/>
              <a:buNone/>
            </a:pPr>
            <a:r>
              <a:rPr lang="en-US"/>
              <a:t>class Student(Person):</a:t>
            </a:r>
            <a:endParaRPr lang="en-US"/>
          </a:p>
          <a:p>
            <a:pPr marL="0" indent="0">
              <a:buFont typeface="Arial" panose="020B0604020202020204" pitchFamily="34" charset="0"/>
              <a:buNone/>
            </a:pPr>
            <a:r>
              <a:rPr lang="en-US"/>
              <a:t>  def __init__(self, fname, lname, year):</a:t>
            </a:r>
            <a:endParaRPr lang="en-US"/>
          </a:p>
          <a:p>
            <a:pPr marL="0" indent="0">
              <a:buFont typeface="Arial" panose="020B0604020202020204" pitchFamily="34" charset="0"/>
              <a:buNone/>
            </a:pPr>
            <a:r>
              <a:rPr lang="en-US"/>
              <a:t>    super().__init__(fname, lname)</a:t>
            </a:r>
            <a:endParaRPr lang="en-US"/>
          </a:p>
          <a:p>
            <a:pPr marL="0" indent="0">
              <a:buFont typeface="Arial" panose="020B0604020202020204" pitchFamily="34" charset="0"/>
              <a:buNone/>
            </a:pPr>
            <a:r>
              <a:rPr lang="en-US"/>
              <a:t>    self.graduationyear = year</a:t>
            </a:r>
            <a:endParaRPr lang="en-US"/>
          </a:p>
          <a:p>
            <a:pPr marL="0" indent="0">
              <a:buFont typeface="Arial" panose="020B0604020202020204" pitchFamily="34" charset="0"/>
              <a:buNone/>
            </a:pPr>
            <a:r>
              <a:rPr lang="en-US"/>
              <a:t>  def welcome(self):</a:t>
            </a:r>
            <a:endParaRPr lang="en-US"/>
          </a:p>
          <a:p>
            <a:pPr marL="0" indent="0">
              <a:buFont typeface="Arial" panose="020B0604020202020204" pitchFamily="34" charset="0"/>
              <a:buNone/>
            </a:pPr>
            <a:r>
              <a:rPr lang="en-US"/>
              <a:t>    print("Welcome", self.firstname, self.lastname, "to the class of", self.graduationyear)</a:t>
            </a:r>
            <a:endParaRPr lang="en-US"/>
          </a:p>
          <a:p>
            <a:pPr marL="0" indent="0">
              <a:buFont typeface="Arial" panose="020B0604020202020204" pitchFamily="34" charset="0"/>
              <a:buNone/>
            </a:pPr>
            <a:r>
              <a:rPr lang="en-US"/>
              <a:t>x = Student("Mike", "Olsen", 2019)</a:t>
            </a:r>
            <a:endParaRPr lang="en-US"/>
          </a:p>
          <a:p>
            <a:pPr marL="0" indent="0">
              <a:buFont typeface="Arial" panose="020B0604020202020204" pitchFamily="34" charset="0"/>
              <a:buNone/>
            </a:pPr>
            <a:r>
              <a:rPr lang="en-US"/>
              <a:t>x.welcome()# Welcom Mike Olsen to the class of 2019</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Iterators</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Iterator là các đối tượng cho phép ta lấy từng phần tử của nó, hành động này có thể được lặp đi lặp lại. Iterator ở khắp mọi nơi trong Python, bên trong các vòng lặp, comprehension, generator…</a:t>
            </a:r>
            <a:endParaRPr lang="en-US"/>
          </a:p>
          <a:p>
            <a:pPr>
              <a:buFont typeface="Wingdings" panose="05000000000000000000" charset="0"/>
              <a:buChar char="Ø"/>
            </a:pPr>
            <a:r>
              <a:rPr lang="en-US"/>
              <a:t> Iterator trong Python phải thực hiện hai phương thức đặc biệt là __iter__() và __next__(), gọi chung là giao thức iterator (Iterator Protocol).</a:t>
            </a:r>
            <a:endParaRPr lang="en-US"/>
          </a:p>
          <a:p>
            <a:pPr>
              <a:buFont typeface="Arial" panose="020B0604020202020204" pitchFamily="34" charset="0"/>
              <a:buChar char="•"/>
            </a:pPr>
            <a:r>
              <a:rPr lang="en-US"/>
              <a:t>Phương thức __iter__ trả về chính đối tượng iterator.</a:t>
            </a:r>
            <a:endParaRPr lang="en-US"/>
          </a:p>
          <a:p>
            <a:pPr>
              <a:buFont typeface="Arial" panose="020B0604020202020204" pitchFamily="34" charset="0"/>
              <a:buChar char="•"/>
            </a:pPr>
            <a:r>
              <a:rPr lang="en-US"/>
              <a:t>Phương thức __next__ trả về phần tử tiếp theo. Nếu không còn phần tử nào nữa thì sẽ có lỗi StopIteration xảy ra.</a:t>
            </a:r>
            <a:endParaRPr lang="en-US"/>
          </a:p>
          <a:p>
            <a:pPr>
              <a:buFont typeface="Wingdings" panose="05000000000000000000" charset="0"/>
              <a:buChar char="Ø"/>
            </a:pPr>
            <a:r>
              <a:rPr lang="en-US"/>
              <a:t>Iterator và Iterable:</a:t>
            </a:r>
            <a:endParaRPr lang="en-US"/>
          </a:p>
          <a:p>
            <a:pPr>
              <a:buFont typeface="Arial" panose="020B0604020202020204" pitchFamily="34" charset="0"/>
              <a:buChar char="•"/>
            </a:pPr>
            <a:r>
              <a:rPr lang="en-US"/>
              <a:t>Iterable object là một đối tượng sau khi sử dụng các phương thức sẽ trả về một iterator, ví dụ như Chuỗi, List, Tuple.</a:t>
            </a:r>
            <a:endParaRPr lang="en-US"/>
          </a:p>
          <a:p>
            <a:pPr>
              <a:buFont typeface="Arial" panose="020B0604020202020204" pitchFamily="34" charset="0"/>
              <a:buChar char="•"/>
            </a:pPr>
            <a:r>
              <a:rPr lang="en-US"/>
              <a:t>Iter() là một hàm dựng sẵn trong Python nhận đầu vào là một đối tượng iterable và trả về kết quả là một iterator.</a:t>
            </a:r>
            <a:endParaRPr lang="en-US"/>
          </a:p>
          <a:p>
            <a:pPr>
              <a:buFont typeface="Arial" panose="020B0604020202020204" pitchFamily="34" charset="0"/>
              <a:buChar char="•"/>
            </a:pP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Iterators</a:t>
            </a:r>
            <a:endParaRPr lang="en-US"/>
          </a:p>
        </p:txBody>
      </p:sp>
      <p:sp>
        <p:nvSpPr>
          <p:cNvPr id="3" name="Content Placeholder 2"/>
          <p:cNvSpPr>
            <a:spLocks noGrp="1"/>
          </p:cNvSpPr>
          <p:nvPr>
            <p:ph idx="1"/>
          </p:nvPr>
        </p:nvSpPr>
        <p:spPr/>
        <p:txBody>
          <a:bodyPr>
            <a:normAutofit fontScale="60000"/>
          </a:bodyPr>
          <a:p>
            <a:pPr>
              <a:buFont typeface="Wingdings" panose="05000000000000000000" charset="0"/>
              <a:buChar char="Ø"/>
            </a:pPr>
            <a:r>
              <a:rPr lang="en-US"/>
              <a:t>Tạo một Iterator: Để tạo một iterator, phải triển khai các phương thức __iter__() và __next__() cho đối tượng. .</a:t>
            </a:r>
            <a:endParaRPr lang="en-US"/>
          </a:p>
          <a:p>
            <a:pPr marL="0" indent="0">
              <a:buFont typeface="Wingdings" panose="05000000000000000000" charset="0"/>
              <a:buNone/>
            </a:pPr>
            <a:r>
              <a:rPr lang="en-US"/>
              <a:t>Ví dụ:</a:t>
            </a:r>
            <a:endParaRPr lang="en-US"/>
          </a:p>
          <a:p>
            <a:pPr marL="0" indent="0">
              <a:buFont typeface="Wingdings" panose="05000000000000000000" charset="0"/>
              <a:buNone/>
            </a:pPr>
            <a:r>
              <a:rPr lang="en-US"/>
              <a:t>class MyNumbers:</a:t>
            </a:r>
            <a:endParaRPr lang="en-US"/>
          </a:p>
          <a:p>
            <a:pPr marL="0" indent="0">
              <a:buFont typeface="Wingdings" panose="05000000000000000000" charset="0"/>
              <a:buNone/>
            </a:pPr>
            <a:r>
              <a:rPr lang="en-US"/>
              <a:t>  def __iter__(self):</a:t>
            </a:r>
            <a:endParaRPr lang="en-US"/>
          </a:p>
          <a:p>
            <a:pPr marL="0" indent="0">
              <a:buFont typeface="Wingdings" panose="05000000000000000000" charset="0"/>
              <a:buNone/>
            </a:pPr>
            <a:r>
              <a:rPr lang="en-US"/>
              <a:t>    self.a = 1</a:t>
            </a:r>
            <a:endParaRPr lang="en-US"/>
          </a:p>
          <a:p>
            <a:pPr marL="0" indent="0">
              <a:buFont typeface="Wingdings" panose="05000000000000000000" charset="0"/>
              <a:buNone/>
            </a:pPr>
            <a:r>
              <a:rPr lang="en-US"/>
              <a:t>    return self</a:t>
            </a:r>
            <a:endParaRPr lang="en-US"/>
          </a:p>
          <a:p>
            <a:pPr marL="0" indent="0">
              <a:buFont typeface="Wingdings" panose="05000000000000000000" charset="0"/>
              <a:buNone/>
            </a:pPr>
            <a:r>
              <a:rPr lang="en-US"/>
              <a:t>  def __next__(self):</a:t>
            </a:r>
            <a:endParaRPr lang="en-US"/>
          </a:p>
          <a:p>
            <a:pPr marL="0" indent="0">
              <a:buFont typeface="Wingdings" panose="05000000000000000000" charset="0"/>
              <a:buNone/>
            </a:pPr>
            <a:r>
              <a:rPr lang="en-US"/>
              <a:t>    if self.a &lt;= 20:</a:t>
            </a:r>
            <a:endParaRPr lang="en-US"/>
          </a:p>
          <a:p>
            <a:pPr marL="0" indent="0">
              <a:buFont typeface="Wingdings" panose="05000000000000000000" charset="0"/>
              <a:buNone/>
            </a:pPr>
            <a:r>
              <a:rPr lang="en-US"/>
              <a:t>      x = self.a</a:t>
            </a:r>
            <a:endParaRPr lang="en-US"/>
          </a:p>
          <a:p>
            <a:pPr marL="0" indent="0">
              <a:buFont typeface="Wingdings" panose="05000000000000000000" charset="0"/>
              <a:buNone/>
            </a:pPr>
            <a:r>
              <a:rPr lang="en-US"/>
              <a:t>      self.a += 1</a:t>
            </a:r>
            <a:endParaRPr lang="en-US"/>
          </a:p>
          <a:p>
            <a:pPr marL="0" indent="0">
              <a:buFont typeface="Wingdings" panose="05000000000000000000" charset="0"/>
              <a:buNone/>
            </a:pPr>
            <a:r>
              <a:rPr lang="en-US"/>
              <a:t>      return x</a:t>
            </a:r>
            <a:endParaRPr lang="en-US"/>
          </a:p>
          <a:p>
            <a:pPr marL="0" indent="0">
              <a:buFont typeface="Wingdings" panose="05000000000000000000" charset="0"/>
              <a:buNone/>
            </a:pPr>
            <a:r>
              <a:rPr lang="en-US"/>
              <a:t>    else:</a:t>
            </a:r>
            <a:endParaRPr lang="en-US"/>
          </a:p>
          <a:p>
            <a:pPr marL="0" indent="0">
              <a:buFont typeface="Wingdings" panose="05000000000000000000" charset="0"/>
              <a:buNone/>
            </a:pPr>
            <a:r>
              <a:rPr lang="en-US"/>
              <a:t>      raise StopIteration# Dừng Iterator</a:t>
            </a:r>
            <a:endParaRPr lang="en-US"/>
          </a:p>
          <a:p>
            <a:pPr marL="0" indent="0">
              <a:buFont typeface="Wingdings" panose="05000000000000000000" charset="0"/>
              <a:buNone/>
            </a:pPr>
            <a:r>
              <a:rPr lang="en-US"/>
              <a:t>myclass = MyNumbers()</a:t>
            </a:r>
            <a:endParaRPr lang="en-US"/>
          </a:p>
          <a:p>
            <a:pPr marL="0" indent="0">
              <a:buFont typeface="Wingdings" panose="05000000000000000000" charset="0"/>
              <a:buNone/>
            </a:pPr>
            <a:r>
              <a:rPr lang="en-US"/>
              <a:t>myiter = iter(myclass)</a:t>
            </a:r>
            <a:endParaRPr lang="en-US"/>
          </a:p>
          <a:p>
            <a:pPr marL="0" indent="0">
              <a:buFont typeface="Wingdings" panose="05000000000000000000" charset="0"/>
              <a:buNone/>
            </a:pPr>
            <a:r>
              <a:rPr lang="en-US"/>
              <a:t>for x in myiter:</a:t>
            </a:r>
            <a:endParaRPr lang="en-US"/>
          </a:p>
          <a:p>
            <a:pPr marL="0" indent="0">
              <a:buFont typeface="Wingdings" panose="05000000000000000000" charset="0"/>
              <a:buNone/>
            </a:pPr>
            <a:r>
              <a:rPr lang="en-US"/>
              <a:t>  print(x)# In ra 1 đến 20</a:t>
            </a:r>
            <a:endParaRPr lang="en-US"/>
          </a:p>
          <a:p>
            <a:pPr>
              <a:buFont typeface="Arial" panose="020B0604020202020204" pitchFamily="34" charset="0"/>
              <a:buChar char="•"/>
            </a:pPr>
            <a:endParaRPr lang="en-US"/>
          </a:p>
          <a:p>
            <a:pPr marL="0" indent="0">
              <a:buFont typeface="Wingdings" panose="05000000000000000000" charset="0"/>
              <a:buNone/>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Scope/Phạm vi</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Một biến chỉ được thực hiện trong một không gian đã được tạo nhất định, gọi là phạm vi(Scope).</a:t>
            </a:r>
            <a:endParaRPr lang="en-US"/>
          </a:p>
          <a:p>
            <a:pPr>
              <a:buFont typeface="Arial" panose="020B0604020202020204" pitchFamily="34" charset="0"/>
              <a:buChar char="•"/>
            </a:pPr>
            <a:r>
              <a:rPr lang="en-US"/>
              <a:t>Local Scope: Một biến được tạo thuộc một hàm, thì nó chỉ được sử dụng trong hàm đó và hàm khác được tạo bên trong hàm đó.</a:t>
            </a:r>
            <a:endParaRPr lang="en-US"/>
          </a:p>
          <a:p>
            <a:pPr marL="0" indent="0">
              <a:buFont typeface="Arial" panose="020B0604020202020204" pitchFamily="34" charset="0"/>
              <a:buNone/>
            </a:pPr>
            <a:r>
              <a:rPr lang="en-US"/>
              <a:t>def myfunc():</a:t>
            </a:r>
            <a:endParaRPr lang="en-US"/>
          </a:p>
          <a:p>
            <a:pPr marL="0" indent="0">
              <a:buFont typeface="Arial" panose="020B0604020202020204" pitchFamily="34" charset="0"/>
              <a:buNone/>
            </a:pPr>
            <a:r>
              <a:rPr lang="en-US"/>
              <a:t>  x = 300</a:t>
            </a:r>
            <a:endParaRPr lang="en-US"/>
          </a:p>
          <a:p>
            <a:pPr marL="0" indent="0">
              <a:buFont typeface="Arial" panose="020B0604020202020204" pitchFamily="34" charset="0"/>
              <a:buNone/>
            </a:pPr>
            <a:r>
              <a:rPr lang="en-US"/>
              <a:t>  def myinnerfunc():</a:t>
            </a:r>
            <a:endParaRPr lang="en-US"/>
          </a:p>
          <a:p>
            <a:pPr marL="0" indent="0">
              <a:buFont typeface="Arial" panose="020B0604020202020204" pitchFamily="34" charset="0"/>
              <a:buNone/>
            </a:pPr>
            <a:r>
              <a:rPr lang="en-US"/>
              <a:t>    print(x)</a:t>
            </a:r>
            <a:endParaRPr lang="en-US"/>
          </a:p>
          <a:p>
            <a:pPr marL="0" indent="0">
              <a:buFont typeface="Arial" panose="020B0604020202020204" pitchFamily="34" charset="0"/>
              <a:buNone/>
            </a:pPr>
            <a:r>
              <a:rPr lang="en-US"/>
              <a:t>  myinnerfunc()</a:t>
            </a:r>
            <a:endParaRPr lang="en-US"/>
          </a:p>
          <a:p>
            <a:pPr marL="0" indent="0">
              <a:buFont typeface="Arial" panose="020B0604020202020204" pitchFamily="34" charset="0"/>
              <a:buNone/>
            </a:pPr>
            <a:r>
              <a:rPr lang="en-US"/>
              <a:t>myfunc()</a:t>
            </a:r>
            <a:endParaRPr lang="en-US"/>
          </a:p>
          <a:p>
            <a:pPr>
              <a:buFont typeface="Arial" panose="020B0604020202020204" pitchFamily="34" charset="0"/>
              <a:buChar char="•"/>
            </a:pPr>
            <a:r>
              <a:rPr lang="en-US"/>
              <a:t>Global Scope: Biến được khởi tạo trong thân hàm chính và được sử dụng cả bên trong và ngoài hàm.</a:t>
            </a:r>
            <a:endParaRPr lang="en-US"/>
          </a:p>
          <a:p>
            <a:pPr>
              <a:buFont typeface="Arial" panose="020B0604020202020204" pitchFamily="34" charset="0"/>
              <a:buChar char="•"/>
            </a:pPr>
            <a:r>
              <a:rPr lang="en-US"/>
              <a:t>Sử dụng từ khóa global để biến đổi biến cục bộ thành biến toàn cuc.</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Modules</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a:t>Module là: Giống như một thư viện mã. Một tệp chứa các chức năng mà bạn muốn đưa vào ứng dụng của bạn.</a:t>
            </a:r>
            <a:endParaRPr lang="en-US"/>
          </a:p>
          <a:p>
            <a:pPr>
              <a:buFont typeface="Wingdings" panose="05000000000000000000" charset="0"/>
              <a:buChar char="Ø"/>
            </a:pPr>
            <a:r>
              <a:rPr lang="en-US"/>
              <a:t>Tạo Module: Lưu mã bạn muốn trong một tệp có phần mở rộng tệp .py</a:t>
            </a:r>
            <a:endParaRPr lang="en-US"/>
          </a:p>
          <a:p>
            <a:pPr>
              <a:buFont typeface="Wingdings" panose="05000000000000000000" charset="0"/>
              <a:buChar char="Ø"/>
            </a:pPr>
            <a:r>
              <a:rPr lang="en-US"/>
              <a:t> Sử dụng Module: Sử dụng câu lệnh import.</a:t>
            </a:r>
            <a:endParaRPr lang="en-US"/>
          </a:p>
          <a:p>
            <a:pPr marL="0" indent="0">
              <a:buFont typeface="Wingdings" panose="05000000000000000000" charset="0"/>
              <a:buNone/>
            </a:pPr>
            <a:r>
              <a:rPr lang="en-US"/>
              <a:t>Lưu ý: Khi muốn sử dụng một hàm từ một Module, thì sử dụng cú pháp: module_name.felt.name</a:t>
            </a:r>
            <a:endParaRPr lang="en-US"/>
          </a:p>
          <a:p>
            <a:pPr>
              <a:buFont typeface="Wingdings" panose="05000000000000000000" charset="0"/>
              <a:buChar char="Ø"/>
            </a:pPr>
            <a:r>
              <a:rPr lang="en-US"/>
              <a:t>Module có thể  chứa các hàm, nhưng cũng có các biến củatất cả các kiểu (mảng, từ điển, đối tượng...).</a:t>
            </a:r>
            <a:endParaRPr lang="en-US"/>
          </a:p>
          <a:p>
            <a:pPr>
              <a:buFont typeface="Wingdings" panose="05000000000000000000" charset="0"/>
              <a:buChar char="Ø"/>
            </a:pPr>
            <a:r>
              <a:rPr lang="en-US"/>
              <a:t>Có thể tạo ký hiệu cho một tên của module khi import ta sử dụng từ khóa as</a:t>
            </a:r>
            <a:endParaRPr lang="en-US"/>
          </a:p>
          <a:p>
            <a:pPr>
              <a:buFont typeface="Wingdings" panose="05000000000000000000" charset="0"/>
              <a:buChar char="Ø"/>
            </a:pPr>
            <a:r>
              <a:rPr lang="en-US"/>
              <a:t>Sử dụng từ khóa from để import một phần của module.</a:t>
            </a:r>
            <a:endParaRPr lang="en-US"/>
          </a:p>
          <a:p>
            <a:pPr>
              <a:buFont typeface="Arial" panose="020B0604020202020204" pitchFamily="34" charset="0"/>
              <a:buChar char="•"/>
            </a:pPr>
            <a:r>
              <a:rPr lang="en-US"/>
              <a:t>Lưu ý: Khi import mà sử dụng from, không được sử dụng tên module khi tham chiếu đến các thành phần trong module. Ví dụ person1["age"], không phải là: mymodule.person1["age"]</a:t>
            </a:r>
            <a:endParaRPr lang="en-US"/>
          </a:p>
          <a:p>
            <a:pPr marL="0" indent="0">
              <a:buFont typeface="Wingdings" panose="05000000000000000000" charset="0"/>
              <a:buNone/>
            </a:pPr>
            <a:endParaRPr lang="en-US"/>
          </a:p>
          <a:p>
            <a:pPr marL="0" indent="0">
              <a:buFont typeface="Wingdings" panose="05000000000000000000" charset="0"/>
              <a:buNone/>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Modules</a:t>
            </a:r>
            <a:endParaRPr lang="en-US"/>
          </a:p>
        </p:txBody>
      </p:sp>
      <p:sp>
        <p:nvSpPr>
          <p:cNvPr id="3" name="Content Placeholder 2"/>
          <p:cNvSpPr>
            <a:spLocks noGrp="1"/>
          </p:cNvSpPr>
          <p:nvPr>
            <p:ph idx="1"/>
          </p:nvPr>
        </p:nvSpPr>
        <p:spPr/>
        <p:txBody>
          <a:bodyPr/>
          <a:p>
            <a:r>
              <a:rPr lang="en-US"/>
              <a:t>Ví dụ:</a:t>
            </a:r>
            <a:endParaRPr lang="en-US"/>
          </a:p>
          <a:p>
            <a:pPr marL="0" indent="0">
              <a:buNone/>
            </a:pPr>
            <a:r>
              <a:rPr lang="en-US"/>
              <a:t>person1 = {</a:t>
            </a:r>
            <a:endParaRPr lang="en-US"/>
          </a:p>
          <a:p>
            <a:pPr marL="0" indent="0">
              <a:buNone/>
            </a:pPr>
            <a:r>
              <a:rPr lang="en-US"/>
              <a:t>  "name": "John",</a:t>
            </a:r>
            <a:endParaRPr lang="en-US"/>
          </a:p>
          <a:p>
            <a:pPr marL="0" indent="0">
              <a:buNone/>
            </a:pPr>
            <a:r>
              <a:rPr lang="en-US"/>
              <a:t>  "age": 36,</a:t>
            </a:r>
            <a:endParaRPr lang="en-US"/>
          </a:p>
          <a:p>
            <a:pPr marL="0" indent="0">
              <a:buNone/>
            </a:pPr>
            <a:r>
              <a:rPr lang="en-US"/>
              <a:t>  "country": "Norway"</a:t>
            </a:r>
            <a:endParaRPr lang="en-US"/>
          </a:p>
          <a:p>
            <a:pPr marL="0" indent="0">
              <a:buNone/>
            </a:pPr>
            <a:r>
              <a:rPr lang="en-US"/>
              <a:t>}</a:t>
            </a:r>
            <a:endParaRPr lang="en-US"/>
          </a:p>
          <a:p>
            <a:pPr marL="0" indent="0">
              <a:buNone/>
            </a:pPr>
            <a:r>
              <a:rPr lang="en-US"/>
              <a:t>import mymodule as mx</a:t>
            </a:r>
            <a:endParaRPr lang="en-US"/>
          </a:p>
          <a:p>
            <a:pPr marL="0" indent="0">
              <a:buNone/>
            </a:pPr>
            <a:r>
              <a:rPr lang="en-US"/>
              <a:t>a = mx.person1["age"]</a:t>
            </a:r>
            <a:endParaRPr lang="en-US"/>
          </a:p>
          <a:p>
            <a:pPr marL="0" indent="0">
              <a:buNone/>
            </a:pPr>
            <a:r>
              <a:rPr lang="en-US"/>
              <a:t>print(a)</a:t>
            </a:r>
            <a:endParaRPr lang="en-US"/>
          </a:p>
          <a:p>
            <a:pPr marL="0" indent="0">
              <a:buNone/>
            </a:pPr>
            <a:r>
              <a:rPr lang="en-US"/>
              <a:t>from mymodule import person1</a:t>
            </a:r>
            <a:endParaRPr lang="en-US"/>
          </a:p>
          <a:p>
            <a:pPr marL="0" indent="0">
              <a:buNone/>
            </a:pPr>
            <a:endParaRPr lang="en-US"/>
          </a:p>
          <a:p>
            <a:pPr marL="0" indent="0">
              <a:buNone/>
            </a:pPr>
            <a:r>
              <a:rPr lang="en-US"/>
              <a:t>print (person1["country"])#Norway</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Datetime</a:t>
            </a:r>
            <a:endParaRPr lang="en-US"/>
          </a:p>
        </p:txBody>
      </p:sp>
      <p:sp>
        <p:nvSpPr>
          <p:cNvPr id="3" name="Content Placeholder 2"/>
          <p:cNvSpPr>
            <a:spLocks noGrp="1"/>
          </p:cNvSpPr>
          <p:nvPr>
            <p:ph idx="1"/>
          </p:nvPr>
        </p:nvSpPr>
        <p:spPr/>
        <p:txBody>
          <a:bodyPr/>
          <a:p>
            <a:r>
              <a:rPr lang="en-US"/>
              <a:t>Date trong python không là kiểu dữ liệu riêng, nhưng chúng ta import một module với tên datetime để làm việc với ngày như một đối tượng dữ liệu.</a:t>
            </a:r>
            <a:endParaRPr lang="en-US"/>
          </a:p>
          <a:p>
            <a:r>
              <a:rPr lang="en-US"/>
              <a:t>Tạo đối tượng date: Sử dụng lớp datetime() của datetime module.</a:t>
            </a:r>
            <a:endParaRPr lang="en-US"/>
          </a:p>
          <a:p>
            <a:r>
              <a:rPr lang="en-US"/>
              <a:t>Dùng phương thức strftime() để trả về string của một biết trong module.</a:t>
            </a:r>
            <a:endParaRPr lang="en-US"/>
          </a:p>
          <a:p>
            <a:r>
              <a:rPr lang="en-US"/>
              <a:t>Dưới đây là bảng tổng hợp một vài các tham chiếu trong Datetime</a:t>
            </a:r>
            <a:endParaRPr lang="en-US"/>
          </a:p>
          <a:p>
            <a:pPr marL="0" indent="0">
              <a:buNone/>
            </a:pPr>
            <a:endParaRPr lang="en-US"/>
          </a:p>
        </p:txBody>
      </p:sp>
      <p:graphicFrame>
        <p:nvGraphicFramePr>
          <p:cNvPr id="5" name="Table 4"/>
          <p:cNvGraphicFramePr/>
          <p:nvPr/>
        </p:nvGraphicFramePr>
        <p:xfrm>
          <a:off x="734060" y="3737610"/>
          <a:ext cx="7279640" cy="2726055"/>
        </p:xfrm>
        <a:graphic>
          <a:graphicData uri="http://schemas.openxmlformats.org/drawingml/2006/table">
            <a:tbl>
              <a:tblPr firstRow="1" bandRow="1">
                <a:tableStyleId>{5C22544A-7EE6-4342-B048-85BDC9FD1C3A}</a:tableStyleId>
              </a:tblPr>
              <a:tblGrid>
                <a:gridCol w="887730"/>
                <a:gridCol w="2792730"/>
                <a:gridCol w="592455"/>
                <a:gridCol w="3006725"/>
              </a:tblGrid>
              <a:tr h="333375">
                <a:tc>
                  <a:txBody>
                    <a:bodyPr/>
                    <a:p>
                      <a:pPr>
                        <a:buNone/>
                      </a:pPr>
                      <a:r>
                        <a:rPr lang="en-US"/>
                        <a:t>Directive</a:t>
                      </a:r>
                      <a:endParaRPr lang="en-US"/>
                    </a:p>
                  </a:txBody>
                  <a:tcPr/>
                </a:tc>
                <a:tc>
                  <a:txBody>
                    <a:bodyPr/>
                    <a:p>
                      <a:pPr>
                        <a:buNone/>
                      </a:pPr>
                      <a:r>
                        <a:rPr lang="en-US"/>
                        <a:t>Description</a:t>
                      </a:r>
                      <a:endParaRPr lang="en-US"/>
                    </a:p>
                  </a:txBody>
                  <a:tcPr/>
                </a:tc>
                <a:tc>
                  <a:txBody>
                    <a:bodyPr/>
                    <a:p>
                      <a:pPr>
                        <a:buNone/>
                      </a:pPr>
                      <a:endParaRPr lang="en-US"/>
                    </a:p>
                  </a:txBody>
                  <a:tcPr/>
                </a:tc>
                <a:tc>
                  <a:txBody>
                    <a:bodyPr/>
                    <a:p>
                      <a:pPr>
                        <a:buNone/>
                      </a:pPr>
                      <a:endParaRPr lang="en-US"/>
                    </a:p>
                  </a:txBody>
                  <a:tcPr/>
                </a:tc>
              </a:tr>
              <a:tr h="318135">
                <a:tc>
                  <a:txBody>
                    <a:bodyPr/>
                    <a:p>
                      <a:pPr>
                        <a:buNone/>
                      </a:pPr>
                      <a:r>
                        <a:rPr lang="en-US"/>
                        <a:t>%a</a:t>
                      </a:r>
                      <a:endParaRPr lang="en-US"/>
                    </a:p>
                  </a:txBody>
                  <a:tcPr/>
                </a:tc>
                <a:tc>
                  <a:txBody>
                    <a:bodyPr/>
                    <a:p>
                      <a:pPr>
                        <a:buNone/>
                      </a:pPr>
                      <a:r>
                        <a:rPr lang="en-US"/>
                        <a:t>Weekday, short version</a:t>
                      </a:r>
                      <a:endParaRPr lang="en-US"/>
                    </a:p>
                  </a:txBody>
                  <a:tcPr/>
                </a:tc>
                <a:tc>
                  <a:txBody>
                    <a:bodyPr/>
                    <a:p>
                      <a:pPr>
                        <a:buNone/>
                      </a:pPr>
                      <a:r>
                        <a:rPr lang="en-US"/>
                        <a:t>%m</a:t>
                      </a:r>
                      <a:endParaRPr lang="en-US"/>
                    </a:p>
                  </a:txBody>
                  <a:tcPr/>
                </a:tc>
                <a:tc>
                  <a:txBody>
                    <a:bodyPr/>
                    <a:p>
                      <a:pPr>
                        <a:buNone/>
                      </a:pPr>
                      <a:r>
                        <a:rPr lang="en-US"/>
                        <a:t>Month as a number 01-12</a:t>
                      </a:r>
                      <a:endParaRPr lang="en-US"/>
                    </a:p>
                  </a:txBody>
                  <a:tcPr/>
                </a:tc>
              </a:tr>
              <a:tr h="386080">
                <a:tc>
                  <a:txBody>
                    <a:bodyPr/>
                    <a:p>
                      <a:pPr>
                        <a:buNone/>
                      </a:pPr>
                      <a:r>
                        <a:rPr lang="en-US"/>
                        <a:t>%A</a:t>
                      </a:r>
                      <a:endParaRPr lang="en-US"/>
                    </a:p>
                  </a:txBody>
                  <a:tcPr/>
                </a:tc>
                <a:tc>
                  <a:txBody>
                    <a:bodyPr/>
                    <a:p>
                      <a:pPr>
                        <a:buNone/>
                      </a:pPr>
                      <a:r>
                        <a:rPr lang="en-US"/>
                        <a:t>Weekday, full version</a:t>
                      </a:r>
                      <a:endParaRPr lang="en-US"/>
                    </a:p>
                  </a:txBody>
                  <a:tcPr/>
                </a:tc>
                <a:tc>
                  <a:txBody>
                    <a:bodyPr/>
                    <a:p>
                      <a:pPr>
                        <a:buNone/>
                      </a:pPr>
                      <a:r>
                        <a:rPr lang="en-US"/>
                        <a:t>%y</a:t>
                      </a:r>
                      <a:endParaRPr lang="en-US"/>
                    </a:p>
                  </a:txBody>
                  <a:tcPr/>
                </a:tc>
                <a:tc>
                  <a:txBody>
                    <a:bodyPr/>
                    <a:p>
                      <a:pPr>
                        <a:buNone/>
                      </a:pPr>
                      <a:r>
                        <a:rPr lang="en-US"/>
                        <a:t>Year, short version, without century</a:t>
                      </a:r>
                      <a:endParaRPr lang="en-US"/>
                    </a:p>
                  </a:txBody>
                  <a:tcPr/>
                </a:tc>
              </a:tr>
              <a:tr h="524510">
                <a:tc>
                  <a:txBody>
                    <a:bodyPr/>
                    <a:p>
                      <a:pPr>
                        <a:buNone/>
                      </a:pPr>
                      <a:r>
                        <a:rPr lang="en-US"/>
                        <a:t>%w</a:t>
                      </a:r>
                      <a:endParaRPr lang="en-US"/>
                    </a:p>
                  </a:txBody>
                  <a:tcPr/>
                </a:tc>
                <a:tc>
                  <a:txBody>
                    <a:bodyPr/>
                    <a:p>
                      <a:pPr>
                        <a:buNone/>
                      </a:pPr>
                      <a:r>
                        <a:rPr lang="en-US"/>
                        <a:t>Weekday as a number 0-6, 0 is Sunday</a:t>
                      </a:r>
                      <a:endParaRPr lang="en-US"/>
                    </a:p>
                  </a:txBody>
                  <a:tcPr/>
                </a:tc>
                <a:tc>
                  <a:txBody>
                    <a:bodyPr/>
                    <a:p>
                      <a:pPr>
                        <a:buNone/>
                      </a:pPr>
                      <a:r>
                        <a:rPr lang="en-US"/>
                        <a:t>%Y</a:t>
                      </a:r>
                      <a:endParaRPr lang="en-US"/>
                    </a:p>
                  </a:txBody>
                  <a:tcPr/>
                </a:tc>
                <a:tc>
                  <a:txBody>
                    <a:bodyPr/>
                    <a:p>
                      <a:pPr>
                        <a:buNone/>
                      </a:pPr>
                      <a:r>
                        <a:rPr lang="en-US"/>
                        <a:t>Year, full version</a:t>
                      </a:r>
                      <a:endParaRPr lang="en-US"/>
                    </a:p>
                  </a:txBody>
                  <a:tcPr/>
                </a:tc>
              </a:tr>
              <a:tr h="294005">
                <a:tc>
                  <a:txBody>
                    <a:bodyPr/>
                    <a:p>
                      <a:pPr>
                        <a:buNone/>
                      </a:pPr>
                      <a:r>
                        <a:rPr lang="en-US"/>
                        <a:t>%d</a:t>
                      </a:r>
                      <a:endParaRPr lang="en-US"/>
                    </a:p>
                  </a:txBody>
                  <a:tcPr/>
                </a:tc>
                <a:tc>
                  <a:txBody>
                    <a:bodyPr/>
                    <a:p>
                      <a:pPr>
                        <a:buNone/>
                      </a:pPr>
                      <a:r>
                        <a:rPr lang="en-US"/>
                        <a:t>Day of month 01-31</a:t>
                      </a:r>
                      <a:endParaRPr lang="en-US"/>
                    </a:p>
                  </a:txBody>
                  <a:tcPr/>
                </a:tc>
                <a:tc>
                  <a:txBody>
                    <a:bodyPr/>
                    <a:p>
                      <a:pPr>
                        <a:buNone/>
                      </a:pPr>
                      <a:r>
                        <a:rPr lang="en-US"/>
                        <a:t>%H</a:t>
                      </a:r>
                      <a:endParaRPr lang="en-US"/>
                    </a:p>
                  </a:txBody>
                  <a:tcPr/>
                </a:tc>
                <a:tc>
                  <a:txBody>
                    <a:bodyPr/>
                    <a:p>
                      <a:pPr>
                        <a:buNone/>
                      </a:pPr>
                      <a:r>
                        <a:rPr lang="en-US"/>
                        <a:t>Hour 00-23</a:t>
                      </a:r>
                      <a:endParaRPr lang="en-US"/>
                    </a:p>
                  </a:txBody>
                  <a:tcPr/>
                </a:tc>
              </a:tr>
              <a:tr h="363855">
                <a:tc>
                  <a:txBody>
                    <a:bodyPr/>
                    <a:p>
                      <a:pPr>
                        <a:buNone/>
                      </a:pPr>
                      <a:r>
                        <a:rPr lang="en-US"/>
                        <a:t>%b</a:t>
                      </a:r>
                      <a:endParaRPr lang="en-US"/>
                    </a:p>
                  </a:txBody>
                  <a:tcPr/>
                </a:tc>
                <a:tc>
                  <a:txBody>
                    <a:bodyPr/>
                    <a:p>
                      <a:pPr>
                        <a:buNone/>
                      </a:pPr>
                      <a:r>
                        <a:rPr lang="en-US"/>
                        <a:t>Month name, short version</a:t>
                      </a:r>
                      <a:endParaRPr lang="en-US"/>
                    </a:p>
                  </a:txBody>
                  <a:tcPr/>
                </a:tc>
                <a:tc>
                  <a:txBody>
                    <a:bodyPr/>
                    <a:p>
                      <a:pPr>
                        <a:buNone/>
                      </a:pPr>
                      <a:r>
                        <a:rPr lang="en-US"/>
                        <a:t>%I</a:t>
                      </a:r>
                      <a:endParaRPr lang="en-US"/>
                    </a:p>
                  </a:txBody>
                  <a:tcPr/>
                </a:tc>
                <a:tc>
                  <a:txBody>
                    <a:bodyPr/>
                    <a:p>
                      <a:pPr>
                        <a:buNone/>
                      </a:pPr>
                      <a:r>
                        <a:rPr lang="en-US"/>
                        <a:t>Hour 00-12</a:t>
                      </a:r>
                      <a:endParaRPr lang="en-US"/>
                    </a:p>
                  </a:txBody>
                  <a:tcPr/>
                </a:tc>
              </a:tr>
              <a:tr h="502920">
                <a:tc>
                  <a:txBody>
                    <a:bodyPr/>
                    <a:p>
                      <a:pPr>
                        <a:buNone/>
                      </a:pPr>
                      <a:r>
                        <a:rPr lang="en-US"/>
                        <a:t>%B</a:t>
                      </a:r>
                      <a:endParaRPr lang="en-US"/>
                    </a:p>
                  </a:txBody>
                  <a:tcPr/>
                </a:tc>
                <a:tc>
                  <a:txBody>
                    <a:bodyPr/>
                    <a:p>
                      <a:pPr>
                        <a:buNone/>
                      </a:pPr>
                      <a:r>
                        <a:rPr lang="en-US"/>
                        <a:t>Month name, full version</a:t>
                      </a:r>
                      <a:endParaRPr lang="en-US"/>
                    </a:p>
                  </a:txBody>
                  <a:tcPr/>
                </a:tc>
                <a:tc>
                  <a:txBody>
                    <a:bodyPr/>
                    <a:p>
                      <a:pPr>
                        <a:buNone/>
                      </a:pPr>
                      <a:r>
                        <a:rPr lang="en-US"/>
                        <a:t>%p</a:t>
                      </a:r>
                      <a:endParaRPr lang="en-US"/>
                    </a:p>
                  </a:txBody>
                  <a:tcPr/>
                </a:tc>
                <a:tc>
                  <a:txBody>
                    <a:bodyPr/>
                    <a:p>
                      <a:pPr>
                        <a:buNone/>
                      </a:pPr>
                      <a:r>
                        <a:rPr lang="en-US"/>
                        <a:t>AM/PM</a:t>
                      </a:r>
                      <a:endParaRPr 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Syntax</a:t>
            </a:r>
            <a:endParaRPr lang="en-US"/>
          </a:p>
        </p:txBody>
      </p:sp>
      <p:sp>
        <p:nvSpPr>
          <p:cNvPr id="3" name="Content Placeholder 2"/>
          <p:cNvSpPr>
            <a:spLocks noGrp="1"/>
          </p:cNvSpPr>
          <p:nvPr>
            <p:ph idx="1"/>
          </p:nvPr>
        </p:nvSpPr>
        <p:spPr/>
        <p:txBody>
          <a:bodyPr>
            <a:normAutofit lnSpcReduction="20000"/>
          </a:bodyPr>
          <a:p>
            <a:pPr>
              <a:buFont typeface="Wingdings" panose="05000000000000000000" charset="0"/>
              <a:buChar char="Ø"/>
            </a:pPr>
            <a:r>
              <a:rPr lang="en-US"/>
              <a:t>Sự thực thi của cú pháp python</a:t>
            </a:r>
            <a:endParaRPr lang="en-US"/>
          </a:p>
          <a:p>
            <a:pPr marL="0" indent="0">
              <a:buFont typeface="Arial" panose="020B0604020202020204" pitchFamily="34" charset="0"/>
              <a:buNone/>
            </a:pPr>
            <a:r>
              <a:rPr lang="en-US"/>
              <a:t>   Trong phần trước, ta đã biết là câu lệnh của python có thể chạy trực tiếp trên Command Line:</a:t>
            </a:r>
            <a:endParaRPr lang="en-US"/>
          </a:p>
          <a:p>
            <a:pPr marL="0" indent="0">
              <a:buNone/>
            </a:pPr>
            <a:r>
              <a:rPr lang="en-US"/>
              <a:t>&gt;&gt;&gt;print(“Hello World”) # Hello World</a:t>
            </a:r>
            <a:endParaRPr lang="en-US"/>
          </a:p>
          <a:p>
            <a:pPr>
              <a:buFont typeface="Wingdings" panose="05000000000000000000" charset="0"/>
              <a:buChar char="Ø"/>
            </a:pPr>
            <a:r>
              <a:rPr lang="en-US"/>
              <a:t>Indentation trong python</a:t>
            </a:r>
            <a:endParaRPr lang="en-US"/>
          </a:p>
          <a:p>
            <a:pPr>
              <a:buFont typeface="Arial" panose="020B0604020202020204" pitchFamily="34" charset="0"/>
              <a:buChar char="•"/>
            </a:pPr>
            <a:r>
              <a:rPr lang="en-US"/>
              <a:t> Indentation là khoảng trắng bắt đầu dòng code</a:t>
            </a:r>
            <a:endParaRPr lang="en-US"/>
          </a:p>
          <a:p>
            <a:pPr>
              <a:buFont typeface="Arial" panose="020B0604020202020204" pitchFamily="34" charset="0"/>
              <a:buChar char="•"/>
            </a:pPr>
            <a:r>
              <a:rPr lang="en-US"/>
              <a:t>Trong ngôn ngữ lập trình khác thì Indentation chỉ để làm code dễ đọc hơn, nhưng trong python thì nó rất quan trọng.</a:t>
            </a:r>
            <a:endParaRPr lang="en-US"/>
          </a:p>
          <a:p>
            <a:pPr>
              <a:buFont typeface="Arial" panose="020B0604020202020204" pitchFamily="34" charset="0"/>
              <a:buChar char="•"/>
            </a:pPr>
            <a:r>
              <a:rPr lang="en-US"/>
              <a:t>Python sử dụng indentation để đánh dấu một khối code.</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if 4&lt;7:</a:t>
            </a:r>
            <a:endParaRPr lang="en-US"/>
          </a:p>
          <a:p>
            <a:pPr marL="0" indent="0">
              <a:buFont typeface="Arial" panose="020B0604020202020204" pitchFamily="34" charset="0"/>
              <a:buNone/>
            </a:pPr>
            <a:r>
              <a:rPr lang="en-US"/>
              <a:t>   print(“7 is the greater than 4”)# </a:t>
            </a:r>
            <a:r>
              <a:rPr lang="en-US">
                <a:sym typeface="+mn-ea"/>
              </a:rPr>
              <a:t>7 is the greater than 4</a:t>
            </a:r>
            <a:endParaRPr lang="en-US"/>
          </a:p>
          <a:p>
            <a:pPr marL="0" indent="0">
              <a:buFont typeface="Arial" panose="020B0604020202020204" pitchFamily="34" charset="0"/>
              <a:buNone/>
            </a:pPr>
            <a:r>
              <a:rPr lang="en-US"/>
              <a:t>Note:</a:t>
            </a:r>
            <a:endParaRPr lang="en-US"/>
          </a:p>
          <a:p>
            <a:pPr>
              <a:buFont typeface="Arial" panose="020B0604020202020204" pitchFamily="34" charset="0"/>
              <a:buChar char="•"/>
            </a:pPr>
            <a:r>
              <a:rPr lang="en-US"/>
              <a:t>Python sẽ bị lỗi nếu bỏ qua indentation</a:t>
            </a:r>
            <a:endParaRPr lang="en-US"/>
          </a:p>
          <a:p>
            <a:pPr>
              <a:buFont typeface="Arial" panose="020B0604020202020204" pitchFamily="34" charset="0"/>
              <a:buChar char="•"/>
            </a:pPr>
            <a:endParaRPr lang="en-US"/>
          </a:p>
          <a:p>
            <a:pPr>
              <a:buFont typeface="Arial" panose="020B0604020202020204" pitchFamily="34" charset="0"/>
              <a:buChar char="•"/>
            </a:pPr>
            <a:endParaRPr lang="en-US"/>
          </a:p>
          <a:p>
            <a:pPr marL="0" indent="0">
              <a:buFont typeface="Wingdings" panose="05000000000000000000" charset="0"/>
              <a:buNone/>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Datetime</a:t>
            </a:r>
            <a:endParaRPr lang="en-US"/>
          </a:p>
        </p:txBody>
      </p:sp>
      <p:sp>
        <p:nvSpPr>
          <p:cNvPr id="3" name="Content Placeholder 2"/>
          <p:cNvSpPr>
            <a:spLocks noGrp="1"/>
          </p:cNvSpPr>
          <p:nvPr>
            <p:ph idx="1"/>
          </p:nvPr>
        </p:nvSpPr>
        <p:spPr/>
        <p:txBody>
          <a:bodyPr/>
          <a:p>
            <a:r>
              <a:rPr lang="en-US"/>
              <a:t>Ví dụ:</a:t>
            </a:r>
            <a:endParaRPr lang="en-US"/>
          </a:p>
          <a:p>
            <a:pPr marL="0" indent="0">
              <a:buNone/>
            </a:pPr>
            <a:r>
              <a:rPr lang="en-US"/>
              <a:t>import datetime</a:t>
            </a:r>
            <a:endParaRPr lang="en-US"/>
          </a:p>
          <a:p>
            <a:pPr marL="0" indent="0">
              <a:buNone/>
            </a:pPr>
            <a:endParaRPr lang="en-US"/>
          </a:p>
          <a:p>
            <a:pPr marL="0" indent="0">
              <a:buNone/>
            </a:pPr>
            <a:r>
              <a:rPr lang="en-US"/>
              <a:t>x = datetime.datetime(2018, 6, 1)</a:t>
            </a:r>
            <a:endParaRPr lang="en-US"/>
          </a:p>
          <a:p>
            <a:pPr marL="0" indent="0">
              <a:buNone/>
            </a:pPr>
            <a:endParaRPr lang="en-US"/>
          </a:p>
          <a:p>
            <a:pPr marL="0" indent="0">
              <a:buNone/>
            </a:pPr>
            <a:r>
              <a:rPr lang="en-US"/>
              <a:t>print(x.strftime("%B"))#June</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JSON</a:t>
            </a:r>
            <a:endParaRPr lang="en-US"/>
          </a:p>
        </p:txBody>
      </p:sp>
      <p:sp>
        <p:nvSpPr>
          <p:cNvPr id="3" name="Content Placeholder 2"/>
          <p:cNvSpPr>
            <a:spLocks noGrp="1"/>
          </p:cNvSpPr>
          <p:nvPr>
            <p:ph idx="1"/>
          </p:nvPr>
        </p:nvSpPr>
        <p:spPr/>
        <p:txBody>
          <a:bodyPr>
            <a:normAutofit fontScale="70000"/>
          </a:bodyPr>
          <a:p>
            <a:r>
              <a:rPr lang="en-US"/>
              <a:t>JSON là một cú pháp để lưu trữ và trao đổi dữ liêu.</a:t>
            </a:r>
            <a:endParaRPr lang="en-US"/>
          </a:p>
          <a:p>
            <a:r>
              <a:rPr lang="en-US"/>
              <a:t>JSON là một văn bản, được viết bằng ký hiệu đối tượng JavaScript</a:t>
            </a:r>
            <a:endParaRPr lang="en-US"/>
          </a:p>
          <a:p>
            <a:r>
              <a:rPr lang="en-US"/>
              <a:t>Trong Python xây dựng một gói package gọi là json, được dùng để làm việc với dữ liệu JSON.</a:t>
            </a:r>
            <a:endParaRPr lang="en-US"/>
          </a:p>
          <a:p>
            <a:r>
              <a:rPr lang="en-US"/>
              <a:t>Nếu có một chuỗi JSON, thì có thể phân tích ngữ pháp bằng việc sử dụng json.load().</a:t>
            </a:r>
            <a:endParaRPr lang="en-US"/>
          </a:p>
          <a:p>
            <a:r>
              <a:rPr lang="en-US"/>
              <a:t>Nếu có đối tượng Python, thì có thể chuyển đổi thành chuỗi JSON bằng sử dụng phương thức json.dumps.</a:t>
            </a:r>
            <a:endParaRPr lang="en-US"/>
          </a:p>
          <a:p>
            <a:pPr marL="0" indent="0">
              <a:buNone/>
            </a:pPr>
            <a:r>
              <a:rPr lang="en-US"/>
              <a:t>import json</a:t>
            </a:r>
            <a:endParaRPr lang="en-US"/>
          </a:p>
          <a:p>
            <a:pPr marL="0" indent="0">
              <a:buNone/>
            </a:pPr>
            <a:r>
              <a:rPr lang="en-US"/>
              <a:t>x = {</a:t>
            </a:r>
            <a:endParaRPr lang="en-US"/>
          </a:p>
          <a:p>
            <a:pPr marL="0" indent="0">
              <a:buNone/>
            </a:pPr>
            <a:r>
              <a:rPr lang="en-US"/>
              <a:t>  "name": "John",</a:t>
            </a:r>
            <a:endParaRPr lang="en-US"/>
          </a:p>
          <a:p>
            <a:pPr marL="0" indent="0">
              <a:buNone/>
            </a:pPr>
            <a:r>
              <a:rPr lang="en-US"/>
              <a:t>  "age": 30,</a:t>
            </a:r>
            <a:endParaRPr lang="en-US"/>
          </a:p>
          <a:p>
            <a:pPr marL="0" indent="0">
              <a:buNone/>
            </a:pPr>
            <a:r>
              <a:rPr lang="en-US"/>
              <a:t>  "city": "New York"</a:t>
            </a:r>
            <a:endParaRPr lang="en-US"/>
          </a:p>
          <a:p>
            <a:pPr marL="0" indent="0">
              <a:buNone/>
            </a:pPr>
            <a:r>
              <a:rPr lang="en-US"/>
              <a:t>}</a:t>
            </a:r>
            <a:endParaRPr lang="en-US"/>
          </a:p>
          <a:p>
            <a:pPr marL="0" indent="0">
              <a:buNone/>
            </a:pPr>
            <a:r>
              <a:rPr lang="en-US"/>
              <a:t>y = json.dumps(x)# chuyển đổi thành chuỗ JSON</a:t>
            </a:r>
            <a:endParaRPr lang="en-US"/>
          </a:p>
          <a:p>
            <a:pPr marL="0" indent="0">
              <a:buNone/>
            </a:pPr>
            <a:r>
              <a:rPr lang="en-US"/>
              <a:t>print(y)#{"name": "John", "age": 30, "city": "New York"}</a:t>
            </a:r>
            <a:endParaRPr lang="en-US"/>
          </a:p>
          <a:p>
            <a:pPr marL="0" indent="0">
              <a:buNone/>
            </a:pPr>
            <a:r>
              <a:rPr lang="en-US"/>
              <a:t>y = json.loads(x)</a:t>
            </a:r>
            <a:endParaRPr lang="en-US"/>
          </a:p>
          <a:p>
            <a:pPr marL="0" indent="0">
              <a:buNone/>
            </a:pPr>
            <a:r>
              <a:rPr lang="en-US"/>
              <a:t>print(y[''name"])#John</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JSON</a:t>
            </a:r>
            <a:endParaRPr lang="en-US"/>
          </a:p>
        </p:txBody>
      </p:sp>
      <p:sp>
        <p:nvSpPr>
          <p:cNvPr id="3" name="Content Placeholder 2"/>
          <p:cNvSpPr>
            <a:spLocks noGrp="1"/>
          </p:cNvSpPr>
          <p:nvPr>
            <p:ph idx="1"/>
          </p:nvPr>
        </p:nvSpPr>
        <p:spPr/>
        <p:txBody>
          <a:bodyPr/>
          <a:p>
            <a:r>
              <a:rPr lang="en-US"/>
              <a:t>Chuyển đổi từ Python sang JSON</a:t>
            </a:r>
            <a:endParaRPr lang="en-US"/>
          </a:p>
          <a:p>
            <a:pPr marL="0" indent="0">
              <a:buNone/>
            </a:pPr>
            <a:endParaRPr lang="en-US"/>
          </a:p>
        </p:txBody>
      </p:sp>
      <p:graphicFrame>
        <p:nvGraphicFramePr>
          <p:cNvPr id="4" name="Table 3"/>
          <p:cNvGraphicFramePr/>
          <p:nvPr/>
        </p:nvGraphicFramePr>
        <p:xfrm>
          <a:off x="586105" y="1871980"/>
          <a:ext cx="6611620" cy="4229100"/>
        </p:xfrm>
        <a:graphic>
          <a:graphicData uri="http://schemas.openxmlformats.org/drawingml/2006/table">
            <a:tbl>
              <a:tblPr firstRow="1" bandRow="1">
                <a:tableStyleId>{5C22544A-7EE6-4342-B048-85BDC9FD1C3A}</a:tableStyleId>
              </a:tblPr>
              <a:tblGrid>
                <a:gridCol w="3305810"/>
                <a:gridCol w="3305810"/>
              </a:tblGrid>
              <a:tr h="422910">
                <a:tc>
                  <a:txBody>
                    <a:bodyPr/>
                    <a:p>
                      <a:pPr>
                        <a:buNone/>
                      </a:pPr>
                      <a:r>
                        <a:rPr lang="en-US"/>
                        <a:t>Python</a:t>
                      </a:r>
                      <a:endParaRPr lang="en-US"/>
                    </a:p>
                  </a:txBody>
                  <a:tcPr/>
                </a:tc>
                <a:tc>
                  <a:txBody>
                    <a:bodyPr/>
                    <a:p>
                      <a:pPr>
                        <a:buNone/>
                      </a:pPr>
                      <a:r>
                        <a:rPr lang="en-US"/>
                        <a:t>JSON</a:t>
                      </a:r>
                      <a:endParaRPr lang="en-US"/>
                    </a:p>
                  </a:txBody>
                  <a:tcPr/>
                </a:tc>
              </a:tr>
              <a:tr h="422910">
                <a:tc>
                  <a:txBody>
                    <a:bodyPr/>
                    <a:p>
                      <a:pPr>
                        <a:buNone/>
                      </a:pPr>
                      <a:r>
                        <a:rPr lang="en-US"/>
                        <a:t>dict</a:t>
                      </a:r>
                      <a:endParaRPr lang="en-US"/>
                    </a:p>
                  </a:txBody>
                  <a:tcPr/>
                </a:tc>
                <a:tc>
                  <a:txBody>
                    <a:bodyPr/>
                    <a:p>
                      <a:pPr>
                        <a:buNone/>
                      </a:pPr>
                      <a:r>
                        <a:rPr lang="en-US"/>
                        <a:t>Object</a:t>
                      </a:r>
                      <a:endParaRPr lang="en-US"/>
                    </a:p>
                  </a:txBody>
                  <a:tcPr/>
                </a:tc>
              </a:tr>
              <a:tr h="422910">
                <a:tc>
                  <a:txBody>
                    <a:bodyPr/>
                    <a:p>
                      <a:pPr>
                        <a:buNone/>
                      </a:pPr>
                      <a:r>
                        <a:rPr lang="en-US"/>
                        <a:t>list</a:t>
                      </a:r>
                      <a:endParaRPr lang="en-US"/>
                    </a:p>
                  </a:txBody>
                  <a:tcPr/>
                </a:tc>
                <a:tc>
                  <a:txBody>
                    <a:bodyPr/>
                    <a:p>
                      <a:pPr>
                        <a:buNone/>
                      </a:pPr>
                      <a:r>
                        <a:rPr lang="en-US"/>
                        <a:t>Array</a:t>
                      </a:r>
                      <a:endParaRPr lang="en-US"/>
                    </a:p>
                  </a:txBody>
                  <a:tcPr/>
                </a:tc>
              </a:tr>
              <a:tr h="422910">
                <a:tc>
                  <a:txBody>
                    <a:bodyPr/>
                    <a:p>
                      <a:pPr>
                        <a:buNone/>
                      </a:pPr>
                      <a:r>
                        <a:rPr lang="en-US"/>
                        <a:t>tuple</a:t>
                      </a:r>
                      <a:endParaRPr lang="en-US"/>
                    </a:p>
                  </a:txBody>
                  <a:tcPr/>
                </a:tc>
                <a:tc>
                  <a:txBody>
                    <a:bodyPr/>
                    <a:p>
                      <a:pPr>
                        <a:buNone/>
                      </a:pPr>
                      <a:r>
                        <a:rPr lang="en-US"/>
                        <a:t>Array</a:t>
                      </a:r>
                      <a:endParaRPr lang="en-US"/>
                    </a:p>
                  </a:txBody>
                  <a:tcPr/>
                </a:tc>
              </a:tr>
              <a:tr h="422910">
                <a:tc>
                  <a:txBody>
                    <a:bodyPr/>
                    <a:p>
                      <a:pPr>
                        <a:buNone/>
                      </a:pPr>
                      <a:r>
                        <a:rPr lang="en-US"/>
                        <a:t>str</a:t>
                      </a:r>
                      <a:endParaRPr lang="en-US"/>
                    </a:p>
                  </a:txBody>
                  <a:tcPr/>
                </a:tc>
                <a:tc>
                  <a:txBody>
                    <a:bodyPr/>
                    <a:p>
                      <a:pPr>
                        <a:buNone/>
                      </a:pPr>
                      <a:r>
                        <a:rPr lang="en-US"/>
                        <a:t>String</a:t>
                      </a:r>
                      <a:endParaRPr lang="en-US"/>
                    </a:p>
                  </a:txBody>
                  <a:tcPr/>
                </a:tc>
              </a:tr>
              <a:tr h="422910">
                <a:tc>
                  <a:txBody>
                    <a:bodyPr/>
                    <a:p>
                      <a:pPr>
                        <a:buNone/>
                      </a:pPr>
                      <a:r>
                        <a:rPr lang="en-US"/>
                        <a:t>int</a:t>
                      </a:r>
                      <a:endParaRPr lang="en-US"/>
                    </a:p>
                  </a:txBody>
                  <a:tcPr/>
                </a:tc>
                <a:tc>
                  <a:txBody>
                    <a:bodyPr/>
                    <a:p>
                      <a:pPr>
                        <a:buNone/>
                      </a:pPr>
                      <a:r>
                        <a:rPr lang="en-US"/>
                        <a:t>Number</a:t>
                      </a:r>
                      <a:endParaRPr lang="en-US"/>
                    </a:p>
                  </a:txBody>
                  <a:tcPr/>
                </a:tc>
              </a:tr>
              <a:tr h="422910">
                <a:tc>
                  <a:txBody>
                    <a:bodyPr/>
                    <a:p>
                      <a:pPr>
                        <a:buNone/>
                      </a:pPr>
                      <a:r>
                        <a:rPr lang="en-US"/>
                        <a:t>float</a:t>
                      </a:r>
                      <a:endParaRPr lang="en-US"/>
                    </a:p>
                  </a:txBody>
                  <a:tcPr/>
                </a:tc>
                <a:tc>
                  <a:txBody>
                    <a:bodyPr/>
                    <a:p>
                      <a:pPr>
                        <a:buNone/>
                      </a:pPr>
                      <a:r>
                        <a:rPr lang="en-US"/>
                        <a:t>Number</a:t>
                      </a:r>
                      <a:endParaRPr lang="en-US"/>
                    </a:p>
                  </a:txBody>
                  <a:tcPr/>
                </a:tc>
              </a:tr>
              <a:tr h="422910">
                <a:tc>
                  <a:txBody>
                    <a:bodyPr/>
                    <a:p>
                      <a:pPr>
                        <a:buNone/>
                      </a:pPr>
                      <a:r>
                        <a:rPr lang="en-US"/>
                        <a:t>True</a:t>
                      </a:r>
                      <a:endParaRPr lang="en-US"/>
                    </a:p>
                  </a:txBody>
                  <a:tcPr/>
                </a:tc>
                <a:tc>
                  <a:txBody>
                    <a:bodyPr/>
                    <a:p>
                      <a:pPr>
                        <a:buNone/>
                      </a:pPr>
                      <a:r>
                        <a:rPr lang="en-US"/>
                        <a:t>true</a:t>
                      </a:r>
                      <a:endParaRPr lang="en-US"/>
                    </a:p>
                  </a:txBody>
                  <a:tcPr/>
                </a:tc>
              </a:tr>
              <a:tr h="422910">
                <a:tc>
                  <a:txBody>
                    <a:bodyPr/>
                    <a:p>
                      <a:pPr>
                        <a:buNone/>
                      </a:pPr>
                      <a:r>
                        <a:rPr lang="en-US"/>
                        <a:t>False</a:t>
                      </a:r>
                      <a:endParaRPr lang="en-US"/>
                    </a:p>
                  </a:txBody>
                  <a:tcPr/>
                </a:tc>
                <a:tc>
                  <a:txBody>
                    <a:bodyPr/>
                    <a:p>
                      <a:pPr>
                        <a:buNone/>
                      </a:pPr>
                      <a:r>
                        <a:rPr lang="en-US"/>
                        <a:t>false</a:t>
                      </a:r>
                      <a:endParaRPr lang="en-US"/>
                    </a:p>
                  </a:txBody>
                  <a:tcPr/>
                </a:tc>
              </a:tr>
              <a:tr h="422910">
                <a:tc>
                  <a:txBody>
                    <a:bodyPr/>
                    <a:p>
                      <a:pPr>
                        <a:buNone/>
                      </a:pPr>
                      <a:r>
                        <a:rPr lang="en-US"/>
                        <a:t>None</a:t>
                      </a:r>
                      <a:endParaRPr lang="en-US"/>
                    </a:p>
                  </a:txBody>
                  <a:tcPr/>
                </a:tc>
                <a:tc>
                  <a:txBody>
                    <a:bodyPr/>
                    <a:p>
                      <a:pPr>
                        <a:buNone/>
                      </a:pPr>
                      <a:r>
                        <a:rPr lang="en-US"/>
                        <a:t>null</a:t>
                      </a:r>
                      <a:endParaRPr lang="en-US"/>
                    </a:p>
                  </a:txBody>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JSON</a:t>
            </a:r>
            <a:endParaRPr lang="en-US"/>
          </a:p>
        </p:txBody>
      </p:sp>
      <p:sp>
        <p:nvSpPr>
          <p:cNvPr id="3" name="Content Placeholder 2"/>
          <p:cNvSpPr>
            <a:spLocks noGrp="1"/>
          </p:cNvSpPr>
          <p:nvPr>
            <p:ph idx="1"/>
          </p:nvPr>
        </p:nvSpPr>
        <p:spPr/>
        <p:txBody>
          <a:bodyPr>
            <a:normAutofit fontScale="70000"/>
          </a:bodyPr>
          <a:p>
            <a:r>
              <a:rPr lang="en-US"/>
              <a:t>Ví dụ:</a:t>
            </a:r>
            <a:endParaRPr lang="en-US"/>
          </a:p>
          <a:p>
            <a:pPr marL="0" indent="0">
              <a:buNone/>
            </a:pPr>
            <a:r>
              <a:rPr lang="en-US"/>
              <a:t>import json</a:t>
            </a:r>
            <a:endParaRPr lang="en-US"/>
          </a:p>
          <a:p>
            <a:pPr marL="0" indent="0">
              <a:buNone/>
            </a:pPr>
            <a:r>
              <a:rPr lang="en-US"/>
              <a:t>x = {</a:t>
            </a:r>
            <a:endParaRPr lang="en-US"/>
          </a:p>
          <a:p>
            <a:pPr marL="0" indent="0">
              <a:buNone/>
            </a:pPr>
            <a:r>
              <a:rPr lang="en-US"/>
              <a:t>  "name": "John",</a:t>
            </a:r>
            <a:endParaRPr lang="en-US"/>
          </a:p>
          <a:p>
            <a:pPr marL="0" indent="0">
              <a:buNone/>
            </a:pPr>
            <a:r>
              <a:rPr lang="en-US"/>
              <a:t>  "age": 30,</a:t>
            </a:r>
            <a:endParaRPr lang="en-US"/>
          </a:p>
          <a:p>
            <a:pPr marL="0" indent="0">
              <a:buNone/>
            </a:pPr>
            <a:r>
              <a:rPr lang="en-US"/>
              <a:t>  "married": True,</a:t>
            </a:r>
            <a:endParaRPr lang="en-US"/>
          </a:p>
          <a:p>
            <a:pPr marL="0" indent="0">
              <a:buNone/>
            </a:pPr>
            <a:r>
              <a:rPr lang="en-US"/>
              <a:t>  "divorced": False,</a:t>
            </a:r>
            <a:endParaRPr lang="en-US"/>
          </a:p>
          <a:p>
            <a:pPr marL="0" indent="0">
              <a:buNone/>
            </a:pPr>
            <a:r>
              <a:rPr lang="en-US"/>
              <a:t>  "children": ("Ann","Billy"),</a:t>
            </a:r>
            <a:endParaRPr lang="en-US"/>
          </a:p>
          <a:p>
            <a:pPr marL="0" indent="0">
              <a:buNone/>
            </a:pPr>
            <a:r>
              <a:rPr lang="en-US"/>
              <a:t>  "pets": None,</a:t>
            </a:r>
            <a:endParaRPr lang="en-US"/>
          </a:p>
          <a:p>
            <a:pPr marL="0" indent="0">
              <a:buNone/>
            </a:pPr>
            <a:r>
              <a:rPr lang="en-US"/>
              <a:t>  "cars": [</a:t>
            </a:r>
            <a:endParaRPr lang="en-US"/>
          </a:p>
          <a:p>
            <a:pPr marL="0" indent="0">
              <a:buNone/>
            </a:pPr>
            <a:r>
              <a:rPr lang="en-US"/>
              <a:t>    {"model": "BMW 230", "mpg": 27.5},</a:t>
            </a:r>
            <a:endParaRPr lang="en-US"/>
          </a:p>
          <a:p>
            <a:pPr marL="0" indent="0">
              <a:buNone/>
            </a:pPr>
            <a:r>
              <a:rPr lang="en-US"/>
              <a:t>    {"model": "Ford Edge", "mpg": 24.1}</a:t>
            </a:r>
            <a:endParaRPr lang="en-US"/>
          </a:p>
          <a:p>
            <a:pPr marL="0" indent="0">
              <a:buNone/>
            </a:pPr>
            <a:r>
              <a:rPr lang="en-US"/>
              <a:t>  ]</a:t>
            </a:r>
            <a:endParaRPr lang="en-US"/>
          </a:p>
          <a:p>
            <a:pPr marL="0" indent="0">
              <a:buNone/>
            </a:pPr>
            <a:r>
              <a:rPr lang="en-US"/>
              <a:t>}</a:t>
            </a:r>
            <a:endParaRPr lang="en-US"/>
          </a:p>
          <a:p>
            <a:pPr marL="0" indent="0">
              <a:buNone/>
            </a:pPr>
            <a:r>
              <a:rPr lang="en-US"/>
              <a:t>y = json.dumps(x)#Chyển đổi thành Json</a:t>
            </a:r>
            <a:endParaRPr lang="en-US"/>
          </a:p>
          <a:p>
            <a:pPr marL="0" indent="0">
              <a:buNone/>
            </a:pPr>
            <a:r>
              <a:rPr lang="en-US"/>
              <a:t>print(y)#Trả về một chuỗi Jsonied</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JSON</a:t>
            </a:r>
            <a:endParaRPr lang="en-US"/>
          </a:p>
        </p:txBody>
      </p:sp>
      <p:sp>
        <p:nvSpPr>
          <p:cNvPr id="3" name="Content Placeholder 2"/>
          <p:cNvSpPr>
            <a:spLocks noGrp="1"/>
          </p:cNvSpPr>
          <p:nvPr>
            <p:ph idx="1"/>
          </p:nvPr>
        </p:nvSpPr>
        <p:spPr/>
        <p:txBody>
          <a:bodyPr/>
          <a:p>
            <a:r>
              <a:rPr lang="en-US"/>
              <a:t>Sử dụng indent để xác định số lượng thụt lề, để dễ đọc hơn</a:t>
            </a:r>
            <a:endParaRPr lang="en-US"/>
          </a:p>
          <a:p>
            <a:pPr marL="0" indent="0">
              <a:buNone/>
            </a:pPr>
            <a:r>
              <a:rPr lang="en-US"/>
              <a:t>json.dumps(x,indent=5)</a:t>
            </a:r>
            <a:endParaRPr lang="en-US"/>
          </a:p>
          <a:p>
            <a:pPr>
              <a:buFont typeface="Arial" panose="020B0604020202020204" pitchFamily="34" charset="0"/>
              <a:buChar char="•"/>
            </a:pPr>
            <a:r>
              <a:rPr lang="en-US"/>
              <a:t>Sử dụng separators để thay đổi dấu phân cách định dạng.</a:t>
            </a:r>
            <a:endParaRPr lang="en-US"/>
          </a:p>
          <a:p>
            <a:pPr marL="0" indent="0">
              <a:buFont typeface="Arial" panose="020B0604020202020204" pitchFamily="34" charset="0"/>
              <a:buNone/>
            </a:pPr>
            <a:r>
              <a:rPr lang="en-US"/>
              <a:t>json.dumps(x, indent=4, separators=(". ", " = "))</a:t>
            </a:r>
            <a:endParaRPr lang="en-US"/>
          </a:p>
          <a:p>
            <a:pPr>
              <a:buFont typeface="Arial" panose="020B0604020202020204" pitchFamily="34" charset="0"/>
              <a:buChar char="•"/>
            </a:pPr>
            <a:r>
              <a:rPr lang="en-US"/>
              <a:t>Sử dụng sort_keys để xác định có nên sắp xếp lại kết quả không.</a:t>
            </a:r>
            <a:endParaRPr lang="en-US"/>
          </a:p>
          <a:p>
            <a:pPr marL="0" indent="0">
              <a:buFont typeface="Arial" panose="020B0604020202020204" pitchFamily="34" charset="0"/>
              <a:buNone/>
            </a:pPr>
            <a:r>
              <a:rPr lang="en-US"/>
              <a:t>json.dumps(x, indent=4, sort_keys=True) # Nên sắp xếp lại.</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RegEx</a:t>
            </a:r>
            <a:endParaRPr lang="en-US"/>
          </a:p>
        </p:txBody>
      </p:sp>
      <p:sp>
        <p:nvSpPr>
          <p:cNvPr id="3" name="Content Placeholder 2"/>
          <p:cNvSpPr>
            <a:spLocks noGrp="1"/>
          </p:cNvSpPr>
          <p:nvPr>
            <p:ph idx="1"/>
          </p:nvPr>
        </p:nvSpPr>
        <p:spPr/>
        <p:txBody>
          <a:bodyPr/>
          <a:p>
            <a:r>
              <a:rPr lang="en-US"/>
              <a:t>RegEx (Regular Expressions) là một chuỗi ký tự tạo thành mẫu tiềm kiếm. RegEx có thể được sử dụng để kiểm tra xem một chuỗi có chữa mẫu tìm kiếm được chỉ định hay không.</a:t>
            </a:r>
            <a:endParaRPr lang="en-US"/>
          </a:p>
          <a:p>
            <a:r>
              <a:rPr lang="en-US"/>
              <a:t>Python xây dựng một package re, cái mà sử dụng để làm việc với RegEx.</a:t>
            </a:r>
            <a:endParaRPr lang="en-US"/>
          </a:p>
          <a:p>
            <a:r>
              <a:rPr lang="en-US"/>
              <a:t>Hàm RegEx</a:t>
            </a:r>
            <a:endParaRPr lang="en-US"/>
          </a:p>
          <a:p>
            <a:pPr marL="0" indent="0">
              <a:buNone/>
            </a:pPr>
            <a:endParaRPr lang="en-US"/>
          </a:p>
        </p:txBody>
      </p:sp>
      <p:graphicFrame>
        <p:nvGraphicFramePr>
          <p:cNvPr id="4" name="Table 3"/>
          <p:cNvGraphicFramePr/>
          <p:nvPr/>
        </p:nvGraphicFramePr>
        <p:xfrm>
          <a:off x="488950" y="3463925"/>
          <a:ext cx="7485380" cy="2693035"/>
        </p:xfrm>
        <a:graphic>
          <a:graphicData uri="http://schemas.openxmlformats.org/drawingml/2006/table">
            <a:tbl>
              <a:tblPr firstRow="1" bandRow="1">
                <a:tableStyleId>{5C22544A-7EE6-4342-B048-85BDC9FD1C3A}</a:tableStyleId>
              </a:tblPr>
              <a:tblGrid>
                <a:gridCol w="1229995"/>
                <a:gridCol w="6255385"/>
              </a:tblGrid>
              <a:tr h="556895">
                <a:tc>
                  <a:txBody>
                    <a:bodyPr/>
                    <a:p>
                      <a:pPr>
                        <a:buNone/>
                      </a:pPr>
                      <a:r>
                        <a:rPr lang="en-US"/>
                        <a:t>Function</a:t>
                      </a:r>
                      <a:endParaRPr lang="en-US"/>
                    </a:p>
                  </a:txBody>
                  <a:tcPr/>
                </a:tc>
                <a:tc>
                  <a:txBody>
                    <a:bodyPr/>
                    <a:p>
                      <a:pPr>
                        <a:buNone/>
                      </a:pPr>
                      <a:r>
                        <a:rPr lang="en-US"/>
                        <a:t>Description</a:t>
                      </a:r>
                      <a:endParaRPr lang="en-US"/>
                    </a:p>
                  </a:txBody>
                  <a:tcPr/>
                </a:tc>
              </a:tr>
              <a:tr h="556895">
                <a:tc>
                  <a:txBody>
                    <a:bodyPr/>
                    <a:p>
                      <a:pPr>
                        <a:buNone/>
                      </a:pPr>
                      <a:r>
                        <a:rPr lang="en-US"/>
                        <a:t>findall</a:t>
                      </a:r>
                      <a:endParaRPr lang="en-US"/>
                    </a:p>
                  </a:txBody>
                  <a:tcPr/>
                </a:tc>
                <a:tc>
                  <a:txBody>
                    <a:bodyPr/>
                    <a:p>
                      <a:pPr>
                        <a:buNone/>
                      </a:pPr>
                      <a:r>
                        <a:rPr lang="en-US"/>
                        <a:t>Trả về danh sách các kết quả khớp với chuỗi đem ra so sánh</a:t>
                      </a:r>
                      <a:endParaRPr lang="en-US"/>
                    </a:p>
                  </a:txBody>
                  <a:tcPr/>
                </a:tc>
              </a:tr>
              <a:tr h="556895">
                <a:tc>
                  <a:txBody>
                    <a:bodyPr/>
                    <a:p>
                      <a:pPr>
                        <a:buNone/>
                      </a:pPr>
                      <a:r>
                        <a:rPr lang="en-US"/>
                        <a:t>search</a:t>
                      </a:r>
                      <a:endParaRPr lang="en-US"/>
                    </a:p>
                  </a:txBody>
                  <a:tcPr/>
                </a:tc>
                <a:tc>
                  <a:txBody>
                    <a:bodyPr/>
                    <a:p>
                      <a:pPr>
                        <a:buNone/>
                      </a:pPr>
                      <a:r>
                        <a:rPr lang="en-US"/>
                        <a:t>Trả về đối tượng Match nếu chuỗi khớp với nhau</a:t>
                      </a:r>
                      <a:endParaRPr lang="en-US"/>
                    </a:p>
                  </a:txBody>
                  <a:tcPr/>
                </a:tc>
              </a:tr>
              <a:tr h="465455">
                <a:tc>
                  <a:txBody>
                    <a:bodyPr/>
                    <a:p>
                      <a:pPr>
                        <a:buNone/>
                      </a:pPr>
                      <a:r>
                        <a:rPr lang="en-US"/>
                        <a:t>split</a:t>
                      </a:r>
                      <a:endParaRPr lang="en-US"/>
                    </a:p>
                  </a:txBody>
                  <a:tcPr/>
                </a:tc>
                <a:tc>
                  <a:txBody>
                    <a:bodyPr/>
                    <a:p>
                      <a:pPr>
                        <a:buNone/>
                      </a:pPr>
                      <a:r>
                        <a:rPr lang="en-US"/>
                        <a:t>Trả về danh sách mà chuỗi được phân chia ra</a:t>
                      </a:r>
                      <a:endParaRPr lang="en-US"/>
                    </a:p>
                  </a:txBody>
                  <a:tcPr/>
                </a:tc>
              </a:tr>
              <a:tr h="556895">
                <a:tc>
                  <a:txBody>
                    <a:bodyPr/>
                    <a:p>
                      <a:pPr>
                        <a:buNone/>
                      </a:pPr>
                      <a:r>
                        <a:rPr lang="en-US"/>
                        <a:t>sub</a:t>
                      </a:r>
                      <a:endParaRPr lang="en-US"/>
                    </a:p>
                  </a:txBody>
                  <a:tcPr/>
                </a:tc>
                <a:tc>
                  <a:txBody>
                    <a:bodyPr/>
                    <a:p>
                      <a:pPr>
                        <a:buNone/>
                      </a:pPr>
                      <a:r>
                        <a:rPr lang="en-US"/>
                        <a:t>Thay thế một hoặc nhiều kết quả khớp bằng một chuỗi khác.</a:t>
                      </a:r>
                      <a:endParaRPr lang="en-US"/>
                    </a:p>
                  </a:txBody>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RegEx</a:t>
            </a:r>
            <a:endParaRPr lang="en-US"/>
          </a:p>
        </p:txBody>
      </p:sp>
      <p:sp>
        <p:nvSpPr>
          <p:cNvPr id="3" name="Content Placeholder 2"/>
          <p:cNvSpPr>
            <a:spLocks noGrp="1"/>
          </p:cNvSpPr>
          <p:nvPr>
            <p:ph idx="1"/>
          </p:nvPr>
        </p:nvSpPr>
        <p:spPr/>
        <p:txBody>
          <a:bodyPr>
            <a:normAutofit lnSpcReduction="10000"/>
          </a:bodyPr>
          <a:p>
            <a:pPr>
              <a:buFont typeface="Wingdings" panose="05000000000000000000" charset="0"/>
              <a:buChar char="Ø"/>
            </a:pPr>
            <a:r>
              <a:rPr lang="en-US"/>
              <a:t>Match Object: Chứa thông tin tìm kiếm và kết quả. Nếu không có match thì trả về none thay vì trả về một đối tượng khớp.</a:t>
            </a:r>
            <a:endParaRPr lang="en-US"/>
          </a:p>
          <a:p>
            <a:pPr>
              <a:buFont typeface="Wingdings" panose="05000000000000000000" charset="0"/>
              <a:buChar char="Ø"/>
            </a:pPr>
            <a:r>
              <a:rPr lang="en-US"/>
              <a:t>Match Object có các thuộc tính và phương thức được sử dụng để truy xuất thông tin về tìm kiếm và kết quả.</a:t>
            </a:r>
            <a:endParaRPr lang="en-US"/>
          </a:p>
          <a:p>
            <a:pPr>
              <a:buFont typeface="Arial" panose="020B0604020202020204" pitchFamily="34" charset="0"/>
              <a:buChar char="•"/>
            </a:pPr>
            <a:r>
              <a:rPr lang="en-US"/>
              <a:t>span() trả về một Tuple chứa vị trí bắt đầu và kết thúc.</a:t>
            </a:r>
            <a:endParaRPr lang="en-US"/>
          </a:p>
          <a:p>
            <a:pPr>
              <a:buFont typeface="Arial" panose="020B0604020202020204" pitchFamily="34" charset="0"/>
              <a:buChar char="•"/>
            </a:pPr>
            <a:r>
              <a:rPr lang="en-US"/>
              <a:t>string trả về là chuỗi được truyền vào trong hàm.</a:t>
            </a:r>
            <a:endParaRPr lang="en-US"/>
          </a:p>
          <a:p>
            <a:pPr>
              <a:buFont typeface="Arial" panose="020B0604020202020204" pitchFamily="34" charset="0"/>
              <a:buChar char="•"/>
            </a:pPr>
            <a:r>
              <a:rPr lang="en-US"/>
              <a:t>group() trả về một phần của chuỗi trùng khớp</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import re</a:t>
            </a:r>
            <a:endParaRPr lang="en-US"/>
          </a:p>
          <a:p>
            <a:pPr marL="0" indent="0">
              <a:buFont typeface="Arial" panose="020B0604020202020204" pitchFamily="34" charset="0"/>
              <a:buNone/>
            </a:pPr>
            <a:r>
              <a:rPr lang="en-US"/>
              <a:t>str = "The rain in Spain"</a:t>
            </a:r>
            <a:endParaRPr lang="en-US"/>
          </a:p>
          <a:p>
            <a:pPr marL="0" indent="0">
              <a:buFont typeface="Arial" panose="020B0604020202020204" pitchFamily="34" charset="0"/>
              <a:buNone/>
            </a:pPr>
            <a:r>
              <a:rPr lang="en-US"/>
              <a:t>x = re.search(r"\bS\w+", str)</a:t>
            </a:r>
            <a:endParaRPr lang="en-US"/>
          </a:p>
          <a:p>
            <a:pPr marL="0" indent="0">
              <a:buFont typeface="Arial" panose="020B0604020202020204" pitchFamily="34" charset="0"/>
              <a:buNone/>
            </a:pPr>
            <a:r>
              <a:rPr lang="en-US"/>
              <a:t>print(x.span())#(12, 17)</a:t>
            </a:r>
            <a:endParaRPr lang="en-US"/>
          </a:p>
          <a:p>
            <a:pPr marL="0" indent="0">
              <a:buFont typeface="Arial" panose="020B0604020202020204" pitchFamily="34" charset="0"/>
              <a:buNone/>
            </a:pPr>
            <a:r>
              <a:rPr lang="en-US"/>
              <a:t>print(x.string)# The rain in Spain</a:t>
            </a:r>
            <a:endParaRPr lang="en-US"/>
          </a:p>
          <a:p>
            <a:pPr marL="0" indent="0">
              <a:buFont typeface="Arial" panose="020B0604020202020204" pitchFamily="34" charset="0"/>
              <a:buNone/>
            </a:pPr>
            <a:r>
              <a:rPr lang="en-US"/>
              <a:t>print(x.group())#Spain</a:t>
            </a:r>
            <a:endParaRPr lang="en-US"/>
          </a:p>
          <a:p>
            <a:endParaRPr lang="en-US"/>
          </a:p>
          <a:p>
            <a:pPr>
              <a:buFont typeface="Arial" panose="020B0604020202020204" pitchFamily="34" charset="0"/>
              <a:buChar char="•"/>
            </a:pPr>
            <a:endParaRPr lang="en-US"/>
          </a:p>
          <a:p>
            <a:endParaRPr lang="en-US"/>
          </a:p>
          <a:p>
            <a:pPr marL="0" indent="0">
              <a:buNone/>
            </a:pP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RegEx</a:t>
            </a:r>
            <a:endParaRPr lang="en-US"/>
          </a:p>
        </p:txBody>
      </p:sp>
      <p:sp>
        <p:nvSpPr>
          <p:cNvPr id="3" name="Content Placeholder 2"/>
          <p:cNvSpPr>
            <a:spLocks noGrp="1"/>
          </p:cNvSpPr>
          <p:nvPr>
            <p:ph idx="1"/>
          </p:nvPr>
        </p:nvSpPr>
        <p:spPr/>
        <p:txBody>
          <a:bodyPr/>
          <a:p>
            <a:pPr marL="0" indent="0">
              <a:buNone/>
            </a:pPr>
            <a:endParaRPr lang="en-US"/>
          </a:p>
          <a:p>
            <a:pPr marL="0" indent="0">
              <a:buNone/>
            </a:pPr>
            <a:endParaRPr lang="en-US"/>
          </a:p>
        </p:txBody>
      </p:sp>
      <p:graphicFrame>
        <p:nvGraphicFramePr>
          <p:cNvPr id="4" name="Table 3"/>
          <p:cNvGraphicFramePr/>
          <p:nvPr/>
        </p:nvGraphicFramePr>
        <p:xfrm>
          <a:off x="365760" y="1238250"/>
          <a:ext cx="8150225" cy="5368925"/>
        </p:xfrm>
        <a:graphic>
          <a:graphicData uri="http://schemas.openxmlformats.org/drawingml/2006/table">
            <a:tbl>
              <a:tblPr firstRow="1" bandRow="1">
                <a:tableStyleId>{5C22544A-7EE6-4342-B048-85BDC9FD1C3A}</a:tableStyleId>
              </a:tblPr>
              <a:tblGrid>
                <a:gridCol w="952500"/>
                <a:gridCol w="5770880"/>
                <a:gridCol w="1426845"/>
              </a:tblGrid>
              <a:tr h="415290">
                <a:tc>
                  <a:txBody>
                    <a:bodyPr/>
                    <a:p>
                      <a:pPr>
                        <a:buNone/>
                      </a:pPr>
                      <a:r>
                        <a:rPr lang="en-US"/>
                        <a:t>Character</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376555">
                <a:tc>
                  <a:txBody>
                    <a:bodyPr/>
                    <a:p>
                      <a:pPr>
                        <a:buNone/>
                      </a:pPr>
                      <a:r>
                        <a:rPr lang="en-US"/>
                        <a:t>\A</a:t>
                      </a:r>
                      <a:endParaRPr lang="en-US"/>
                    </a:p>
                  </a:txBody>
                  <a:tcPr/>
                </a:tc>
                <a:tc>
                  <a:txBody>
                    <a:bodyPr/>
                    <a:p>
                      <a:pPr>
                        <a:buNone/>
                      </a:pPr>
                      <a:r>
                        <a:rPr lang="en-US"/>
                        <a:t>Trả về một kết quả khớp nếu các ký tự được chỉ định ở đầu chuỗi</a:t>
                      </a:r>
                      <a:endParaRPr lang="en-US"/>
                    </a:p>
                  </a:txBody>
                  <a:tcPr/>
                </a:tc>
                <a:tc>
                  <a:txBody>
                    <a:bodyPr/>
                    <a:p>
                      <a:pPr>
                        <a:buNone/>
                      </a:pPr>
                      <a:r>
                        <a:rPr lang="en-US"/>
                        <a:t>"\AThe"</a:t>
                      </a:r>
                      <a:endParaRPr lang="en-US"/>
                    </a:p>
                  </a:txBody>
                  <a:tcPr/>
                </a:tc>
              </a:tr>
              <a:tr h="545465">
                <a:tc>
                  <a:txBody>
                    <a:bodyPr/>
                    <a:p>
                      <a:pPr>
                        <a:buNone/>
                      </a:pPr>
                      <a:r>
                        <a:rPr lang="en-US"/>
                        <a:t>\b</a:t>
                      </a:r>
                      <a:endParaRPr lang="en-US"/>
                    </a:p>
                  </a:txBody>
                  <a:tcPr/>
                </a:tc>
                <a:tc>
                  <a:txBody>
                    <a:bodyPr/>
                    <a:p>
                      <a:pPr>
                        <a:buNone/>
                      </a:pPr>
                      <a:r>
                        <a:rPr lang="en-US"/>
                        <a:t>Trả về một kết quả khớp trong đó các ký tự được chỉ định ở đầu hoặc cuối từ</a:t>
                      </a:r>
                      <a:endParaRPr lang="en-US"/>
                    </a:p>
                  </a:txBody>
                  <a:tcPr/>
                </a:tc>
                <a:tc>
                  <a:txBody>
                    <a:bodyPr/>
                    <a:p>
                      <a:pPr>
                        <a:buNone/>
                      </a:pPr>
                      <a:r>
                        <a:rPr lang="en-US"/>
                        <a:t>r"\bain"</a:t>
                      </a:r>
                      <a:endParaRPr lang="en-US"/>
                    </a:p>
                    <a:p>
                      <a:pPr>
                        <a:buNone/>
                      </a:pPr>
                      <a:r>
                        <a:rPr lang="en-US" sz="1350">
                          <a:sym typeface="+mn-ea"/>
                        </a:rPr>
                        <a:t>r"ain\b"</a:t>
                      </a:r>
                      <a:endParaRPr lang="en-US" sz="1350">
                        <a:sym typeface="+mn-ea"/>
                      </a:endParaRPr>
                    </a:p>
                    <a:p>
                      <a:pPr>
                        <a:buNone/>
                      </a:pPr>
                      <a:endParaRPr lang="en-US"/>
                    </a:p>
                  </a:txBody>
                  <a:tcPr/>
                </a:tc>
              </a:tr>
              <a:tr h="732790">
                <a:tc>
                  <a:txBody>
                    <a:bodyPr/>
                    <a:p>
                      <a:pPr>
                        <a:buNone/>
                      </a:pPr>
                      <a:r>
                        <a:rPr lang="en-US"/>
                        <a:t>\B</a:t>
                      </a:r>
                      <a:endParaRPr lang="en-US"/>
                    </a:p>
                  </a:txBody>
                  <a:tcPr/>
                </a:tc>
                <a:tc>
                  <a:txBody>
                    <a:bodyPr/>
                    <a:p>
                      <a:pPr>
                        <a:buNone/>
                      </a:pPr>
                      <a:r>
                        <a:rPr lang="en-US"/>
                        <a:t>Trả về kết quả khớp có các ký tự được chỉ định, nhưng KHÔNG ở đầu (hoặc cuối) của một từ</a:t>
                      </a:r>
                      <a:endParaRPr lang="en-US"/>
                    </a:p>
                  </a:txBody>
                  <a:tcPr/>
                </a:tc>
                <a:tc>
                  <a:txBody>
                    <a:bodyPr/>
                    <a:p>
                      <a:pPr>
                        <a:buNone/>
                      </a:pPr>
                      <a:r>
                        <a:rPr lang="en-US"/>
                        <a:t>r"\Bain"</a:t>
                      </a:r>
                      <a:endParaRPr lang="en-US"/>
                    </a:p>
                    <a:p>
                      <a:pPr>
                        <a:buNone/>
                      </a:pPr>
                      <a:r>
                        <a:rPr lang="en-US" sz="1350">
                          <a:sym typeface="+mn-ea"/>
                        </a:rPr>
                        <a:t>r"ain\B"</a:t>
                      </a:r>
                      <a:endParaRPr lang="en-US" sz="1350">
                        <a:sym typeface="+mn-ea"/>
                      </a:endParaRPr>
                    </a:p>
                    <a:p>
                      <a:pPr>
                        <a:buNone/>
                      </a:pPr>
                      <a:endParaRPr lang="en-US"/>
                    </a:p>
                  </a:txBody>
                  <a:tcPr/>
                </a:tc>
              </a:tr>
              <a:tr h="375920">
                <a:tc>
                  <a:txBody>
                    <a:bodyPr/>
                    <a:p>
                      <a:pPr>
                        <a:buNone/>
                      </a:pPr>
                      <a:r>
                        <a:rPr lang="en-US"/>
                        <a:t>\d</a:t>
                      </a:r>
                      <a:endParaRPr lang="en-US"/>
                    </a:p>
                  </a:txBody>
                  <a:tcPr/>
                </a:tc>
                <a:tc>
                  <a:txBody>
                    <a:bodyPr/>
                    <a:p>
                      <a:pPr>
                        <a:buNone/>
                      </a:pPr>
                      <a:r>
                        <a:rPr lang="en-US"/>
                        <a:t>Trả về kết quả khớp trong đó chuỗi chứa các chữ số (các số từ 0-9)</a:t>
                      </a:r>
                      <a:endParaRPr lang="en-US"/>
                    </a:p>
                  </a:txBody>
                  <a:tcPr/>
                </a:tc>
                <a:tc>
                  <a:txBody>
                    <a:bodyPr/>
                    <a:p>
                      <a:pPr>
                        <a:buNone/>
                      </a:pPr>
                      <a:r>
                        <a:rPr lang="en-US"/>
                        <a:t>"\d"</a:t>
                      </a:r>
                      <a:endParaRPr lang="en-US"/>
                    </a:p>
                  </a:txBody>
                  <a:tcPr/>
                </a:tc>
              </a:tr>
              <a:tr h="417830">
                <a:tc>
                  <a:txBody>
                    <a:bodyPr/>
                    <a:p>
                      <a:pPr>
                        <a:buNone/>
                      </a:pPr>
                      <a:r>
                        <a:rPr lang="en-US"/>
                        <a:t>\D</a:t>
                      </a:r>
                      <a:endParaRPr lang="en-US"/>
                    </a:p>
                  </a:txBody>
                  <a:tcPr/>
                </a:tc>
                <a:tc>
                  <a:txBody>
                    <a:bodyPr/>
                    <a:p>
                      <a:pPr>
                        <a:buNone/>
                      </a:pPr>
                      <a:r>
                        <a:rPr lang="en-US"/>
                        <a:t>Trả về kết quả khớp trong đó chuỗi KHÔNG chứa các chữ số</a:t>
                      </a:r>
                      <a:endParaRPr lang="en-US"/>
                    </a:p>
                  </a:txBody>
                  <a:tcPr/>
                </a:tc>
                <a:tc>
                  <a:txBody>
                    <a:bodyPr/>
                    <a:p>
                      <a:pPr>
                        <a:buNone/>
                      </a:pPr>
                      <a:r>
                        <a:rPr lang="en-US"/>
                        <a:t>"\D"</a:t>
                      </a:r>
                      <a:endParaRPr lang="en-US"/>
                    </a:p>
                  </a:txBody>
                  <a:tcPr/>
                </a:tc>
              </a:tr>
              <a:tr h="367030">
                <a:tc>
                  <a:txBody>
                    <a:bodyPr/>
                    <a:p>
                      <a:pPr>
                        <a:buNone/>
                      </a:pPr>
                      <a:r>
                        <a:rPr lang="en-US"/>
                        <a:t>\s</a:t>
                      </a:r>
                      <a:endParaRPr lang="en-US"/>
                    </a:p>
                  </a:txBody>
                  <a:tcPr/>
                </a:tc>
                <a:tc>
                  <a:txBody>
                    <a:bodyPr/>
                    <a:p>
                      <a:pPr>
                        <a:buNone/>
                      </a:pPr>
                      <a:r>
                        <a:rPr lang="en-US"/>
                        <a:t>Trả về kết quả khớp trong đó chuỗi chứa ký tự khoảng trắng</a:t>
                      </a:r>
                      <a:endParaRPr lang="en-US"/>
                    </a:p>
                  </a:txBody>
                  <a:tcPr/>
                </a:tc>
                <a:tc>
                  <a:txBody>
                    <a:bodyPr/>
                    <a:p>
                      <a:pPr>
                        <a:buNone/>
                      </a:pPr>
                      <a:r>
                        <a:rPr lang="en-US"/>
                        <a:t>"\s"</a:t>
                      </a:r>
                      <a:endParaRPr lang="en-US"/>
                    </a:p>
                  </a:txBody>
                  <a:tcPr/>
                </a:tc>
              </a:tr>
              <a:tr h="548005">
                <a:tc>
                  <a:txBody>
                    <a:bodyPr/>
                    <a:p>
                      <a:pPr>
                        <a:buNone/>
                      </a:pPr>
                      <a:r>
                        <a:rPr lang="en-US"/>
                        <a:t>\S</a:t>
                      </a:r>
                      <a:endParaRPr lang="en-US"/>
                    </a:p>
                  </a:txBody>
                  <a:tcPr/>
                </a:tc>
                <a:tc>
                  <a:txBody>
                    <a:bodyPr/>
                    <a:p>
                      <a:pPr>
                        <a:buNone/>
                      </a:pPr>
                      <a:r>
                        <a:rPr lang="en-US"/>
                        <a:t>Trả về kết quả khớp trong đó chuỗi không chứa khoảng trắng</a:t>
                      </a:r>
                      <a:endParaRPr lang="en-US"/>
                    </a:p>
                  </a:txBody>
                  <a:tcPr/>
                </a:tc>
                <a:tc>
                  <a:txBody>
                    <a:bodyPr/>
                    <a:p>
                      <a:pPr>
                        <a:buNone/>
                      </a:pPr>
                      <a:r>
                        <a:rPr lang="en-US"/>
                        <a:t>"\S"</a:t>
                      </a:r>
                      <a:endParaRPr lang="en-US"/>
                    </a:p>
                  </a:txBody>
                  <a:tcPr/>
                </a:tc>
              </a:tr>
              <a:tr h="598805">
                <a:tc>
                  <a:txBody>
                    <a:bodyPr/>
                    <a:p>
                      <a:pPr>
                        <a:buNone/>
                      </a:pPr>
                      <a:r>
                        <a:rPr lang="en-US"/>
                        <a:t>\w</a:t>
                      </a:r>
                      <a:endParaRPr lang="en-US"/>
                    </a:p>
                  </a:txBody>
                  <a:tcPr/>
                </a:tc>
                <a:tc>
                  <a:txBody>
                    <a:bodyPr/>
                    <a:p>
                      <a:pPr>
                        <a:buNone/>
                      </a:pPr>
                      <a:r>
                        <a:rPr lang="en-US"/>
                        <a:t>Trả về kết quả khớp trong đó chuỗi chứa bất kỳ ký tự từ nào (ký tự từ a đến Z, chữ số từ 0-9 và ký tự _ gạch dưới).</a:t>
                      </a:r>
                      <a:endParaRPr lang="en-US"/>
                    </a:p>
                  </a:txBody>
                  <a:tcPr/>
                </a:tc>
                <a:tc>
                  <a:txBody>
                    <a:bodyPr/>
                    <a:p>
                      <a:pPr>
                        <a:buNone/>
                      </a:pPr>
                      <a:r>
                        <a:rPr lang="en-US"/>
                        <a:t>"\w"</a:t>
                      </a:r>
                      <a:endParaRPr lang="en-US"/>
                    </a:p>
                  </a:txBody>
                  <a:tcPr/>
                </a:tc>
              </a:tr>
              <a:tr h="414020">
                <a:tc>
                  <a:txBody>
                    <a:bodyPr/>
                    <a:p>
                      <a:pPr>
                        <a:buNone/>
                      </a:pPr>
                      <a:r>
                        <a:rPr lang="en-US"/>
                        <a:t>\W</a:t>
                      </a:r>
                      <a:endParaRPr lang="en-US"/>
                    </a:p>
                  </a:txBody>
                  <a:tcPr/>
                </a:tc>
                <a:tc>
                  <a:txBody>
                    <a:bodyPr/>
                    <a:p>
                      <a:pPr>
                        <a:buNone/>
                      </a:pPr>
                      <a:r>
                        <a:rPr lang="en-US"/>
                        <a:t>Trả về kết quả khớp trong đó chuỗi KHÔNG chứa bất kỳ ký tự từ nào</a:t>
                      </a:r>
                      <a:endParaRPr lang="en-US"/>
                    </a:p>
                  </a:txBody>
                  <a:tcPr/>
                </a:tc>
                <a:tc>
                  <a:txBody>
                    <a:bodyPr/>
                    <a:p>
                      <a:pPr>
                        <a:buNone/>
                      </a:pPr>
                      <a:r>
                        <a:rPr lang="en-US"/>
                        <a:t>"\W"</a:t>
                      </a:r>
                      <a:endParaRPr lang="en-US"/>
                    </a:p>
                  </a:txBody>
                  <a:tcPr/>
                </a:tc>
              </a:tr>
              <a:tr h="414020">
                <a:tc>
                  <a:txBody>
                    <a:bodyPr/>
                    <a:p>
                      <a:pPr>
                        <a:buNone/>
                      </a:pPr>
                      <a:r>
                        <a:rPr lang="en-US"/>
                        <a:t>\Z</a:t>
                      </a:r>
                      <a:endParaRPr lang="en-US"/>
                    </a:p>
                  </a:txBody>
                  <a:tcPr/>
                </a:tc>
                <a:tc>
                  <a:txBody>
                    <a:bodyPr/>
                    <a:p>
                      <a:pPr>
                        <a:buNone/>
                      </a:pPr>
                      <a:r>
                        <a:rPr lang="en-US"/>
                        <a:t>Trả về một kết quả khớp nếu các ký tự được chỉ định ở cuối chuỗi</a:t>
                      </a:r>
                      <a:endParaRPr lang="en-US"/>
                    </a:p>
                  </a:txBody>
                  <a:tcPr/>
                </a:tc>
                <a:tc>
                  <a:txBody>
                    <a:bodyPr/>
                    <a:p>
                      <a:pPr>
                        <a:buNone/>
                      </a:pPr>
                      <a:r>
                        <a:rPr lang="en-US"/>
                        <a:t>"Spain\Z”</a:t>
                      </a:r>
                      <a:endParaRPr lang="en-US"/>
                    </a:p>
                  </a:txBody>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RegEx</a:t>
            </a:r>
            <a:endParaRPr lang="en-US"/>
          </a:p>
        </p:txBody>
      </p:sp>
      <p:sp>
        <p:nvSpPr>
          <p:cNvPr id="3" name="Content Placeholder 2"/>
          <p:cNvSpPr>
            <a:spLocks noGrp="1"/>
          </p:cNvSpPr>
          <p:nvPr>
            <p:ph idx="1"/>
          </p:nvPr>
        </p:nvSpPr>
        <p:spPr/>
        <p:txBody>
          <a:bodyPr/>
          <a:p>
            <a:r>
              <a:rPr lang="en-US"/>
              <a:t>Metacharacters</a:t>
            </a:r>
            <a:endParaRPr lang="en-US"/>
          </a:p>
          <a:p>
            <a:pPr marL="0" indent="0">
              <a:buNone/>
            </a:pPr>
            <a:endParaRPr lang="en-US"/>
          </a:p>
        </p:txBody>
      </p:sp>
      <p:graphicFrame>
        <p:nvGraphicFramePr>
          <p:cNvPr id="4" name="Table 3"/>
          <p:cNvGraphicFramePr/>
          <p:nvPr/>
        </p:nvGraphicFramePr>
        <p:xfrm>
          <a:off x="650240" y="1758315"/>
          <a:ext cx="7240905" cy="4528820"/>
        </p:xfrm>
        <a:graphic>
          <a:graphicData uri="http://schemas.openxmlformats.org/drawingml/2006/table">
            <a:tbl>
              <a:tblPr firstRow="1" bandRow="1">
                <a:tableStyleId>{5C22544A-7EE6-4342-B048-85BDC9FD1C3A}</a:tableStyleId>
              </a:tblPr>
              <a:tblGrid>
                <a:gridCol w="1310640"/>
                <a:gridCol w="3509645"/>
                <a:gridCol w="2420620"/>
              </a:tblGrid>
              <a:tr h="402590">
                <a:tc>
                  <a:txBody>
                    <a:bodyPr/>
                    <a:p>
                      <a:pPr>
                        <a:buNone/>
                      </a:pPr>
                      <a:r>
                        <a:rPr lang="en-US"/>
                        <a:t>Character</a:t>
                      </a:r>
                      <a:endParaRPr lang="en-US"/>
                    </a:p>
                  </a:txBody>
                  <a:tcPr/>
                </a:tc>
                <a:tc>
                  <a:txBody>
                    <a:bodyPr/>
                    <a:p>
                      <a:pPr>
                        <a:buNone/>
                      </a:pPr>
                      <a:r>
                        <a:rPr lang="en-US"/>
                        <a:t>Description</a:t>
                      </a:r>
                      <a:endParaRPr lang="en-US"/>
                    </a:p>
                  </a:txBody>
                  <a:tcPr/>
                </a:tc>
                <a:tc>
                  <a:txBody>
                    <a:bodyPr/>
                    <a:p>
                      <a:pPr>
                        <a:buNone/>
                      </a:pPr>
                      <a:r>
                        <a:rPr lang="en-US"/>
                        <a:t>Example</a:t>
                      </a:r>
                      <a:endParaRPr lang="en-US"/>
                    </a:p>
                  </a:txBody>
                  <a:tcPr/>
                </a:tc>
              </a:tr>
              <a:tr h="402590">
                <a:tc>
                  <a:txBody>
                    <a:bodyPr/>
                    <a:p>
                      <a:pPr>
                        <a:buNone/>
                      </a:pPr>
                      <a:r>
                        <a:rPr lang="en-US"/>
                        <a:t>[]</a:t>
                      </a:r>
                      <a:endParaRPr lang="en-US"/>
                    </a:p>
                  </a:txBody>
                  <a:tcPr/>
                </a:tc>
                <a:tc>
                  <a:txBody>
                    <a:bodyPr/>
                    <a:p>
                      <a:pPr>
                        <a:buNone/>
                      </a:pPr>
                      <a:r>
                        <a:rPr lang="en-US"/>
                        <a:t>Cài đặt bộ ký tự</a:t>
                      </a:r>
                      <a:endParaRPr lang="en-US"/>
                    </a:p>
                  </a:txBody>
                  <a:tcPr/>
                </a:tc>
                <a:tc>
                  <a:txBody>
                    <a:bodyPr/>
                    <a:p>
                      <a:pPr>
                        <a:buNone/>
                      </a:pPr>
                      <a:r>
                        <a:rPr lang="en-US"/>
                        <a:t>"[a-m]"</a:t>
                      </a:r>
                      <a:endParaRPr lang="en-US"/>
                    </a:p>
                  </a:txBody>
                  <a:tcPr/>
                </a:tc>
              </a:tr>
              <a:tr h="402590">
                <a:tc>
                  <a:txBody>
                    <a:bodyPr/>
                    <a:p>
                      <a:pPr>
                        <a:buNone/>
                      </a:pPr>
                      <a:r>
                        <a:rPr lang="en-US"/>
                        <a:t>\</a:t>
                      </a:r>
                      <a:endParaRPr lang="en-US"/>
                    </a:p>
                  </a:txBody>
                  <a:tcPr/>
                </a:tc>
                <a:tc>
                  <a:txBody>
                    <a:bodyPr/>
                    <a:p>
                      <a:pPr>
                        <a:buNone/>
                      </a:pPr>
                      <a:r>
                        <a:rPr lang="en-US"/>
                        <a:t>Đánh dấu một chuỗi ký tự đặc biệt ( cũng có thể được sử dụng để thoát các ký tự đặc biệt)</a:t>
                      </a:r>
                      <a:endParaRPr lang="en-US"/>
                    </a:p>
                  </a:txBody>
                  <a:tcPr/>
                </a:tc>
                <a:tc>
                  <a:txBody>
                    <a:bodyPr/>
                    <a:p>
                      <a:pPr>
                        <a:buNone/>
                      </a:pPr>
                      <a:r>
                        <a:rPr lang="en-US"/>
                        <a:t>"\d"</a:t>
                      </a:r>
                      <a:endParaRPr lang="en-US"/>
                    </a:p>
                  </a:txBody>
                  <a:tcPr/>
                </a:tc>
              </a:tr>
              <a:tr h="402590">
                <a:tc>
                  <a:txBody>
                    <a:bodyPr/>
                    <a:p>
                      <a:pPr>
                        <a:buNone/>
                      </a:pPr>
                      <a:r>
                        <a:rPr lang="en-US"/>
                        <a:t>.</a:t>
                      </a:r>
                      <a:endParaRPr lang="en-US"/>
                    </a:p>
                  </a:txBody>
                  <a:tcPr/>
                </a:tc>
                <a:tc>
                  <a:txBody>
                    <a:bodyPr/>
                    <a:p>
                      <a:pPr>
                        <a:buNone/>
                      </a:pPr>
                      <a:r>
                        <a:rPr lang="en-US"/>
                        <a:t>Bất kỳ ký tự nào (Trừ ký tự dòng mới)</a:t>
                      </a:r>
                      <a:endParaRPr lang="en-US"/>
                    </a:p>
                  </a:txBody>
                  <a:tcPr/>
                </a:tc>
                <a:tc>
                  <a:txBody>
                    <a:bodyPr/>
                    <a:p>
                      <a:pPr>
                        <a:buNone/>
                      </a:pPr>
                      <a:r>
                        <a:rPr lang="en-US"/>
                        <a:t>"he..o"</a:t>
                      </a:r>
                      <a:endParaRPr lang="en-US"/>
                    </a:p>
                  </a:txBody>
                  <a:tcPr/>
                </a:tc>
              </a:tr>
              <a:tr h="402590">
                <a:tc>
                  <a:txBody>
                    <a:bodyPr/>
                    <a:p>
                      <a:pPr>
                        <a:buNone/>
                      </a:pPr>
                      <a:r>
                        <a:rPr lang="en-US"/>
                        <a:t>^</a:t>
                      </a:r>
                      <a:endParaRPr lang="en-US"/>
                    </a:p>
                  </a:txBody>
                  <a:tcPr/>
                </a:tc>
                <a:tc>
                  <a:txBody>
                    <a:bodyPr/>
                    <a:p>
                      <a:pPr>
                        <a:buNone/>
                      </a:pPr>
                      <a:r>
                        <a:rPr lang="en-US"/>
                        <a:t>Bắt đầu</a:t>
                      </a:r>
                      <a:endParaRPr lang="en-US"/>
                    </a:p>
                  </a:txBody>
                  <a:tcPr/>
                </a:tc>
                <a:tc>
                  <a:txBody>
                    <a:bodyPr/>
                    <a:p>
                      <a:pPr>
                        <a:buNone/>
                      </a:pPr>
                      <a:r>
                        <a:rPr lang="en-US"/>
                        <a:t>"^hello"</a:t>
                      </a:r>
                      <a:endParaRPr lang="en-US"/>
                    </a:p>
                  </a:txBody>
                  <a:tcPr/>
                </a:tc>
              </a:tr>
              <a:tr h="402590">
                <a:tc>
                  <a:txBody>
                    <a:bodyPr/>
                    <a:p>
                      <a:pPr>
                        <a:buNone/>
                      </a:pPr>
                      <a:r>
                        <a:rPr lang="en-US"/>
                        <a:t>$</a:t>
                      </a:r>
                      <a:endParaRPr lang="en-US"/>
                    </a:p>
                  </a:txBody>
                  <a:tcPr/>
                </a:tc>
                <a:tc>
                  <a:txBody>
                    <a:bodyPr/>
                    <a:p>
                      <a:pPr>
                        <a:buNone/>
                      </a:pPr>
                      <a:r>
                        <a:rPr lang="en-US"/>
                        <a:t>Kết thúc</a:t>
                      </a:r>
                      <a:endParaRPr lang="en-US"/>
                    </a:p>
                  </a:txBody>
                  <a:tcPr/>
                </a:tc>
                <a:tc>
                  <a:txBody>
                    <a:bodyPr/>
                    <a:p>
                      <a:pPr>
                        <a:buNone/>
                      </a:pPr>
                      <a:r>
                        <a:rPr lang="en-US"/>
                        <a:t>"world$"</a:t>
                      </a:r>
                      <a:endParaRPr lang="en-US"/>
                    </a:p>
                  </a:txBody>
                  <a:tcPr/>
                </a:tc>
              </a:tr>
              <a:tr h="402590">
                <a:tc>
                  <a:txBody>
                    <a:bodyPr/>
                    <a:p>
                      <a:pPr>
                        <a:buNone/>
                      </a:pPr>
                      <a:r>
                        <a:rPr lang="en-US"/>
                        <a:t>*</a:t>
                      </a:r>
                      <a:endParaRPr lang="en-US"/>
                    </a:p>
                  </a:txBody>
                  <a:tcPr/>
                </a:tc>
                <a:tc>
                  <a:txBody>
                    <a:bodyPr/>
                    <a:p>
                      <a:pPr>
                        <a:buNone/>
                      </a:pPr>
                      <a:r>
                        <a:rPr lang="en-US"/>
                        <a:t>Không có hoặc nhiều lần xuất hiện</a:t>
                      </a:r>
                      <a:endParaRPr lang="en-US"/>
                    </a:p>
                  </a:txBody>
                  <a:tcPr/>
                </a:tc>
                <a:tc>
                  <a:txBody>
                    <a:bodyPr/>
                    <a:p>
                      <a:pPr>
                        <a:buNone/>
                      </a:pPr>
                      <a:r>
                        <a:rPr lang="en-US"/>
                        <a:t>"aix*"</a:t>
                      </a:r>
                      <a:endParaRPr lang="en-US"/>
                    </a:p>
                  </a:txBody>
                  <a:tcPr/>
                </a:tc>
              </a:tr>
              <a:tr h="402590">
                <a:tc>
                  <a:txBody>
                    <a:bodyPr/>
                    <a:p>
                      <a:pPr>
                        <a:buNone/>
                      </a:pPr>
                      <a:r>
                        <a:rPr lang="en-US"/>
                        <a:t>+</a:t>
                      </a:r>
                      <a:endParaRPr lang="en-US"/>
                    </a:p>
                  </a:txBody>
                  <a:tcPr/>
                </a:tc>
                <a:tc>
                  <a:txBody>
                    <a:bodyPr/>
                    <a:p>
                      <a:pPr>
                        <a:buNone/>
                      </a:pPr>
                      <a:r>
                        <a:rPr lang="en-US"/>
                        <a:t>Một hoặc nhiều lần xuất hiện</a:t>
                      </a:r>
                      <a:endParaRPr lang="en-US"/>
                    </a:p>
                  </a:txBody>
                  <a:tcPr/>
                </a:tc>
                <a:tc>
                  <a:txBody>
                    <a:bodyPr/>
                    <a:p>
                      <a:pPr>
                        <a:buNone/>
                      </a:pPr>
                      <a:r>
                        <a:rPr lang="en-US"/>
                        <a:t>"aix+"</a:t>
                      </a:r>
                      <a:endParaRPr lang="en-US"/>
                    </a:p>
                  </a:txBody>
                  <a:tcPr/>
                </a:tc>
              </a:tr>
              <a:tr h="402590">
                <a:tc>
                  <a:txBody>
                    <a:bodyPr/>
                    <a:p>
                      <a:pPr>
                        <a:buNone/>
                      </a:pPr>
                      <a:r>
                        <a:rPr lang="en-US"/>
                        <a:t>{}</a:t>
                      </a:r>
                      <a:endParaRPr lang="en-US"/>
                    </a:p>
                  </a:txBody>
                  <a:tcPr/>
                </a:tc>
                <a:tc>
                  <a:txBody>
                    <a:bodyPr/>
                    <a:p>
                      <a:pPr>
                        <a:buNone/>
                      </a:pPr>
                      <a:r>
                        <a:rPr lang="en-US"/>
                        <a:t>Chính xác số lần xuất hiện</a:t>
                      </a:r>
                      <a:endParaRPr lang="en-US"/>
                    </a:p>
                  </a:txBody>
                  <a:tcPr/>
                </a:tc>
                <a:tc>
                  <a:txBody>
                    <a:bodyPr/>
                    <a:p>
                      <a:pPr>
                        <a:buNone/>
                      </a:pPr>
                      <a:r>
                        <a:rPr lang="en-US"/>
                        <a:t>"al{2}"</a:t>
                      </a:r>
                      <a:endParaRPr lang="en-US"/>
                    </a:p>
                  </a:txBody>
                  <a:tcPr/>
                </a:tc>
              </a:tr>
              <a:tr h="402590">
                <a:tc>
                  <a:txBody>
                    <a:bodyPr/>
                    <a:p>
                      <a:pPr>
                        <a:buNone/>
                      </a:pPr>
                      <a:r>
                        <a:rPr lang="en-US"/>
                        <a:t>|</a:t>
                      </a:r>
                      <a:endParaRPr lang="en-US"/>
                    </a:p>
                  </a:txBody>
                  <a:tcPr/>
                </a:tc>
                <a:tc>
                  <a:txBody>
                    <a:bodyPr/>
                    <a:p>
                      <a:pPr>
                        <a:buNone/>
                      </a:pPr>
                      <a:r>
                        <a:rPr lang="en-US"/>
                        <a:t>Hoặc là </a:t>
                      </a:r>
                      <a:endParaRPr lang="en-US"/>
                    </a:p>
                  </a:txBody>
                  <a:tcPr/>
                </a:tc>
                <a:tc>
                  <a:txBody>
                    <a:bodyPr/>
                    <a:p>
                      <a:pPr>
                        <a:buNone/>
                      </a:pPr>
                      <a:r>
                        <a:rPr lang="en-US"/>
                        <a:t>"falls|stays"</a:t>
                      </a:r>
                      <a:endParaRPr lang="en-US"/>
                    </a:p>
                  </a:txBody>
                  <a:tcPr/>
                </a:tc>
              </a:tr>
              <a:tr h="402590">
                <a:tc>
                  <a:txBody>
                    <a:bodyPr/>
                    <a:p>
                      <a:pPr>
                        <a:buNone/>
                      </a:pPr>
                      <a:r>
                        <a:rPr lang="en-US"/>
                        <a:t>()</a:t>
                      </a:r>
                      <a:endParaRPr lang="en-US"/>
                    </a:p>
                  </a:txBody>
                  <a:tcPr/>
                </a:tc>
                <a:tc>
                  <a:txBody>
                    <a:bodyPr/>
                    <a:p>
                      <a:pPr>
                        <a:buNone/>
                      </a:pPr>
                      <a:r>
                        <a:rPr lang="en-US"/>
                        <a:t>Capture and group</a:t>
                      </a:r>
                      <a:endParaRPr lang="en-US"/>
                    </a:p>
                  </a:txBody>
                  <a:tcPr/>
                </a:tc>
                <a:tc>
                  <a:txBody>
                    <a:bodyPr/>
                    <a:p>
                      <a:pPr>
                        <a:buNone/>
                      </a:pPr>
                      <a:endParaRPr lang="en-US"/>
                    </a:p>
                  </a:txBody>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RegEx</a:t>
            </a:r>
            <a:endParaRPr lang="en-US"/>
          </a:p>
        </p:txBody>
      </p:sp>
      <p:sp>
        <p:nvSpPr>
          <p:cNvPr id="9" name="Content Placeholder 8"/>
          <p:cNvSpPr/>
          <p:nvPr>
            <p:ph idx="1"/>
          </p:nvPr>
        </p:nvSpPr>
        <p:spPr/>
        <p:txBody>
          <a:bodyPr/>
          <a:p>
            <a:r>
              <a:rPr lang="en-US"/>
              <a:t>Sets</a:t>
            </a:r>
            <a:endParaRPr lang="en-US"/>
          </a:p>
          <a:p>
            <a:pPr marL="0" indent="0">
              <a:buNone/>
            </a:pPr>
            <a:endParaRPr lang="en-US"/>
          </a:p>
        </p:txBody>
      </p:sp>
      <p:graphicFrame>
        <p:nvGraphicFramePr>
          <p:cNvPr id="10" name="Table 9"/>
          <p:cNvGraphicFramePr/>
          <p:nvPr/>
        </p:nvGraphicFramePr>
        <p:xfrm>
          <a:off x="488950" y="1724025"/>
          <a:ext cx="7559040" cy="4126230"/>
        </p:xfrm>
        <a:graphic>
          <a:graphicData uri="http://schemas.openxmlformats.org/drawingml/2006/table">
            <a:tbl>
              <a:tblPr firstRow="1" bandRow="1">
                <a:tableStyleId>{5C22544A-7EE6-4342-B048-85BDC9FD1C3A}</a:tableStyleId>
              </a:tblPr>
              <a:tblGrid>
                <a:gridCol w="1005840"/>
                <a:gridCol w="6553200"/>
              </a:tblGrid>
              <a:tr h="313055">
                <a:tc>
                  <a:txBody>
                    <a:bodyPr/>
                    <a:p>
                      <a:pPr indent="0">
                        <a:buNone/>
                      </a:pPr>
                      <a:r>
                        <a:rPr lang="en-US"/>
                        <a:t>Set</a:t>
                      </a:r>
                      <a:endParaRPr lang="en-US"/>
                    </a:p>
                  </a:txBody>
                  <a:tcPr/>
                </a:tc>
                <a:tc>
                  <a:txBody>
                    <a:bodyPr/>
                    <a:p>
                      <a:pPr indent="0">
                        <a:buNone/>
                      </a:pPr>
                      <a:r>
                        <a:rPr lang="en-US"/>
                        <a:t>Description</a:t>
                      </a:r>
                      <a:endParaRPr lang="en-US"/>
                    </a:p>
                  </a:txBody>
                  <a:tcPr/>
                </a:tc>
              </a:tr>
              <a:tr h="334645">
                <a:tc>
                  <a:txBody>
                    <a:bodyPr/>
                    <a:p>
                      <a:pPr indent="0">
                        <a:buNone/>
                      </a:pPr>
                      <a:r>
                        <a:rPr lang="en-US"/>
                        <a:t>[arn]</a:t>
                      </a:r>
                      <a:endParaRPr lang="en-US"/>
                    </a:p>
                  </a:txBody>
                  <a:tcPr/>
                </a:tc>
                <a:tc>
                  <a:txBody>
                    <a:bodyPr/>
                    <a:p>
                      <a:pPr indent="0">
                        <a:buNone/>
                      </a:pPr>
                      <a:r>
                        <a:rPr lang="en-US"/>
                        <a:t>Trả về kết quả khớp có một trong các ký tự được chỉ định (a, r hoặc n)</a:t>
                      </a:r>
                      <a:endParaRPr lang="en-US"/>
                    </a:p>
                  </a:txBody>
                  <a:tcPr/>
                </a:tc>
              </a:tr>
              <a:tr h="363855">
                <a:tc>
                  <a:txBody>
                    <a:bodyPr/>
                    <a:p>
                      <a:pPr indent="0">
                        <a:buNone/>
                      </a:pPr>
                      <a:r>
                        <a:rPr lang="en-US"/>
                        <a:t>[a-n]</a:t>
                      </a:r>
                      <a:endParaRPr lang="en-US"/>
                    </a:p>
                  </a:txBody>
                  <a:tcPr/>
                </a:tc>
                <a:tc>
                  <a:txBody>
                    <a:bodyPr/>
                    <a:p>
                      <a:pPr indent="0">
                        <a:buNone/>
                      </a:pPr>
                      <a:r>
                        <a:rPr lang="en-US"/>
                        <a:t>Trả về kết quả khớp cho bất kỳ ký tự chữ thường nào, theo thứ tự abc giữa a và n</a:t>
                      </a:r>
                      <a:endParaRPr lang="en-US"/>
                    </a:p>
                  </a:txBody>
                  <a:tcPr/>
                </a:tc>
              </a:tr>
              <a:tr h="374650">
                <a:tc>
                  <a:txBody>
                    <a:bodyPr/>
                    <a:p>
                      <a:pPr indent="0">
                        <a:buNone/>
                      </a:pPr>
                      <a:r>
                        <a:rPr lang="en-US"/>
                        <a:t>[^arn]</a:t>
                      </a:r>
                      <a:endParaRPr lang="en-US"/>
                    </a:p>
                  </a:txBody>
                  <a:tcPr/>
                </a:tc>
                <a:tc>
                  <a:txBody>
                    <a:bodyPr/>
                    <a:p>
                      <a:pPr indent="0">
                        <a:buNone/>
                      </a:pPr>
                      <a:r>
                        <a:rPr lang="en-US"/>
                        <a:t>Trả về kết quả khớp cho bất kỳ ký tự nào NGOẠI TRỪ a, r và n</a:t>
                      </a:r>
                      <a:endParaRPr lang="en-US"/>
                    </a:p>
                  </a:txBody>
                  <a:tcPr/>
                </a:tc>
              </a:tr>
              <a:tr h="374015">
                <a:tc>
                  <a:txBody>
                    <a:bodyPr/>
                    <a:p>
                      <a:pPr indent="0">
                        <a:buNone/>
                      </a:pPr>
                      <a:r>
                        <a:rPr lang="en-US"/>
                        <a:t>[0123]</a:t>
                      </a:r>
                      <a:endParaRPr lang="en-US"/>
                    </a:p>
                  </a:txBody>
                  <a:tcPr/>
                </a:tc>
                <a:tc>
                  <a:txBody>
                    <a:bodyPr/>
                    <a:p>
                      <a:pPr indent="0">
                        <a:buNone/>
                      </a:pPr>
                      <a:r>
                        <a:rPr lang="en-US"/>
                        <a:t>Trả về kết quả khớp có bất kỳ chữ số nào được chỉ định (0, 1, 2 hoặc 3)</a:t>
                      </a:r>
                      <a:endParaRPr lang="en-US"/>
                    </a:p>
                  </a:txBody>
                  <a:tcPr/>
                </a:tc>
              </a:tr>
              <a:tr h="415290">
                <a:tc>
                  <a:txBody>
                    <a:bodyPr/>
                    <a:p>
                      <a:pPr indent="0">
                        <a:buNone/>
                      </a:pPr>
                      <a:r>
                        <a:rPr lang="en-US"/>
                        <a:t>[0-9]</a:t>
                      </a:r>
                      <a:endParaRPr lang="en-US"/>
                    </a:p>
                  </a:txBody>
                  <a:tcPr/>
                </a:tc>
                <a:tc>
                  <a:txBody>
                    <a:bodyPr/>
                    <a:p>
                      <a:pPr indent="0">
                        <a:buNone/>
                      </a:pPr>
                      <a:r>
                        <a:rPr lang="en-US"/>
                        <a:t>Trả về kết quả khớp là một số có một chữ số có giá trị từ 0 đến 9</a:t>
                      </a:r>
                      <a:endParaRPr lang="en-US"/>
                    </a:p>
                  </a:txBody>
                  <a:tcPr/>
                </a:tc>
              </a:tr>
              <a:tr h="535940">
                <a:tc>
                  <a:txBody>
                    <a:bodyPr/>
                    <a:p>
                      <a:pPr indent="0">
                        <a:buNone/>
                      </a:pPr>
                      <a:r>
                        <a:rPr lang="en-US"/>
                        <a:t>[0-5][0-9]</a:t>
                      </a:r>
                      <a:endParaRPr lang="en-US"/>
                    </a:p>
                  </a:txBody>
                  <a:tcPr/>
                </a:tc>
                <a:tc>
                  <a:txBody>
                    <a:bodyPr/>
                    <a:p>
                      <a:pPr indent="0">
                        <a:buNone/>
                      </a:pPr>
                      <a:r>
                        <a:rPr lang="en-US"/>
                        <a:t>Trả về kết quả khớp là một số có hai chữ số từ 00 và 59</a:t>
                      </a:r>
                      <a:endParaRPr lang="en-US"/>
                    </a:p>
                  </a:txBody>
                  <a:tcPr/>
                </a:tc>
              </a:tr>
              <a:tr h="707390">
                <a:tc>
                  <a:txBody>
                    <a:bodyPr/>
                    <a:p>
                      <a:pPr indent="0">
                        <a:buNone/>
                      </a:pPr>
                      <a:r>
                        <a:rPr lang="en-US"/>
                        <a:t>[a-zA-Z]</a:t>
                      </a:r>
                      <a:endParaRPr lang="en-US"/>
                    </a:p>
                  </a:txBody>
                  <a:tcPr/>
                </a:tc>
                <a:tc>
                  <a:txBody>
                    <a:bodyPr/>
                    <a:p>
                      <a:pPr indent="0">
                        <a:buNone/>
                      </a:pPr>
                      <a:r>
                        <a:rPr lang="en-US"/>
                        <a:t>Trả về kết quả khớp cho bất kỳ ký tự nào theo thứ tự abc giữa a và z, chữ thường HOẶC chữ hoa</a:t>
                      </a:r>
                      <a:endParaRPr lang="en-US"/>
                    </a:p>
                  </a:txBody>
                  <a:tcPr/>
                </a:tc>
              </a:tr>
              <a:tr h="707390">
                <a:tc>
                  <a:txBody>
                    <a:bodyPr/>
                    <a:p>
                      <a:pPr indent="0">
                        <a:buNone/>
                      </a:pPr>
                      <a:r>
                        <a:rPr lang="en-US"/>
                        <a:t>[+]</a:t>
                      </a:r>
                      <a:endParaRPr lang="en-US"/>
                    </a:p>
                  </a:txBody>
                  <a:tcPr/>
                </a:tc>
                <a:tc>
                  <a:txBody>
                    <a:bodyPr/>
                    <a:p>
                      <a:pPr indent="0">
                        <a:buNone/>
                      </a:pPr>
                      <a:r>
                        <a:rPr lang="en-US"/>
                        <a:t>Trong các tập hợp, +, *,., |, (), $, {} Không có ý nghĩa đặc biệt, vì vậy [+] có nghĩa là: trả về kết quả khớp cho bất kỳ ký tự + nào trong chuỗi</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Syntax</a:t>
            </a:r>
            <a:endParaRPr lang="en-US"/>
          </a:p>
        </p:txBody>
      </p:sp>
      <p:sp>
        <p:nvSpPr>
          <p:cNvPr id="3" name="Content Placeholder 2"/>
          <p:cNvSpPr>
            <a:spLocks noGrp="1"/>
          </p:cNvSpPr>
          <p:nvPr>
            <p:ph idx="1"/>
          </p:nvPr>
        </p:nvSpPr>
        <p:spPr/>
        <p:txBody>
          <a:bodyPr>
            <a:normAutofit/>
          </a:bodyPr>
          <a:p>
            <a:pPr marL="0" indent="0">
              <a:buNone/>
            </a:pPr>
            <a:r>
              <a:rPr lang="en-US"/>
              <a:t>Ví dụ:</a:t>
            </a:r>
            <a:endParaRPr lang="en-US"/>
          </a:p>
          <a:p>
            <a:pPr marL="0" indent="0">
              <a:buNone/>
            </a:pPr>
            <a:r>
              <a:rPr lang="en-US"/>
              <a:t>if 4&lt;7:</a:t>
            </a:r>
            <a:endParaRPr lang="en-US"/>
          </a:p>
          <a:p>
            <a:pPr marL="0" indent="0">
              <a:buNone/>
            </a:pPr>
            <a:r>
              <a:rPr lang="en-US"/>
              <a:t>print(“7 is the greater than 4”)# Error</a:t>
            </a:r>
            <a:endParaRPr lang="en-US"/>
          </a:p>
          <a:p>
            <a:pPr>
              <a:buFont typeface="Arial" panose="020B0604020202020204" pitchFamily="34" charset="0"/>
              <a:buChar char="•"/>
            </a:pPr>
            <a:r>
              <a:rPr lang="en-US"/>
              <a:t>Số lượng khoảng trắng đầu dòng code không giới hạn, nhưng ít nhất có một khoảng trăng.</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if a&gt;b:</a:t>
            </a:r>
            <a:endParaRPr lang="en-US"/>
          </a:p>
          <a:p>
            <a:pPr marL="0" indent="0">
              <a:buFont typeface="Arial" panose="020B0604020202020204" pitchFamily="34" charset="0"/>
              <a:buNone/>
            </a:pPr>
            <a:r>
              <a:rPr lang="en-US"/>
              <a:t>   print(“a is the greater than b”)</a:t>
            </a:r>
            <a:endParaRPr lang="en-US"/>
          </a:p>
          <a:p>
            <a:pPr marL="0" indent="0">
              <a:buFont typeface="Arial" panose="020B0604020202020204" pitchFamily="34" charset="0"/>
              <a:buNone/>
            </a:pPr>
            <a:r>
              <a:rPr lang="en-US"/>
              <a:t>elif a==b:</a:t>
            </a:r>
            <a:endParaRPr lang="en-US"/>
          </a:p>
          <a:p>
            <a:pPr marL="0" indent="0">
              <a:buFont typeface="Arial" panose="020B0604020202020204" pitchFamily="34" charset="0"/>
              <a:buNone/>
            </a:pPr>
            <a:r>
              <a:rPr lang="en-US"/>
              <a:t>         print(“a and b are equals “)</a:t>
            </a:r>
            <a:endParaRPr lang="en-US"/>
          </a:p>
          <a:p>
            <a:pPr>
              <a:buFont typeface="Arial" panose="020B0604020202020204" pitchFamily="34" charset="0"/>
              <a:buChar char="•"/>
            </a:pPr>
            <a:r>
              <a:rPr lang="en-US"/>
              <a:t>Phải sử dụng cùng một khoảng trắng trước dòng code trong cùng một khối code, nếu khác nhau thì python sẽ bị lỗi.</a:t>
            </a: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PIP</a:t>
            </a:r>
            <a:endParaRPr lang="en-US"/>
          </a:p>
        </p:txBody>
      </p:sp>
      <p:sp>
        <p:nvSpPr>
          <p:cNvPr id="3" name="Content Placeholder 2"/>
          <p:cNvSpPr>
            <a:spLocks noGrp="1"/>
          </p:cNvSpPr>
          <p:nvPr>
            <p:ph idx="1"/>
          </p:nvPr>
        </p:nvSpPr>
        <p:spPr/>
        <p:txBody>
          <a:bodyPr/>
          <a:p>
            <a:pPr>
              <a:buFont typeface="Wingdings" panose="05000000000000000000" charset="0"/>
              <a:buChar char="Ø"/>
            </a:pPr>
            <a:r>
              <a:rPr lang="en-US"/>
              <a:t>PIP là trình quản lý gói cho các Python package, hoặc module.</a:t>
            </a:r>
            <a:endParaRPr lang="en-US"/>
          </a:p>
          <a:p>
            <a:pPr>
              <a:buFont typeface="Wingdings" panose="05000000000000000000" charset="0"/>
              <a:buChar char="Ø"/>
            </a:pPr>
            <a:r>
              <a:rPr lang="en-US"/>
              <a:t>Package: Chứa tất cả các tệp mà cần cho một module.</a:t>
            </a:r>
            <a:endParaRPr lang="en-US"/>
          </a:p>
          <a:p>
            <a:pPr>
              <a:buFont typeface="Wingdings" panose="05000000000000000000" charset="0"/>
              <a:buChar char="Ø"/>
            </a:pPr>
            <a:r>
              <a:rPr lang="en-US"/>
              <a:t>Module là thư viện mã Python.</a:t>
            </a:r>
            <a:endParaRPr lang="en-US"/>
          </a:p>
          <a:p>
            <a:pPr marL="0" indent="0">
              <a:buFont typeface="Wingdings" panose="05000000000000000000" charset="0"/>
              <a:buNone/>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Try Except</a:t>
            </a:r>
            <a:endParaRPr lang="en-US"/>
          </a:p>
        </p:txBody>
      </p:sp>
      <p:sp>
        <p:nvSpPr>
          <p:cNvPr id="3" name="Content Placeholder 2"/>
          <p:cNvSpPr>
            <a:spLocks noGrp="1"/>
          </p:cNvSpPr>
          <p:nvPr>
            <p:ph idx="1"/>
          </p:nvPr>
        </p:nvSpPr>
        <p:spPr/>
        <p:txBody>
          <a:bodyPr>
            <a:normAutofit lnSpcReduction="10000"/>
          </a:bodyPr>
          <a:p>
            <a:r>
              <a:rPr lang="en-US"/>
              <a:t>Khối try cho phép kiểm tra một khỗi mã lỗi.</a:t>
            </a:r>
            <a:endParaRPr lang="en-US"/>
          </a:p>
          <a:p>
            <a:r>
              <a:rPr lang="en-US"/>
              <a:t>Khối except cho phép xử lý lỗi.</a:t>
            </a:r>
            <a:endParaRPr lang="en-US"/>
          </a:p>
          <a:p>
            <a:r>
              <a:rPr lang="en-US"/>
              <a:t>Khối finally cho phép thực thi mã bất kể kết quả của khối try-except.</a:t>
            </a:r>
            <a:endParaRPr lang="en-US"/>
          </a:p>
          <a:p>
            <a:pPr marL="0" indent="0">
              <a:buNone/>
            </a:pPr>
            <a:r>
              <a:rPr lang="en-US"/>
              <a:t>ví dụ:</a:t>
            </a:r>
            <a:endParaRPr lang="en-US"/>
          </a:p>
          <a:p>
            <a:pPr marL="0" indent="0">
              <a:buNone/>
            </a:pPr>
            <a:r>
              <a:rPr lang="en-US"/>
              <a:t>try:</a:t>
            </a:r>
            <a:endParaRPr lang="en-US"/>
          </a:p>
          <a:p>
            <a:pPr marL="0" indent="0">
              <a:buNone/>
            </a:pPr>
            <a:r>
              <a:rPr lang="en-US"/>
              <a:t>  print(x)</a:t>
            </a:r>
            <a:endParaRPr lang="en-US"/>
          </a:p>
          <a:p>
            <a:pPr marL="0" indent="0">
              <a:buNone/>
            </a:pPr>
            <a:r>
              <a:rPr lang="en-US"/>
              <a:t>except:</a:t>
            </a:r>
            <a:endParaRPr lang="en-US"/>
          </a:p>
          <a:p>
            <a:pPr marL="0" indent="0">
              <a:buNone/>
            </a:pPr>
            <a:r>
              <a:rPr lang="en-US"/>
              <a:t>  print("Something went wrong")</a:t>
            </a:r>
            <a:endParaRPr lang="en-US"/>
          </a:p>
          <a:p>
            <a:pPr marL="0" indent="0">
              <a:buNone/>
            </a:pPr>
            <a:r>
              <a:rPr lang="en-US"/>
              <a:t>finally:</a:t>
            </a:r>
            <a:endParaRPr lang="en-US"/>
          </a:p>
          <a:p>
            <a:pPr marL="0" indent="0">
              <a:buNone/>
            </a:pPr>
            <a:r>
              <a:rPr lang="en-US"/>
              <a:t>  print("The 'try except' is finished") </a:t>
            </a:r>
            <a:endParaRPr lang="en-US"/>
          </a:p>
          <a:p>
            <a:r>
              <a:rPr lang="en-US"/>
              <a:t>Sử dụng từ khóa else để xác định một khối mã sẽ được thực thi nếu không có lỗi nào được nêu ra.</a:t>
            </a:r>
            <a:endParaRPr lang="en-US"/>
          </a:p>
          <a:p>
            <a:r>
              <a:rPr lang="en-US"/>
              <a:t>Sử dụng close() để đóng các đối tượng và dọn sạch tài nguyên.</a:t>
            </a:r>
            <a:endParaRPr lang="en-US"/>
          </a:p>
          <a:p>
            <a:pPr marL="0" indent="0">
              <a:buNone/>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Try Except</a:t>
            </a:r>
            <a:endParaRPr lang="en-US"/>
          </a:p>
        </p:txBody>
      </p:sp>
      <p:sp>
        <p:nvSpPr>
          <p:cNvPr id="3" name="Content Placeholder 2"/>
          <p:cNvSpPr>
            <a:spLocks noGrp="1"/>
          </p:cNvSpPr>
          <p:nvPr>
            <p:ph idx="1"/>
          </p:nvPr>
        </p:nvSpPr>
        <p:spPr/>
        <p:txBody>
          <a:bodyPr/>
          <a:p>
            <a:r>
              <a:rPr lang="en-US"/>
              <a:t>Ví dụ:</a:t>
            </a:r>
            <a:endParaRPr lang="en-US"/>
          </a:p>
          <a:p>
            <a:pPr marL="0" indent="0">
              <a:buNone/>
            </a:pPr>
            <a:r>
              <a:rPr lang="en-US"/>
              <a:t>try:</a:t>
            </a:r>
            <a:endParaRPr lang="en-US"/>
          </a:p>
          <a:p>
            <a:pPr marL="0" indent="0">
              <a:buNone/>
            </a:pPr>
            <a:r>
              <a:rPr lang="en-US"/>
              <a:t>  f = open("demofile.txt")</a:t>
            </a:r>
            <a:endParaRPr lang="en-US"/>
          </a:p>
          <a:p>
            <a:pPr marL="0" indent="0">
              <a:buNone/>
            </a:pPr>
            <a:r>
              <a:rPr lang="en-US"/>
              <a:t>  f.write("Lorum Ipsum")</a:t>
            </a:r>
            <a:endParaRPr lang="en-US"/>
          </a:p>
          <a:p>
            <a:pPr marL="0" indent="0">
              <a:buNone/>
            </a:pPr>
            <a:r>
              <a:rPr lang="en-US"/>
              <a:t>except:</a:t>
            </a:r>
            <a:endParaRPr lang="en-US"/>
          </a:p>
          <a:p>
            <a:pPr marL="0" indent="0">
              <a:buNone/>
            </a:pPr>
            <a:r>
              <a:rPr lang="en-US"/>
              <a:t>  print("Something went wrong when writing to the file")</a:t>
            </a:r>
            <a:endParaRPr lang="en-US"/>
          </a:p>
          <a:p>
            <a:pPr marL="0" indent="0">
              <a:buNone/>
            </a:pPr>
            <a:r>
              <a:rPr lang="en-US"/>
              <a:t>finally:</a:t>
            </a:r>
            <a:endParaRPr lang="en-US"/>
          </a:p>
          <a:p>
            <a:pPr marL="0" indent="0">
              <a:buNone/>
            </a:pPr>
            <a:r>
              <a:rPr lang="en-US"/>
              <a:t>  f.close()# Đóng các đối tượng và dọn sạch tài nguyên</a:t>
            </a:r>
            <a:endParaRPr lang="en-US"/>
          </a:p>
          <a:p>
            <a:pPr marL="0" indent="0">
              <a:buNone/>
            </a:pPr>
            <a:r>
              <a:rPr lang="en-US"/>
              <a:t>---&gt; Something went wrong when writing to the file</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 Formatting</a:t>
            </a:r>
            <a:endParaRPr lang="en-US"/>
          </a:p>
        </p:txBody>
      </p:sp>
      <p:sp>
        <p:nvSpPr>
          <p:cNvPr id="3" name="Content Placeholder 2"/>
          <p:cNvSpPr>
            <a:spLocks noGrp="1"/>
          </p:cNvSpPr>
          <p:nvPr>
            <p:ph idx="1"/>
          </p:nvPr>
        </p:nvSpPr>
        <p:spPr/>
        <p:txBody>
          <a:bodyPr/>
          <a:p>
            <a:pPr marL="0" indent="0">
              <a:buNone/>
            </a:pPr>
            <a:r>
              <a:rPr lang="en-US"/>
              <a:t>Để đảm bảo một chuỗi sẽ hiển thị chúng ra có thể định dạng kết quả bằng phương thức format().</a:t>
            </a:r>
            <a:endParaRPr lang="en-US"/>
          </a:p>
          <a:p>
            <a:pPr>
              <a:buFont typeface="Wingdings" panose="05000000000000000000" charset="0"/>
              <a:buChar char="Ø"/>
            </a:pPr>
            <a:r>
              <a:rPr lang="en-US"/>
              <a:t>String format(): Phương thức format() cho phép định dạng các phần được chọn của chuỗi. Đôi khi có nhưng đoạn văn bản mà không thể kiểm soát được (ví dụ như từ cơ sở dữ liệu hoặc đầu vào của người dùng). </a:t>
            </a:r>
            <a:endParaRPr lang="en-US"/>
          </a:p>
          <a:p>
            <a:r>
              <a:rPr lang="en-US"/>
              <a:t>Để kiểm soát các giá trị như vậy, hãy thêm các trình giữ chỗ {} (dấu ngoặc nhọn) trong văn bản và chạy các giá trị thông qua phương thức format().</a:t>
            </a:r>
            <a:endParaRPr lang="en-US"/>
          </a:p>
          <a:p>
            <a:pPr>
              <a:buFont typeface="Arial" panose="020B0604020202020204" pitchFamily="34" charset="0"/>
              <a:buChar char="•"/>
            </a:pPr>
            <a:r>
              <a:rPr lang="en-US"/>
              <a:t> Có thể thêm các tham biến bên trong {} để chỉ định cách chuyển đổi.</a:t>
            </a:r>
            <a:endParaRPr lang="en-US"/>
          </a:p>
          <a:p>
            <a:pPr>
              <a:buFont typeface="Arial" panose="020B0604020202020204" pitchFamily="34" charset="0"/>
              <a:buChar char="•"/>
            </a:pPr>
            <a:r>
              <a:rPr lang="en-US"/>
              <a:t>Có thể sử dụng chỉ số để chắc chắn giá trị được đặt vào đúng vị trí.</a:t>
            </a:r>
            <a:endParaRPr lang="en-US"/>
          </a:p>
          <a:p>
            <a:r>
              <a:rPr lang="en-US"/>
              <a:t>Có thể sử dụng các chỉ mục được đặt tên bằng cách nhập tên vào bên trong dấu {}, nhưng sau đó bạn phải sử dụng tên khi chuyển các giá trị tham số.</a:t>
            </a:r>
            <a:endParaRPr lang="en-US"/>
          </a:p>
          <a:p>
            <a:pPr marL="0" indent="0">
              <a:buNone/>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String Formatting</a:t>
            </a:r>
            <a:endParaRPr lang="en-US"/>
          </a:p>
        </p:txBody>
      </p:sp>
      <p:sp>
        <p:nvSpPr>
          <p:cNvPr id="3" name="Content Placeholder 2"/>
          <p:cNvSpPr>
            <a:spLocks noGrp="1"/>
          </p:cNvSpPr>
          <p:nvPr>
            <p:ph idx="1"/>
          </p:nvPr>
        </p:nvSpPr>
        <p:spPr/>
        <p:txBody>
          <a:bodyPr/>
          <a:p>
            <a:r>
              <a:rPr lang="en-US"/>
              <a:t>Ví dụ1:</a:t>
            </a:r>
            <a:endParaRPr lang="en-US"/>
          </a:p>
          <a:p>
            <a:pPr marL="0" indent="0">
              <a:buNone/>
            </a:pPr>
            <a:r>
              <a:rPr lang="en-US"/>
              <a:t>number = 3</a:t>
            </a:r>
            <a:endParaRPr lang="en-US"/>
          </a:p>
          <a:p>
            <a:pPr marL="0" indent="0">
              <a:buNone/>
            </a:pPr>
            <a:r>
              <a:rPr lang="en-US"/>
              <a:t>price = 49</a:t>
            </a:r>
            <a:endParaRPr lang="en-US"/>
          </a:p>
          <a:p>
            <a:pPr marL="0" indent="0">
              <a:buNone/>
            </a:pPr>
            <a:r>
              <a:rPr lang="en-US"/>
              <a:t>myorder = "I want {1} pieces of item number {1} for {0:.2f} dollars."</a:t>
            </a:r>
            <a:endParaRPr lang="en-US"/>
          </a:p>
          <a:p>
            <a:pPr marL="0" indent="0">
              <a:buNone/>
            </a:pPr>
            <a:r>
              <a:rPr lang="en-US"/>
              <a:t>print(myorder.format(price,number))</a:t>
            </a:r>
            <a:endParaRPr lang="en-US"/>
          </a:p>
          <a:p>
            <a:pPr marL="0" indent="0">
              <a:buNone/>
            </a:pPr>
            <a:r>
              <a:rPr lang="en-US"/>
              <a:t>Ví dụ 2:</a:t>
            </a:r>
            <a:endParaRPr lang="en-US"/>
          </a:p>
          <a:p>
            <a:pPr marL="0" indent="0">
              <a:buNone/>
            </a:pPr>
            <a:r>
              <a:rPr lang="en-US"/>
              <a:t>myorder = "I have a {carname}, it is a {model}."</a:t>
            </a:r>
            <a:endParaRPr lang="en-US"/>
          </a:p>
          <a:p>
            <a:pPr marL="0" indent="0">
              <a:buNone/>
            </a:pPr>
            <a:r>
              <a:rPr lang="en-US"/>
              <a:t>print(myorder.format(carname = "Ford", model = "Mustang"))</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File Open</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Syntax</a:t>
            </a:r>
            <a:endParaRPr lang="en-US"/>
          </a:p>
        </p:txBody>
      </p:sp>
      <p:sp>
        <p:nvSpPr>
          <p:cNvPr id="3" name="Content Placeholder 2"/>
          <p:cNvSpPr>
            <a:spLocks noGrp="1"/>
          </p:cNvSpPr>
          <p:nvPr>
            <p:ph idx="1"/>
          </p:nvPr>
        </p:nvSpPr>
        <p:spPr/>
        <p:txBody>
          <a:bodyPr/>
          <a:p>
            <a:pPr marL="0" indent="0">
              <a:buNone/>
            </a:pPr>
            <a:r>
              <a:rPr lang="en-US"/>
              <a:t>Ví dụ:</a:t>
            </a:r>
            <a:endParaRPr lang="en-US"/>
          </a:p>
          <a:p>
            <a:pPr marL="0" indent="0">
              <a:buNone/>
            </a:pPr>
            <a:r>
              <a:rPr lang="en-US"/>
              <a:t>if a&gt;b:</a:t>
            </a:r>
            <a:endParaRPr lang="en-US"/>
          </a:p>
          <a:p>
            <a:pPr marL="0" indent="0">
              <a:buNone/>
            </a:pPr>
            <a:r>
              <a:rPr lang="en-US"/>
              <a:t>  print(“a is the greater than b”)</a:t>
            </a:r>
            <a:endParaRPr lang="en-US"/>
          </a:p>
          <a:p>
            <a:pPr marL="0" indent="0">
              <a:buNone/>
            </a:pPr>
            <a:r>
              <a:rPr lang="en-US"/>
              <a:t>     print(“ a lớn hơn b”)# Error</a:t>
            </a: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Python Comments</a:t>
            </a:r>
            <a:endParaRPr lang="en-US"/>
          </a:p>
        </p:txBody>
      </p:sp>
      <p:sp>
        <p:nvSpPr>
          <p:cNvPr id="3" name="Content Placeholder 2"/>
          <p:cNvSpPr>
            <a:spLocks noGrp="1"/>
          </p:cNvSpPr>
          <p:nvPr>
            <p:ph idx="1"/>
          </p:nvPr>
        </p:nvSpPr>
        <p:spPr/>
        <p:txBody>
          <a:bodyPr>
            <a:normAutofit/>
          </a:bodyPr>
          <a:p>
            <a:pPr>
              <a:buFont typeface="Wingdings" panose="05000000000000000000" charset="0"/>
              <a:buChar char="Ø"/>
            </a:pPr>
            <a:r>
              <a:rPr lang="en-US"/>
              <a:t>Tạo comments trong Python</a:t>
            </a:r>
            <a:endParaRPr lang="en-US"/>
          </a:p>
          <a:p>
            <a:pPr>
              <a:buFont typeface="Arial" panose="020B0604020202020204" pitchFamily="34" charset="0"/>
              <a:buChar char="•"/>
            </a:pPr>
            <a:r>
              <a:rPr lang="en-US"/>
              <a:t>Comments bắt đầu với ký tự #</a:t>
            </a:r>
            <a:endParaRPr lang="en-US"/>
          </a:p>
          <a:p>
            <a:pPr>
              <a:buFont typeface="Arial" panose="020B0604020202020204" pitchFamily="34" charset="0"/>
              <a:buChar char="•"/>
            </a:pPr>
            <a:r>
              <a:rPr lang="en-US"/>
              <a:t>Trong python  thì không có cú pháp nào để tạo nhiều dòng commnets</a:t>
            </a:r>
            <a:endParaRPr lang="en-US"/>
          </a:p>
          <a:p>
            <a:pPr marL="0" indent="0">
              <a:buFont typeface="Arial" panose="020B0604020202020204" pitchFamily="34" charset="0"/>
              <a:buNone/>
            </a:pPr>
            <a:r>
              <a:rPr lang="en-US"/>
              <a:t>nên  để tạo nhiều dòng comments thì phải chèn # vào trước mỗi dòng code.</a:t>
            </a:r>
            <a:endParaRPr lang="en-US"/>
          </a:p>
          <a:p>
            <a:pPr marL="0" indent="0">
              <a:buFont typeface="Arial" panose="020B0604020202020204" pitchFamily="34" charset="0"/>
              <a:buNone/>
            </a:pPr>
            <a:r>
              <a:rPr lang="en-US"/>
              <a:t>Ví dụ:</a:t>
            </a:r>
            <a:endParaRPr lang="en-US"/>
          </a:p>
          <a:p>
            <a:pPr marL="0" indent="0">
              <a:buFont typeface="Arial" panose="020B0604020202020204" pitchFamily="34" charset="0"/>
              <a:buNone/>
            </a:pPr>
            <a:r>
              <a:rPr lang="en-US"/>
              <a:t>#This is a comment</a:t>
            </a:r>
            <a:endParaRPr lang="en-US"/>
          </a:p>
          <a:p>
            <a:pPr marL="0" indent="0">
              <a:buFont typeface="Arial" panose="020B0604020202020204" pitchFamily="34" charset="0"/>
              <a:buNone/>
            </a:pPr>
            <a:r>
              <a:rPr lang="en-US"/>
              <a:t>#written in</a:t>
            </a:r>
            <a:endParaRPr lang="en-US"/>
          </a:p>
          <a:p>
            <a:pPr marL="0" indent="0">
              <a:buFont typeface="Arial" panose="020B0604020202020204" pitchFamily="34" charset="0"/>
              <a:buNone/>
            </a:pPr>
            <a:r>
              <a:rPr lang="en-US"/>
              <a:t>#more than just one line</a:t>
            </a:r>
            <a:endParaRPr lang="en-US"/>
          </a:p>
          <a:p>
            <a:pPr marL="0" indent="0">
              <a:buFont typeface="Arial" panose="020B0604020202020204" pitchFamily="34" charset="0"/>
              <a:buNone/>
            </a:pPr>
            <a:r>
              <a:rPr lang="en-US"/>
              <a:t>print("Hello, World!")</a:t>
            </a:r>
            <a:endParaRPr lang="en-US"/>
          </a:p>
          <a:p>
            <a:pPr>
              <a:buFont typeface="Arial" panose="020B0604020202020204" pitchFamily="34" charset="0"/>
              <a:buChar char="•"/>
            </a:pPr>
            <a:r>
              <a:rPr lang="en-US"/>
              <a:t>Ngoài ra thì có thể sử dụng chuỗi ký tự </a:t>
            </a:r>
            <a:r>
              <a:rPr lang="en-US">
                <a:sym typeface="+mn-ea"/>
              </a:rPr>
              <a:t>""".</a:t>
            </a: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a:buFont typeface="Arial" panose="020B0604020202020204" pitchFamily="34" charset="0"/>
              <a:buChar char="•"/>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29145</Words>
  <Application>WPS Presentation</Application>
  <PresentationFormat>On-screen Show (4:3)</PresentationFormat>
  <Paragraphs>1601</Paragraphs>
  <Slides>76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76</vt:i4>
      </vt:variant>
    </vt:vector>
  </HeadingPairs>
  <TitlesOfParts>
    <vt:vector size="85" baseType="lpstr">
      <vt:lpstr>Arial</vt:lpstr>
      <vt:lpstr>SimSun</vt:lpstr>
      <vt:lpstr>Wingdings</vt:lpstr>
      <vt:lpstr>Wingdings</vt:lpstr>
      <vt:lpstr>Calibri</vt:lpstr>
      <vt:lpstr>Microsoft YaHei</vt:lpstr>
      <vt:lpstr>Arial Unicode MS</vt:lpstr>
      <vt:lpstr>Calibri Light</vt:lpstr>
      <vt:lpstr>Office Theme</vt:lpstr>
      <vt:lpstr>TÌM HIỂU VỀ NGÔN NGỮ LẬP TRÌNH PYTHON</vt:lpstr>
      <vt:lpstr>What is python?</vt:lpstr>
      <vt:lpstr>What can python do?</vt:lpstr>
      <vt:lpstr>Why python?</vt:lpstr>
      <vt:lpstr>Cài đặt môi trường python</vt:lpstr>
      <vt:lpstr>Python Syntax</vt:lpstr>
      <vt:lpstr>Python Syntax</vt:lpstr>
      <vt:lpstr>Python Syntax</vt:lpstr>
      <vt:lpstr>Python Comments</vt:lpstr>
      <vt:lpstr>Python comments</vt:lpstr>
      <vt:lpstr>Python Variables</vt:lpstr>
      <vt:lpstr>Python Variables</vt:lpstr>
      <vt:lpstr>Python Variables</vt:lpstr>
      <vt:lpstr>Python Variables</vt:lpstr>
      <vt:lpstr>Python Variables</vt:lpstr>
      <vt:lpstr>Python Data Types</vt:lpstr>
      <vt:lpstr>Python Data Types</vt:lpstr>
      <vt:lpstr>Python Numbers</vt:lpstr>
      <vt:lpstr>Python Numbers</vt:lpstr>
      <vt:lpstr>Python String</vt:lpstr>
      <vt:lpstr>Python String</vt:lpstr>
      <vt:lpstr>Python String</vt:lpstr>
      <vt:lpstr>Python String</vt:lpstr>
      <vt:lpstr>Python String</vt:lpstr>
      <vt:lpstr>Python Booleans</vt:lpstr>
      <vt:lpstr>Python Operators</vt:lpstr>
      <vt:lpstr>Python Operators</vt:lpstr>
      <vt:lpstr>Python Operators</vt:lpstr>
      <vt:lpstr>Python Operators</vt:lpstr>
      <vt:lpstr>Python Operators</vt:lpstr>
      <vt:lpstr>Python Lists</vt:lpstr>
      <vt:lpstr>Python Lists</vt:lpstr>
      <vt:lpstr>Python Lists</vt:lpstr>
      <vt:lpstr>Python Tuple</vt:lpstr>
      <vt:lpstr>Python Tuples</vt:lpstr>
      <vt:lpstr>Python Sets</vt:lpstr>
      <vt:lpstr>Python Sets</vt:lpstr>
      <vt:lpstr>Python Sets</vt:lpstr>
      <vt:lpstr>Python Dictionaries</vt:lpstr>
      <vt:lpstr>Python Dictionaries</vt:lpstr>
      <vt:lpstr>Python Dictionaries</vt:lpstr>
      <vt:lpstr>Python If... else</vt:lpstr>
      <vt:lpstr>Pytho While Loops</vt:lpstr>
      <vt:lpstr>Python Functions</vt:lpstr>
      <vt:lpstr>Python Functions</vt:lpstr>
      <vt:lpstr>Python Lambda</vt:lpstr>
      <vt:lpstr>Python Arrays</vt:lpstr>
      <vt:lpstr>Python Classes/Objects</vt:lpstr>
      <vt:lpstr>Python Classes/Objects</vt:lpstr>
      <vt:lpstr>Python Classes/Object</vt:lpstr>
      <vt:lpstr>Python Inheritance</vt:lpstr>
      <vt:lpstr>Python Inheritance</vt:lpstr>
      <vt:lpstr>Python Inheritance</vt:lpstr>
      <vt:lpstr>Python Iterators</vt:lpstr>
      <vt:lpstr>Python Iterators</vt:lpstr>
      <vt:lpstr>Python Scope/Phạm vi</vt:lpstr>
      <vt:lpstr>Python Modules</vt:lpstr>
      <vt:lpstr>Python Modules</vt:lpstr>
      <vt:lpstr>Python Datetime</vt:lpstr>
      <vt:lpstr>Python Datetime</vt:lpstr>
      <vt:lpstr>Python JSON</vt:lpstr>
      <vt:lpstr>Python JSON</vt:lpstr>
      <vt:lpstr>Python JSON</vt:lpstr>
      <vt:lpstr>Python JSON</vt:lpstr>
      <vt:lpstr>Python RegEx</vt:lpstr>
      <vt:lpstr>Python RegEx</vt:lpstr>
      <vt:lpstr>Python RegEx</vt:lpstr>
      <vt:lpstr>Python RegEx</vt:lpstr>
      <vt:lpstr>Python RegEx</vt:lpstr>
      <vt:lpstr>Python PIP</vt:lpstr>
      <vt:lpstr>Python Try Except</vt:lpstr>
      <vt:lpstr>Python Try Except</vt:lpstr>
      <vt:lpstr>Python String Formatting</vt:lpstr>
      <vt:lpstr>Python String Formatting</vt:lpstr>
      <vt:lpstr>Python File Open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PC</cp:lastModifiedBy>
  <cp:revision>17</cp:revision>
  <dcterms:created xsi:type="dcterms:W3CDTF">2016-07-25T07:53:00Z</dcterms:created>
  <dcterms:modified xsi:type="dcterms:W3CDTF">2019-09-28T12:46:51Z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