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03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B73D4-4E07-ED47-8FC9-B3F967B18632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EBA1-F8BE-C541-91C2-E24515EC4A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60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A%A8%E6%80%81%E8%A7%84%E5%88%9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A%A8%E6%80%81%E8%A7%84%E5%88%9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求和也是一种最优化。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r>
              <a:rPr lang="zh-CN" altLang="en-US" dirty="0"/>
              <a:t>介绍</a:t>
            </a:r>
          </a:p>
          <a:p>
            <a:pPr lvl="1"/>
            <a:r>
              <a:rPr lang="en" altLang="zh-CN" dirty="0">
                <a:hlinkClick r:id="rId3"/>
              </a:rPr>
              <a:t>https://zh.wikipedia.org/wiki/%E5%8A%A8%E6%80%81%E8%A7%84%E5%88%92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EBA1-F8BE-C541-91C2-E24515EC4AB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75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  <a:p>
            <a:r>
              <a:rPr lang="zh-CN" altLang="en-US" dirty="0"/>
              <a:t>介绍</a:t>
            </a:r>
          </a:p>
          <a:p>
            <a:pPr lvl="1"/>
            <a:r>
              <a:rPr lang="en" altLang="zh-CN" dirty="0">
                <a:hlinkClick r:id="rId3"/>
              </a:rPr>
              <a:t>https://zh.wikipedia.org/wiki/%E5%8A%A8%E6%80%81%E8%A7%84%E5%88%92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EBA1-F8BE-C541-91C2-E24515EC4AB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90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EBA1-F8BE-C541-91C2-E24515EC4AB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7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www.zhihu.com</a:t>
            </a:r>
            <a:r>
              <a:rPr kumimoji="1" lang="en" altLang="zh-CN" dirty="0"/>
              <a:t>/question/20136144/answer/763021768</a:t>
            </a: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zlearning.netlify.app</a:t>
            </a:r>
            <a:r>
              <a:rPr kumimoji="1" lang="en" altLang="zh-CN" dirty="0"/>
              <a:t>/communication/</a:t>
            </a:r>
            <a:r>
              <a:rPr kumimoji="1" lang="en" altLang="zh-CN" dirty="0" err="1"/>
              <a:t>ecc</a:t>
            </a:r>
            <a:r>
              <a:rPr kumimoji="1" lang="en" altLang="zh-CN" dirty="0"/>
              <a:t>/</a:t>
            </a:r>
            <a:r>
              <a:rPr kumimoji="1" lang="en" altLang="zh-CN" dirty="0" err="1"/>
              <a:t>eccviterbi</a:t>
            </a:r>
            <a:endParaRPr kumimoji="1" lang="en" altLang="zh-CN" dirty="0"/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zh.wikipedia.org</a:t>
            </a:r>
            <a:r>
              <a:rPr kumimoji="1" lang="en" altLang="zh-CN" dirty="0"/>
              <a:t>/wiki/%E7%BB%B4%E7%89%B9%E6%AF%94%E7%AE%97%E6%B3%95</a:t>
            </a: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www.cnblogs.com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sddai</a:t>
            </a:r>
            <a:r>
              <a:rPr kumimoji="1" lang="en" altLang="zh-CN" dirty="0"/>
              <a:t>/p/10552592.html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EBA1-F8BE-C541-91C2-E24515EC4AB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F7759-4683-684F-B2F6-F88D728C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C0BEE-FDA4-DE4E-A546-66F073BDB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7B8AA-1141-B242-B702-D0E6348A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F71AB-910A-2A41-9192-925DB10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81F10-C2F1-FB45-9386-37BC3080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492C-0784-2A45-92C7-316E8DC7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E1BA9-16D0-1543-8ADF-2C75EF86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B155B-3AED-8046-B4C2-A1E2A930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A0A16-4072-AE4B-AAC3-B18FCB10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B9643-B1A8-4E41-A4BF-06C31124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F23E22-CFE3-FD46-99D8-B87696ED8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0E675-60C4-1E4B-A1D1-B7568AF0E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3D836-425D-D442-924F-AA839CD1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01EC0-7029-194B-9B63-06500635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DEEDE-F6D3-AA44-955C-C4356C3D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1A853-06D1-9648-8757-C9CA143F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999CB-495C-1041-B42B-B21089E7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00EC0-097C-EF4A-84A1-FEE920B6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FE276-30B9-AF44-93E4-7E8D4297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7A85F-7534-DE47-8F31-75BF062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53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D934-B6B4-C140-A2F7-935C78B4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39E1C-7761-9347-983B-23586A82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9BFAD-578E-2C49-807A-9CEF19D0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913C4-DA35-CD44-BC3C-E1A37A35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26736-A58C-6F4D-955E-3A65753E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7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D0381-02E2-0849-B902-D0FFF5F6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A8FD6-8B2C-704E-9FFF-143CB1FE1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20DB0-8362-824A-85E3-C9D0CBAE6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5CFC8-0262-4E40-B5EA-C3E9562A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FA6B0-9B87-CA44-BC9B-CD4E98D4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EE60A-5043-4C42-92A2-974E6A1D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76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231E-E069-1D41-9A9E-5153211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62784-29CB-8249-8469-43A2E144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048E2-56F6-224F-8A7A-ACC2A0E1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F598F-FD93-DF48-BA40-CD375F1BA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A43B17-0727-174F-80AB-2BDE471F2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C57888-B4F6-2E49-A7A6-488D2A9A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0CD8C-100D-794D-B934-EAD51160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9EAF2B-D8A9-3843-99EF-DA70DDFD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53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5111-E7F8-F045-B6E6-0985EE82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119EF0-F65B-0F41-AFB8-192D2C77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0B6EBE-8D3E-BA49-AB11-D240E55B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FF0E2-068B-3B45-A514-86A9E00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6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837B69-01E6-364A-BE7F-F9439AAA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F517D1-77ED-C84E-9FAD-FFBE1A17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7CAB2-6239-CB48-BCD0-97F8FCA6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66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48527-0687-6D43-8379-E1174F40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6B9D9-9BA9-2F44-B9C6-0EE58F97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44BF4-EDCF-1444-809A-0289A690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FB561-B5C4-B14B-A996-E1801EC9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E6C4D-7ADE-6A43-9A17-ADA22E5B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3F313-B930-BE43-937A-530D277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6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49F5-E27E-4642-A007-2CB76122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749E1-1080-574C-8027-4D6FE4F5C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EA8BE-8843-DA45-BF03-A398A66B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7EF24-6A42-FA42-974F-478A7DB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AB4FC-D757-634D-A7A3-EF454F06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F566D-280E-E248-95D7-EFE8A2E9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21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8CF91-F39F-6E42-B0EE-3F82269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C6A46-3BB2-4F44-A1D6-88871161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3CED9-76D1-3646-956D-2E682682F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0B6E-4C72-9C45-9E77-2DFF86B86E83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BB3BC-F2E4-5E4B-B1BE-FCA4B7E1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7F00B-51BE-9E4E-BA68-EDFF46E7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BDE3-9BDF-F141-A6D1-F5D9CF295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38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20E15-39F1-D24F-947A-9DED91353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7AB91-9B67-AD4E-B7F9-E10C90B9B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王震</a:t>
            </a:r>
          </a:p>
        </p:txBody>
      </p:sp>
    </p:spTree>
    <p:extLst>
      <p:ext uri="{BB962C8B-B14F-4D97-AF65-F5344CB8AC3E}">
        <p14:creationId xmlns:p14="http://schemas.microsoft.com/office/powerpoint/2010/main" val="88887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2A6C1-8AD4-0848-8FCE-B07F6ADB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偷窃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27F9-4624-1242-9A40-50D55152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你是一个专业的小偷，计划偷窃沿街的房屋，每间房内都藏有一定的现金。</a:t>
            </a:r>
            <a:endParaRPr lang="en-US" altLang="zh-CN" dirty="0"/>
          </a:p>
          <a:p>
            <a:r>
              <a:rPr lang="zh-CN" altLang="en-US" dirty="0"/>
              <a:t>这个地方所有的房屋都围成一圈 ，这意味着第一个房屋和最后一个房屋是紧挨着的。同时，相邻的房屋装有相互连通的防盗系统，如果两间相邻的房屋在同一晚上被小偷闯入，系统会自动报警 。</a:t>
            </a:r>
            <a:endParaRPr lang="en-US" altLang="zh-CN" dirty="0"/>
          </a:p>
          <a:p>
            <a:r>
              <a:rPr lang="zh-CN" altLang="en-US" dirty="0"/>
              <a:t>给定一个代表每个房屋存放金额的非负整数数组，计算你在不触动警报装置的情况下 ，能够偷窃到的最高金额。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6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62AB-3DEA-E045-B9F9-340C34EF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偷窃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F5D6F-EBDD-0D46-856C-1EFADCD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>
                <a:effectLst/>
              </a:rPr>
              <a:t>状态定义（结合「位运算」思路）</a:t>
            </a:r>
          </a:p>
          <a:p>
            <a:pPr lvl="2"/>
            <a:r>
              <a:rPr lang="zh-CN" altLang="en-US" dirty="0">
                <a:effectLst/>
              </a:rPr>
              <a:t>状态：</a:t>
            </a:r>
            <a:r>
              <a:rPr lang="en" altLang="zh-CN" dirty="0">
                <a:effectLst/>
              </a:rPr>
              <a:t>S(T)</a:t>
            </a:r>
          </a:p>
          <a:p>
            <a:pPr lvl="3"/>
            <a:r>
              <a:rPr lang="zh-CN" altLang="en-US" dirty="0">
                <a:effectLst/>
              </a:rPr>
              <a:t>使用一个</a:t>
            </a:r>
            <a:r>
              <a:rPr lang="en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位的二进制数代表一个状态。</a:t>
            </a:r>
          </a:p>
          <a:p>
            <a:pPr lvl="3"/>
            <a:r>
              <a:rPr lang="zh-CN" altLang="en-US" dirty="0">
                <a:effectLst/>
              </a:rPr>
              <a:t>每一位对应一个房屋，此位上，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代表未被偷窃，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代表被偷窃。</a:t>
            </a:r>
          </a:p>
          <a:p>
            <a:pPr lvl="3"/>
            <a:r>
              <a:rPr lang="en-US" altLang="zh-CN" dirty="0">
                <a:effectLst/>
              </a:rPr>
              <a:t>[ 0 1 0 1 0 1 0 ]</a:t>
            </a:r>
          </a:p>
          <a:p>
            <a:pPr lvl="2"/>
            <a:r>
              <a:rPr lang="zh-CN" altLang="en-US" dirty="0">
                <a:effectLst/>
              </a:rPr>
              <a:t>起始状态节点：</a:t>
            </a:r>
            <a:r>
              <a:rPr lang="en" altLang="zh-CN" dirty="0">
                <a:effectLst/>
              </a:rPr>
              <a:t>S(0)</a:t>
            </a:r>
          </a:p>
          <a:p>
            <a:pPr lvl="3"/>
            <a:r>
              <a:rPr lang="zh-CN" altLang="en-US" dirty="0">
                <a:effectLst/>
              </a:rPr>
              <a:t>为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，即每一位均为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，代表每一家都没被偷。</a:t>
            </a:r>
          </a:p>
          <a:p>
            <a:pPr lvl="3"/>
            <a:r>
              <a:rPr lang="en-US" altLang="zh-CN" dirty="0">
                <a:effectLst/>
              </a:rPr>
              <a:t>[ 0 0 0 … 0 0 0 ]</a:t>
            </a:r>
          </a:p>
          <a:p>
            <a:pPr lvl="2"/>
            <a:r>
              <a:rPr lang="zh-CN" altLang="en-US" dirty="0">
                <a:effectLst/>
              </a:rPr>
              <a:t>状态合法性：</a:t>
            </a:r>
            <a:r>
              <a:rPr lang="en" altLang="zh-CN" dirty="0" err="1">
                <a:effectLst/>
              </a:rPr>
              <a:t>is_legal</a:t>
            </a:r>
            <a:r>
              <a:rPr lang="en" altLang="zh-CN" dirty="0">
                <a:effectLst/>
              </a:rPr>
              <a:t>(state)</a:t>
            </a:r>
          </a:p>
          <a:p>
            <a:pPr lvl="3"/>
            <a:r>
              <a:rPr lang="zh-CN" altLang="en-US" dirty="0">
                <a:effectLst/>
              </a:rPr>
              <a:t>需要定义一个合法状态的检测函数，看状态</a:t>
            </a:r>
            <a:r>
              <a:rPr lang="en" altLang="zh-CN" dirty="0">
                <a:effectLst/>
              </a:rPr>
              <a:t>k</a:t>
            </a:r>
            <a:r>
              <a:rPr lang="zh-CN" altLang="en-US" dirty="0">
                <a:effectLst/>
              </a:rPr>
              <a:t>是否合法。</a:t>
            </a:r>
          </a:p>
          <a:p>
            <a:pPr lvl="4"/>
            <a:r>
              <a:rPr lang="zh-CN" altLang="en-US" dirty="0">
                <a:effectLst/>
              </a:rPr>
              <a:t>首尾状态及相邻节点状态不能同时为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。</a:t>
            </a:r>
          </a:p>
          <a:p>
            <a:pPr lvl="3"/>
            <a:r>
              <a:rPr lang="zh-CN" altLang="en-US" dirty="0">
                <a:effectLst/>
              </a:rPr>
              <a:t>非法状态不可达到。</a:t>
            </a:r>
          </a:p>
          <a:p>
            <a:pPr lvl="2"/>
            <a:r>
              <a:rPr lang="zh-CN" altLang="en-US" dirty="0">
                <a:effectLst/>
              </a:rPr>
              <a:t>结束状态节点：</a:t>
            </a:r>
            <a:r>
              <a:rPr lang="en" altLang="zh-CN" dirty="0">
                <a:effectLst/>
              </a:rPr>
              <a:t>S(E)</a:t>
            </a:r>
          </a:p>
          <a:p>
            <a:pPr lvl="3"/>
            <a:r>
              <a:rPr lang="zh-CN" altLang="en-US" dirty="0">
                <a:effectLst/>
              </a:rPr>
              <a:t>虚拟一个结束状态，任意合法状态均可到结束状态</a:t>
            </a:r>
            <a:r>
              <a:rPr lang="en" altLang="zh-CN" dirty="0">
                <a:effectLst/>
              </a:rPr>
              <a:t>S(E)</a:t>
            </a:r>
            <a:r>
              <a:rPr lang="zh-CN" altLang="en" dirty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84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73C0F-66A2-5A47-961A-314FE9D0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偷窃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E35F9-AEBD-994B-90F0-7BD7B25C1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状态转移</a:t>
            </a:r>
          </a:p>
          <a:p>
            <a:pPr lvl="1"/>
            <a:r>
              <a:rPr lang="en" altLang="zh-CN" dirty="0">
                <a:effectLst/>
              </a:rPr>
              <a:t>for t in range(1 &lt;&lt; n):</a:t>
            </a:r>
          </a:p>
          <a:p>
            <a:pPr lvl="2"/>
            <a:r>
              <a:rPr lang="en" altLang="zh-CN" dirty="0">
                <a:effectLst/>
              </a:rPr>
              <a:t>for </a:t>
            </a:r>
            <a:r>
              <a:rPr lang="en" altLang="zh-CN" dirty="0" err="1">
                <a:effectLst/>
              </a:rPr>
              <a:t>i</a:t>
            </a:r>
            <a:r>
              <a:rPr lang="en" altLang="zh-CN" dirty="0">
                <a:effectLst/>
              </a:rPr>
              <a:t> in range(n):</a:t>
            </a:r>
          </a:p>
          <a:p>
            <a:pPr lvl="3"/>
            <a:r>
              <a:rPr lang="en" altLang="zh-CN" dirty="0">
                <a:effectLst/>
              </a:rPr>
              <a:t>S[next] = max(S[next], C[</a:t>
            </a:r>
            <a:r>
              <a:rPr lang="en" altLang="zh-CN" dirty="0" err="1">
                <a:effectLst/>
              </a:rPr>
              <a:t>i</a:t>
            </a:r>
            <a:r>
              <a:rPr lang="en" altLang="zh-CN" dirty="0">
                <a:effectLst/>
              </a:rPr>
              <a:t>] + S[</a:t>
            </a:r>
            <a:r>
              <a:rPr lang="en" altLang="zh-CN" dirty="0" err="1">
                <a:effectLst/>
              </a:rPr>
              <a:t>curr</a:t>
            </a:r>
            <a:r>
              <a:rPr lang="en" altLang="zh-CN" dirty="0">
                <a:effectLst/>
              </a:rPr>
              <a:t>]) # C[</a:t>
            </a:r>
            <a:r>
              <a:rPr lang="en" altLang="zh-CN" dirty="0" err="1">
                <a:effectLst/>
              </a:rPr>
              <a:t>i</a:t>
            </a:r>
            <a:r>
              <a:rPr lang="en" altLang="zh-CN" dirty="0">
                <a:effectLst/>
              </a:rPr>
              <a:t>] </a:t>
            </a:r>
            <a:r>
              <a:rPr lang="zh-CN" altLang="en-US" dirty="0">
                <a:effectLst/>
              </a:rPr>
              <a:t>存储了第</a:t>
            </a:r>
            <a:r>
              <a:rPr lang="en" altLang="zh-CN" dirty="0">
                <a:effectLst/>
              </a:rPr>
              <a:t>I</a:t>
            </a:r>
            <a:r>
              <a:rPr lang="zh-CN" altLang="en-US" dirty="0">
                <a:effectLst/>
              </a:rPr>
              <a:t>家人的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30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9107-4B7A-8D47-ADE5-79708E35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偷窃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857D7-A28D-914C-9629-C93EBA3D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递推 </a:t>
            </a:r>
            <a:r>
              <a:rPr lang="en-US" altLang="zh-CN" dirty="0">
                <a:effectLst/>
              </a:rPr>
              <a:t>/ </a:t>
            </a:r>
            <a:r>
              <a:rPr lang="en" altLang="zh-CN" dirty="0">
                <a:effectLst/>
              </a:rPr>
              <a:t>BFS</a:t>
            </a:r>
            <a:endParaRPr lang="en-US" altLang="zh-CN" dirty="0">
              <a:effectLst/>
            </a:endParaRPr>
          </a:p>
          <a:p>
            <a:pPr lvl="1"/>
            <a:r>
              <a:rPr lang="en-US" altLang="zh-CN" sz="2000" dirty="0">
                <a:effectLst/>
              </a:rPr>
              <a:t>    for </a:t>
            </a:r>
            <a:r>
              <a:rPr lang="en-US" altLang="zh-CN" sz="2000" dirty="0" err="1">
                <a:effectLst/>
              </a:rPr>
              <a:t>curr_state</a:t>
            </a:r>
            <a:r>
              <a:rPr lang="en-US" altLang="zh-CN" sz="2000" dirty="0">
                <a:effectLst/>
              </a:rPr>
              <a:t> in range(1 &lt;&lt; n):</a:t>
            </a:r>
          </a:p>
          <a:p>
            <a:pPr lvl="1"/>
            <a:r>
              <a:rPr lang="en-US" altLang="zh-CN" sz="2000" dirty="0">
                <a:effectLst/>
              </a:rPr>
              <a:t>        for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 in range(n):</a:t>
            </a:r>
          </a:p>
          <a:p>
            <a:pPr lvl="1"/>
            <a:r>
              <a:rPr lang="en-US" altLang="zh-CN" sz="2000" dirty="0">
                <a:effectLst/>
              </a:rPr>
              <a:t>            </a:t>
            </a:r>
            <a:r>
              <a:rPr lang="en-US" altLang="zh-CN" sz="2000" dirty="0" err="1">
                <a:effectLst/>
              </a:rPr>
              <a:t>next_state</a:t>
            </a:r>
            <a:r>
              <a:rPr lang="en-US" altLang="zh-CN" sz="2000" dirty="0">
                <a:effectLst/>
              </a:rPr>
              <a:t> = (1 &lt;&lt;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 | </a:t>
            </a:r>
            <a:r>
              <a:rPr lang="en-US" altLang="zh-CN" sz="2000" dirty="0" err="1">
                <a:effectLst/>
              </a:rPr>
              <a:t>curr_state</a:t>
            </a:r>
            <a:r>
              <a:rPr lang="en-US" altLang="zh-CN" sz="2000" dirty="0">
                <a:effectLst/>
              </a:rPr>
              <a:t>)</a:t>
            </a:r>
          </a:p>
          <a:p>
            <a:pPr lvl="1"/>
            <a:r>
              <a:rPr lang="en-US" altLang="zh-CN" sz="2000" dirty="0">
                <a:effectLst/>
              </a:rPr>
              <a:t>            if </a:t>
            </a:r>
            <a:r>
              <a:rPr lang="en-US" altLang="zh-CN" sz="2000" dirty="0" err="1">
                <a:effectLst/>
              </a:rPr>
              <a:t>next_state</a:t>
            </a:r>
            <a:r>
              <a:rPr lang="en-US" altLang="zh-CN" sz="2000" dirty="0">
                <a:effectLst/>
              </a:rPr>
              <a:t> == </a:t>
            </a:r>
            <a:r>
              <a:rPr lang="en-US" altLang="zh-CN" sz="2000" dirty="0" err="1">
                <a:effectLst/>
              </a:rPr>
              <a:t>curr_state</a:t>
            </a:r>
            <a:r>
              <a:rPr lang="en-US" altLang="zh-CN" sz="2000" dirty="0">
                <a:effectLst/>
              </a:rPr>
              <a:t>: # </a:t>
            </a:r>
            <a:r>
              <a:rPr lang="zh-CN" altLang="en-US" sz="2000" dirty="0">
                <a:effectLst/>
              </a:rPr>
              <a:t>这个房子已经偷窃过了，不能重复偷窃</a:t>
            </a:r>
          </a:p>
          <a:p>
            <a:pPr lvl="1"/>
            <a:r>
              <a:rPr lang="zh-CN" altLang="en-US" sz="2000" dirty="0">
                <a:effectLst/>
              </a:rPr>
              <a:t>                </a:t>
            </a:r>
            <a:r>
              <a:rPr lang="en-US" altLang="zh-CN" sz="2000" dirty="0">
                <a:effectLst/>
              </a:rPr>
              <a:t>continue</a:t>
            </a:r>
          </a:p>
          <a:p>
            <a:pPr lvl="1"/>
            <a:r>
              <a:rPr lang="en-US" altLang="zh-CN" sz="2000" dirty="0">
                <a:effectLst/>
              </a:rPr>
              <a:t>            if not </a:t>
            </a:r>
            <a:r>
              <a:rPr lang="en-US" altLang="zh-CN" sz="2000" dirty="0" err="1">
                <a:effectLst/>
              </a:rPr>
              <a:t>is_legal</a:t>
            </a:r>
            <a:r>
              <a:rPr lang="en-US" altLang="zh-CN" sz="2000" dirty="0">
                <a:effectLst/>
              </a:rPr>
              <a:t>(</a:t>
            </a:r>
            <a:r>
              <a:rPr lang="en-US" altLang="zh-CN" sz="2000" dirty="0" err="1">
                <a:effectLst/>
              </a:rPr>
              <a:t>next_state</a:t>
            </a:r>
            <a:r>
              <a:rPr lang="en-US" altLang="zh-CN" sz="2000" dirty="0">
                <a:effectLst/>
              </a:rPr>
              <a:t>, n): # </a:t>
            </a:r>
            <a:r>
              <a:rPr lang="zh-CN" altLang="en-US" sz="2000" dirty="0">
                <a:effectLst/>
              </a:rPr>
              <a:t>如果下一状态非法，则跳过</a:t>
            </a:r>
          </a:p>
          <a:p>
            <a:pPr lvl="1"/>
            <a:r>
              <a:rPr lang="zh-CN" altLang="en-US" sz="2000" dirty="0">
                <a:effectLst/>
              </a:rPr>
              <a:t>                </a:t>
            </a:r>
            <a:r>
              <a:rPr lang="en-US" altLang="zh-CN" sz="2000" dirty="0">
                <a:effectLst/>
              </a:rPr>
              <a:t>continue</a:t>
            </a:r>
          </a:p>
          <a:p>
            <a:pPr lvl="1"/>
            <a:r>
              <a:rPr lang="en-US" altLang="zh-CN" sz="2000" dirty="0">
                <a:effectLst/>
              </a:rPr>
              <a:t>            S[</a:t>
            </a:r>
            <a:r>
              <a:rPr lang="en-US" altLang="zh-CN" sz="2000" dirty="0" err="1">
                <a:effectLst/>
              </a:rPr>
              <a:t>next_state</a:t>
            </a:r>
            <a:r>
              <a:rPr lang="en-US" altLang="zh-CN" sz="2000" dirty="0">
                <a:effectLst/>
              </a:rPr>
              <a:t>] = max(S[</a:t>
            </a:r>
            <a:r>
              <a:rPr lang="en-US" altLang="zh-CN" sz="2000" dirty="0" err="1">
                <a:effectLst/>
              </a:rPr>
              <a:t>next_state</a:t>
            </a:r>
            <a:r>
              <a:rPr lang="en-US" altLang="zh-CN" sz="2000" dirty="0">
                <a:effectLst/>
              </a:rPr>
              <a:t>], C[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] + S[</a:t>
            </a:r>
            <a:r>
              <a:rPr lang="en-US" altLang="zh-CN" sz="2000" dirty="0" err="1">
                <a:effectLst/>
              </a:rPr>
              <a:t>curr_state</a:t>
            </a:r>
            <a:r>
              <a:rPr lang="en-US" altLang="zh-CN" sz="2000" dirty="0">
                <a:effectLst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74452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40D08-4B67-E248-ABF7-F79C3FAB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维特比算法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9CB16-27EA-AA43-A3D9-E2AF3337F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01" y="2124391"/>
            <a:ext cx="7552997" cy="26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ACF227-B085-CA40-BF15-75246EB9F537}"/>
              </a:ext>
            </a:extLst>
          </p:cNvPr>
          <p:cNvSpPr txBox="1"/>
          <p:nvPr/>
        </p:nvSpPr>
        <p:spPr>
          <a:xfrm>
            <a:off x="838200" y="5694745"/>
            <a:ext cx="84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可以套用此分层图模型的一类算法：维特比译码、</a:t>
            </a:r>
            <a:r>
              <a:rPr kumimoji="1" lang="en-US" altLang="zh-CN" dirty="0"/>
              <a:t>HMM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94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FFC7-50C4-D941-928D-89BFABEE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Traveling salesman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6A3EB-67D8-F149-83C2-5681E745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给定一系列城市和每对城市之间的距离，求解访问每一座城市一次并回到起始城市的最短回路。</a:t>
            </a:r>
            <a:endParaRPr lang="en-US" altLang="zh-CN" dirty="0"/>
          </a:p>
          <a:p>
            <a:pPr lvl="1"/>
            <a:r>
              <a:rPr lang="zh-CN" altLang="en-US" dirty="0"/>
              <a:t>状态定义</a:t>
            </a:r>
            <a:endParaRPr lang="zh-CN" altLang="en-US" dirty="0">
              <a:effectLst/>
            </a:endParaRPr>
          </a:p>
          <a:p>
            <a:pPr lvl="2"/>
            <a:r>
              <a:rPr lang="zh-CN" altLang="en-US" dirty="0"/>
              <a:t>状态：</a:t>
            </a:r>
            <a:r>
              <a:rPr lang="en" altLang="zh-CN" dirty="0"/>
              <a:t>S(k, T)</a:t>
            </a:r>
            <a:r>
              <a:rPr lang="zh-CN" altLang="en" dirty="0"/>
              <a:t>，</a:t>
            </a:r>
            <a:r>
              <a:rPr lang="zh-CN" altLang="en-US" dirty="0"/>
              <a:t>经过</a:t>
            </a:r>
            <a:r>
              <a:rPr lang="en" altLang="zh-CN" dirty="0"/>
              <a:t>T</a:t>
            </a:r>
            <a:r>
              <a:rPr lang="zh-CN" altLang="en-US" dirty="0"/>
              <a:t>中包含的城市，到达第</a:t>
            </a:r>
            <a:r>
              <a:rPr lang="en" altLang="zh-CN" dirty="0"/>
              <a:t>k</a:t>
            </a:r>
            <a:r>
              <a:rPr lang="zh-CN" altLang="en-US" dirty="0"/>
              <a:t>个城市。</a:t>
            </a:r>
            <a:endParaRPr lang="zh-CN" altLang="en-US" dirty="0">
              <a:effectLst/>
            </a:endParaRPr>
          </a:p>
          <a:p>
            <a:pPr lvl="1"/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6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B516-DE7F-094C-8731-12E7C02A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E9DEB-833D-304D-BB9C-85B4E44E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两人交替拿取数字，只能拿最左边或者最右边。求第一个取数的人最多得到的数字。</a:t>
            </a:r>
            <a:endParaRPr lang="en-US" altLang="zh-CN" dirty="0"/>
          </a:p>
          <a:p>
            <a:pPr lvl="1"/>
            <a:r>
              <a:rPr kumimoji="1" lang="en-US" altLang="zh-CN" dirty="0"/>
              <a:t>Input: </a:t>
            </a:r>
            <a:r>
              <a:rPr lang="en-US" altLang="zh-CN" dirty="0"/>
              <a:t>[1, 3, 9, 2]</a:t>
            </a:r>
          </a:p>
          <a:p>
            <a:pPr lvl="1"/>
            <a:r>
              <a:rPr kumimoji="1" lang="en-US" altLang="zh-CN" dirty="0"/>
              <a:t>Output: 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88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EDDA-8A06-834E-A8A2-1B428E1B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BD136-F214-7B4C-89B5-B07E5A32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 </a:t>
            </a:r>
            <a:r>
              <a:rPr lang="en-US" altLang="zh-CN" dirty="0"/>
              <a:t>-&gt; </a:t>
            </a:r>
            <a:r>
              <a:rPr lang="zh-CN" altLang="en-US" dirty="0"/>
              <a:t>问题建模 </a:t>
            </a:r>
            <a:r>
              <a:rPr lang="en-US" altLang="zh-CN" dirty="0"/>
              <a:t>-&gt; </a:t>
            </a:r>
            <a:r>
              <a:rPr lang="zh-CN" altLang="en-US" dirty="0"/>
              <a:t>状态定义</a:t>
            </a:r>
          </a:p>
          <a:p>
            <a:pPr lvl="1"/>
            <a:r>
              <a:rPr lang="en" altLang="zh-CN" dirty="0"/>
              <a:t>≡ </a:t>
            </a:r>
            <a:r>
              <a:rPr lang="zh-CN" altLang="en-US" dirty="0"/>
              <a:t>最短路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缓存 </a:t>
            </a:r>
            <a:r>
              <a:rPr lang="en-US" altLang="zh-CN" dirty="0"/>
              <a:t>= </a:t>
            </a:r>
            <a:r>
              <a:rPr lang="zh-CN" altLang="en-US" dirty="0"/>
              <a:t>记忆化搜索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位 </a:t>
            </a:r>
            <a:r>
              <a:rPr lang="en-US" altLang="zh-CN" dirty="0"/>
              <a:t>= </a:t>
            </a:r>
            <a:r>
              <a:rPr lang="zh-CN" altLang="en-US" dirty="0"/>
              <a:t>状态</a:t>
            </a:r>
            <a:r>
              <a:rPr lang="en" altLang="zh-CN" dirty="0"/>
              <a:t>DP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C80C-D334-094F-8165-C4D2D60F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ECB68-423D-0B4A-8AD2-788B587B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适用情况</a:t>
            </a:r>
          </a:p>
          <a:p>
            <a:pPr lvl="1"/>
            <a:r>
              <a:rPr lang="zh-CN" altLang="en-US" dirty="0"/>
              <a:t>可通过分治求解“最优化”的问题</a:t>
            </a:r>
          </a:p>
          <a:p>
            <a:pPr lvl="2"/>
            <a:r>
              <a:rPr lang="zh-CN" altLang="en-US" dirty="0"/>
              <a:t>最优子结构 </a:t>
            </a:r>
            <a:r>
              <a:rPr lang="en-US" altLang="zh-CN" dirty="0"/>
              <a:t>–</a:t>
            </a:r>
            <a:r>
              <a:rPr lang="zh-CN" altLang="en-US" dirty="0"/>
              <a:t> 局部最优解即是全局最优解「贪心」</a:t>
            </a:r>
            <a:endParaRPr lang="en-US" altLang="zh-CN" dirty="0"/>
          </a:p>
          <a:p>
            <a:pPr lvl="2"/>
            <a:r>
              <a:rPr lang="zh-CN" altLang="en-US" dirty="0"/>
              <a:t>重叠子问题 </a:t>
            </a:r>
            <a:r>
              <a:rPr lang="en-US" altLang="zh-CN" dirty="0"/>
              <a:t>–</a:t>
            </a:r>
            <a:r>
              <a:rPr lang="zh-CN" altLang="en-US" dirty="0"/>
              <a:t> 可通过缓存子问题的计算结果，节约计算量「缓存」</a:t>
            </a:r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C80C-D334-094F-8165-C4D2D60F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ECB68-423D-0B4A-8AD2-788B587B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endParaRPr lang="en-US" altLang="zh-CN" dirty="0"/>
          </a:p>
          <a:p>
            <a:pPr lvl="1"/>
            <a:r>
              <a:rPr lang="zh-CN" altLang="en-US" dirty="0"/>
              <a:t>定义状态并明确状态空间</a:t>
            </a:r>
            <a:endParaRPr lang="en-US" altLang="zh-CN" dirty="0"/>
          </a:p>
          <a:p>
            <a:pPr lvl="1"/>
            <a:r>
              <a:rPr lang="zh-CN" altLang="en-US" dirty="0"/>
              <a:t>给各个状态间确定一种状态转移方式</a:t>
            </a:r>
            <a:endParaRPr lang="en-US" altLang="zh-CN" dirty="0"/>
          </a:p>
          <a:p>
            <a:pPr lvl="1"/>
            <a:r>
              <a:rPr lang="zh-CN" altLang="en-US" dirty="0"/>
              <a:t>状态间进行「有序」跳转。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状态具有「无后效性」</a:t>
            </a:r>
          </a:p>
          <a:p>
            <a:pPr lvl="3"/>
            <a:r>
              <a:rPr lang="zh-CN" altLang="en-US" dirty="0"/>
              <a:t>每个状态都有一个最优解，且有方向性。</a:t>
            </a:r>
          </a:p>
          <a:p>
            <a:pPr lvl="3"/>
            <a:r>
              <a:rPr lang="zh-CN" altLang="en-US" dirty="0"/>
              <a:t>到达某一个状态的最优路径仅依赖于某一个状态子集合。</a:t>
            </a:r>
          </a:p>
          <a:p>
            <a:pPr lvl="3"/>
            <a:r>
              <a:rPr lang="zh-CN" altLang="en-US" dirty="0"/>
              <a:t>子问题的解一旦确定，不会变化。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2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38F3-0B94-5445-924D-6BD8197E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7177F-7567-F542-B61B-77E740A7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套模版</a:t>
            </a:r>
          </a:p>
          <a:p>
            <a:pPr lvl="1"/>
            <a:r>
              <a:rPr lang="zh-CN" altLang="en-US" dirty="0">
                <a:effectLst/>
              </a:rPr>
              <a:t>递归式（记忆化搜索、</a:t>
            </a:r>
            <a:r>
              <a:rPr lang="en-US" altLang="zh-CN" dirty="0">
                <a:effectLst/>
              </a:rPr>
              <a:t>DFS</a:t>
            </a:r>
            <a:r>
              <a:rPr lang="zh-CN" altLang="en-US" dirty="0">
                <a:effectLst/>
              </a:rPr>
              <a:t>）</a:t>
            </a:r>
          </a:p>
          <a:p>
            <a:pPr lvl="2"/>
            <a:r>
              <a:rPr lang="zh-CN" altLang="en-US" dirty="0">
                <a:effectLst/>
              </a:rPr>
              <a:t>重叠子问题 </a:t>
            </a:r>
            <a:r>
              <a:rPr lang="en-US" altLang="zh-CN" dirty="0">
                <a:effectLst/>
              </a:rPr>
              <a:t>+ </a:t>
            </a:r>
            <a:r>
              <a:rPr lang="zh-CN" altLang="en-US" dirty="0">
                <a:effectLst/>
              </a:rPr>
              <a:t>最优子结构 ：保存递归时子结构的计算结果。</a:t>
            </a:r>
          </a:p>
          <a:p>
            <a:pPr lvl="2"/>
            <a:r>
              <a:rPr lang="zh-CN" altLang="en-US" dirty="0">
                <a:effectLst/>
              </a:rPr>
              <a:t>一种缓存的思想。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3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38F3-0B94-5445-924D-6BD8197E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7177F-7567-F542-B61B-77E740A7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套模版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递推式（</a:t>
            </a:r>
            <a:r>
              <a:rPr lang="zh-CN" altLang="en-US" dirty="0">
                <a:effectLst/>
              </a:rPr>
              <a:t>最短路径问题、</a:t>
            </a:r>
            <a:r>
              <a:rPr lang="en-US" altLang="zh-CN" dirty="0">
                <a:effectLst/>
              </a:rPr>
              <a:t>BFS</a:t>
            </a:r>
            <a:r>
              <a:rPr lang="zh-CN" altLang="en-US" dirty="0"/>
              <a:t>）</a:t>
            </a:r>
            <a:endParaRPr lang="en-US" altLang="zh-CN" dirty="0">
              <a:effectLst/>
            </a:endParaRPr>
          </a:p>
          <a:p>
            <a:pPr lvl="2"/>
            <a:r>
              <a:rPr lang="zh-CN" altLang="en-US" dirty="0">
                <a:effectLst/>
              </a:rPr>
              <a:t>最短路径问题 ≡ 动态规划问题</a:t>
            </a:r>
          </a:p>
          <a:p>
            <a:pPr lvl="2"/>
            <a:r>
              <a:rPr lang="zh-CN" altLang="en-US" dirty="0">
                <a:effectLst/>
              </a:rPr>
              <a:t>状态 </a:t>
            </a:r>
            <a:r>
              <a:rPr lang="en-US" altLang="zh-CN" dirty="0">
                <a:effectLst/>
              </a:rPr>
              <a:t>= </a:t>
            </a:r>
            <a:r>
              <a:rPr lang="zh-CN" altLang="en-US" dirty="0">
                <a:effectLst/>
              </a:rPr>
              <a:t>节点</a:t>
            </a:r>
          </a:p>
          <a:p>
            <a:pPr lvl="2"/>
            <a:r>
              <a:rPr lang="zh-CN" altLang="en-US" dirty="0">
                <a:effectLst/>
              </a:rPr>
              <a:t>转移 </a:t>
            </a:r>
            <a:r>
              <a:rPr lang="en-US" altLang="zh-CN" dirty="0">
                <a:effectLst/>
              </a:rPr>
              <a:t>= </a:t>
            </a:r>
            <a:r>
              <a:rPr lang="zh-CN" altLang="en-US" dirty="0">
                <a:effectLst/>
              </a:rPr>
              <a:t>边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58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74D9-4E9C-F940-88FE-65271E8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爬楼梯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043F7-C490-1E4E-B89C-BDD3DE99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每次可以上</a:t>
            </a:r>
            <a:r>
              <a:rPr lang="en-US" altLang="zh-CN" dirty="0"/>
              <a:t>1</a:t>
            </a:r>
            <a:r>
              <a:rPr lang="zh-CN" altLang="en-US" dirty="0"/>
              <a:t>个台阶或者</a:t>
            </a:r>
            <a:r>
              <a:rPr lang="en-US" altLang="zh-CN" dirty="0"/>
              <a:t>2</a:t>
            </a:r>
            <a:r>
              <a:rPr lang="zh-CN" altLang="en-US" dirty="0"/>
              <a:t>个台阶</a:t>
            </a:r>
            <a:r>
              <a:rPr lang="en-US" altLang="zh-CN" dirty="0"/>
              <a:t>,</a:t>
            </a:r>
            <a:r>
              <a:rPr lang="zh-CN" altLang="en-US" dirty="0"/>
              <a:t>走</a:t>
            </a:r>
            <a:r>
              <a:rPr lang="en" altLang="zh-CN" dirty="0"/>
              <a:t>n</a:t>
            </a:r>
            <a:r>
              <a:rPr lang="zh-CN" altLang="en-US" dirty="0"/>
              <a:t>个台阶有多少种走法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94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74D9-4E9C-F940-88FE-65271E8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爬楼梯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043F7-C490-1E4E-B89C-BDD3DE99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每次可以上</a:t>
            </a:r>
            <a:r>
              <a:rPr lang="en-US" altLang="zh-CN" dirty="0"/>
              <a:t>1</a:t>
            </a:r>
            <a:r>
              <a:rPr lang="zh-CN" altLang="en-US" dirty="0"/>
              <a:t>个台阶或者</a:t>
            </a:r>
            <a:r>
              <a:rPr lang="en-US" altLang="zh-CN" dirty="0"/>
              <a:t>2</a:t>
            </a:r>
            <a:r>
              <a:rPr lang="zh-CN" altLang="en-US" dirty="0"/>
              <a:t>个台阶</a:t>
            </a:r>
            <a:r>
              <a:rPr lang="en-US" altLang="zh-CN" dirty="0"/>
              <a:t>,</a:t>
            </a:r>
            <a:r>
              <a:rPr lang="zh-CN" altLang="en-US" dirty="0"/>
              <a:t>走</a:t>
            </a:r>
            <a:r>
              <a:rPr lang="en" altLang="zh-CN" dirty="0"/>
              <a:t>n</a:t>
            </a:r>
            <a:r>
              <a:rPr lang="zh-CN" altLang="en-US" dirty="0"/>
              <a:t>个台阶有多少种走法</a:t>
            </a:r>
            <a:endParaRPr lang="zh-CN" altLang="en-US" dirty="0">
              <a:effectLst/>
            </a:endParaRPr>
          </a:p>
          <a:p>
            <a:endParaRPr lang="zh-CN" altLang="en-US" dirty="0"/>
          </a:p>
          <a:p>
            <a:pPr lvl="1"/>
            <a:r>
              <a:rPr lang="zh-CN" altLang="en-US" dirty="0">
                <a:effectLst/>
              </a:rPr>
              <a:t>建模思路</a:t>
            </a:r>
          </a:p>
          <a:p>
            <a:pPr lvl="2"/>
            <a:r>
              <a:rPr lang="zh-CN" altLang="en-US" dirty="0"/>
              <a:t>状态定义：</a:t>
            </a:r>
            <a:r>
              <a:rPr lang="en" altLang="zh-CN" dirty="0"/>
              <a:t>S(k)</a:t>
            </a:r>
            <a:endParaRPr lang="en" altLang="zh-CN" dirty="0">
              <a:effectLst/>
            </a:endParaRPr>
          </a:p>
          <a:p>
            <a:pPr lvl="3"/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开始，走到第</a:t>
            </a:r>
            <a:r>
              <a:rPr lang="en" altLang="zh-CN" dirty="0"/>
              <a:t>k</a:t>
            </a:r>
            <a:r>
              <a:rPr lang="zh-CN" altLang="en-US" dirty="0"/>
              <a:t>个台阶，具有的全部走法数量，即为</a:t>
            </a:r>
            <a:r>
              <a:rPr lang="en" altLang="zh-CN" dirty="0"/>
              <a:t>S(k)</a:t>
            </a:r>
            <a:r>
              <a:rPr lang="zh-CN" altLang="en" dirty="0"/>
              <a:t>。</a:t>
            </a:r>
            <a:endParaRPr lang="en" altLang="zh-CN" dirty="0">
              <a:effectLst/>
            </a:endParaRPr>
          </a:p>
          <a:p>
            <a:pPr lvl="2"/>
            <a:r>
              <a:rPr lang="zh-CN" altLang="en-US" dirty="0"/>
              <a:t>状态转移（递归表示）</a:t>
            </a:r>
            <a:endParaRPr lang="zh-CN" altLang="en-US" dirty="0">
              <a:effectLst/>
            </a:endParaRPr>
          </a:p>
          <a:p>
            <a:pPr lvl="3"/>
            <a:r>
              <a:rPr lang="en" altLang="zh-CN" dirty="0">
                <a:effectLst/>
              </a:rPr>
              <a:t>S(k) = S(k - 1) + S(k - 2)</a:t>
            </a:r>
            <a:r>
              <a:rPr lang="zh-CN" altLang="en" dirty="0">
                <a:effectLst/>
              </a:rPr>
              <a:t>，</a:t>
            </a:r>
            <a:r>
              <a:rPr lang="en" altLang="zh-CN" dirty="0">
                <a:effectLst/>
              </a:rPr>
              <a:t>k ≧ 2</a:t>
            </a:r>
          </a:p>
          <a:p>
            <a:pPr lvl="2"/>
            <a:r>
              <a:rPr lang="zh-CN" altLang="en-US" dirty="0"/>
              <a:t>初始化</a:t>
            </a:r>
            <a:endParaRPr lang="zh-CN" altLang="en-US" dirty="0">
              <a:effectLst/>
            </a:endParaRPr>
          </a:p>
          <a:p>
            <a:pPr lvl="3"/>
            <a:r>
              <a:rPr lang="en" altLang="zh-CN" dirty="0">
                <a:effectLst/>
              </a:rPr>
              <a:t>S(0) = 1</a:t>
            </a:r>
            <a:r>
              <a:rPr lang="zh-CN" altLang="en" dirty="0">
                <a:effectLst/>
              </a:rPr>
              <a:t>、</a:t>
            </a:r>
            <a:r>
              <a:rPr lang="en" altLang="zh-CN" dirty="0">
                <a:effectLst/>
              </a:rPr>
              <a:t>S(1) =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83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74D9-4E9C-F940-88FE-65271E8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爬楼梯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043F7-C490-1E4E-B89C-BDD3DE99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每次可以上</a:t>
            </a:r>
            <a:r>
              <a:rPr lang="en-US" altLang="zh-CN" dirty="0"/>
              <a:t>1</a:t>
            </a:r>
            <a:r>
              <a:rPr lang="zh-CN" altLang="en-US" dirty="0"/>
              <a:t>个台阶或者</a:t>
            </a:r>
            <a:r>
              <a:rPr lang="en-US" altLang="zh-CN" dirty="0"/>
              <a:t>2</a:t>
            </a:r>
            <a:r>
              <a:rPr lang="zh-CN" altLang="en-US" dirty="0"/>
              <a:t>个台阶</a:t>
            </a:r>
            <a:r>
              <a:rPr lang="en-US" altLang="zh-CN" dirty="0"/>
              <a:t>,</a:t>
            </a:r>
            <a:r>
              <a:rPr lang="zh-CN" altLang="en-US" dirty="0"/>
              <a:t>走</a:t>
            </a:r>
            <a:r>
              <a:rPr lang="en" altLang="zh-CN" dirty="0"/>
              <a:t>n</a:t>
            </a:r>
            <a:r>
              <a:rPr lang="zh-CN" altLang="en-US" dirty="0"/>
              <a:t>个台阶有多少种走法</a:t>
            </a:r>
            <a:endParaRPr lang="zh-CN" altLang="en-US" dirty="0">
              <a:effectLst/>
            </a:endParaRPr>
          </a:p>
          <a:p>
            <a:pPr lvl="1"/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递归搜索解法</a:t>
            </a:r>
          </a:p>
          <a:p>
            <a:pPr lvl="2"/>
            <a:r>
              <a:rPr lang="en" altLang="zh-CN" dirty="0">
                <a:effectLst/>
              </a:rPr>
              <a:t>def </a:t>
            </a:r>
            <a:r>
              <a:rPr lang="en" altLang="zh-CN" dirty="0" err="1">
                <a:effectLst/>
              </a:rPr>
              <a:t>get_s</a:t>
            </a:r>
            <a:r>
              <a:rPr lang="en" altLang="zh-CN" dirty="0">
                <a:effectLst/>
              </a:rPr>
              <a:t>(k):</a:t>
            </a:r>
          </a:p>
          <a:p>
            <a:pPr lvl="3"/>
            <a:r>
              <a:rPr lang="en" altLang="zh-CN" dirty="0">
                <a:effectLst/>
              </a:rPr>
              <a:t>if k == 0 or k == 1:</a:t>
            </a:r>
          </a:p>
          <a:p>
            <a:pPr lvl="4"/>
            <a:r>
              <a:rPr lang="en" altLang="zh-CN" dirty="0">
                <a:effectLst/>
              </a:rPr>
              <a:t>return 1</a:t>
            </a:r>
          </a:p>
          <a:p>
            <a:pPr lvl="3"/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get_s</a:t>
            </a:r>
            <a:r>
              <a:rPr lang="en" altLang="zh-CN" dirty="0">
                <a:effectLst/>
              </a:rPr>
              <a:t>(k - 1) + </a:t>
            </a:r>
            <a:r>
              <a:rPr lang="en" altLang="zh-CN" dirty="0" err="1">
                <a:effectLst/>
              </a:rPr>
              <a:t>get_s</a:t>
            </a:r>
            <a:r>
              <a:rPr lang="en" altLang="zh-CN" dirty="0">
                <a:effectLst/>
              </a:rPr>
              <a:t>(k -2)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22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74D9-4E9C-F940-88FE-65271E8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爬楼梯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043F7-C490-1E4E-B89C-BDD3DE99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每次可以上</a:t>
            </a:r>
            <a:r>
              <a:rPr lang="en-US" altLang="zh-CN" dirty="0"/>
              <a:t>1</a:t>
            </a:r>
            <a:r>
              <a:rPr lang="zh-CN" altLang="en-US" dirty="0"/>
              <a:t>个台阶或者</a:t>
            </a:r>
            <a:r>
              <a:rPr lang="en-US" altLang="zh-CN" dirty="0"/>
              <a:t>2</a:t>
            </a:r>
            <a:r>
              <a:rPr lang="zh-CN" altLang="en-US" dirty="0"/>
              <a:t>个台阶</a:t>
            </a:r>
            <a:r>
              <a:rPr lang="en-US" altLang="zh-CN" dirty="0"/>
              <a:t>,</a:t>
            </a:r>
            <a:r>
              <a:rPr lang="zh-CN" altLang="en-US" dirty="0"/>
              <a:t>走</a:t>
            </a:r>
            <a:r>
              <a:rPr lang="en" altLang="zh-CN" dirty="0"/>
              <a:t>n</a:t>
            </a:r>
            <a:r>
              <a:rPr lang="zh-CN" altLang="en-US" dirty="0"/>
              <a:t>个台阶有多少种走法</a:t>
            </a:r>
            <a:endParaRPr lang="zh-CN" altLang="en-US" dirty="0">
              <a:effectLst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记忆化搜索</a:t>
            </a:r>
            <a:endParaRPr lang="zh-CN" altLang="en-US" dirty="0">
              <a:effectLst/>
            </a:endParaRPr>
          </a:p>
          <a:p>
            <a:pPr lvl="2"/>
            <a:r>
              <a:rPr lang="en" altLang="zh-CN" dirty="0">
                <a:effectLst/>
              </a:rPr>
              <a:t>s = [-1] * (n + 1)</a:t>
            </a:r>
          </a:p>
          <a:p>
            <a:pPr lvl="2"/>
            <a:r>
              <a:rPr lang="en" altLang="zh-CN" dirty="0">
                <a:effectLst/>
              </a:rPr>
              <a:t>def </a:t>
            </a:r>
            <a:r>
              <a:rPr lang="en" altLang="zh-CN" dirty="0" err="1">
                <a:effectLst/>
              </a:rPr>
              <a:t>get_s</a:t>
            </a:r>
            <a:r>
              <a:rPr lang="en" altLang="zh-CN" dirty="0">
                <a:effectLst/>
              </a:rPr>
              <a:t>(k):</a:t>
            </a:r>
          </a:p>
          <a:p>
            <a:pPr lvl="3"/>
            <a:r>
              <a:rPr lang="en" altLang="zh-CN" dirty="0">
                <a:effectLst/>
              </a:rPr>
              <a:t>if k == 0 or k == 1:</a:t>
            </a:r>
          </a:p>
          <a:p>
            <a:pPr lvl="4"/>
            <a:r>
              <a:rPr lang="en" altLang="zh-CN" dirty="0">
                <a:effectLst/>
              </a:rPr>
              <a:t>return 1</a:t>
            </a:r>
          </a:p>
          <a:p>
            <a:pPr lvl="3"/>
            <a:r>
              <a:rPr lang="en" altLang="zh-CN" dirty="0">
                <a:effectLst/>
              </a:rPr>
              <a:t>If s[k] == -1:</a:t>
            </a:r>
          </a:p>
          <a:p>
            <a:pPr lvl="4"/>
            <a:r>
              <a:rPr lang="en" altLang="zh-CN" dirty="0">
                <a:effectLst/>
              </a:rPr>
              <a:t>s[k] = </a:t>
            </a:r>
            <a:r>
              <a:rPr lang="en" altLang="zh-CN" dirty="0" err="1">
                <a:effectLst/>
              </a:rPr>
              <a:t>get_s</a:t>
            </a:r>
            <a:r>
              <a:rPr lang="en" altLang="zh-CN" dirty="0">
                <a:effectLst/>
              </a:rPr>
              <a:t>(k - 1) + </a:t>
            </a:r>
            <a:r>
              <a:rPr lang="en" altLang="zh-CN" dirty="0" err="1">
                <a:effectLst/>
              </a:rPr>
              <a:t>get_s</a:t>
            </a:r>
            <a:r>
              <a:rPr lang="en" altLang="zh-CN" dirty="0">
                <a:effectLst/>
              </a:rPr>
              <a:t>(k -2) # </a:t>
            </a:r>
            <a:r>
              <a:rPr lang="zh-CN" altLang="en" dirty="0">
                <a:effectLst/>
              </a:rPr>
              <a:t>「</a:t>
            </a:r>
            <a:r>
              <a:rPr lang="zh-CN" altLang="en-US" dirty="0">
                <a:effectLst/>
              </a:rPr>
              <a:t>缓存」状态</a:t>
            </a:r>
          </a:p>
          <a:p>
            <a:pPr lvl="3"/>
            <a:r>
              <a:rPr lang="en" altLang="zh-CN" dirty="0">
                <a:effectLst/>
              </a:rPr>
              <a:t>return s[k]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11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1203</Words>
  <Application>Microsoft Macintosh PowerPoint</Application>
  <PresentationFormat>宽屏</PresentationFormat>
  <Paragraphs>124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动态规划</vt:lpstr>
      <vt:lpstr>动态规划</vt:lpstr>
      <vt:lpstr>动态规划</vt:lpstr>
      <vt:lpstr>动态规划</vt:lpstr>
      <vt:lpstr>动态规划</vt:lpstr>
      <vt:lpstr>爬楼梯</vt:lpstr>
      <vt:lpstr>爬楼梯</vt:lpstr>
      <vt:lpstr>爬楼梯</vt:lpstr>
      <vt:lpstr>爬楼梯</vt:lpstr>
      <vt:lpstr>偷窃</vt:lpstr>
      <vt:lpstr>偷窃</vt:lpstr>
      <vt:lpstr>偷窃</vt:lpstr>
      <vt:lpstr>偷窃</vt:lpstr>
      <vt:lpstr>维特比算法</vt:lpstr>
      <vt:lpstr>Traveling salesman</vt:lpstr>
      <vt:lpstr>Game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Wang Zhen</dc:creator>
  <cp:lastModifiedBy>Wang Zhen</cp:lastModifiedBy>
  <cp:revision>35</cp:revision>
  <dcterms:created xsi:type="dcterms:W3CDTF">2021-01-29T02:08:27Z</dcterms:created>
  <dcterms:modified xsi:type="dcterms:W3CDTF">2021-01-29T07:35:14Z</dcterms:modified>
</cp:coreProperties>
</file>