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64" r:id="rId17"/>
    <p:sldId id="26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379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4184C-AD16-3F46-BEDC-1162E1A705AD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C89E4-CE90-C34E-8261-27971F7BA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392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Tri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Tri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Tri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Tri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path-with-minimum-effort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>
                <a:effectLst/>
                <a:hlinkClick r:id="rId3"/>
              </a:rPr>
              <a:t>https://zh.wikipedia.org/wiki/Trie</a:t>
            </a:r>
            <a:endParaRPr lang="en" altLang="zh-CN" dirty="0">
              <a:effectLst/>
            </a:endParaRPr>
          </a:p>
          <a:p>
            <a:endParaRPr kumimoji="1" lang="en" altLang="zh-CN" dirty="0">
              <a:effectLst/>
            </a:endParaRPr>
          </a:p>
          <a:p>
            <a:r>
              <a:rPr kumimoji="1" lang="en" altLang="zh-CN" dirty="0"/>
              <a:t>https://</a:t>
            </a:r>
            <a:r>
              <a:rPr kumimoji="1" lang="en" altLang="zh-CN" dirty="0" err="1"/>
              <a:t>drive.google.com</a:t>
            </a:r>
            <a:r>
              <a:rPr kumimoji="1" lang="en" altLang="zh-CN" dirty="0"/>
              <a:t>/file/d/1qAfCcekrC1u5Uanh8SZ2gx9EgwNPpmdv/</a:t>
            </a:r>
            <a:r>
              <a:rPr kumimoji="1" lang="en" altLang="zh-CN" dirty="0" err="1"/>
              <a:t>view?usp</a:t>
            </a:r>
            <a:r>
              <a:rPr kumimoji="1" lang="en" altLang="zh-CN" dirty="0"/>
              <a:t>=sharing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C89E4-CE90-C34E-8261-27971F7BA8F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029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>
                <a:effectLst/>
                <a:hlinkClick r:id="rId3"/>
              </a:rPr>
              <a:t>https://zh.wikipedia.org/wiki/Trie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C89E4-CE90-C34E-8261-27971F7BA8F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637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>
                <a:effectLst/>
                <a:hlinkClick r:id="rId3"/>
              </a:rPr>
              <a:t>https://zh.wikipedia.org/wiki/Trie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C89E4-CE90-C34E-8261-27971F7BA8F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74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>
                <a:effectLst/>
                <a:hlinkClick r:id="rId3"/>
              </a:rPr>
              <a:t>https://zh.wikipedia.org/wiki/Trie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C89E4-CE90-C34E-8261-27971F7BA8F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100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C89E4-CE90-C34E-8261-27971F7BA8F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71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C89E4-CE90-C34E-8261-27971F7BA8F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5025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>
                <a:effectLst/>
                <a:hlinkClick r:id="rId3"/>
              </a:rPr>
              <a:t>https://leetcode-cn.com/problems/path-with-minimum-effort/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C89E4-CE90-C34E-8261-27971F7BA8F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710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AECC8-D16D-EB43-B4FA-6FE802F74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BFBA20-53DE-AE44-AB41-18AEE6C04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550A7-669C-EE43-9137-D1EBAEA5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9350-9323-B54A-ADE3-420AE0728619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3B5B5-BFEE-644C-97E9-B4C19BB7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6780D-6C71-DE40-9D61-B77F1FD4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872C-73E5-D049-B168-ADE7E5E695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73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AC135-7B19-4849-94C1-04C15FEA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570048-238E-2140-AEB4-7C02C2A89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F4C9E-EA4B-FF4B-BEB2-D9884823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9350-9323-B54A-ADE3-420AE0728619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23C11-F6A3-B748-B11B-E979B083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4B2F4-DE17-BD43-9C5F-F4CDA38B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872C-73E5-D049-B168-ADE7E5E695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82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76AECE-1D6B-F04E-8739-D2ACC73E4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41B4E0-2D4F-3C46-B24B-C2D9F70C3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3BCC7-DD3B-8E4A-8198-459C9B29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9350-9323-B54A-ADE3-420AE0728619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5B9D6-1154-F84F-998C-27BAE2C7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67017-6BC7-DE45-AB8B-9936E917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872C-73E5-D049-B168-ADE7E5E695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126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748BD-18DE-2F49-95A7-32039EDD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83899-54B2-C242-90D8-B0DB268F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90991-DDC9-6241-B033-085AB62E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9350-9323-B54A-ADE3-420AE0728619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F3DCC-28EB-6747-A1D7-34913232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6903F-A7DB-914B-AD9C-B5D3B1E7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872C-73E5-D049-B168-ADE7E5E695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72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D2ABB-CBDF-7F4C-BBFF-E4F25DBB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16055-3980-6C4D-88DE-757A089C0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BE011-9B43-F149-84F2-A0422FAE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9350-9323-B54A-ADE3-420AE0728619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53237-1544-F441-8BFD-A9101AEF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62C68-A341-F741-84E6-CB1FD9A5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872C-73E5-D049-B168-ADE7E5E695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78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7C78F-8597-D146-9C60-13DB81AE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B83BE-4570-1447-8A5A-A8B36F82B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462D2A-E15D-884E-95AE-CF38C0006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49234A-7D0C-094E-BAC1-EE7E5F6E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9350-9323-B54A-ADE3-420AE0728619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0E74EC-80DC-B54E-BE66-F2969BE8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5AA2C9-D09B-BA42-AE38-25E06803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872C-73E5-D049-B168-ADE7E5E695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176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23BE7-CC7E-E947-A5BB-EE9D86BF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C40E31-BD37-814C-ACEF-488FF3519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ED26DD-BBD3-EC40-8E1E-89F2441C1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7B8E4D-1CF4-E941-8C7F-938BA4A67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7A39C2-CD40-EA46-B274-BC20F5E2E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69AF1A-E4C1-EC40-AE46-D65F9F56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9350-9323-B54A-ADE3-420AE0728619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6EECE1-8C84-114E-B86F-42F08555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026FB2-1A06-2A4A-9781-5FD52315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872C-73E5-D049-B168-ADE7E5E695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4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1A494-E501-0C4E-BA94-4079DE80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6AA735-89E6-874D-AB87-BF4A2C06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9350-9323-B54A-ADE3-420AE0728619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31630F-79C5-2D46-8D70-6F488B16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07D348-BF43-4B4F-A021-19B5BCED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872C-73E5-D049-B168-ADE7E5E695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311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D15ED3-FBAC-F845-A2C2-B4BC9DB2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9350-9323-B54A-ADE3-420AE0728619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D87239-CCB5-0C47-8684-E3269FB6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F38A1F-376E-ED41-84F7-611EBDD3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872C-73E5-D049-B168-ADE7E5E695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657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6F84E-535A-FC4D-A5BC-F28543D1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325B1-16D1-D846-A724-0049BB8E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1E2F17-434D-A64D-A334-10AE86DB1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A4E72-E36D-A24D-BC58-5A1B8B68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9350-9323-B54A-ADE3-420AE0728619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0052DC-7BFB-D543-8AC6-75CDC3D9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08A0E2-34BE-E34E-933A-2300DDD9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872C-73E5-D049-B168-ADE7E5E695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810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10017-9B2A-444A-B7A5-864C3DDA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12F03A-36F7-1F43-AC14-493983B34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588CA7-5492-0C41-BAD9-38E4C42B2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5D3C69-9502-7C41-BAE0-296C214C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9350-9323-B54A-ADE3-420AE0728619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E325BE-D8F6-2245-A099-CE2D785C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913232-CC70-C148-A733-6D3E771F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872C-73E5-D049-B168-ADE7E5E695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487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A44F34-6476-5A46-B23E-7A6632B9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A0CC46-DEEA-DF42-8311-4C8129841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4D79B-D7C1-804D-9DDB-8D067163D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9350-9323-B54A-ADE3-420AE0728619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F79792-EEFD-B84E-8151-AB017EEE0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EA175-9192-424E-9B0E-6B62016B3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A872C-73E5-D049-B168-ADE7E5E695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286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problems/range-sum-query-mutable/submission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gard.com/algo/docs/part3/ch02/3-segment-tree-rang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cs.usfca.edu/~galles/visualization/BPlusTre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path-with-minimum-effor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tWDtXM61VevAwnsDo2VqSPt3oAx9OY9V/view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DE128-B3F3-8542-A66B-F040CE77F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高级数据结构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664461-4620-944F-AB05-D702777FE3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王震</a:t>
            </a:r>
          </a:p>
        </p:txBody>
      </p:sp>
    </p:spTree>
    <p:extLst>
      <p:ext uri="{BB962C8B-B14F-4D97-AF65-F5344CB8AC3E}">
        <p14:creationId xmlns:p14="http://schemas.microsoft.com/office/powerpoint/2010/main" val="214360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5EAFC-93D4-D949-B950-D227C37D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字典树（</a:t>
            </a:r>
            <a:r>
              <a:rPr kumimoji="1" lang="en-US" altLang="zh-CN" dirty="0" err="1"/>
              <a:t>Trie</a:t>
            </a:r>
            <a:r>
              <a:rPr kumimoji="1" lang="zh-CN" altLang="en-US" dirty="0"/>
              <a:t>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150456-C7E5-D44D-A8F2-2134105736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846" y="1143000"/>
            <a:ext cx="3175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3DB5839-BFA4-6147-98B9-9E4FA53DDA21}"/>
              </a:ext>
            </a:extLst>
          </p:cNvPr>
          <p:cNvSpPr/>
          <p:nvPr/>
        </p:nvSpPr>
        <p:spPr>
          <a:xfrm>
            <a:off x="1033347" y="17533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模式匹配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单模式匹配：</a:t>
            </a:r>
            <a:r>
              <a:rPr lang="en" altLang="zh-CN" dirty="0">
                <a:effectLst/>
              </a:rPr>
              <a:t>KMP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多模式匹配：</a:t>
            </a:r>
            <a:r>
              <a:rPr lang="en" altLang="zh-CN" dirty="0">
                <a:effectLst/>
              </a:rPr>
              <a:t>AC</a:t>
            </a:r>
            <a:r>
              <a:rPr lang="zh-CN" altLang="en-US" dirty="0">
                <a:effectLst/>
              </a:rPr>
              <a:t>自动机</a:t>
            </a:r>
          </a:p>
        </p:txBody>
      </p:sp>
    </p:spTree>
    <p:extLst>
      <p:ext uri="{BB962C8B-B14F-4D97-AF65-F5344CB8AC3E}">
        <p14:creationId xmlns:p14="http://schemas.microsoft.com/office/powerpoint/2010/main" val="166994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90143-B568-CA42-9B6E-A26B521D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区间树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31A1C-4568-BA4E-89B0-A71D5E17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区间操作</a:t>
            </a:r>
          </a:p>
          <a:p>
            <a:pPr lvl="1"/>
            <a:r>
              <a:rPr lang="zh-CN" altLang="en-US" dirty="0">
                <a:effectLst/>
              </a:rPr>
              <a:t>目标</a:t>
            </a:r>
            <a:endParaRPr lang="en-US" altLang="zh-CN" dirty="0">
              <a:effectLst/>
            </a:endParaRPr>
          </a:p>
          <a:p>
            <a:pPr lvl="2"/>
            <a:r>
              <a:rPr lang="zh-CN" altLang="en-US" dirty="0">
                <a:effectLst/>
              </a:rPr>
              <a:t>求取一个区间内的元素的「和」、「最大」、「最小」</a:t>
            </a:r>
          </a:p>
          <a:p>
            <a:pPr lvl="1"/>
            <a:r>
              <a:rPr lang="zh-CN" altLang="en-US" dirty="0">
                <a:effectLst/>
              </a:rPr>
              <a:t>操作</a:t>
            </a:r>
            <a:endParaRPr lang="en-US" altLang="zh-CN" dirty="0">
              <a:effectLst/>
            </a:endParaRPr>
          </a:p>
          <a:p>
            <a:pPr lvl="2"/>
            <a:r>
              <a:rPr lang="zh-CN" altLang="en-US" dirty="0">
                <a:effectLst/>
              </a:rPr>
              <a:t>初始化</a:t>
            </a:r>
          </a:p>
          <a:p>
            <a:pPr lvl="2"/>
            <a:r>
              <a:rPr lang="zh-CN" altLang="en-US" dirty="0">
                <a:effectLst/>
              </a:rPr>
              <a:t>更新</a:t>
            </a:r>
            <a:endParaRPr lang="en-US" altLang="zh-CN" dirty="0">
              <a:effectLst/>
            </a:endParaRPr>
          </a:p>
          <a:p>
            <a:pPr lvl="3"/>
            <a:r>
              <a:rPr lang="zh-CN" altLang="en-US" dirty="0">
                <a:effectLst/>
              </a:rPr>
              <a:t>单条数据更新</a:t>
            </a:r>
            <a:endParaRPr lang="en-US" altLang="zh-CN" dirty="0">
              <a:effectLst/>
            </a:endParaRPr>
          </a:p>
          <a:p>
            <a:pPr lvl="3"/>
            <a:r>
              <a:rPr lang="zh-CN" altLang="en-US" dirty="0">
                <a:effectLst/>
              </a:rPr>
              <a:t>区间数据更新（同增、同减）</a:t>
            </a:r>
            <a:endParaRPr lang="en-US" altLang="zh-CN" dirty="0"/>
          </a:p>
          <a:p>
            <a:pPr lvl="2"/>
            <a:r>
              <a:rPr lang="zh-CN" altLang="en-US" dirty="0">
                <a:effectLst/>
              </a:rPr>
              <a:t>区间查询</a:t>
            </a:r>
            <a:endParaRPr lang="en-US" altLang="zh-CN" dirty="0">
              <a:effectLst/>
            </a:endParaRPr>
          </a:p>
          <a:p>
            <a:pPr lvl="3"/>
            <a:r>
              <a:rPr lang="en-US" altLang="zh-CN" dirty="0"/>
              <a:t>[</a:t>
            </a:r>
            <a:r>
              <a:rPr lang="en-US" altLang="zh-CN" dirty="0" err="1"/>
              <a:t>begin_pos</a:t>
            </a:r>
            <a:r>
              <a:rPr lang="en-US" altLang="zh-CN" dirty="0"/>
              <a:t>, </a:t>
            </a:r>
            <a:r>
              <a:rPr lang="en-US" altLang="zh-CN" dirty="0" err="1"/>
              <a:t>end_pos</a:t>
            </a:r>
            <a:r>
              <a:rPr lang="en-US" altLang="zh-CN" dirty="0"/>
              <a:t>]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85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F1B0-CAF4-1A49-B911-05C01271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区间树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A2254-52E4-5742-A89F-194306ACB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历史销量统计</a:t>
            </a:r>
          </a:p>
          <a:p>
            <a:pPr lvl="1"/>
            <a:r>
              <a:rPr lang="zh-CN" altLang="en-US" dirty="0"/>
              <a:t>静态前缀数组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763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F1B0-CAF4-1A49-B911-05C01271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区间树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A2254-52E4-5742-A89F-194306ACB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树状数组与线段树</a:t>
            </a:r>
          </a:p>
          <a:p>
            <a:pPr lvl="1"/>
            <a:r>
              <a:rPr lang="en" altLang="zh-CN" dirty="0">
                <a:effectLst/>
                <a:hlinkClick r:id="rId2"/>
              </a:rPr>
              <a:t>https://leetcode-cn.com/problems/range-sum-query-mutable/submissions/</a:t>
            </a:r>
            <a:endParaRPr lang="en" altLang="zh-CN" dirty="0">
              <a:effectLst/>
            </a:endParaRP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61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F1B0-CAF4-1A49-B911-05C01271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区间树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A2254-52E4-5742-A89F-194306ACB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区间更新</a:t>
            </a:r>
          </a:p>
          <a:p>
            <a:pPr lvl="1"/>
            <a:r>
              <a:rPr lang="en" altLang="zh-CN" dirty="0">
                <a:effectLst/>
                <a:hlinkClick r:id="rId3"/>
              </a:rPr>
              <a:t>https://www.desgard.com/algo/docs/part3/ch02/3-segment-tree-range/</a:t>
            </a:r>
            <a:endParaRPr lang="en" altLang="zh-CN" dirty="0">
              <a:effectLst/>
            </a:endParaRP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156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16907-0FF6-AF43-AE5C-1841BC10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B+</a:t>
            </a:r>
            <a:r>
              <a:rPr kumimoji="1" lang="zh-CN" altLang="en-US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0581A-2BED-C14C-8F09-02C6C6392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特点</a:t>
            </a:r>
            <a:r>
              <a:rPr kumimoji="1" lang="en-US" altLang="zh-CN" dirty="0"/>
              <a:t>	</a:t>
            </a:r>
          </a:p>
          <a:p>
            <a:pPr lvl="1"/>
            <a:r>
              <a:rPr kumimoji="1" lang="zh-CN" altLang="en-US" dirty="0"/>
              <a:t>支持区间遍历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适应硬盘</a:t>
            </a:r>
            <a:r>
              <a:rPr kumimoji="1" lang="en-US" altLang="zh-CN" dirty="0"/>
              <a:t>IO</a:t>
            </a:r>
            <a:r>
              <a:rPr kumimoji="1" lang="zh-CN" altLang="en-US" dirty="0"/>
              <a:t>操作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全局</a:t>
            </a:r>
            <a:r>
              <a:rPr kumimoji="1" lang="en-US" altLang="zh-CN" dirty="0"/>
              <a:t>+</a:t>
            </a:r>
            <a:r>
              <a:rPr kumimoji="1" lang="zh-CN" altLang="en-US" dirty="0"/>
              <a:t>局部有序</a:t>
            </a:r>
            <a:endParaRPr kumimoji="1" lang="en-US" altLang="zh-CN" dirty="0"/>
          </a:p>
          <a:p>
            <a:r>
              <a:rPr kumimoji="1" lang="zh-CN" altLang="en-US" dirty="0"/>
              <a:t>演示</a:t>
            </a:r>
            <a:endParaRPr kumimoji="1" lang="en-US" altLang="zh-CN" dirty="0"/>
          </a:p>
          <a:p>
            <a:pPr lvl="1"/>
            <a:r>
              <a:rPr kumimoji="1" lang="zh-CN" altLang="en-US" dirty="0">
                <a:hlinkClick r:id="rId2"/>
              </a:rPr>
              <a:t>地址</a:t>
            </a:r>
            <a:endParaRPr kumimoji="1" lang="en-US" altLang="zh-C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379DEA8-FF91-F549-863A-0E6F3AAE7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088" y="1170301"/>
            <a:ext cx="8058912" cy="451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967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A02C1-DBE2-8049-9B38-F95E01FA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8A1ED-D503-0B42-8F59-6007F73B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特点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支持集合的「合并」操作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122" name="Picture 2" descr="算法学习笔记(1) : 并查集">
            <a:extLst>
              <a:ext uri="{FF2B5EF4-FFF2-40B4-BE49-F238E27FC236}">
                <a16:creationId xmlns:a16="http://schemas.microsoft.com/office/drawing/2014/main" id="{FF9552AC-ABE6-A840-B42A-92302E791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44199"/>
            <a:ext cx="4453965" cy="292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673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A02C1-DBE2-8049-9B38-F95E01FA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8A1ED-D503-0B42-8F59-6007F73B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优化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路径压缩</a:t>
            </a:r>
            <a:endParaRPr kumimoji="1" lang="en-US" altLang="zh-CN" dirty="0"/>
          </a:p>
          <a:p>
            <a:pPr lvl="1"/>
            <a:r>
              <a:rPr kumimoji="1" lang="zh-CN" altLang="en-US" dirty="0">
                <a:hlinkClick r:id="rId3"/>
              </a:rPr>
              <a:t>题目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122" name="Picture 2" descr="算法学习笔记(1) : 并查集">
            <a:extLst>
              <a:ext uri="{FF2B5EF4-FFF2-40B4-BE49-F238E27FC236}">
                <a16:creationId xmlns:a16="http://schemas.microsoft.com/office/drawing/2014/main" id="{FF9552AC-ABE6-A840-B42A-92302E791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44199"/>
            <a:ext cx="4453965" cy="292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36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25D7D-B7D9-4746-8943-74E59E3B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5F32A-9BF1-FA4D-B50F-BF70397E9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组织数据</a:t>
            </a:r>
            <a:endParaRPr kumimoji="1" lang="en-US" altLang="zh-CN" dirty="0"/>
          </a:p>
          <a:p>
            <a:r>
              <a:rPr kumimoji="1" lang="zh-CN" altLang="en-US" dirty="0"/>
              <a:t>支持操作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增（</a:t>
            </a:r>
            <a:r>
              <a:rPr kumimoji="1" lang="en-US" altLang="zh-CN" dirty="0"/>
              <a:t>insert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删（</a:t>
            </a:r>
            <a:r>
              <a:rPr kumimoji="1" lang="en-US" altLang="zh-CN" dirty="0"/>
              <a:t>delete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查（</a:t>
            </a:r>
            <a:r>
              <a:rPr kumimoji="1" lang="en-US" altLang="zh-CN" dirty="0"/>
              <a:t>search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改（</a:t>
            </a:r>
            <a:r>
              <a:rPr kumimoji="1" lang="en-US" altLang="zh-CN" dirty="0"/>
              <a:t>update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遍历（</a:t>
            </a:r>
            <a:r>
              <a:rPr kumimoji="1" lang="en-US" altLang="zh-CN" dirty="0"/>
              <a:t>scan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区间</a:t>
            </a:r>
            <a:r>
              <a:rPr kumimoji="1" lang="en-US" altLang="zh-CN" dirty="0"/>
              <a:t>/</a:t>
            </a:r>
            <a:r>
              <a:rPr kumimoji="1" lang="zh-CN" altLang="en-US" dirty="0"/>
              <a:t>批量操作（</a:t>
            </a:r>
            <a:r>
              <a:rPr kumimoji="1" lang="en-US" altLang="zh-CN" dirty="0"/>
              <a:t>interval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batch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operate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4293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645DB-C3E7-2F46-AFF0-CBF6CCF5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1B8BC-1A3A-EB44-A9D4-BC8297BE0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整段连续内存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预先批量分配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操作更快，尤其在数据遍历上</a:t>
            </a:r>
            <a:endParaRPr kumimoji="1" lang="en-US" altLang="zh-CN" dirty="0"/>
          </a:p>
          <a:p>
            <a:r>
              <a:rPr kumimoji="1" lang="zh-CN" altLang="en-US" dirty="0"/>
              <a:t>链表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单个节点内存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离散分布不连续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内存随用随分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826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645DB-C3E7-2F46-AFF0-CBF6CCF5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1B8BC-1A3A-EB44-A9D4-BC8297BE0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结合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相近的链表节点在同一块内存上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一个大数组横跨了多个内存片段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任何数据结构都可以使用「链表」或「数组」实现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067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2673A-3928-1447-B1F7-962E069D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D2A1D1-D292-D646-BBA3-CFD8A3803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线性数组</a:t>
            </a:r>
            <a:endParaRPr kumimoji="1" lang="en-US" altLang="zh-CN" dirty="0"/>
          </a:p>
          <a:p>
            <a:r>
              <a:rPr kumimoji="1" lang="zh-CN" altLang="en-US" dirty="0"/>
              <a:t>线性链表</a:t>
            </a:r>
            <a:endParaRPr kumimoji="1" lang="en-US" altLang="zh-CN" dirty="0"/>
          </a:p>
          <a:p>
            <a:r>
              <a:rPr kumimoji="1" lang="zh-CN" altLang="en-US" dirty="0"/>
              <a:t>栈</a:t>
            </a:r>
            <a:endParaRPr kumimoji="1" lang="en-US" altLang="zh-CN" dirty="0"/>
          </a:p>
          <a:p>
            <a:r>
              <a:rPr kumimoji="1" lang="zh-CN" altLang="en-US" dirty="0"/>
              <a:t>队列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73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14F5B-1C03-3346-BE12-3B4EE8BD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73B667-9172-F449-B7E6-5C49599DA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标准</a:t>
            </a:r>
            <a:endParaRPr kumimoji="1" lang="en-US" altLang="zh-CN" dirty="0"/>
          </a:p>
          <a:p>
            <a:pPr lvl="1"/>
            <a:r>
              <a:rPr kumimoji="1" lang="zh-CN" altLang="en-US" dirty="0">
                <a:hlinkClick r:id="rId2"/>
              </a:rPr>
              <a:t>实现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循环队列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预先分配内存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大小不可更新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优先队列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带权重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堆</a:t>
            </a:r>
          </a:p>
        </p:txBody>
      </p:sp>
    </p:spTree>
    <p:extLst>
      <p:ext uri="{BB962C8B-B14F-4D97-AF65-F5344CB8AC3E}">
        <p14:creationId xmlns:p14="http://schemas.microsoft.com/office/powerpoint/2010/main" val="363184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5EAFC-93D4-D949-B950-D227C37D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字典树（</a:t>
            </a:r>
            <a:r>
              <a:rPr kumimoji="1" lang="en-US" altLang="zh-CN" dirty="0" err="1"/>
              <a:t>Trie</a:t>
            </a:r>
            <a:r>
              <a:rPr kumimoji="1" lang="zh-CN" altLang="en-US" dirty="0"/>
              <a:t>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150456-C7E5-D44D-A8F2-2134105736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959" y="1690688"/>
            <a:ext cx="3175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747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5EAFC-93D4-D949-B950-D227C37D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字典树（</a:t>
            </a:r>
            <a:r>
              <a:rPr kumimoji="1" lang="en-US" altLang="zh-CN" dirty="0" err="1"/>
              <a:t>Trie</a:t>
            </a:r>
            <a:r>
              <a:rPr kumimoji="1" lang="zh-CN" altLang="en-US" dirty="0"/>
              <a:t>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150456-C7E5-D44D-A8F2-2134105736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846" y="1143000"/>
            <a:ext cx="3175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3DB5839-BFA4-6147-98B9-9E4FA53DDA21}"/>
              </a:ext>
            </a:extLst>
          </p:cNvPr>
          <p:cNvSpPr/>
          <p:nvPr/>
        </p:nvSpPr>
        <p:spPr>
          <a:xfrm>
            <a:off x="1033347" y="17533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中文的表示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dirty="0" err="1">
                <a:effectLst/>
              </a:rPr>
              <a:t>gbk</a:t>
            </a:r>
            <a:endParaRPr lang="en" altLang="zh-CN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dirty="0">
                <a:effectLst/>
              </a:rPr>
              <a:t>utf-8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402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5EAFC-93D4-D949-B950-D227C37D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字典树（</a:t>
            </a:r>
            <a:r>
              <a:rPr kumimoji="1" lang="en-US" altLang="zh-CN" dirty="0" err="1"/>
              <a:t>Trie</a:t>
            </a:r>
            <a:r>
              <a:rPr kumimoji="1" lang="zh-CN" altLang="en-US" dirty="0"/>
              <a:t>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150456-C7E5-D44D-A8F2-2134105736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846" y="1143000"/>
            <a:ext cx="3175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3DB5839-BFA4-6147-98B9-9E4FA53DDA21}"/>
              </a:ext>
            </a:extLst>
          </p:cNvPr>
          <p:cNvSpPr/>
          <p:nvPr/>
        </p:nvSpPr>
        <p:spPr>
          <a:xfrm>
            <a:off x="1033347" y="175335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空间压缩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链表</a:t>
            </a:r>
            <a:endParaRPr lang="zh-CN" altLang="en-US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Hash</a:t>
            </a:r>
            <a:endParaRPr lang="en" altLang="zh-CN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dirty="0">
                <a:effectLst/>
              </a:rPr>
              <a:t>Map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326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402</Words>
  <Application>Microsoft Macintosh PowerPoint</Application>
  <PresentationFormat>宽屏</PresentationFormat>
  <Paragraphs>105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高级数据结构</vt:lpstr>
      <vt:lpstr>基础功能</vt:lpstr>
      <vt:lpstr>基础实现</vt:lpstr>
      <vt:lpstr>基础实现</vt:lpstr>
      <vt:lpstr>线性表</vt:lpstr>
      <vt:lpstr>队列</vt:lpstr>
      <vt:lpstr>字典树（Trie）</vt:lpstr>
      <vt:lpstr>字典树（Trie）</vt:lpstr>
      <vt:lpstr>字典树（Trie）</vt:lpstr>
      <vt:lpstr>字典树（Trie）</vt:lpstr>
      <vt:lpstr>区间树</vt:lpstr>
      <vt:lpstr>区间树</vt:lpstr>
      <vt:lpstr>区间树</vt:lpstr>
      <vt:lpstr>区间树</vt:lpstr>
      <vt:lpstr>B+树</vt:lpstr>
      <vt:lpstr>并查集</vt:lpstr>
      <vt:lpstr>并查集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高级数据结构</dc:title>
  <dc:creator>Wang Zhen</dc:creator>
  <cp:lastModifiedBy>Wang Zhen</cp:lastModifiedBy>
  <cp:revision>25</cp:revision>
  <dcterms:created xsi:type="dcterms:W3CDTF">2021-01-20T02:27:43Z</dcterms:created>
  <dcterms:modified xsi:type="dcterms:W3CDTF">2021-01-20T10:12:44Z</dcterms:modified>
</cp:coreProperties>
</file>