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6243b78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6243b78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243b78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6243b78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6243b787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6243b787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(static, logs, docker, .env vars)</a:t>
            </a:r>
            <a:endParaRPr b="1"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(Translation / Interface Admin)</a:t>
            </a:r>
            <a:endParaRPr b="1"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6243b78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6243b78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6243b78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6243b78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6243b78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6243b78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6243b787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6243b787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6478468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6478468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243b7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243b7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575dc64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575dc64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575dc64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575dc64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575dc64d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575dc64d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587e4e895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587e4e895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587e4e895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587e4e895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587e4e895_9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587e4e895_9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243b78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6243b78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loud.caliamis.net/remote.php/webdav/support/FaunTrack%20-%20Pr%C3%A9Requis.pdf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docs.djangoproject.com/en/5.0/ref/models/fields/" TargetMode="External"/><Relationship Id="rId6" Type="http://schemas.openxmlformats.org/officeDocument/2006/relationships/hyperlink" Target="https://docs.djangoproject.com/en/5.0/ref/models/fields/#argumen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loud.caliamis.net/apps/files/?dir=/support&amp;openfile=47107" TargetMode="External"/><Relationship Id="rId4" Type="http://schemas.openxmlformats.org/officeDocument/2006/relationships/hyperlink" Target="https://tailwindcss.com/docs/container" TargetMode="External"/><Relationship Id="rId5" Type="http://schemas.openxmlformats.org/officeDocument/2006/relationships/hyperlink" Target="https://tailwindui.com/components/previe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 Django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9127" y="2144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Votre </a:t>
            </a:r>
            <a:r>
              <a:rPr lang="fr"/>
              <a:t>formateur: </a:t>
            </a:r>
            <a:r>
              <a:rPr b="1" lang="fr"/>
              <a:t>Bastien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2491800" y="4490150"/>
            <a:ext cx="41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Merci à Véronique HELMER de </a:t>
            </a:r>
            <a:r>
              <a:rPr b="1" lang="fr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@Pythagore FD</a:t>
            </a:r>
            <a:endParaRPr sz="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ctrTitle"/>
          </p:nvPr>
        </p:nvSpPr>
        <p:spPr>
          <a:xfrm>
            <a:off x="242400" y="599600"/>
            <a:ext cx="30243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Un peu de théorie….</a:t>
            </a:r>
            <a:endParaRPr sz="2280"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47734" l="0" r="0" t="0"/>
          <a:stretch/>
        </p:blipFill>
        <p:spPr>
          <a:xfrm>
            <a:off x="340075" y="1215800"/>
            <a:ext cx="4692724" cy="146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4">
            <a:alphaModFix/>
          </a:blip>
          <a:srcRect b="0" l="9403" r="0" t="0"/>
          <a:stretch/>
        </p:blipFill>
        <p:spPr>
          <a:xfrm>
            <a:off x="4531825" y="2404925"/>
            <a:ext cx="3885399" cy="21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650" y="2469000"/>
            <a:ext cx="526725" cy="5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type="ctrTitle"/>
          </p:nvPr>
        </p:nvSpPr>
        <p:spPr>
          <a:xfrm>
            <a:off x="5600850" y="1454025"/>
            <a:ext cx="32613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>
                <a:solidFill>
                  <a:schemeClr val="accent5"/>
                </a:solidFill>
              </a:rPr>
              <a:t>Multipage rendering</a:t>
            </a:r>
            <a:endParaRPr sz="2280">
              <a:solidFill>
                <a:schemeClr val="accent5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40075" y="2828400"/>
            <a:ext cx="37674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Il existe énormément de façons différentes de faire du “rendering” web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8100" y="3351650"/>
            <a:ext cx="1628775" cy="1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5762075" y="74800"/>
            <a:ext cx="33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A86E8"/>
                </a:solidFill>
              </a:rPr>
              <a:t>https://youtu.be/Dkx5ydvtpCA?si=apHqKrVXcICY-kYU</a:t>
            </a:r>
            <a:endParaRPr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139025" y="585600"/>
            <a:ext cx="30243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Un peu de théorie….</a:t>
            </a:r>
            <a:endParaRPr sz="2280"/>
          </a:p>
        </p:txBody>
      </p:sp>
      <p:sp>
        <p:nvSpPr>
          <p:cNvPr id="197" name="Google Shape;197;p23"/>
          <p:cNvSpPr txBox="1"/>
          <p:nvPr>
            <p:ph type="ctrTitle"/>
          </p:nvPr>
        </p:nvSpPr>
        <p:spPr>
          <a:xfrm>
            <a:off x="4504025" y="585600"/>
            <a:ext cx="45597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>
                <a:solidFill>
                  <a:schemeClr val="accent5"/>
                </a:solidFill>
              </a:rPr>
              <a:t>Object Related Mapping (ORM)</a:t>
            </a:r>
            <a:endParaRPr sz="2280">
              <a:solidFill>
                <a:schemeClr val="accent5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875" y="1496125"/>
            <a:ext cx="4024450" cy="319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3389350"/>
            <a:ext cx="4729601" cy="8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21" y="2155583"/>
            <a:ext cx="4413246" cy="10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 b="32354" l="30242" r="31926" t="31157"/>
          <a:stretch/>
        </p:blipFill>
        <p:spPr>
          <a:xfrm>
            <a:off x="209063" y="2197075"/>
            <a:ext cx="312775" cy="3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: FaunaTrack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966150" y="2258975"/>
            <a:ext cx="75345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Analyser les pré-requis et créer nos modèles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des vues et des templates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Mettre en place la validation de données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Améliorer nos formulaires - Les widgets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une page de login et gérer les permissions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Utiliser les Signaux et appliquer des logiques métier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Ecrire des tests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module Email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Django Rest Framework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en production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Aller plus loin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3913200" y="531275"/>
            <a:ext cx="73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Analyser les pré-requis et créer nos modèles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3865600" y="819525"/>
            <a:ext cx="496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Pré-requis : </a:t>
            </a:r>
            <a:r>
              <a:rPr lang="f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https://cloud.caliamis.net/remote.php/webdav/support/FaunTrack%20-%20Pr%C3%A9Requis.pdf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25" y="573750"/>
            <a:ext cx="3599249" cy="43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3865600" y="1751575"/>
            <a:ext cx="4045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Documentations</a:t>
            </a:r>
            <a:r>
              <a:rPr lang="fr"/>
              <a:t> : </a:t>
            </a:r>
            <a:r>
              <a:rPr lang="fr" sz="1200" u="sng">
                <a:solidFill>
                  <a:schemeClr val="hlink"/>
                </a:solidFill>
                <a:hlinkClick r:id="rId5"/>
              </a:rPr>
              <a:t>https://docs.djangoproject.com/en/5.0/ref/models/fields/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hlink"/>
                </a:solidFill>
                <a:hlinkClick r:id="rId6"/>
              </a:rPr>
              <a:t>https://docs.djangoproject.com/en/5.0/ref/models/fields/#arguments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En cas d’ajout de </a:t>
            </a:r>
            <a:r>
              <a:rPr b="1" lang="fr" sz="1200">
                <a:solidFill>
                  <a:schemeClr val="dk2"/>
                </a:solidFill>
              </a:rPr>
              <a:t>FileField</a:t>
            </a:r>
            <a:r>
              <a:rPr lang="fr" sz="1200">
                <a:solidFill>
                  <a:schemeClr val="dk2"/>
                </a:solidFill>
              </a:rPr>
              <a:t> ou </a:t>
            </a:r>
            <a:r>
              <a:rPr b="1" lang="fr" sz="1200">
                <a:solidFill>
                  <a:schemeClr val="dk2"/>
                </a:solidFill>
              </a:rPr>
              <a:t>ImageField</a:t>
            </a:r>
            <a:r>
              <a:rPr lang="fr" sz="1200">
                <a:solidFill>
                  <a:schemeClr val="dk2"/>
                </a:solidFill>
              </a:rPr>
              <a:t> il faut configurer </a:t>
            </a:r>
            <a:r>
              <a:rPr b="1" lang="fr" sz="1200">
                <a:solidFill>
                  <a:schemeClr val="dk2"/>
                </a:solidFill>
              </a:rPr>
              <a:t>settings.py </a:t>
            </a:r>
            <a:r>
              <a:rPr lang="fr" sz="1200">
                <a:solidFill>
                  <a:schemeClr val="dk2"/>
                </a:solidFill>
              </a:rPr>
              <a:t>pour lui donner le chemin de nos fichiers statiques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Pour </a:t>
            </a:r>
            <a:r>
              <a:rPr b="1" lang="fr" sz="1200">
                <a:solidFill>
                  <a:schemeClr val="dk2"/>
                </a:solidFill>
              </a:rPr>
              <a:t>ImageField</a:t>
            </a:r>
            <a:r>
              <a:rPr lang="fr" sz="1200">
                <a:solidFill>
                  <a:schemeClr val="dk2"/>
                </a:solidFill>
              </a:rPr>
              <a:t>, il faut également installer la librairie pillow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</a:rPr>
              <a:t>python -m pip install Pillow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865600" y="3447550"/>
            <a:ext cx="473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A066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STATICFILES_DIRS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0A36E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9CABC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FFA066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BASE_DIR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0A36E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98BB6C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"faunatrack"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0A36E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98BB6C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"static"</a:t>
            </a:r>
            <a:r>
              <a:rPr lang="fr" sz="1050">
                <a:solidFill>
                  <a:srgbClr val="9CABC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9CABCA"/>
              </a:solidFill>
              <a:highlight>
                <a:srgbClr val="1F1F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936775" y="124200"/>
            <a:ext cx="2085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36 à 56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>
            <p:ph type="ctrTitle"/>
          </p:nvPr>
        </p:nvSpPr>
        <p:spPr>
          <a:xfrm>
            <a:off x="65975" y="0"/>
            <a:ext cx="22038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TP : FaunaTrack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ctrTitle"/>
          </p:nvPr>
        </p:nvSpPr>
        <p:spPr>
          <a:xfrm>
            <a:off x="65975" y="0"/>
            <a:ext cx="22038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TP : FaunaTrack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194575" y="593825"/>
            <a:ext cx="73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Analyser les pré-requis et créer nos modèles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3718600" y="1417400"/>
            <a:ext cx="51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5" y="1529413"/>
            <a:ext cx="4188051" cy="2084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60575"/>
            <a:ext cx="4247049" cy="3331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8" name="Google Shape;228;p26"/>
          <p:cNvSpPr txBox="1"/>
          <p:nvPr/>
        </p:nvSpPr>
        <p:spPr>
          <a:xfrm>
            <a:off x="6936775" y="124200"/>
            <a:ext cx="20850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36 à 56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ctrTitle"/>
          </p:nvPr>
        </p:nvSpPr>
        <p:spPr>
          <a:xfrm>
            <a:off x="38175" y="29625"/>
            <a:ext cx="22038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TP : FaunaTrack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208475" y="705050"/>
            <a:ext cx="73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     Créer des vues et des templates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3718600" y="1417400"/>
            <a:ext cx="51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08475" y="1327550"/>
            <a:ext cx="7854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Télécharger le fichier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base.html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et l’ajouter à notre vue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name=“home”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qui pointe sur /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des vues sous forme de classe à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faunatrack/views.py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des formulaires dans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faunatrack/forms.py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des urls pour ces vues dans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faunatrack/urls.py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faunatrack/urls.py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dans notre fichier url de projet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des templates dans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faunatrack/templates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les templates à notre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settings.py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1244175" y="2912400"/>
            <a:ext cx="76806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Ressources 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Utiliser un template base.html fournis avec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tailwind css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via un CDN: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https://cloud.caliamis.net/apps/files/?dir=/support&amp;openfile=47107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Documentation tailwind: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https://tailwindcss.com/docs/container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Composant pré fait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https://tailwindui.com/components/preview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6846425" y="113600"/>
            <a:ext cx="217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156 à 172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4671125" y="113600"/>
            <a:ext cx="217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113 à 136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ctrTitle"/>
          </p:nvPr>
        </p:nvSpPr>
        <p:spPr>
          <a:xfrm>
            <a:off x="38175" y="29625"/>
            <a:ext cx="22038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TP : FaunaTrack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208475" y="705050"/>
            <a:ext cx="73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     Mettre en place la validation de données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718600" y="1417400"/>
            <a:ext cx="51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08475" y="1327550"/>
            <a:ext cx="78543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référer au pré-requis et définir la liste des données à valider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des validateurs à nos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models.Forms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dans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faunatrack/forms.py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des validateurs sur les modèles si besoin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Afficher les erreurs dans nos formulaires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846425" y="124200"/>
            <a:ext cx="217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147 à 157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6699950" y="2815900"/>
            <a:ext cx="217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137 à 146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08475" y="2815900"/>
            <a:ext cx="73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     Améliorer nos formulaires - Les widgets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277450" y="3365200"/>
            <a:ext cx="78543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un widget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DateInput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 les champs date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des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“help_text”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sur nos champs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Surcharger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ModelForm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 ajouter un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attribut “class”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à nos widget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ctrTitle"/>
          </p:nvPr>
        </p:nvSpPr>
        <p:spPr>
          <a:xfrm>
            <a:off x="38175" y="29625"/>
            <a:ext cx="22038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TP : FaunaTrack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208475" y="705050"/>
            <a:ext cx="73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5.1      Ajouter une page de login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3718600" y="1417400"/>
            <a:ext cx="51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208475" y="1327550"/>
            <a:ext cx="78543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Ajouter des templates pour se connecter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 pas oublier d’ajouter les templates “pythagore” dans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settings.py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un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templatetags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pour ajouter des class à nos widgets directement dans le template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Modifier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base.html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 afficher un bouton se connecter et conditionner son affichage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6846425" y="124200"/>
            <a:ext cx="217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173 à 183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699950" y="2815900"/>
            <a:ext cx="2175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183 à 190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208475" y="2815900"/>
            <a:ext cx="56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.2      Conditionner l’accès à nos vues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277450" y="3365200"/>
            <a:ext cx="78543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Les vues ne doivent pas être accessible sans être connecté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peut conditionner l’accès à notre vue avec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UserPassesTestMixin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 via le modèle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l’interface Admin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Rediriger l’utilisateur vers la page de login si il n’est pas connecté dans notre vue </a:t>
            </a: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“home”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278050" y="599575"/>
            <a:ext cx="22728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Plan de cours</a:t>
            </a:r>
            <a:endParaRPr sz="22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94" name="Google Shape;94;p14"/>
          <p:cNvSpPr txBox="1"/>
          <p:nvPr/>
        </p:nvSpPr>
        <p:spPr>
          <a:xfrm>
            <a:off x="7555525" y="83400"/>
            <a:ext cx="150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2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66825" y="1310250"/>
            <a:ext cx="81600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Introduction et Installation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Django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Notre première application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module d’administration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 peu de théorie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59950" y="13433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Django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250" y="778450"/>
            <a:ext cx="1730725" cy="17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24000" y="2258975"/>
            <a:ext cx="81600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Présentation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Framework Python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Open Source d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éveloppé en 2003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Caractéristiques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Stabilité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Modulaire (Orienté objet et nombreux package disponible)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Facilité de prise en main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Support </a:t>
            </a:r>
            <a:r>
              <a:rPr i="1"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natif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Authentification, Permissions, Base de donnée, Cache, Internationalisation…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Architecture MVT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305300" y="69500"/>
            <a:ext cx="1730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 à 9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291550" y="502275"/>
            <a:ext cx="7688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291550" y="1518650"/>
            <a:ext cx="48798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</a:rPr>
              <a:t>Créer un environnement virtuel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mkdir django_app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cd django_app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python3 -m venv venv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source venv/bin/activate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</a:rPr>
              <a:t>Lancer django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pip install --upgrade django django-extensions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django-admin startproject pythagore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cd pythagore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python manage.py runserver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200" y="604725"/>
            <a:ext cx="3712926" cy="2133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225" y="3522493"/>
            <a:ext cx="2514851" cy="8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542350" y="3174800"/>
            <a:ext cx="1320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pip freeze</a:t>
            </a:r>
            <a:endParaRPr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145275" y="97300"/>
            <a:ext cx="1842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9 à 13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350400" y="599575"/>
            <a:ext cx="76881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Notre première application “FaunaTrack”</a:t>
            </a:r>
            <a:endParaRPr sz="2280"/>
          </a:p>
        </p:txBody>
      </p:sp>
      <p:sp>
        <p:nvSpPr>
          <p:cNvPr id="119" name="Google Shape;119;p17"/>
          <p:cNvSpPr txBox="1"/>
          <p:nvPr/>
        </p:nvSpPr>
        <p:spPr>
          <a:xfrm>
            <a:off x="6957625" y="90375"/>
            <a:ext cx="2036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13 à 22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9450" y="1483675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startapp faunatrack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47300" y="160360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645" y="1552688"/>
            <a:ext cx="3481100" cy="118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425" y="3015637"/>
            <a:ext cx="2919550" cy="108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242400" y="2795250"/>
            <a:ext cx="4998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350400" y="2085050"/>
            <a:ext cx="4782300" cy="22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2"/>
                </a:solidFill>
              </a:rPr>
              <a:t>Commençons par créer une “vue” simple qui renvoie une réponse HTTP.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2"/>
                </a:solidFill>
              </a:rPr>
              <a:t>On importe le module </a:t>
            </a:r>
            <a:r>
              <a:rPr b="1" lang="fr" sz="1400">
                <a:solidFill>
                  <a:schemeClr val="dk2"/>
                </a:solidFill>
              </a:rPr>
              <a:t>HTTPResponse </a:t>
            </a:r>
            <a:r>
              <a:rPr lang="fr" sz="1400">
                <a:solidFill>
                  <a:schemeClr val="dk2"/>
                </a:solidFill>
              </a:rPr>
              <a:t>et on crée une fonction dans </a:t>
            </a:r>
            <a:r>
              <a:rPr b="1" lang="fr" sz="1400">
                <a:solidFill>
                  <a:schemeClr val="dk2"/>
                </a:solidFill>
              </a:rPr>
              <a:t>faunatrack/views.py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2"/>
                </a:solidFill>
              </a:rPr>
              <a:t>Il faut ensuite ajouter cette vue dans notre array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chemeClr val="dk2"/>
                </a:solidFill>
              </a:rPr>
              <a:t>‘urlpatterns’.</a:t>
            </a:r>
            <a:endParaRPr i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2"/>
                </a:solidFill>
              </a:rPr>
              <a:t>         </a:t>
            </a:r>
            <a:r>
              <a:rPr lang="fr" sz="1400">
                <a:solidFill>
                  <a:schemeClr val="accent5"/>
                </a:solidFill>
              </a:rPr>
              <a:t>Une vue peut être une fonction ou une classe.</a:t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242400" y="599600"/>
            <a:ext cx="76881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Notre premier modèle “Espèce” et les migrations</a:t>
            </a:r>
            <a:endParaRPr sz="2280"/>
          </a:p>
        </p:txBody>
      </p:sp>
      <p:sp>
        <p:nvSpPr>
          <p:cNvPr id="131" name="Google Shape;131;p18"/>
          <p:cNvSpPr txBox="1"/>
          <p:nvPr/>
        </p:nvSpPr>
        <p:spPr>
          <a:xfrm>
            <a:off x="6957625" y="90375"/>
            <a:ext cx="2036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page 26 à 43 du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624550" y="1363950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makemigrations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94400" y="148390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624550" y="1763700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migrate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94400" y="193230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624550" y="2175400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showmigrations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94400" y="232685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624550" y="2569725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migrate 001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624550" y="2981425"/>
            <a:ext cx="525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migrate faunatrack zero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94400" y="3132875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94400" y="2738325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572625" y="2596525"/>
            <a:ext cx="483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Revenir à </a:t>
            </a: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une migration précédente (ici à la migration 001)</a:t>
            </a:r>
            <a:endParaRPr sz="1300"/>
          </a:p>
        </p:txBody>
      </p:sp>
      <p:sp>
        <p:nvSpPr>
          <p:cNvPr id="143" name="Google Shape;143;p18"/>
          <p:cNvSpPr txBox="1"/>
          <p:nvPr/>
        </p:nvSpPr>
        <p:spPr>
          <a:xfrm>
            <a:off x="4656400" y="3027275"/>
            <a:ext cx="262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Revenir à la migration initiale</a:t>
            </a:r>
            <a:endParaRPr sz="13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50" y="3703100"/>
            <a:ext cx="6209804" cy="71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242400" y="599600"/>
            <a:ext cx="76881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Le module “Admin”</a:t>
            </a:r>
            <a:endParaRPr sz="2280"/>
          </a:p>
        </p:txBody>
      </p:sp>
      <p:sp>
        <p:nvSpPr>
          <p:cNvPr id="150" name="Google Shape;150;p19"/>
          <p:cNvSpPr txBox="1"/>
          <p:nvPr/>
        </p:nvSpPr>
        <p:spPr>
          <a:xfrm>
            <a:off x="6957625" y="90375"/>
            <a:ext cx="2036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 inclus dans</a:t>
            </a: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le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624550" y="1363950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createsuperuser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194400" y="148390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624550" y="1763700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/admin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194400" y="193230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624550" y="2175400"/>
            <a:ext cx="3807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3"/>
                </a:solidFill>
              </a:rPr>
              <a:t>python manage.py collectstatic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94400" y="2326850"/>
            <a:ext cx="3267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642175" y="220446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A066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STATIC_ROOT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0A36E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FFA066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BASE_DIR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C0A36E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050">
                <a:solidFill>
                  <a:srgbClr val="DCD7BA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98BB6C"/>
                </a:solidFill>
                <a:highlight>
                  <a:srgbClr val="1F1F28"/>
                </a:highlight>
                <a:latin typeface="Courier New"/>
                <a:ea typeface="Courier New"/>
                <a:cs typeface="Courier New"/>
                <a:sym typeface="Courier New"/>
              </a:rPr>
              <a:t>'static'</a:t>
            </a:r>
            <a:endParaRPr sz="1050">
              <a:solidFill>
                <a:srgbClr val="98BB6C"/>
              </a:solidFill>
              <a:highlight>
                <a:srgbClr val="1F1F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50" y="2658000"/>
            <a:ext cx="6545958" cy="21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242400" y="599600"/>
            <a:ext cx="30243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Un peu de théorie….</a:t>
            </a:r>
            <a:endParaRPr sz="2280"/>
          </a:p>
        </p:txBody>
      </p:sp>
      <p:sp>
        <p:nvSpPr>
          <p:cNvPr id="164" name="Google Shape;164;p20"/>
          <p:cNvSpPr txBox="1"/>
          <p:nvPr>
            <p:ph type="ctrTitle"/>
          </p:nvPr>
        </p:nvSpPr>
        <p:spPr>
          <a:xfrm>
            <a:off x="6358475" y="571275"/>
            <a:ext cx="24618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>
                <a:solidFill>
                  <a:schemeClr val="accent5"/>
                </a:solidFill>
              </a:rPr>
              <a:t>Static rendering</a:t>
            </a:r>
            <a:endParaRPr sz="2280">
              <a:solidFill>
                <a:schemeClr val="accent5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762075" y="74800"/>
            <a:ext cx="33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A86E8"/>
                </a:solidFill>
              </a:rPr>
              <a:t>https://youtu.be/Dkx5ydvtpCA?si=apHqKrVXcICY-kYU</a:t>
            </a:r>
            <a:endParaRPr sz="1000">
              <a:solidFill>
                <a:srgbClr val="4A86E8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12348" l="4461" r="4306" t="14929"/>
          <a:stretch/>
        </p:blipFill>
        <p:spPr>
          <a:xfrm>
            <a:off x="1695975" y="1473550"/>
            <a:ext cx="6130475" cy="27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22289" l="10732" r="10059" t="20291"/>
          <a:stretch/>
        </p:blipFill>
        <p:spPr>
          <a:xfrm>
            <a:off x="2648200" y="4061425"/>
            <a:ext cx="1021750" cy="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537" y="3529050"/>
            <a:ext cx="532375" cy="5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ctrTitle"/>
          </p:nvPr>
        </p:nvSpPr>
        <p:spPr>
          <a:xfrm>
            <a:off x="242400" y="599600"/>
            <a:ext cx="30243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/>
              <a:t>Un peu de théorie….</a:t>
            </a:r>
            <a:endParaRPr sz="2280"/>
          </a:p>
        </p:txBody>
      </p:sp>
      <p:sp>
        <p:nvSpPr>
          <p:cNvPr id="174" name="Google Shape;174;p21"/>
          <p:cNvSpPr txBox="1"/>
          <p:nvPr>
            <p:ph type="ctrTitle"/>
          </p:nvPr>
        </p:nvSpPr>
        <p:spPr>
          <a:xfrm>
            <a:off x="6358475" y="571275"/>
            <a:ext cx="26358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80">
                <a:solidFill>
                  <a:schemeClr val="accent5"/>
                </a:solidFill>
              </a:rPr>
              <a:t>Base de données</a:t>
            </a:r>
            <a:endParaRPr sz="2280">
              <a:solidFill>
                <a:schemeClr val="accent5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15118" l="30242" r="31926" t="31155"/>
          <a:stretch/>
        </p:blipFill>
        <p:spPr>
          <a:xfrm>
            <a:off x="6081850" y="1438800"/>
            <a:ext cx="1174650" cy="166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25" y="3292062"/>
            <a:ext cx="2376523" cy="145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050" y="1368200"/>
            <a:ext cx="4131407" cy="17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5157400" y="2057400"/>
            <a:ext cx="1049700" cy="19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3625" y="3211250"/>
            <a:ext cx="2729813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