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3" r:id="rId4"/>
    <p:sldId id="276" r:id="rId5"/>
    <p:sldId id="309" r:id="rId6"/>
    <p:sldId id="281" r:id="rId7"/>
    <p:sldId id="274" r:id="rId8"/>
    <p:sldId id="280" r:id="rId9"/>
    <p:sldId id="283" r:id="rId10"/>
    <p:sldId id="292" r:id="rId11"/>
    <p:sldId id="300" r:id="rId12"/>
    <p:sldId id="302" r:id="rId13"/>
    <p:sldId id="305" r:id="rId14"/>
    <p:sldId id="306" r:id="rId15"/>
    <p:sldId id="304" r:id="rId16"/>
    <p:sldId id="307" r:id="rId17"/>
    <p:sldId id="311" r:id="rId18"/>
    <p:sldId id="314" r:id="rId19"/>
    <p:sldId id="308" r:id="rId20"/>
    <p:sldId id="310" r:id="rId21"/>
    <p:sldId id="316" r:id="rId22"/>
    <p:sldId id="312" r:id="rId23"/>
    <p:sldId id="315" r:id="rId24"/>
    <p:sldId id="313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08" y="-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bytecode_instruction_listing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class_file" TargetMode="External"/><Relationship Id="rId2" Type="http://schemas.openxmlformats.org/officeDocument/2006/relationships/hyperlink" Target="http://en.wikipedia.org/wiki/Java_byte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6/docs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oo.gl/FA3fw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oo.gl/xIMuy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461052/Stack-based-vs-Register-based-Virtual-Machine-Ar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book1.blogspot.tw/2013/07/introduction-to-jav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Java Virtual Machine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33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Java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instructions (Partials)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56379"/>
              </p:ext>
            </p:extLst>
          </p:nvPr>
        </p:nvGraphicFramePr>
        <p:xfrm>
          <a:off x="971600" y="908720"/>
          <a:ext cx="7164796" cy="515893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519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Mnemonic</a:t>
                      </a:r>
                      <a:endParaRPr lang="en-US" sz="20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effectLst/>
                        </a:rPr>
                        <a:t>Opcode</a:t>
                      </a:r>
                      <a:endParaRPr lang="en-US" altLang="zh-TW" sz="20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Stack</a:t>
                      </a:r>
                      <a:endParaRPr lang="en-US" sz="20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10144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iadd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0x60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Pop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value2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result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800" kern="1200" dirty="0" smtClean="0">
                          <a:effectLst/>
                        </a:rPr>
                        <a:t>value1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+</a:t>
                      </a:r>
                      <a:r>
                        <a:rPr lang="en-US" altLang="zh-TW" sz="18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Push result</a:t>
                      </a:r>
                      <a:endParaRPr lang="en-US" sz="16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isub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0x64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value1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-</a:t>
                      </a:r>
                      <a:r>
                        <a:rPr lang="en-US" altLang="zh-TW" sz="16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idiv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0x6C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value2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/</a:t>
                      </a:r>
                      <a:r>
                        <a:rPr lang="en-US" altLang="zh-TW" sz="1600" kern="1200" dirty="0" smtClean="0">
                          <a:effectLst/>
                        </a:rPr>
                        <a:t> value1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imul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0x68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value1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*</a:t>
                      </a:r>
                      <a:r>
                        <a:rPr lang="en-US" altLang="zh-TW" sz="16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effectLst/>
                        </a:rPr>
                        <a:t>irem</a:t>
                      </a:r>
                      <a:endParaRPr lang="en-US" sz="32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0x70</a:t>
                      </a:r>
                      <a:endParaRPr lang="en-US" altLang="zh-TW" sz="24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value2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%</a:t>
                      </a:r>
                      <a:r>
                        <a:rPr lang="en-US" altLang="zh-TW" sz="1600" kern="1200" dirty="0" smtClean="0">
                          <a:effectLst/>
                        </a:rPr>
                        <a:t> value1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 smtClean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6211669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http://en.wikipedia.org/wiki/Java_bytecode_instruction_listings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7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Translation for JVM and DVM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4032448" cy="536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4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make a </a:t>
            </a:r>
            <a:r>
              <a:rPr lang="en-US" altLang="zh-TW" dirty="0" smtClean="0"/>
              <a:t>Java Virtual Machine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At least to know about Java Class File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Wikipedia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en.wikipedia.org/wiki/Java_bytecode</a:t>
            </a:r>
            <a:endParaRPr lang="en-US" altLang="zh-TW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hlinkClick r:id="rId3"/>
              </a:rPr>
              <a:t>http://en.wikipedia.org/wiki/Java_class_file</a:t>
            </a:r>
            <a:endParaRPr lang="en-US" altLang="zh-TW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the Java </a:t>
            </a:r>
            <a:r>
              <a:rPr lang="en-US" altLang="zh-TW" dirty="0" smtClean="0"/>
              <a:t>Specification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hlinkClick r:id="rId4"/>
              </a:rPr>
              <a:t>http://docs.oracle.com/javase/6/docs/index.html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66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Class file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66630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94720"/>
                <a:gridCol w="483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</a:t>
                      </a:r>
                      <a:r>
                        <a:rPr lang="en-US" altLang="zh-TW" baseline="0" dirty="0" smtClean="0"/>
                        <a:t> Class File Structure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0xCAFEBABE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of Class File Format: 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minor and major versions of the class file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 Pool: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 of constants for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Flags: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 whether the class is abstract, static, etc.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current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Class:</a:t>
                      </a:r>
                      <a:endParaRPr lang="zh-TW" altLang="en-US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super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Interfaces: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interfaces in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fields in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Methods: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methods in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attributes of the class (for example the name of the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sourcefile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4088" y="274638"/>
            <a:ext cx="3322712" cy="2218258"/>
          </a:xfrm>
        </p:spPr>
        <p:txBody>
          <a:bodyPr>
            <a:normAutofit/>
          </a:bodyPr>
          <a:lstStyle/>
          <a:p>
            <a:r>
              <a:rPr lang="en-US" altLang="zh-TW" dirty="0"/>
              <a:t>Java Class </a:t>
            </a:r>
            <a:r>
              <a:rPr lang="en-US" altLang="zh-TW" dirty="0" smtClean="0"/>
              <a:t>file</a:t>
            </a:r>
            <a:br>
              <a:rPr lang="en-US" altLang="zh-TW" dirty="0" smtClean="0"/>
            </a:br>
            <a:r>
              <a:rPr lang="en-US" altLang="zh-TW" dirty="0" smtClean="0"/>
              <a:t>Pseudo Data Structure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4536504" cy="657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6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Simple JVM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goo.gl/FA3fwx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128791" cy="393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8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JVM File Structure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4210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JVM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475656" y="1736812"/>
            <a:ext cx="5832648" cy="47885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909185" y="5589240"/>
            <a:ext cx="460851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 File Parser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945131" y="2024844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Constant Pool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909185" y="3248980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Stack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4401787" y="3248980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lt1"/>
                </a:solidFill>
              </a:rPr>
              <a:t>Method Pool</a:t>
            </a:r>
            <a:endParaRPr lang="zh-TW" altLang="en-US" sz="2400" dirty="0">
              <a:solidFill>
                <a:schemeClr val="lt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01787" y="2024844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lt1"/>
                </a:solidFill>
              </a:rPr>
              <a:t>Interface Pool</a:t>
            </a:r>
            <a:endParaRPr lang="zh-TW" altLang="en-US" sz="2400" dirty="0">
              <a:solidFill>
                <a:schemeClr val="l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909185" y="4725144"/>
            <a:ext cx="460851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VM Engine ( </a:t>
            </a:r>
            <a:r>
              <a:rPr lang="en-US" altLang="zh-TW" sz="2400" dirty="0" err="1" smtClean="0"/>
              <a:t>Bytecode</a:t>
            </a:r>
            <a:r>
              <a:rPr lang="en-US" altLang="zh-TW" sz="2400" dirty="0" smtClean="0"/>
              <a:t> Loader)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15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JVM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Review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1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Simple JVM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64042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課程大綱</a:t>
            </a:r>
            <a:endParaRPr lang="en-US" altLang="zh-TW" dirty="0" smtClean="0"/>
          </a:p>
          <a:p>
            <a:r>
              <a:rPr lang="en-US" altLang="zh-TW" dirty="0" err="1" smtClean="0"/>
              <a:t>JavaVM</a:t>
            </a:r>
            <a:endParaRPr lang="en-US" altLang="zh-TW" dirty="0" smtClean="0"/>
          </a:p>
          <a:p>
            <a:pPr lvl="1"/>
            <a:r>
              <a:rPr lang="en-US" altLang="zh-TW" dirty="0"/>
              <a:t>Java VM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err="1" smtClean="0"/>
              <a:t>ByteCodes</a:t>
            </a:r>
            <a:endParaRPr lang="en-US" altLang="zh-TW" dirty="0" smtClean="0"/>
          </a:p>
          <a:p>
            <a:pPr lvl="1"/>
            <a:r>
              <a:rPr lang="en-US" altLang="zh-TW" dirty="0"/>
              <a:t>Addition </a:t>
            </a: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Java Example </a:t>
            </a:r>
            <a:endParaRPr lang="en-US" altLang="zh-TW" dirty="0" smtClean="0"/>
          </a:p>
          <a:p>
            <a:r>
              <a:rPr lang="en-US" altLang="zh-TW" dirty="0" smtClean="0"/>
              <a:t>How to make a Java VM</a:t>
            </a:r>
          </a:p>
          <a:p>
            <a:pPr lvl="1"/>
            <a:r>
              <a:rPr lang="en-US" altLang="zh-TW" dirty="0"/>
              <a:t>A Simple Java Virtual </a:t>
            </a:r>
            <a:r>
              <a:rPr lang="en-US" altLang="zh-TW" dirty="0" smtClean="0"/>
              <a:t>Machine</a:t>
            </a:r>
          </a:p>
          <a:p>
            <a:pPr lvl="1"/>
            <a:r>
              <a:rPr lang="en-US" altLang="zh-TW" dirty="0" smtClean="0"/>
              <a:t>Experiment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3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1307" y="2464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Test Foo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7850" y="454053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Java Foo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51366" y="609329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Simple JVM Foo</a:t>
            </a:r>
            <a:endParaRPr lang="zh-TW" altLang="en-US" sz="28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0" y="1954125"/>
            <a:ext cx="3312368" cy="258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5588"/>
            <a:ext cx="3951602" cy="482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152" y="692696"/>
            <a:ext cx="2746648" cy="1143000"/>
          </a:xfrm>
        </p:spPr>
        <p:txBody>
          <a:bodyPr>
            <a:noAutofit/>
          </a:bodyPr>
          <a:lstStyle/>
          <a:p>
            <a:r>
              <a:rPr lang="en-US" altLang="zh-TW" sz="2400" smtClean="0"/>
              <a:t>Simple JVM Instruction </a:t>
            </a:r>
            <a:r>
              <a:rPr lang="en-US" altLang="zh-TW" sz="2400" dirty="0" smtClean="0"/>
              <a:t>Table : </a:t>
            </a:r>
            <a:r>
              <a:rPr lang="en-US" altLang="zh-TW" sz="2000" dirty="0" err="1" smtClean="0"/>
              <a:t>simple_jvm_bytecodes.c</a:t>
            </a:r>
            <a:endParaRPr lang="zh-TW" alt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571522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8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iadd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simple_jvm_bytecodes.c</a:t>
            </a:r>
            <a:endParaRPr lang="zh-TW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337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272"/>
              </p:ext>
            </p:extLst>
          </p:nvPr>
        </p:nvGraphicFramePr>
        <p:xfrm>
          <a:off x="755576" y="4941168"/>
          <a:ext cx="7164796" cy="10144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10144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iadd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0x60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Pop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value2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result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800" kern="1200" dirty="0" smtClean="0">
                          <a:effectLst/>
                        </a:rPr>
                        <a:t>value1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+</a:t>
                      </a:r>
                      <a:r>
                        <a:rPr lang="en-US" altLang="zh-TW" sz="18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Push result</a:t>
                      </a:r>
                      <a:endParaRPr lang="en-US" sz="16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imul</a:t>
            </a:r>
            <a:r>
              <a:rPr lang="en-US" altLang="zh-TW" dirty="0" smtClean="0"/>
              <a:t>: </a:t>
            </a:r>
            <a:r>
              <a:rPr lang="en-US" altLang="zh-TW" dirty="0" err="1"/>
              <a:t>simple_jvm_bytecodes.c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8" y="1700808"/>
            <a:ext cx="903445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56278"/>
              </p:ext>
            </p:extLst>
          </p:nvPr>
        </p:nvGraphicFramePr>
        <p:xfrm>
          <a:off x="899592" y="4509120"/>
          <a:ext cx="7164796" cy="906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imul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0x68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value1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*</a:t>
                      </a:r>
                      <a:r>
                        <a:rPr lang="en-US" altLang="zh-TW" sz="16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Experiment: add </a:t>
            </a:r>
            <a:r>
              <a:rPr lang="en-US" altLang="zh-TW" dirty="0" err="1" smtClean="0"/>
              <a:t>irem</a:t>
            </a:r>
            <a:r>
              <a:rPr lang="en-US" altLang="zh-TW" dirty="0" smtClean="0"/>
              <a:t> instruction into Simple JVM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907739"/>
              </p:ext>
            </p:extLst>
          </p:nvPr>
        </p:nvGraphicFramePr>
        <p:xfrm>
          <a:off x="971600" y="1556792"/>
          <a:ext cx="7164796" cy="906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9061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effectLst/>
                        </a:rPr>
                        <a:t>irem</a:t>
                      </a:r>
                      <a:endParaRPr lang="en-US" sz="32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0x70</a:t>
                      </a:r>
                      <a:endParaRPr lang="en-US" altLang="zh-TW" sz="24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value2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%</a:t>
                      </a:r>
                      <a:r>
                        <a:rPr lang="en-US" altLang="zh-TW" sz="1600" kern="1200" dirty="0" smtClean="0">
                          <a:effectLst/>
                        </a:rPr>
                        <a:t> value1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 smtClean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71600" y="2913557"/>
            <a:ext cx="3994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hlinkClick r:id="rId2"/>
              </a:rPr>
              <a:t>goo.gl/</a:t>
            </a:r>
            <a:r>
              <a:rPr lang="en-US" altLang="zh-TW" sz="4800" dirty="0" err="1">
                <a:hlinkClick r:id="rId2"/>
              </a:rPr>
              <a:t>xIMuym</a:t>
            </a:r>
            <a:endParaRPr lang="zh-TW" altLang="en-US" sz="48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30972"/>
            <a:ext cx="6912768" cy="180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55187" y="4365104"/>
            <a:ext cx="2592288" cy="50405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4091"/>
            <a:ext cx="2880320" cy="397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2627784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Execution Result: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5589240"/>
            <a:ext cx="2592288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2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第一周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介紹 </a:t>
            </a:r>
            <a:r>
              <a:rPr lang="en-US" altLang="zh-TW" dirty="0" err="1" smtClean="0"/>
              <a:t>JavaVM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實驗</a:t>
            </a:r>
            <a:r>
              <a:rPr lang="en-US" altLang="zh-TW" dirty="0" smtClean="0"/>
              <a:t>-</a:t>
            </a:r>
            <a:r>
              <a:rPr lang="zh-TW" altLang="en-US" dirty="0" smtClean="0"/>
              <a:t>自己動手做 </a:t>
            </a:r>
            <a:r>
              <a:rPr lang="en-US" altLang="zh-TW" dirty="0" smtClean="0"/>
              <a:t>JVM ,</a:t>
            </a:r>
            <a:r>
              <a:rPr lang="zh-TW" altLang="en-US" dirty="0" smtClean="0"/>
              <a:t> 最後初步介紹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Dalvik</a:t>
            </a:r>
            <a:r>
              <a:rPr lang="zh-TW" altLang="en-US" dirty="0" smtClean="0"/>
              <a:t>的關係</a:t>
            </a:r>
            <a:endParaRPr lang="en-US" altLang="zh-TW" dirty="0" smtClean="0"/>
          </a:p>
          <a:p>
            <a:r>
              <a:rPr lang="zh-TW" altLang="en-US" dirty="0"/>
              <a:t>第二</a:t>
            </a:r>
            <a:r>
              <a:rPr lang="zh-TW" altLang="en-US" dirty="0" smtClean="0"/>
              <a:t>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介紹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</a:t>
            </a:r>
            <a:r>
              <a:rPr lang="zh-TW" altLang="en-US" dirty="0" smtClean="0"/>
              <a:t>如何解析指令並回顧第一周</a:t>
            </a:r>
            <a:r>
              <a:rPr lang="zh-TW" altLang="en-US" smtClean="0"/>
              <a:t>重要內容</a:t>
            </a:r>
            <a:endParaRPr lang="en-US" altLang="zh-TW" dirty="0"/>
          </a:p>
          <a:p>
            <a:pPr lvl="1"/>
            <a:r>
              <a:rPr lang="zh-TW" altLang="en-US" dirty="0" smtClean="0"/>
              <a:t>兩個實驗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第一個編譯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on X86</a:t>
            </a:r>
          </a:p>
          <a:p>
            <a:r>
              <a:rPr lang="zh-TW" altLang="en-US" dirty="0"/>
              <a:t>第三</a:t>
            </a:r>
            <a:r>
              <a:rPr lang="zh-TW" altLang="en-US" dirty="0" smtClean="0"/>
              <a:t>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介紹 </a:t>
            </a:r>
            <a:r>
              <a:rPr lang="en-US" altLang="zh-TW" dirty="0" smtClean="0"/>
              <a:t>Java GC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GC</a:t>
            </a:r>
            <a:r>
              <a:rPr lang="zh-TW" altLang="en-US" dirty="0" smtClean="0"/>
              <a:t>之機制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3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7" y="23980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JavaVM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47" y="123802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 Virtual Machine </a:t>
            </a:r>
          </a:p>
          <a:p>
            <a:pPr lvl="1"/>
            <a:r>
              <a:rPr lang="en-US" altLang="zh-TW" dirty="0" smtClean="0"/>
              <a:t>Stack-based (Last-In First-Out) Virtual Machine</a:t>
            </a:r>
          </a:p>
          <a:p>
            <a:pPr lvl="1"/>
            <a:r>
              <a:rPr lang="en-US" altLang="zh-TW" dirty="0" smtClean="0"/>
              <a:t>Computation in Stack</a:t>
            </a:r>
          </a:p>
          <a:p>
            <a:pPr lvl="1"/>
            <a:r>
              <a:rPr lang="en-US" altLang="zh-TW" dirty="0" smtClean="0"/>
              <a:t>Load Java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ByteCode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to execute program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stack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3" y="3501008"/>
            <a:ext cx="481857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80221"/>
              </p:ext>
            </p:extLst>
          </p:nvPr>
        </p:nvGraphicFramePr>
        <p:xfrm>
          <a:off x="5148064" y="3517409"/>
          <a:ext cx="367240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Stack-based VM Pseudo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 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 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20, 7, result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result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5952634"/>
            <a:ext cx="864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http://www.codeproject.com/Articles/461052/Stack-based-vs-Register-based-Virtual-Machine-Arch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Source to </a:t>
            </a:r>
            <a:r>
              <a:rPr lang="en-US" altLang="zh-TW" dirty="0" err="1" smtClean="0"/>
              <a:t>ByteCode</a:t>
            </a:r>
            <a:endParaRPr lang="zh-TW" altLang="en-US" dirty="0"/>
          </a:p>
        </p:txBody>
      </p:sp>
      <p:pic>
        <p:nvPicPr>
          <p:cNvPr id="4102" name="Picture 6" descr="http://4.bp.blogspot.com/-fW7soAQkCZQ/UXzsDyWdO1I/AAAAAAAAAe8/hVsIFrm8dxg/s640/ana19970701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16" y="1700808"/>
            <a:ext cx="6828375" cy="32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59632" y="5082305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http://javabook1.blogspot.tw/2013/07/introduction-to-java.html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9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87208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 VM Model</a:t>
            </a:r>
            <a:endParaRPr lang="zh-TW" altLang="en-US" dirty="0"/>
          </a:p>
        </p:txBody>
      </p:sp>
      <p:pic>
        <p:nvPicPr>
          <p:cNvPr id="5" name="Picture 2" descr="http://1.bp.blogspot.com/_flYJTi1O_TE/TR-vZYiSMYI/AAAAAAAAM0M/lOfKrHJa7MA/s400/frame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0393"/>
            <a:ext cx="525463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52762" y="1916832"/>
            <a:ext cx="3240360" cy="42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Local Variables: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place the method input parameters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Operand Stack: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Computation Area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Put Instruction Operands and Return address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Constant Pool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Put Constant Data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11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ByteCodes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?</a:t>
            </a:r>
          </a:p>
          <a:p>
            <a:pPr lvl="1"/>
            <a:r>
              <a:rPr lang="en-US" altLang="zh-TW" dirty="0"/>
              <a:t>also known as </a:t>
            </a:r>
            <a:r>
              <a:rPr lang="en-US" altLang="zh-TW" b="1" dirty="0">
                <a:solidFill>
                  <a:srgbClr val="FF0000"/>
                </a:solidFill>
              </a:rPr>
              <a:t>p-code</a:t>
            </a:r>
            <a:r>
              <a:rPr lang="en-US" altLang="zh-TW" dirty="0"/>
              <a:t> (portable code), is a form of instruction set designed for efficient execution by </a:t>
            </a:r>
            <a:r>
              <a:rPr lang="en-US" altLang="zh-TW" b="1" dirty="0">
                <a:solidFill>
                  <a:srgbClr val="FF0000"/>
                </a:solidFill>
              </a:rPr>
              <a:t>a software interpreter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5037"/>
              </p:ext>
            </p:extLst>
          </p:nvPr>
        </p:nvGraphicFramePr>
        <p:xfrm>
          <a:off x="683568" y="4315476"/>
          <a:ext cx="78488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76264"/>
                <a:gridCol w="2293980"/>
                <a:gridCol w="1882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C-pseudo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X86 ASM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Java </a:t>
                      </a:r>
                      <a:r>
                        <a:rPr lang="en-US" altLang="zh-TW" sz="1600" dirty="0" err="1" smtClean="0"/>
                        <a:t>ByteCode</a:t>
                      </a:r>
                      <a:r>
                        <a:rPr lang="en-US" altLang="zh-TW" sz="1600" baseline="0" dirty="0" smtClean="0"/>
                        <a:t> </a:t>
                      </a:r>
                      <a:br>
                        <a:rPr lang="en-US" altLang="zh-TW" sz="1600" baseline="0" dirty="0" smtClean="0"/>
                      </a:br>
                      <a:r>
                        <a:rPr lang="en-US" altLang="zh-TW" sz="1600" baseline="0" dirty="0" smtClean="0"/>
                        <a:t>(</a:t>
                      </a:r>
                      <a:r>
                        <a:rPr lang="en-US" altLang="zh-TW" sz="1600" dirty="0" smtClean="0"/>
                        <a:t>Human-syntax)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Java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ByteCode</a:t>
                      </a:r>
                      <a:r>
                        <a:rPr lang="en-US" altLang="zh-TW" baseline="0" dirty="0" smtClean="0"/>
                        <a:t> 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baseline="0" dirty="0" smtClean="0"/>
                        <a:t> add</a:t>
                      </a:r>
                      <a:br>
                        <a:rPr lang="en-US" altLang="zh-TW" sz="1800" baseline="0" dirty="0" smtClean="0"/>
                      </a:br>
                      <a:r>
                        <a:rPr lang="en-US" altLang="zh-TW" sz="1800" baseline="0" dirty="0" smtClean="0"/>
                        <a:t>(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a, 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b ) </a:t>
                      </a:r>
                    </a:p>
                    <a:p>
                      <a:r>
                        <a:rPr lang="en-US" altLang="zh-TW" sz="1800" baseline="0" dirty="0" smtClean="0"/>
                        <a:t>{</a:t>
                      </a:r>
                    </a:p>
                    <a:p>
                      <a:pPr lvl="0"/>
                      <a:r>
                        <a:rPr lang="en-US" altLang="zh-TW" sz="1800" baseline="0" dirty="0" smtClean="0"/>
                        <a:t>   </a:t>
                      </a:r>
                      <a:r>
                        <a:rPr lang="en-US" altLang="zh-TW" sz="1600" baseline="0" dirty="0" smtClean="0"/>
                        <a:t>return </a:t>
                      </a:r>
                      <a:r>
                        <a:rPr lang="en-US" altLang="zh-TW" sz="1600" baseline="0" dirty="0" err="1" smtClean="0"/>
                        <a:t>a+b</a:t>
                      </a:r>
                      <a:r>
                        <a:rPr lang="en-US" altLang="zh-TW" sz="1600" baseline="0" dirty="0" smtClean="0"/>
                        <a:t>;</a:t>
                      </a:r>
                    </a:p>
                    <a:p>
                      <a:r>
                        <a:rPr lang="en-US" altLang="zh-TW" sz="1800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mov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eax</a:t>
                      </a:r>
                      <a:r>
                        <a:rPr lang="en-US" altLang="zh-TW" dirty="0" smtClean="0"/>
                        <a:t>, byte [ebp-4]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0x1a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mov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edx</a:t>
                      </a:r>
                      <a:r>
                        <a:rPr lang="en-US" altLang="zh-TW" dirty="0" smtClean="0"/>
                        <a:t>, byte [ebp-8]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0x1b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 </a:t>
                      </a:r>
                      <a:r>
                        <a:rPr lang="en-US" altLang="zh-TW" dirty="0" err="1" smtClean="0"/>
                        <a:t>eax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en-US" altLang="zh-TW" dirty="0" err="1" smtClean="0"/>
                        <a:t>edx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0x60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0x3e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83568" y="384103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An Addition Example a = 20, b = 30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71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9807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Addition Example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24294"/>
              </p:ext>
            </p:extLst>
          </p:nvPr>
        </p:nvGraphicFramePr>
        <p:xfrm>
          <a:off x="4788024" y="980728"/>
          <a:ext cx="359012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293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C-pseudo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Java </a:t>
                      </a:r>
                      <a:r>
                        <a:rPr lang="en-US" altLang="zh-TW" sz="1600" dirty="0" err="1" smtClean="0"/>
                        <a:t>ByteCode</a:t>
                      </a:r>
                      <a:r>
                        <a:rPr lang="en-US" altLang="zh-TW" sz="1600" baseline="0" dirty="0" smtClean="0"/>
                        <a:t> </a:t>
                      </a:r>
                      <a:br>
                        <a:rPr lang="en-US" altLang="zh-TW" sz="1600" baseline="0" dirty="0" smtClean="0"/>
                      </a:br>
                      <a:r>
                        <a:rPr lang="en-US" altLang="zh-TW" sz="1600" baseline="0" dirty="0" smtClean="0"/>
                        <a:t>(</a:t>
                      </a:r>
                      <a:r>
                        <a:rPr lang="en-US" altLang="zh-TW" sz="1600" dirty="0" smtClean="0"/>
                        <a:t>Human-syntax)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TW" sz="1800" dirty="0" smtClean="0"/>
                        <a:t>void </a:t>
                      </a:r>
                      <a:r>
                        <a:rPr lang="en-US" altLang="zh-TW" sz="1800" baseline="0" dirty="0" smtClean="0"/>
                        <a:t>add</a:t>
                      </a:r>
                      <a:br>
                        <a:rPr lang="en-US" altLang="zh-TW" sz="1800" baseline="0" dirty="0" smtClean="0"/>
                      </a:br>
                      <a:r>
                        <a:rPr lang="en-US" altLang="zh-TW" sz="1800" baseline="0" dirty="0" smtClean="0"/>
                        <a:t>(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a, 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b ) </a:t>
                      </a:r>
                    </a:p>
                    <a:p>
                      <a:r>
                        <a:rPr lang="en-US" altLang="zh-TW" sz="1800" baseline="0" dirty="0" smtClean="0"/>
                        <a:t>{</a:t>
                      </a:r>
                    </a:p>
                    <a:p>
                      <a:pPr lvl="0"/>
                      <a:r>
                        <a:rPr lang="en-US" altLang="zh-TW" sz="1600" baseline="0" dirty="0" smtClean="0"/>
                        <a:t>   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</a:rPr>
                        <a:t>b = </a:t>
                      </a:r>
                      <a:r>
                        <a:rPr lang="en-US" altLang="zh-TW" sz="1600" b="1" baseline="0" dirty="0" err="1" smtClean="0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800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iadd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istore_2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023943" y="1700808"/>
            <a:ext cx="179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 Addition Example </a:t>
            </a:r>
            <a:br>
              <a:rPr lang="en-US" altLang="zh-TW" sz="2000" dirty="0" smtClean="0"/>
            </a:br>
            <a:r>
              <a:rPr lang="en-US" altLang="zh-TW" sz="2000" dirty="0" smtClean="0"/>
              <a:t>a = 20,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b = 30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44771"/>
              </p:ext>
            </p:extLst>
          </p:nvPr>
        </p:nvGraphicFramePr>
        <p:xfrm>
          <a:off x="467544" y="5157192"/>
          <a:ext cx="1728192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8192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1967"/>
              </p:ext>
            </p:extLst>
          </p:nvPr>
        </p:nvGraphicFramePr>
        <p:xfrm>
          <a:off x="467544" y="3645024"/>
          <a:ext cx="1728192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8192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62996"/>
              </p:ext>
            </p:extLst>
          </p:nvPr>
        </p:nvGraphicFramePr>
        <p:xfrm>
          <a:off x="2611536" y="5157192"/>
          <a:ext cx="1584176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09983"/>
              </p:ext>
            </p:extLst>
          </p:nvPr>
        </p:nvGraphicFramePr>
        <p:xfrm>
          <a:off x="2611536" y="3645024"/>
          <a:ext cx="1584176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07504" y="40050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5888" y="43743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7504" y="47630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9615" y="6279283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/>
              <a:t>iload_1</a:t>
            </a:r>
            <a:endParaRPr lang="zh-TW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2899568" y="6279283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dk1"/>
                </a:solidFill>
              </a:rPr>
              <a:t>iload_2</a:t>
            </a:r>
            <a:endParaRPr lang="zh-TW" altLang="en-US" sz="20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43123"/>
              </p:ext>
            </p:extLst>
          </p:nvPr>
        </p:nvGraphicFramePr>
        <p:xfrm>
          <a:off x="4616608" y="5155044"/>
          <a:ext cx="1584176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31338"/>
              </p:ext>
            </p:extLst>
          </p:nvPr>
        </p:nvGraphicFramePr>
        <p:xfrm>
          <a:off x="4616608" y="3642876"/>
          <a:ext cx="1584176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5108911" y="6279283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chemeClr val="dk1"/>
                </a:solidFill>
              </a:rPr>
              <a:t>iadd</a:t>
            </a:r>
            <a:endParaRPr lang="zh-TW" altLang="en-US" sz="2000" b="1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18860"/>
              </p:ext>
            </p:extLst>
          </p:nvPr>
        </p:nvGraphicFramePr>
        <p:xfrm>
          <a:off x="6654656" y="5160620"/>
          <a:ext cx="1584176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40060"/>
              </p:ext>
            </p:extLst>
          </p:nvPr>
        </p:nvGraphicFramePr>
        <p:xfrm>
          <a:off x="6654656" y="3648452"/>
          <a:ext cx="1584176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6946943" y="6279283"/>
            <a:ext cx="1046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/>
              <a:t>istore_2</a:t>
            </a:r>
            <a:endParaRPr lang="zh-TW" altLang="en-US" sz="2000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29819"/>
              </p:ext>
            </p:extLst>
          </p:nvPr>
        </p:nvGraphicFramePr>
        <p:xfrm>
          <a:off x="467543" y="2348880"/>
          <a:ext cx="1728193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8193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71602"/>
              </p:ext>
            </p:extLst>
          </p:nvPr>
        </p:nvGraphicFramePr>
        <p:xfrm>
          <a:off x="467545" y="836712"/>
          <a:ext cx="1728191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8191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zh-TW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231739" y="836712"/>
            <a:ext cx="1048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dk1"/>
                </a:solidFill>
              </a:rPr>
              <a:t>&lt;&lt;</a:t>
            </a:r>
            <a:r>
              <a:rPr lang="en-US" altLang="zh-TW" sz="2000" b="1" dirty="0" err="1" smtClean="0">
                <a:solidFill>
                  <a:schemeClr val="dk1"/>
                </a:solidFill>
              </a:rPr>
              <a:t>init</a:t>
            </a:r>
            <a:r>
              <a:rPr lang="en-US" altLang="zh-TW" sz="2000" b="1" dirty="0" smtClean="0">
                <a:solidFill>
                  <a:schemeClr val="dk1"/>
                </a:solidFill>
              </a:rPr>
              <a:t>&gt;&gt;</a:t>
            </a:r>
            <a:endParaRPr lang="zh-TW" altLang="en-US" sz="2000" b="1" dirty="0"/>
          </a:p>
        </p:txBody>
      </p:sp>
      <p:sp>
        <p:nvSpPr>
          <p:cNvPr id="25" name="向下箭號 24"/>
          <p:cNvSpPr/>
          <p:nvPr/>
        </p:nvSpPr>
        <p:spPr>
          <a:xfrm>
            <a:off x="1134663" y="3356992"/>
            <a:ext cx="360040" cy="30013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 rot="16200000">
            <a:off x="2240295" y="4944652"/>
            <a:ext cx="353472" cy="3470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 rot="16200000">
            <a:off x="4241722" y="4944652"/>
            <a:ext cx="353472" cy="3470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16200000">
            <a:off x="6252850" y="4944651"/>
            <a:ext cx="353472" cy="3470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artima.com/insidejvm/ed2/images/fig5-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8840"/>
            <a:ext cx="5417840" cy="40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088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Java 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class Example3c </a:t>
            </a:r>
            <a:r>
              <a:rPr lang="en-US" altLang="zh-TW" sz="2000" dirty="0" smtClean="0"/>
              <a:t>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public static void </a:t>
            </a:r>
            <a:r>
              <a:rPr lang="en-US" altLang="zh-TW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addAndPrint</a:t>
            </a:r>
            <a:r>
              <a:rPr lang="en-US" altLang="zh-TW" sz="2000" dirty="0"/>
              <a:t>() {</a:t>
            </a:r>
          </a:p>
          <a:p>
            <a:pPr marL="0" indent="0">
              <a:buNone/>
            </a:pPr>
            <a:r>
              <a:rPr lang="en-US" altLang="zh-TW" sz="2000" dirty="0"/>
              <a:t>        double result = </a:t>
            </a:r>
            <a:r>
              <a:rPr lang="en-US" altLang="zh-TW" sz="2000" dirty="0" err="1" smtClean="0"/>
              <a:t>addTwoTypes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                   (</a:t>
            </a:r>
            <a:r>
              <a:rPr lang="en-US" altLang="zh-TW" sz="2000" dirty="0"/>
              <a:t>1, 88.88);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(result);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public static double </a:t>
            </a:r>
            <a:r>
              <a:rPr lang="en-US" altLang="zh-TW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addTwoTypes</a:t>
            </a:r>
            <a:r>
              <a:rPr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TW" sz="2000" dirty="0" smtClean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double d) {</a:t>
            </a:r>
          </a:p>
          <a:p>
            <a:pPr marL="0" indent="0">
              <a:buNone/>
            </a:pPr>
            <a:r>
              <a:rPr lang="en-US" altLang="zh-TW" sz="2000" dirty="0"/>
              <a:t>        return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+ d;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67744" y="6289910"/>
            <a:ext cx="5590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the Java Virtual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Machine, 2000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Bill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Venners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http://ecx.images-amazon.com/images/I/516DM9H99Z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92495"/>
            <a:ext cx="1152128" cy="146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649</Words>
  <Application>Microsoft Office PowerPoint</Application>
  <PresentationFormat>如螢幕大小 (4:3)</PresentationFormat>
  <Paragraphs>227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Introduction to Java Virtual Machine </vt:lpstr>
      <vt:lpstr>Overview</vt:lpstr>
      <vt:lpstr>課程大綱</vt:lpstr>
      <vt:lpstr>JavaVM</vt:lpstr>
      <vt:lpstr>Java Source to ByteCode</vt:lpstr>
      <vt:lpstr>Java VM Model</vt:lpstr>
      <vt:lpstr>ByteCodes</vt:lpstr>
      <vt:lpstr>Addition Example</vt:lpstr>
      <vt:lpstr>Java Example </vt:lpstr>
      <vt:lpstr>Java Bytecode instructions (Partials)</vt:lpstr>
      <vt:lpstr>Java Translation for JVM and DVM</vt:lpstr>
      <vt:lpstr>How to make a Java Virtual Machine</vt:lpstr>
      <vt:lpstr>Java Class file</vt:lpstr>
      <vt:lpstr>Java Class file Pseudo Data Structure</vt:lpstr>
      <vt:lpstr>Download Simple JVM</vt:lpstr>
      <vt:lpstr>Simple JVM File Structure</vt:lpstr>
      <vt:lpstr>Simple JVM</vt:lpstr>
      <vt:lpstr>Simple JVM</vt:lpstr>
      <vt:lpstr>Compile Simple JVM</vt:lpstr>
      <vt:lpstr>Test Foo</vt:lpstr>
      <vt:lpstr>Simple JVM Instruction Table : simple_jvm_bytecodes.c</vt:lpstr>
      <vt:lpstr>iadd : simple_jvm_bytecodes.c</vt:lpstr>
      <vt:lpstr>imul: simple_jvm_bytecodes.c</vt:lpstr>
      <vt:lpstr>Experiment: add irem instruction into Simple JVM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Dalvik 架構</dc:title>
  <dc:creator>anr</dc:creator>
  <cp:lastModifiedBy>anr</cp:lastModifiedBy>
  <cp:revision>281</cp:revision>
  <dcterms:created xsi:type="dcterms:W3CDTF">2013-10-21T09:04:50Z</dcterms:created>
  <dcterms:modified xsi:type="dcterms:W3CDTF">2013-11-09T01:00:55Z</dcterms:modified>
</cp:coreProperties>
</file>