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3" r:id="rId4"/>
    <p:sldId id="326" r:id="rId5"/>
    <p:sldId id="301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256" r:id="rId27"/>
    <p:sldId id="257" r:id="rId28"/>
    <p:sldId id="328" r:id="rId29"/>
    <p:sldId id="285" r:id="rId30"/>
    <p:sldId id="259" r:id="rId31"/>
    <p:sldId id="284" r:id="rId32"/>
    <p:sldId id="258" r:id="rId33"/>
    <p:sldId id="260" r:id="rId34"/>
    <p:sldId id="286" r:id="rId35"/>
    <p:sldId id="287" r:id="rId36"/>
    <p:sldId id="288" r:id="rId37"/>
    <p:sldId id="264" r:id="rId38"/>
    <p:sldId id="294" r:id="rId39"/>
    <p:sldId id="297" r:id="rId40"/>
    <p:sldId id="296" r:id="rId41"/>
    <p:sldId id="295" r:id="rId42"/>
    <p:sldId id="269" r:id="rId43"/>
    <p:sldId id="277" r:id="rId44"/>
    <p:sldId id="327" r:id="rId45"/>
    <p:sldId id="267" r:id="rId46"/>
    <p:sldId id="268" r:id="rId47"/>
    <p:sldId id="331" r:id="rId48"/>
    <p:sldId id="261" r:id="rId49"/>
    <p:sldId id="266" r:id="rId50"/>
    <p:sldId id="265" r:id="rId51"/>
    <p:sldId id="271" r:id="rId52"/>
    <p:sldId id="273" r:id="rId53"/>
    <p:sldId id="329" r:id="rId54"/>
    <p:sldId id="330" r:id="rId55"/>
    <p:sldId id="332" r:id="rId56"/>
    <p:sldId id="293" r:id="rId57"/>
    <p:sldId id="291" r:id="rId5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198" y="-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ava_bytecode_instruction_listing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class_file" TargetMode="External"/><Relationship Id="rId2" Type="http://schemas.openxmlformats.org/officeDocument/2006/relationships/hyperlink" Target="http://en.wikipedia.org/wiki/Java_byte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6/docs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oo.gl/FA3fw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oo.gl/xIMuy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roject.com/Articles/461052/Stack-based-vs-Register-based-Virtual-Machine-Arch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/source/initializing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/source/initializing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.android.com/devices/tech/dalvik/dex-format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sdk/index.html#download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zzere.com/blog/2008/11/updated-dalvik-vm-dex-file-format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.gl/J5VFQV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461052/Stack-based-vs-Register-based-Virtual-Machine-Ar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book1.blogspot.tw/2013/07/introduction-to-java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 smtClean="0"/>
              <a:t>Dalvik</a:t>
            </a:r>
            <a:r>
              <a:rPr lang="en-US" altLang="zh-TW" dirty="0" smtClean="0"/>
              <a:t> Virtual Machine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9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en-US" altLang="zh-TW" dirty="0" err="1" smtClean="0"/>
              <a:t>ByteCode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ByteCode</a:t>
            </a:r>
            <a:r>
              <a:rPr lang="en-US" altLang="zh-TW" dirty="0" smtClean="0"/>
              <a:t> 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/>
              <a:t>also known as </a:t>
            </a:r>
            <a:r>
              <a:rPr lang="en-US" altLang="zh-TW" b="1" dirty="0">
                <a:solidFill>
                  <a:srgbClr val="FF0000"/>
                </a:solidFill>
              </a:rPr>
              <a:t>p-code</a:t>
            </a:r>
            <a:r>
              <a:rPr lang="en-US" altLang="zh-TW" dirty="0"/>
              <a:t> (portable code), is a form of instruction set designed for efficient execution by </a:t>
            </a:r>
            <a:r>
              <a:rPr lang="en-US" altLang="zh-TW" b="1" dirty="0">
                <a:solidFill>
                  <a:srgbClr val="FF0000"/>
                </a:solidFill>
              </a:rPr>
              <a:t>a software interpreter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42077"/>
              </p:ext>
            </p:extLst>
          </p:nvPr>
        </p:nvGraphicFramePr>
        <p:xfrm>
          <a:off x="683568" y="4315476"/>
          <a:ext cx="784887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76264"/>
                <a:gridCol w="2293980"/>
                <a:gridCol w="1882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C-pseudo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X86 ASM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Java </a:t>
                      </a:r>
                      <a:r>
                        <a:rPr lang="en-US" altLang="zh-TW" sz="1600" dirty="0" err="1" smtClean="0"/>
                        <a:t>ByteCode</a:t>
                      </a:r>
                      <a:r>
                        <a:rPr lang="en-US" altLang="zh-TW" sz="1600" baseline="0" dirty="0" smtClean="0"/>
                        <a:t> </a:t>
                      </a:r>
                      <a:br>
                        <a:rPr lang="en-US" altLang="zh-TW" sz="1600" baseline="0" dirty="0" smtClean="0"/>
                      </a:br>
                      <a:r>
                        <a:rPr lang="en-US" altLang="zh-TW" sz="1600" baseline="0" dirty="0" smtClean="0"/>
                        <a:t>(</a:t>
                      </a:r>
                      <a:r>
                        <a:rPr lang="en-US" altLang="zh-TW" sz="1600" dirty="0" smtClean="0"/>
                        <a:t>Human-syntax)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Java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ByteCode</a:t>
                      </a:r>
                      <a:r>
                        <a:rPr lang="en-US" altLang="zh-TW" baseline="0" dirty="0" smtClean="0"/>
                        <a:t> binary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baseline="0" dirty="0" smtClean="0"/>
                        <a:t> add</a:t>
                      </a:r>
                      <a:br>
                        <a:rPr lang="en-US" altLang="zh-TW" sz="1800" baseline="0" dirty="0" smtClean="0"/>
                      </a:br>
                      <a:r>
                        <a:rPr lang="en-US" altLang="zh-TW" sz="1800" baseline="0" dirty="0" smtClean="0"/>
                        <a:t>(</a:t>
                      </a:r>
                      <a:r>
                        <a:rPr lang="en-US" altLang="zh-TW" sz="1800" baseline="0" dirty="0" err="1" smtClean="0"/>
                        <a:t>int</a:t>
                      </a:r>
                      <a:r>
                        <a:rPr lang="en-US" altLang="zh-TW" sz="1800" baseline="0" dirty="0" smtClean="0"/>
                        <a:t> a, </a:t>
                      </a:r>
                      <a:r>
                        <a:rPr lang="en-US" altLang="zh-TW" sz="1800" baseline="0" dirty="0" err="1" smtClean="0"/>
                        <a:t>int</a:t>
                      </a:r>
                      <a:r>
                        <a:rPr lang="en-US" altLang="zh-TW" sz="1800" baseline="0" dirty="0" smtClean="0"/>
                        <a:t> b ) </a:t>
                      </a:r>
                    </a:p>
                    <a:p>
                      <a:r>
                        <a:rPr lang="en-US" altLang="zh-TW" sz="1800" baseline="0" dirty="0" smtClean="0"/>
                        <a:t>{</a:t>
                      </a:r>
                    </a:p>
                    <a:p>
                      <a:pPr lvl="0"/>
                      <a:r>
                        <a:rPr lang="en-US" altLang="zh-TW" sz="1800" baseline="0" dirty="0" smtClean="0"/>
                        <a:t>   </a:t>
                      </a:r>
                      <a:r>
                        <a:rPr lang="en-US" altLang="zh-TW" sz="1600" baseline="0" dirty="0" smtClean="0"/>
                        <a:t>return </a:t>
                      </a:r>
                      <a:r>
                        <a:rPr lang="en-US" altLang="zh-TW" sz="1600" baseline="0" dirty="0" err="1" smtClean="0"/>
                        <a:t>a+b</a:t>
                      </a:r>
                      <a:r>
                        <a:rPr lang="en-US" altLang="zh-TW" sz="1600" baseline="0" dirty="0" smtClean="0"/>
                        <a:t>;</a:t>
                      </a:r>
                    </a:p>
                    <a:p>
                      <a:r>
                        <a:rPr lang="en-US" altLang="zh-TW" sz="1800" baseline="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mov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eax</a:t>
                      </a:r>
                      <a:r>
                        <a:rPr lang="en-US" altLang="zh-TW" dirty="0" smtClean="0"/>
                        <a:t>, byte [ebp-4]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iload_1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0x1a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mov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edx</a:t>
                      </a:r>
                      <a:r>
                        <a:rPr lang="en-US" altLang="zh-TW" dirty="0" smtClean="0"/>
                        <a:t>, byte [ebp-8]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iload_2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0x1b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 </a:t>
                      </a:r>
                      <a:r>
                        <a:rPr lang="en-US" altLang="zh-TW" dirty="0" err="1" smtClean="0"/>
                        <a:t>eax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en-US" altLang="zh-TW" dirty="0" err="1" smtClean="0"/>
                        <a:t>edx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0x60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ireturn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0x3e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83568" y="3841037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An Java </a:t>
            </a:r>
            <a:r>
              <a:rPr lang="en-US" altLang="zh-TW" sz="2400" b="1" dirty="0" smtClean="0"/>
              <a:t>Addition Example a = 20, b = 30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68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91264" cy="9807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Java Addition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92073"/>
              </p:ext>
            </p:extLst>
          </p:nvPr>
        </p:nvGraphicFramePr>
        <p:xfrm>
          <a:off x="4788024" y="980728"/>
          <a:ext cx="3590124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293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C-pseudo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Java </a:t>
                      </a:r>
                      <a:r>
                        <a:rPr lang="en-US" altLang="zh-TW" sz="1600" dirty="0" err="1" smtClean="0"/>
                        <a:t>ByteCode</a:t>
                      </a:r>
                      <a:r>
                        <a:rPr lang="en-US" altLang="zh-TW" sz="1600" baseline="0" dirty="0" smtClean="0"/>
                        <a:t> </a:t>
                      </a:r>
                      <a:br>
                        <a:rPr lang="en-US" altLang="zh-TW" sz="1600" baseline="0" dirty="0" smtClean="0"/>
                      </a:br>
                      <a:r>
                        <a:rPr lang="en-US" altLang="zh-TW" sz="1600" baseline="0" dirty="0" smtClean="0"/>
                        <a:t>(</a:t>
                      </a:r>
                      <a:r>
                        <a:rPr lang="en-US" altLang="zh-TW" sz="1600" dirty="0" smtClean="0"/>
                        <a:t>Human-syntax)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altLang="zh-TW" sz="1800" dirty="0" smtClean="0"/>
                        <a:t>void </a:t>
                      </a:r>
                      <a:r>
                        <a:rPr lang="en-US" altLang="zh-TW" sz="1800" baseline="0" dirty="0" smtClean="0"/>
                        <a:t>add</a:t>
                      </a:r>
                      <a:br>
                        <a:rPr lang="en-US" altLang="zh-TW" sz="1800" baseline="0" dirty="0" smtClean="0"/>
                      </a:br>
                      <a:r>
                        <a:rPr lang="en-US" altLang="zh-TW" sz="1800" baseline="0" dirty="0" smtClean="0"/>
                        <a:t>(</a:t>
                      </a:r>
                      <a:r>
                        <a:rPr lang="en-US" altLang="zh-TW" sz="1800" baseline="0" dirty="0" err="1" smtClean="0"/>
                        <a:t>int</a:t>
                      </a:r>
                      <a:r>
                        <a:rPr lang="en-US" altLang="zh-TW" sz="1800" baseline="0" dirty="0" smtClean="0"/>
                        <a:t> a, </a:t>
                      </a:r>
                      <a:r>
                        <a:rPr lang="en-US" altLang="zh-TW" sz="1800" baseline="0" dirty="0" err="1" smtClean="0"/>
                        <a:t>int</a:t>
                      </a:r>
                      <a:r>
                        <a:rPr lang="en-US" altLang="zh-TW" sz="1800" baseline="0" dirty="0" smtClean="0"/>
                        <a:t> b ) </a:t>
                      </a:r>
                    </a:p>
                    <a:p>
                      <a:r>
                        <a:rPr lang="en-US" altLang="zh-TW" sz="1800" baseline="0" dirty="0" smtClean="0"/>
                        <a:t>{</a:t>
                      </a:r>
                    </a:p>
                    <a:p>
                      <a:pPr lvl="0"/>
                      <a:r>
                        <a:rPr lang="en-US" altLang="zh-TW" sz="1600" baseline="0" dirty="0" smtClean="0"/>
                        <a:t>   </a:t>
                      </a:r>
                      <a:r>
                        <a:rPr lang="en-US" altLang="zh-TW" sz="1600" b="1" baseline="0" dirty="0" smtClean="0">
                          <a:solidFill>
                            <a:srgbClr val="FF0000"/>
                          </a:solidFill>
                        </a:rPr>
                        <a:t>b = </a:t>
                      </a:r>
                      <a:r>
                        <a:rPr lang="en-US" altLang="zh-TW" sz="1600" b="1" baseline="0" dirty="0" err="1" smtClean="0">
                          <a:solidFill>
                            <a:srgbClr val="FF0000"/>
                          </a:solidFill>
                        </a:rPr>
                        <a:t>a+b</a:t>
                      </a:r>
                      <a:r>
                        <a:rPr lang="en-US" altLang="zh-TW" sz="1600" b="1" baseline="0" dirty="0" smtClean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r>
                        <a:rPr lang="en-US" altLang="zh-TW" sz="1800" baseline="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iload_1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iload_2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iadd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istore_2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023943" y="1700808"/>
            <a:ext cx="1798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An Addition Example </a:t>
            </a:r>
            <a:br>
              <a:rPr lang="en-US" altLang="zh-TW" sz="2000" dirty="0" smtClean="0"/>
            </a:br>
            <a:r>
              <a:rPr lang="en-US" altLang="zh-TW" sz="2000" dirty="0" smtClean="0"/>
              <a:t>a = 20, 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b = 30</a:t>
            </a:r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68503"/>
              </p:ext>
            </p:extLst>
          </p:nvPr>
        </p:nvGraphicFramePr>
        <p:xfrm>
          <a:off x="467544" y="5157192"/>
          <a:ext cx="1728192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28192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35159"/>
              </p:ext>
            </p:extLst>
          </p:nvPr>
        </p:nvGraphicFramePr>
        <p:xfrm>
          <a:off x="467544" y="3645024"/>
          <a:ext cx="1728192" cy="1432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8192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Local Variables</a:t>
                      </a:r>
                      <a:endParaRPr lang="zh-TW" altLang="en-US" sz="1600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62334"/>
              </p:ext>
            </p:extLst>
          </p:nvPr>
        </p:nvGraphicFramePr>
        <p:xfrm>
          <a:off x="2611536" y="5157192"/>
          <a:ext cx="1584176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84176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89611"/>
              </p:ext>
            </p:extLst>
          </p:nvPr>
        </p:nvGraphicFramePr>
        <p:xfrm>
          <a:off x="2611536" y="3645024"/>
          <a:ext cx="1584176" cy="1432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4176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Local Variables</a:t>
                      </a:r>
                      <a:endParaRPr lang="zh-TW" altLang="en-US" sz="1600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07504" y="40050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5888" y="43743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7504" y="47630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9615" y="6279283"/>
            <a:ext cx="970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/>
              <a:t>iload_1</a:t>
            </a:r>
            <a:endParaRPr lang="zh-TW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2899568" y="6279283"/>
            <a:ext cx="970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dk1"/>
                </a:solidFill>
              </a:rPr>
              <a:t>iload_2</a:t>
            </a:r>
            <a:endParaRPr lang="zh-TW" altLang="en-US" sz="20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02031"/>
              </p:ext>
            </p:extLst>
          </p:nvPr>
        </p:nvGraphicFramePr>
        <p:xfrm>
          <a:off x="4616608" y="5155044"/>
          <a:ext cx="1584176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84176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71604"/>
              </p:ext>
            </p:extLst>
          </p:nvPr>
        </p:nvGraphicFramePr>
        <p:xfrm>
          <a:off x="4616608" y="3642876"/>
          <a:ext cx="1584176" cy="1432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4176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Local Variables</a:t>
                      </a:r>
                      <a:endParaRPr lang="zh-TW" altLang="en-US" sz="1600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5108911" y="6279283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err="1" smtClean="0">
                <a:solidFill>
                  <a:schemeClr val="dk1"/>
                </a:solidFill>
              </a:rPr>
              <a:t>iadd</a:t>
            </a:r>
            <a:endParaRPr lang="zh-TW" altLang="en-US" sz="2000" b="1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45025"/>
              </p:ext>
            </p:extLst>
          </p:nvPr>
        </p:nvGraphicFramePr>
        <p:xfrm>
          <a:off x="6654656" y="5160620"/>
          <a:ext cx="1584176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84176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44418"/>
              </p:ext>
            </p:extLst>
          </p:nvPr>
        </p:nvGraphicFramePr>
        <p:xfrm>
          <a:off x="6654656" y="3648452"/>
          <a:ext cx="1584176" cy="1432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4176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Local Variables</a:t>
                      </a:r>
                      <a:endParaRPr lang="zh-TW" altLang="en-US" sz="1600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6946943" y="6279283"/>
            <a:ext cx="1046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/>
              <a:t>istore_2</a:t>
            </a:r>
            <a:endParaRPr lang="zh-TW" altLang="en-US" sz="2000" b="1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558175"/>
              </p:ext>
            </p:extLst>
          </p:nvPr>
        </p:nvGraphicFramePr>
        <p:xfrm>
          <a:off x="467543" y="2348880"/>
          <a:ext cx="1728193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28193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58291"/>
              </p:ext>
            </p:extLst>
          </p:nvPr>
        </p:nvGraphicFramePr>
        <p:xfrm>
          <a:off x="467545" y="836712"/>
          <a:ext cx="1728191" cy="1432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8191"/>
              </a:tblGrid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Local Variables</a:t>
                      </a:r>
                      <a:endParaRPr lang="zh-TW" altLang="en-US" sz="1600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20</a:t>
                      </a:r>
                      <a:endParaRPr lang="zh-TW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7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30</a:t>
                      </a:r>
                      <a:endParaRPr lang="zh-TW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2231739" y="836712"/>
            <a:ext cx="10486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dk1"/>
                </a:solidFill>
              </a:rPr>
              <a:t>&lt;&lt;</a:t>
            </a:r>
            <a:r>
              <a:rPr lang="en-US" altLang="zh-TW" sz="2000" b="1" dirty="0" err="1" smtClean="0">
                <a:solidFill>
                  <a:schemeClr val="dk1"/>
                </a:solidFill>
              </a:rPr>
              <a:t>init</a:t>
            </a:r>
            <a:r>
              <a:rPr lang="en-US" altLang="zh-TW" sz="2000" b="1" dirty="0" smtClean="0">
                <a:solidFill>
                  <a:schemeClr val="dk1"/>
                </a:solidFill>
              </a:rPr>
              <a:t>&gt;&gt;</a:t>
            </a:r>
            <a:endParaRPr lang="zh-TW" altLang="en-US" sz="2000" b="1" dirty="0"/>
          </a:p>
        </p:txBody>
      </p:sp>
      <p:sp>
        <p:nvSpPr>
          <p:cNvPr id="25" name="向下箭號 24"/>
          <p:cNvSpPr/>
          <p:nvPr/>
        </p:nvSpPr>
        <p:spPr>
          <a:xfrm>
            <a:off x="1134663" y="3356992"/>
            <a:ext cx="360040" cy="30013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 rot="16200000">
            <a:off x="2240295" y="4944652"/>
            <a:ext cx="353472" cy="34704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 rot="16200000">
            <a:off x="4241722" y="4944652"/>
            <a:ext cx="353472" cy="34704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 rot="16200000">
            <a:off x="6252850" y="4944651"/>
            <a:ext cx="353472" cy="34704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4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artima.com/insidejvm/ed2/images/fig5-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88840"/>
            <a:ext cx="5417840" cy="406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2088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More Java </a:t>
            </a:r>
            <a:r>
              <a:rPr lang="en-US" altLang="zh-TW" dirty="0" err="1" smtClean="0"/>
              <a:t>ByteCode</a:t>
            </a:r>
            <a:r>
              <a:rPr lang="en-US" altLang="zh-TW" dirty="0" smtClean="0"/>
              <a:t> Example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4536504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class Example3c </a:t>
            </a:r>
            <a:r>
              <a:rPr lang="en-US" altLang="zh-TW" sz="2000" dirty="0" smtClean="0"/>
              <a:t>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public static void </a:t>
            </a:r>
            <a:r>
              <a:rPr lang="en-US" altLang="zh-TW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addAndPrint</a:t>
            </a:r>
            <a:r>
              <a:rPr lang="en-US" altLang="zh-TW" sz="2000" dirty="0"/>
              <a:t>() {</a:t>
            </a:r>
          </a:p>
          <a:p>
            <a:pPr marL="0" indent="0">
              <a:buNone/>
            </a:pPr>
            <a:r>
              <a:rPr lang="en-US" altLang="zh-TW" sz="2000" dirty="0"/>
              <a:t>        double result = </a:t>
            </a:r>
            <a:r>
              <a:rPr lang="en-US" altLang="zh-TW" sz="2000" dirty="0" err="1" smtClean="0"/>
              <a:t>addTwoTypes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                               (</a:t>
            </a:r>
            <a:r>
              <a:rPr lang="en-US" altLang="zh-TW" sz="2000" dirty="0"/>
              <a:t>1, 88.88);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(result);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public static double </a:t>
            </a:r>
            <a:r>
              <a:rPr lang="en-US" altLang="zh-TW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addTwoTypes</a:t>
            </a:r>
            <a:r>
              <a:rPr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TW" sz="2000" dirty="0" smtClean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double d) {</a:t>
            </a:r>
          </a:p>
          <a:p>
            <a:pPr marL="0" indent="0">
              <a:buNone/>
            </a:pPr>
            <a:r>
              <a:rPr lang="en-US" altLang="zh-TW" sz="2000" dirty="0"/>
              <a:t>        return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+ d;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67744" y="6289910"/>
            <a:ext cx="5590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the Java Virtual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Machine, 2000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Bill 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Venners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" name="Picture 4" descr="http://ecx.images-amazon.com/images/I/516DM9H99Z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92495"/>
            <a:ext cx="1152128" cy="146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Java </a:t>
            </a:r>
            <a:r>
              <a:rPr lang="en-US" altLang="zh-TW" dirty="0" err="1" smtClean="0"/>
              <a:t>Bytecode</a:t>
            </a:r>
            <a:r>
              <a:rPr lang="en-US" altLang="zh-TW" dirty="0" smtClean="0"/>
              <a:t> instructions (Partials)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3420"/>
              </p:ext>
            </p:extLst>
          </p:nvPr>
        </p:nvGraphicFramePr>
        <p:xfrm>
          <a:off x="971600" y="908720"/>
          <a:ext cx="7164796" cy="515893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16833"/>
                <a:gridCol w="1509351"/>
                <a:gridCol w="2938612"/>
              </a:tblGrid>
              <a:tr h="519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Mnemonic</a:t>
                      </a:r>
                      <a:endParaRPr lang="en-US" sz="20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>
                          <a:effectLst/>
                        </a:rPr>
                        <a:t>Opcode</a:t>
                      </a:r>
                      <a:endParaRPr lang="en-US" altLang="zh-TW" sz="20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Stack</a:t>
                      </a:r>
                      <a:endParaRPr lang="en-US" sz="20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  <a:tr h="10144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err="1" smtClean="0">
                          <a:effectLst/>
                        </a:rPr>
                        <a:t>iadd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微軟正黑體"/>
                        <a:ea typeface="+mn-ea"/>
                        <a:cs typeface="+mn-cs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0x60</a:t>
                      </a:r>
                      <a:endParaRPr lang="en-US" altLang="zh-TW" sz="2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800" kern="1200" dirty="0" smtClean="0">
                          <a:effectLst/>
                        </a:rPr>
                        <a:t>Pop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value2</a:t>
                      </a:r>
                      <a:endParaRPr lang="en-US" altLang="zh-TW" sz="1800" kern="1200" dirty="0" smtClean="0">
                        <a:effectLst/>
                      </a:endParaRP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result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800" kern="1200" dirty="0" smtClean="0">
                          <a:effectLst/>
                        </a:rPr>
                        <a:t>value1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+</a:t>
                      </a:r>
                      <a:r>
                        <a:rPr lang="en-US" altLang="zh-TW" sz="1800" kern="1200" dirty="0" smtClean="0">
                          <a:effectLst/>
                        </a:rPr>
                        <a:t> value2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Push result</a:t>
                      </a:r>
                      <a:endParaRPr lang="en-US" sz="16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  <a:tr h="906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err="1" smtClean="0">
                          <a:effectLst/>
                        </a:rPr>
                        <a:t>isub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微軟正黑體"/>
                        <a:ea typeface="+mn-ea"/>
                        <a:cs typeface="+mn-cs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0x64</a:t>
                      </a:r>
                      <a:endParaRPr lang="en-US" altLang="zh-TW" sz="2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600" kern="1200" dirty="0" smtClean="0">
                          <a:effectLst/>
                        </a:rPr>
                        <a:t>Pop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value2</a:t>
                      </a:r>
                      <a:endParaRPr lang="en-US" altLang="zh-TW" sz="1600" kern="1200" dirty="0" smtClean="0">
                        <a:effectLst/>
                      </a:endParaRP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result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600" kern="1200" dirty="0" smtClean="0">
                          <a:effectLst/>
                        </a:rPr>
                        <a:t>value1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-</a:t>
                      </a:r>
                      <a:r>
                        <a:rPr lang="en-US" altLang="zh-TW" sz="1600" kern="1200" dirty="0" smtClean="0">
                          <a:effectLst/>
                        </a:rPr>
                        <a:t> value2</a:t>
                      </a: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Push result</a:t>
                      </a:r>
                      <a:endParaRPr lang="en-US" altLang="zh-TW" sz="1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  <a:tr h="906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err="1" smtClean="0">
                          <a:effectLst/>
                        </a:rPr>
                        <a:t>idiv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微軟正黑體"/>
                        <a:ea typeface="+mn-ea"/>
                        <a:cs typeface="+mn-cs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0x6C</a:t>
                      </a:r>
                      <a:endParaRPr lang="en-US" altLang="zh-TW" sz="2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600" kern="1200" dirty="0" smtClean="0">
                          <a:effectLst/>
                        </a:rPr>
                        <a:t>Pop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value2</a:t>
                      </a:r>
                      <a:endParaRPr lang="en-US" altLang="zh-TW" sz="1600" kern="1200" dirty="0" smtClean="0">
                        <a:effectLst/>
                      </a:endParaRP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result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600" kern="1200" dirty="0" smtClean="0">
                          <a:effectLst/>
                        </a:rPr>
                        <a:t>value2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/</a:t>
                      </a:r>
                      <a:r>
                        <a:rPr lang="en-US" altLang="zh-TW" sz="1600" kern="1200" dirty="0" smtClean="0">
                          <a:effectLst/>
                        </a:rPr>
                        <a:t> value1</a:t>
                      </a: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Push result</a:t>
                      </a:r>
                      <a:endParaRPr lang="en-US" altLang="zh-TW" sz="1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  <a:tr h="906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err="1" smtClean="0">
                          <a:effectLst/>
                        </a:rPr>
                        <a:t>imul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微軟正黑體"/>
                        <a:ea typeface="+mn-ea"/>
                        <a:cs typeface="+mn-cs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0x68</a:t>
                      </a:r>
                      <a:endParaRPr lang="en-US" altLang="zh-TW" sz="2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600" kern="1200" dirty="0" smtClean="0">
                          <a:effectLst/>
                        </a:rPr>
                        <a:t>Pop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value2</a:t>
                      </a:r>
                      <a:endParaRPr lang="en-US" altLang="zh-TW" sz="1600" kern="1200" dirty="0" smtClean="0">
                        <a:effectLst/>
                      </a:endParaRP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result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600" kern="1200" dirty="0" smtClean="0">
                          <a:effectLst/>
                        </a:rPr>
                        <a:t>value1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*</a:t>
                      </a:r>
                      <a:r>
                        <a:rPr lang="en-US" altLang="zh-TW" sz="1600" kern="1200" dirty="0" smtClean="0">
                          <a:effectLst/>
                        </a:rPr>
                        <a:t> value2</a:t>
                      </a: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Push result</a:t>
                      </a:r>
                      <a:endParaRPr lang="en-US" altLang="zh-TW" sz="1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  <a:tr h="90615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effectLst/>
                        </a:rPr>
                        <a:t>irem</a:t>
                      </a:r>
                      <a:endParaRPr lang="en-US" sz="32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0x70</a:t>
                      </a:r>
                      <a:endParaRPr lang="en-US" altLang="zh-TW" sz="24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600" kern="1200" dirty="0" smtClean="0">
                          <a:effectLst/>
                        </a:rPr>
                        <a:t>Pop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value2</a:t>
                      </a:r>
                      <a:endParaRPr lang="en-US" altLang="zh-TW" sz="1600" kern="1200" dirty="0" smtClean="0">
                        <a:effectLst/>
                      </a:endParaRP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result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600" kern="1200" dirty="0" smtClean="0">
                          <a:effectLst/>
                        </a:rPr>
                        <a:t>value2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%</a:t>
                      </a:r>
                      <a:r>
                        <a:rPr lang="en-US" altLang="zh-TW" sz="1600" kern="1200" dirty="0" smtClean="0">
                          <a:effectLst/>
                        </a:rPr>
                        <a:t> value1</a:t>
                      </a: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Push result</a:t>
                      </a:r>
                      <a:endParaRPr lang="en-US" altLang="zh-TW" sz="1400" dirty="0" smtClean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6211669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http://en.wikipedia.org/wiki/Java_bytecode_instruction_listings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42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make a </a:t>
            </a:r>
            <a:r>
              <a:rPr lang="en-US" altLang="zh-TW" dirty="0" smtClean="0"/>
              <a:t>Java Virtual Machine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At least to know about Java Class File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Wikipedia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en.wikipedia.org/wiki/Java_bytecode</a:t>
            </a:r>
            <a:endParaRPr lang="en-US" altLang="zh-TW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hlinkClick r:id="rId3"/>
              </a:rPr>
              <a:t>http://en.wikipedia.org/wiki/Java_class_file</a:t>
            </a:r>
            <a:endParaRPr lang="en-US" altLang="zh-TW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the Java </a:t>
            </a:r>
            <a:r>
              <a:rPr lang="en-US" altLang="zh-TW" dirty="0" smtClean="0"/>
              <a:t>Specification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hlinkClick r:id="rId4"/>
              </a:rPr>
              <a:t>http://docs.oracle.com/javase/6/docs/index.html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043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Class </a:t>
            </a:r>
            <a:r>
              <a:rPr lang="en-US" altLang="zh-TW" dirty="0" smtClean="0"/>
              <a:t>File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889744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94720"/>
                <a:gridCol w="4834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Java</a:t>
                      </a:r>
                      <a:r>
                        <a:rPr lang="en-US" altLang="zh-TW" baseline="0" dirty="0" smtClean="0"/>
                        <a:t> Class File Structure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Number: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0xCAFEBABE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of Class File Format: 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minor and major versions of the class file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 Pool: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 of constants for the class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Flags: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example whether the class is abstract, static, etc.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current class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Class:</a:t>
                      </a:r>
                      <a:endParaRPr lang="zh-TW" altLang="en-US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super class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Interfaces: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interfaces in the class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fields in the class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Methods: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methods in the class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Attributes: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attributes of the class (for example the name of the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sourcefile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7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64088" y="274638"/>
            <a:ext cx="3322712" cy="2218258"/>
          </a:xfrm>
        </p:spPr>
        <p:txBody>
          <a:bodyPr>
            <a:normAutofit/>
          </a:bodyPr>
          <a:lstStyle/>
          <a:p>
            <a:r>
              <a:rPr lang="en-US" altLang="zh-TW" dirty="0"/>
              <a:t>Java Class </a:t>
            </a:r>
            <a:r>
              <a:rPr lang="en-US" altLang="zh-TW" dirty="0" smtClean="0"/>
              <a:t>File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Structure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39"/>
            <a:ext cx="4536504" cy="657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9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Simple JVM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goo.gl/FA3fwx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4128791" cy="393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7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JVM </a:t>
            </a:r>
            <a:r>
              <a:rPr lang="en-US" altLang="zh-TW" dirty="0" smtClean="0"/>
              <a:t>Source Code Structure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42107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4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JVM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475656" y="1736812"/>
            <a:ext cx="5832648" cy="47885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909185" y="5589240"/>
            <a:ext cx="460851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Class File Parser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945131" y="2024844"/>
            <a:ext cx="2304256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Constant Pool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1909185" y="3248980"/>
            <a:ext cx="2304256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Stack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4401787" y="3248980"/>
            <a:ext cx="2304256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lt1"/>
                </a:solidFill>
              </a:rPr>
              <a:t>Method Pool</a:t>
            </a:r>
            <a:endParaRPr lang="zh-TW" altLang="en-US" sz="2400" dirty="0">
              <a:solidFill>
                <a:schemeClr val="lt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401787" y="2024844"/>
            <a:ext cx="2304256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lt1"/>
                </a:solidFill>
              </a:rPr>
              <a:t>Interface Pool</a:t>
            </a:r>
            <a:endParaRPr lang="zh-TW" altLang="en-US" sz="2400" dirty="0">
              <a:solidFill>
                <a:schemeClr val="l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909185" y="4725144"/>
            <a:ext cx="4608512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VM Engine ( </a:t>
            </a:r>
            <a:r>
              <a:rPr lang="en-US" altLang="zh-TW" sz="2400" dirty="0" err="1" smtClean="0"/>
              <a:t>Bytecode</a:t>
            </a:r>
            <a:r>
              <a:rPr lang="en-US" altLang="zh-TW" sz="2400" dirty="0" smtClean="0"/>
              <a:t> Loader)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61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Syllabus &amp; Homework</a:t>
            </a:r>
          </a:p>
          <a:p>
            <a:r>
              <a:rPr lang="en-US" altLang="zh-TW" dirty="0" smtClean="0"/>
              <a:t>Java Virtual Machine </a:t>
            </a:r>
          </a:p>
          <a:p>
            <a:r>
              <a:rPr lang="en-US" altLang="zh-TW" dirty="0" err="1" smtClean="0"/>
              <a:t>Dalvik</a:t>
            </a:r>
            <a:r>
              <a:rPr lang="en-US" altLang="zh-TW" dirty="0" smtClean="0"/>
              <a:t> Virtual Machine</a:t>
            </a:r>
          </a:p>
          <a:p>
            <a:r>
              <a:rPr lang="en-US" altLang="zh-TW" dirty="0"/>
              <a:t>References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4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 Simple JVM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64042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1307" y="2464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Test Foo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7850" y="4540533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Java Foo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51366" y="609329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Simple JVM Foo</a:t>
            </a:r>
            <a:endParaRPr lang="zh-TW" altLang="en-US" sz="28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0" y="1954125"/>
            <a:ext cx="3312368" cy="258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5588"/>
            <a:ext cx="3951602" cy="482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4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0152" y="692696"/>
            <a:ext cx="2746648" cy="1143000"/>
          </a:xfrm>
        </p:spPr>
        <p:txBody>
          <a:bodyPr>
            <a:noAutofit/>
          </a:bodyPr>
          <a:lstStyle/>
          <a:p>
            <a:r>
              <a:rPr lang="en-US" altLang="zh-TW" sz="2400" smtClean="0"/>
              <a:t>Simple JVM Instruction </a:t>
            </a:r>
            <a:r>
              <a:rPr lang="en-US" altLang="zh-TW" sz="2400" dirty="0" smtClean="0"/>
              <a:t>Table : </a:t>
            </a:r>
            <a:r>
              <a:rPr lang="en-US" altLang="zh-TW" sz="2000" dirty="0" err="1" smtClean="0"/>
              <a:t>simple_jvm_bytecodes.c</a:t>
            </a:r>
            <a:endParaRPr lang="zh-TW" altLang="en-US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571522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iadd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simple_jvm_bytecodes.c</a:t>
            </a:r>
            <a:endParaRPr lang="zh-TW" alt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3378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82997"/>
              </p:ext>
            </p:extLst>
          </p:nvPr>
        </p:nvGraphicFramePr>
        <p:xfrm>
          <a:off x="755576" y="4941168"/>
          <a:ext cx="7164796" cy="10144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16833"/>
                <a:gridCol w="1509351"/>
                <a:gridCol w="2938612"/>
              </a:tblGrid>
              <a:tr h="10144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err="1" smtClean="0">
                          <a:effectLst/>
                        </a:rPr>
                        <a:t>iadd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微軟正黑體"/>
                        <a:ea typeface="+mn-ea"/>
                        <a:cs typeface="+mn-cs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0x60</a:t>
                      </a:r>
                      <a:endParaRPr lang="en-US" altLang="zh-TW" sz="2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800" kern="1200" dirty="0" smtClean="0">
                          <a:effectLst/>
                        </a:rPr>
                        <a:t>Pop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value2</a:t>
                      </a:r>
                      <a:endParaRPr lang="en-US" altLang="zh-TW" sz="1800" kern="1200" dirty="0" smtClean="0">
                        <a:effectLst/>
                      </a:endParaRP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result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800" kern="1200" dirty="0" smtClean="0">
                          <a:effectLst/>
                        </a:rPr>
                        <a:t>value1</a:t>
                      </a:r>
                      <a:r>
                        <a:rPr lang="en-US" altLang="zh-TW" sz="1800" kern="1200" baseline="0" dirty="0" smtClean="0">
                          <a:effectLst/>
                        </a:rPr>
                        <a:t> +</a:t>
                      </a:r>
                      <a:r>
                        <a:rPr lang="en-US" altLang="zh-TW" sz="1800" kern="1200" dirty="0" smtClean="0">
                          <a:effectLst/>
                        </a:rPr>
                        <a:t> value2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Push result</a:t>
                      </a:r>
                      <a:endParaRPr lang="en-US" sz="16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imul</a:t>
            </a:r>
            <a:r>
              <a:rPr lang="en-US" altLang="zh-TW" dirty="0" smtClean="0"/>
              <a:t>: </a:t>
            </a:r>
            <a:r>
              <a:rPr lang="en-US" altLang="zh-TW" dirty="0" err="1"/>
              <a:t>simple_jvm_bytecodes.c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8" y="1700808"/>
            <a:ext cx="903445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1513"/>
              </p:ext>
            </p:extLst>
          </p:nvPr>
        </p:nvGraphicFramePr>
        <p:xfrm>
          <a:off x="899592" y="4509120"/>
          <a:ext cx="7164796" cy="9061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16833"/>
                <a:gridCol w="1509351"/>
                <a:gridCol w="2938612"/>
              </a:tblGrid>
              <a:tr h="906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err="1" smtClean="0">
                          <a:effectLst/>
                        </a:rPr>
                        <a:t>imul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微軟正黑體"/>
                        <a:ea typeface="+mn-ea"/>
                        <a:cs typeface="+mn-cs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0x68</a:t>
                      </a:r>
                      <a:endParaRPr lang="en-US" altLang="zh-TW" sz="2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600" kern="1200" dirty="0" smtClean="0">
                          <a:effectLst/>
                        </a:rPr>
                        <a:t>Pop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value2</a:t>
                      </a:r>
                      <a:endParaRPr lang="en-US" altLang="zh-TW" sz="1600" kern="1200" dirty="0" smtClean="0">
                        <a:effectLst/>
                      </a:endParaRP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result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600" kern="1200" dirty="0" smtClean="0">
                          <a:effectLst/>
                        </a:rPr>
                        <a:t>value1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*</a:t>
                      </a:r>
                      <a:r>
                        <a:rPr lang="en-US" altLang="zh-TW" sz="1600" kern="1200" dirty="0" smtClean="0">
                          <a:effectLst/>
                        </a:rPr>
                        <a:t> value2</a:t>
                      </a: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Push result</a:t>
                      </a:r>
                      <a:endParaRPr lang="en-US" altLang="zh-TW" sz="1400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Experiment: add </a:t>
            </a:r>
            <a:r>
              <a:rPr lang="en-US" altLang="zh-TW" dirty="0" err="1" smtClean="0"/>
              <a:t>irem</a:t>
            </a:r>
            <a:r>
              <a:rPr lang="en-US" altLang="zh-TW" dirty="0" smtClean="0"/>
              <a:t> instruction into Simple JVM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3463"/>
              </p:ext>
            </p:extLst>
          </p:nvPr>
        </p:nvGraphicFramePr>
        <p:xfrm>
          <a:off x="971600" y="1556792"/>
          <a:ext cx="7164796" cy="9061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16833"/>
                <a:gridCol w="1509351"/>
                <a:gridCol w="2938612"/>
              </a:tblGrid>
              <a:tr h="90615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effectLst/>
                        </a:rPr>
                        <a:t>irem</a:t>
                      </a:r>
                      <a:endParaRPr lang="en-US" sz="32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0x70</a:t>
                      </a:r>
                      <a:endParaRPr lang="en-US" altLang="zh-TW" sz="2400" b="1" dirty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 smtClean="0">
                          <a:effectLst/>
                        </a:rPr>
                        <a:t>Pop value1,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</a:t>
                      </a:r>
                      <a:r>
                        <a:rPr lang="en-US" altLang="zh-TW" sz="1600" kern="1200" dirty="0" smtClean="0">
                          <a:effectLst/>
                        </a:rPr>
                        <a:t>Pop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value2</a:t>
                      </a:r>
                      <a:endParaRPr lang="en-US" altLang="zh-TW" sz="1600" kern="1200" dirty="0" smtClean="0">
                        <a:effectLst/>
                      </a:endParaRP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result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= </a:t>
                      </a:r>
                      <a:r>
                        <a:rPr lang="en-US" altLang="zh-TW" sz="1600" kern="1200" dirty="0" smtClean="0">
                          <a:effectLst/>
                        </a:rPr>
                        <a:t>value2</a:t>
                      </a:r>
                      <a:r>
                        <a:rPr lang="en-US" altLang="zh-TW" sz="1600" kern="1200" baseline="0" dirty="0" smtClean="0">
                          <a:effectLst/>
                        </a:rPr>
                        <a:t> %</a:t>
                      </a:r>
                      <a:r>
                        <a:rPr lang="en-US" altLang="zh-TW" sz="1600" kern="1200" dirty="0" smtClean="0">
                          <a:effectLst/>
                        </a:rPr>
                        <a:t> value1</a:t>
                      </a:r>
                    </a:p>
                    <a:p>
                      <a:r>
                        <a:rPr lang="en-US" altLang="zh-TW" sz="1600" kern="1200" dirty="0" smtClean="0">
                          <a:effectLst/>
                        </a:rPr>
                        <a:t>Push result</a:t>
                      </a:r>
                      <a:endParaRPr lang="en-US" altLang="zh-TW" sz="1400" dirty="0" smtClean="0">
                        <a:effectLst/>
                        <a:latin typeface="微軟正黑體"/>
                      </a:endParaRPr>
                    </a:p>
                  </a:txBody>
                  <a:tcPr marL="33776" marR="33776" marT="16888" marB="16888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971600" y="2913557"/>
            <a:ext cx="39941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hlinkClick r:id="rId2"/>
              </a:rPr>
              <a:t>goo.gl/</a:t>
            </a:r>
            <a:r>
              <a:rPr lang="en-US" altLang="zh-TW" sz="4800" dirty="0" err="1">
                <a:hlinkClick r:id="rId2"/>
              </a:rPr>
              <a:t>xIMuym</a:t>
            </a:r>
            <a:endParaRPr lang="zh-TW" altLang="en-US" sz="48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30972"/>
            <a:ext cx="6912768" cy="180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55187" y="4365104"/>
            <a:ext cx="2592288" cy="504056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74091"/>
            <a:ext cx="2880320" cy="397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2627784" y="60932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Execution Result: 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64088" y="5589240"/>
            <a:ext cx="2592288" cy="2880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5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Dalvik</a:t>
            </a:r>
            <a:r>
              <a:rPr lang="en-US" altLang="zh-TW" dirty="0" smtClean="0"/>
              <a:t> Virtual Machine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833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Dalvik</a:t>
            </a:r>
            <a:r>
              <a:rPr lang="en-US" altLang="zh-TW" dirty="0"/>
              <a:t> Virtual </a:t>
            </a:r>
            <a:r>
              <a:rPr lang="en-US" altLang="zh-TW" dirty="0" smtClean="0"/>
              <a:t>Machine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Translation for JVM and DVM</a:t>
            </a:r>
          </a:p>
          <a:p>
            <a:r>
              <a:rPr lang="en-US" altLang="zh-TW" dirty="0" smtClean="0"/>
              <a:t>Hello </a:t>
            </a:r>
            <a:r>
              <a:rPr lang="en-US" altLang="zh-TW" dirty="0" smtClean="0"/>
              <a:t>World on </a:t>
            </a:r>
            <a:r>
              <a:rPr lang="en-US" altLang="zh-TW" dirty="0" err="1" smtClean="0"/>
              <a:t>Dalvik</a:t>
            </a:r>
            <a:r>
              <a:rPr lang="en-US" altLang="zh-TW" dirty="0" smtClean="0"/>
              <a:t> VM </a:t>
            </a:r>
          </a:p>
          <a:p>
            <a:r>
              <a:rPr lang="en-US" altLang="zh-TW" dirty="0" smtClean="0"/>
              <a:t>DVM </a:t>
            </a:r>
            <a:r>
              <a:rPr lang="en-US" altLang="zh-TW" dirty="0" err="1" smtClean="0"/>
              <a:t>ByteCode</a:t>
            </a:r>
            <a:endParaRPr lang="en-US" altLang="zh-TW" dirty="0" smtClean="0"/>
          </a:p>
          <a:p>
            <a:r>
              <a:rPr lang="en-US" altLang="zh-TW" dirty="0" smtClean="0"/>
              <a:t>DVM </a:t>
            </a:r>
            <a:r>
              <a:rPr lang="en-US" altLang="zh-TW" dirty="0" err="1" smtClean="0"/>
              <a:t>ByteCode</a:t>
            </a:r>
            <a:r>
              <a:rPr lang="en-US" altLang="zh-TW" dirty="0" smtClean="0"/>
              <a:t> Interpreter Generation on Android Open Source</a:t>
            </a:r>
          </a:p>
          <a:p>
            <a:r>
              <a:rPr lang="en-US" altLang="zh-TW" dirty="0" err="1" smtClean="0"/>
              <a:t>Dex</a:t>
            </a:r>
            <a:r>
              <a:rPr lang="en-US" altLang="zh-TW" dirty="0" smtClean="0"/>
              <a:t> File Header </a:t>
            </a:r>
            <a:endParaRPr lang="en-US" altLang="zh-TW" dirty="0" smtClean="0"/>
          </a:p>
          <a:p>
            <a:r>
              <a:rPr lang="en-US" altLang="zh-TW" dirty="0" smtClean="0"/>
              <a:t>An </a:t>
            </a:r>
            <a:r>
              <a:rPr lang="en-US" altLang="zh-TW" dirty="0" smtClean="0"/>
              <a:t>Simple </a:t>
            </a:r>
            <a:r>
              <a:rPr lang="en-US" altLang="zh-TW" dirty="0" err="1" smtClean="0"/>
              <a:t>Dalvik</a:t>
            </a:r>
            <a:r>
              <a:rPr lang="en-US" altLang="zh-TW" dirty="0" smtClean="0"/>
              <a:t> </a:t>
            </a:r>
            <a:r>
              <a:rPr lang="en-US" altLang="zh-TW" dirty="0" smtClean="0"/>
              <a:t>Virtual Machine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Translation for JVM and DVM</a:t>
            </a:r>
            <a:endParaRPr lang="zh-TW" altLang="en-US" dirty="0"/>
          </a:p>
        </p:txBody>
      </p:sp>
      <p:pic>
        <p:nvPicPr>
          <p:cNvPr id="8" name="Picture 4" descr="dalv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384010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3600400" cy="479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2047" y="59311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4"/>
              </a:rPr>
              <a:t>http://www.codeproject.com/Articles/461052/Stack-based-vs-Register-based-Virtual-Machine-Arch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Hello World on </a:t>
            </a:r>
            <a:r>
              <a:rPr lang="en-US" altLang="zh-TW" dirty="0" err="1"/>
              <a:t>Dalvik</a:t>
            </a:r>
            <a:r>
              <a:rPr lang="en-US" altLang="zh-TW" dirty="0"/>
              <a:t> </a:t>
            </a:r>
            <a:r>
              <a:rPr lang="en-US" altLang="zh-TW" dirty="0" smtClean="0"/>
              <a:t>VM Roadmap </a:t>
            </a:r>
            <a:endParaRPr lang="en-US" altLang="zh-TW" dirty="0"/>
          </a:p>
        </p:txBody>
      </p:sp>
      <p:sp>
        <p:nvSpPr>
          <p:cNvPr id="4" name="圓角矩形 3"/>
          <p:cNvSpPr/>
          <p:nvPr/>
        </p:nvSpPr>
        <p:spPr>
          <a:xfrm>
            <a:off x="251520" y="1960912"/>
            <a:ext cx="2304256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Build Environment Setup</a:t>
            </a:r>
            <a:endParaRPr lang="zh-TW" altLang="en-US" sz="2000" dirty="0"/>
          </a:p>
        </p:txBody>
      </p:sp>
      <p:sp>
        <p:nvSpPr>
          <p:cNvPr id="5" name="圓角矩形 4"/>
          <p:cNvSpPr/>
          <p:nvPr/>
        </p:nvSpPr>
        <p:spPr>
          <a:xfrm>
            <a:off x="2970040" y="1962704"/>
            <a:ext cx="2304256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JDK Installation</a:t>
            </a:r>
            <a:endParaRPr lang="zh-TW" altLang="en-US" sz="2000" dirty="0"/>
          </a:p>
        </p:txBody>
      </p:sp>
      <p:sp>
        <p:nvSpPr>
          <p:cNvPr id="6" name="圓角矩形 5"/>
          <p:cNvSpPr/>
          <p:nvPr/>
        </p:nvSpPr>
        <p:spPr>
          <a:xfrm>
            <a:off x="5762005" y="1962892"/>
            <a:ext cx="2304256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Download Android Open Source</a:t>
            </a:r>
            <a:endParaRPr lang="zh-TW" altLang="en-US" sz="2000" dirty="0"/>
          </a:p>
        </p:txBody>
      </p:sp>
      <p:cxnSp>
        <p:nvCxnSpPr>
          <p:cNvPr id="8" name="肘形接點 7"/>
          <p:cNvCxnSpPr>
            <a:stCxn id="4" idx="3"/>
            <a:endCxn id="5" idx="1"/>
          </p:cNvCxnSpPr>
          <p:nvPr/>
        </p:nvCxnSpPr>
        <p:spPr>
          <a:xfrm>
            <a:off x="2555776" y="2428964"/>
            <a:ext cx="414264" cy="17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5" idx="3"/>
            <a:endCxn id="6" idx="1"/>
          </p:cNvCxnSpPr>
          <p:nvPr/>
        </p:nvCxnSpPr>
        <p:spPr>
          <a:xfrm>
            <a:off x="5274296" y="2430756"/>
            <a:ext cx="487709" cy="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5733245" y="3313957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dk1"/>
                </a:solidFill>
              </a:rPr>
              <a:t>Compile </a:t>
            </a:r>
            <a:r>
              <a:rPr lang="en-US" altLang="zh-TW" sz="2000" dirty="0" err="1" smtClean="0">
                <a:solidFill>
                  <a:schemeClr val="dk1"/>
                </a:solidFill>
              </a:rPr>
              <a:t>Dalvik</a:t>
            </a:r>
            <a:r>
              <a:rPr lang="en-US" altLang="zh-TW" sz="2000" dirty="0" smtClean="0">
                <a:solidFill>
                  <a:schemeClr val="dk1"/>
                </a:solidFill>
              </a:rPr>
              <a:t> VM x86 host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1520" y="5013173"/>
            <a:ext cx="2088232" cy="10081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Compile Hello World</a:t>
            </a:r>
            <a:endParaRPr lang="zh-TW" altLang="en-US" sz="2000" dirty="0"/>
          </a:p>
        </p:txBody>
      </p:sp>
      <p:cxnSp>
        <p:nvCxnSpPr>
          <p:cNvPr id="47" name="直線單箭頭接點 46"/>
          <p:cNvCxnSpPr>
            <a:stCxn id="6" idx="2"/>
            <a:endCxn id="13" idx="0"/>
          </p:cNvCxnSpPr>
          <p:nvPr/>
        </p:nvCxnSpPr>
        <p:spPr>
          <a:xfrm>
            <a:off x="6914133" y="2898996"/>
            <a:ext cx="7244" cy="414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733245" y="4948196"/>
            <a:ext cx="2376264" cy="11161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Dalvik</a:t>
            </a:r>
            <a:r>
              <a:rPr lang="en-US" altLang="zh-TW" sz="2800" dirty="0" smtClean="0"/>
              <a:t> x86</a:t>
            </a:r>
            <a:endParaRPr lang="zh-TW" altLang="en-US" sz="2800" dirty="0"/>
          </a:p>
        </p:txBody>
      </p:sp>
      <p:cxnSp>
        <p:nvCxnSpPr>
          <p:cNvPr id="54" name="直線單箭頭接點 53"/>
          <p:cNvCxnSpPr>
            <a:stCxn id="13" idx="2"/>
            <a:endCxn id="48" idx="0"/>
          </p:cNvCxnSpPr>
          <p:nvPr/>
        </p:nvCxnSpPr>
        <p:spPr>
          <a:xfrm>
            <a:off x="6921377" y="4394077"/>
            <a:ext cx="0" cy="55411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020272" y="446495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Produce</a:t>
            </a:r>
            <a:endParaRPr lang="zh-TW" altLang="en-US" dirty="0"/>
          </a:p>
        </p:txBody>
      </p:sp>
      <p:sp>
        <p:nvSpPr>
          <p:cNvPr id="56" name="圓角矩形 55"/>
          <p:cNvSpPr/>
          <p:nvPr/>
        </p:nvSpPr>
        <p:spPr>
          <a:xfrm>
            <a:off x="3003990" y="5049178"/>
            <a:ext cx="1313928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Foo.jar</a:t>
            </a:r>
            <a:endParaRPr lang="zh-TW" altLang="en-US" sz="2400" dirty="0"/>
          </a:p>
        </p:txBody>
      </p:sp>
      <p:cxnSp>
        <p:nvCxnSpPr>
          <p:cNvPr id="58" name="直線單箭頭接點 57"/>
          <p:cNvCxnSpPr>
            <a:stCxn id="37" idx="3"/>
            <a:endCxn id="56" idx="1"/>
          </p:cNvCxnSpPr>
          <p:nvPr/>
        </p:nvCxnSpPr>
        <p:spPr>
          <a:xfrm flipV="1">
            <a:off x="2339752" y="5517230"/>
            <a:ext cx="66423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6" idx="3"/>
            <a:endCxn id="48" idx="1"/>
          </p:cNvCxnSpPr>
          <p:nvPr/>
        </p:nvCxnSpPr>
        <p:spPr>
          <a:xfrm flipV="1">
            <a:off x="4317918" y="5506258"/>
            <a:ext cx="1415327" cy="1097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572000" y="5661248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Run</a:t>
            </a:r>
            <a:endParaRPr lang="zh-TW" altLang="en-US" dirty="0"/>
          </a:p>
        </p:txBody>
      </p:sp>
      <p:sp>
        <p:nvSpPr>
          <p:cNvPr id="63" name="圓角矩形 62"/>
          <p:cNvSpPr/>
          <p:nvPr/>
        </p:nvSpPr>
        <p:spPr>
          <a:xfrm>
            <a:off x="107504" y="1772816"/>
            <a:ext cx="8568952" cy="2692138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96822" y="3870857"/>
            <a:ext cx="3023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Dalvik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VM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107504" y="4834286"/>
            <a:ext cx="4536504" cy="1835074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396822" y="6125797"/>
            <a:ext cx="3189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</a:rPr>
              <a:t>Compile Hello World</a:t>
            </a:r>
          </a:p>
        </p:txBody>
      </p:sp>
    </p:spTree>
    <p:extLst>
      <p:ext uri="{BB962C8B-B14F-4D97-AF65-F5344CB8AC3E}">
        <p14:creationId xmlns:p14="http://schemas.microsoft.com/office/powerpoint/2010/main" val="65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Syllabus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第一周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介紹 </a:t>
            </a:r>
            <a:r>
              <a:rPr lang="en-US" altLang="zh-TW" dirty="0" smtClean="0"/>
              <a:t>JVM</a:t>
            </a:r>
            <a:endParaRPr lang="en-US" altLang="zh-TW" dirty="0"/>
          </a:p>
          <a:p>
            <a:pPr lvl="1"/>
            <a:r>
              <a:rPr lang="zh-TW" altLang="en-US" dirty="0" smtClean="0"/>
              <a:t>實驗 </a:t>
            </a:r>
            <a:r>
              <a:rPr lang="en-US" altLang="zh-TW" dirty="0" smtClean="0"/>
              <a:t>Simple Java </a:t>
            </a:r>
            <a:r>
              <a:rPr lang="en-US" altLang="zh-TW" dirty="0"/>
              <a:t>Virtual Machine</a:t>
            </a:r>
          </a:p>
          <a:p>
            <a:r>
              <a:rPr lang="zh-TW" altLang="en-US" dirty="0" smtClean="0"/>
              <a:t>第二</a:t>
            </a:r>
            <a:r>
              <a:rPr lang="zh-TW" altLang="en-US" dirty="0" smtClean="0"/>
              <a:t>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介紹 </a:t>
            </a:r>
            <a:r>
              <a:rPr lang="en-US" altLang="zh-TW" dirty="0" smtClean="0"/>
              <a:t>DVM </a:t>
            </a:r>
            <a:r>
              <a:rPr lang="zh-TW" altLang="en-US" dirty="0" smtClean="0"/>
              <a:t>如何</a:t>
            </a:r>
            <a:r>
              <a:rPr lang="zh-TW" altLang="en-US" dirty="0" smtClean="0"/>
              <a:t>解析指令並回顧第一周重要內容</a:t>
            </a:r>
            <a:endParaRPr lang="en-US" altLang="zh-TW" dirty="0"/>
          </a:p>
          <a:p>
            <a:pPr lvl="1"/>
            <a:r>
              <a:rPr lang="zh-TW" altLang="en-US" dirty="0" smtClean="0"/>
              <a:t>編譯 </a:t>
            </a:r>
            <a:r>
              <a:rPr lang="en-US" altLang="zh-TW" dirty="0" err="1" smtClean="0"/>
              <a:t>Dalvik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Virutal</a:t>
            </a:r>
            <a:r>
              <a:rPr lang="en-US" altLang="zh-TW" dirty="0" smtClean="0"/>
              <a:t> Machine </a:t>
            </a:r>
            <a:r>
              <a:rPr lang="en-US" altLang="zh-TW" dirty="0" smtClean="0"/>
              <a:t>on </a:t>
            </a:r>
            <a:r>
              <a:rPr lang="en-US" altLang="zh-TW" dirty="0" smtClean="0"/>
              <a:t>X86 on Ubuntu</a:t>
            </a:r>
            <a:endParaRPr lang="en-US" altLang="zh-TW" dirty="0" smtClean="0"/>
          </a:p>
          <a:p>
            <a:r>
              <a:rPr lang="zh-TW" altLang="en-US" dirty="0"/>
              <a:t>第三</a:t>
            </a:r>
            <a:r>
              <a:rPr lang="zh-TW" altLang="en-US" dirty="0" smtClean="0"/>
              <a:t>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 </a:t>
            </a:r>
            <a:r>
              <a:rPr lang="en-US" altLang="zh-TW" dirty="0"/>
              <a:t>Simple </a:t>
            </a:r>
            <a:r>
              <a:rPr lang="en-US" altLang="zh-TW" dirty="0" err="1" smtClean="0"/>
              <a:t>Dalvik</a:t>
            </a:r>
            <a:r>
              <a:rPr lang="en-US" altLang="zh-TW" dirty="0" smtClean="0"/>
              <a:t> Virtual Machine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061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Android Open Source Build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54888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Ubuntu 12.04</a:t>
            </a:r>
          </a:p>
          <a:p>
            <a:pPr lvl="1"/>
            <a:r>
              <a:rPr lang="en-US" altLang="zh-TW" dirty="0" smtClean="0"/>
              <a:t>Virtual Box</a:t>
            </a: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apt-get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install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gnupg</a:t>
            </a:r>
            <a:r>
              <a:rPr lang="en-US" altLang="zh-TW" dirty="0"/>
              <a:t> flex bison </a:t>
            </a:r>
            <a:r>
              <a:rPr lang="en-US" altLang="zh-TW" dirty="0" err="1"/>
              <a:t>gperf</a:t>
            </a:r>
            <a:r>
              <a:rPr lang="en-US" altLang="zh-TW" dirty="0"/>
              <a:t> build-essential   zip curl libc6-dev libncurses5-dev:i386 x11proto-core-dev  </a:t>
            </a:r>
            <a:r>
              <a:rPr lang="en-US" altLang="zh-TW" dirty="0" smtClean="0"/>
              <a:t>libx11-dev:i386 </a:t>
            </a:r>
            <a:r>
              <a:rPr lang="en-US" altLang="zh-TW" dirty="0"/>
              <a:t>libreadline6-dev:i386 </a:t>
            </a:r>
            <a:r>
              <a:rPr lang="en-US" altLang="zh-TW" b="1" dirty="0">
                <a:solidFill>
                  <a:srgbClr val="FF0000"/>
                </a:solidFill>
              </a:rPr>
              <a:t>libgl1-mesa-dri:i386</a:t>
            </a:r>
            <a:r>
              <a:rPr lang="en-US" altLang="zh-TW" dirty="0"/>
              <a:t>   libgl1-mesa-dev g++-</a:t>
            </a:r>
            <a:r>
              <a:rPr lang="en-US" altLang="zh-TW" dirty="0" err="1"/>
              <a:t>multilib</a:t>
            </a:r>
            <a:r>
              <a:rPr lang="en-US" altLang="zh-TW" dirty="0"/>
              <a:t> mingw32 </a:t>
            </a:r>
            <a:r>
              <a:rPr lang="en-US" altLang="zh-TW" dirty="0" err="1"/>
              <a:t>tofrodos</a:t>
            </a:r>
            <a:r>
              <a:rPr lang="en-US" altLang="zh-TW" dirty="0"/>
              <a:t>   python-markdown libxml2-utils </a:t>
            </a:r>
            <a:r>
              <a:rPr lang="en-US" altLang="zh-TW" dirty="0" err="1"/>
              <a:t>xsltproc</a:t>
            </a:r>
            <a:r>
              <a:rPr lang="en-US" altLang="zh-TW" dirty="0"/>
              <a:t> </a:t>
            </a:r>
            <a:r>
              <a:rPr lang="en-US" altLang="zh-TW" dirty="0" smtClean="0"/>
              <a:t>zlib1g-dev:i386</a:t>
            </a:r>
          </a:p>
          <a:p>
            <a:r>
              <a:rPr lang="zh-TW" altLang="en-US" dirty="0" smtClean="0"/>
              <a:t>如果發生衝突使用 </a:t>
            </a:r>
            <a:r>
              <a:rPr lang="en-US" altLang="zh-TW" b="1" dirty="0" smtClean="0">
                <a:solidFill>
                  <a:srgbClr val="FF0000"/>
                </a:solidFill>
              </a:rPr>
              <a:t>libgl1-mesa-glx:i386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6336704" cy="250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123728" y="634067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600" b="1" dirty="0"/>
              <a:t>Android Open Source Initializing a Build </a:t>
            </a:r>
            <a:r>
              <a:rPr lang="en-US" altLang="zh-TW" sz="1600" b="1" dirty="0" smtClean="0"/>
              <a:t>Environment</a:t>
            </a:r>
          </a:p>
          <a:p>
            <a:pPr algn="r"/>
            <a:r>
              <a:rPr lang="en-US" altLang="zh-TW" sz="1600" dirty="0">
                <a:hlinkClick r:id="rId3"/>
              </a:rPr>
              <a:t>http://source.android.com/source/initializing.html</a:t>
            </a:r>
            <a:endParaRPr lang="zh-TW" altLang="en-US" sz="1600" b="1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51520" y="3861048"/>
            <a:ext cx="849694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4737"/>
            <a:ext cx="8363272" cy="801975"/>
          </a:xfrm>
        </p:spPr>
        <p:txBody>
          <a:bodyPr/>
          <a:lstStyle/>
          <a:p>
            <a:r>
              <a:rPr lang="en-US" altLang="zh-TW" dirty="0" smtClean="0"/>
              <a:t>Build Setup Result</a:t>
            </a:r>
            <a:endParaRPr lang="zh-TW" alt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5760640" cy="582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259632" y="836712"/>
            <a:ext cx="6768752" cy="208823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JDK Installation on Ubuntu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 err="1"/>
              <a:t>sudo</a:t>
            </a:r>
            <a:r>
              <a:rPr lang="en-US" altLang="zh-TW" sz="2800" dirty="0"/>
              <a:t> add-apt-repository ppa:webupd8team/java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apt-get update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apt-get install </a:t>
            </a:r>
            <a:r>
              <a:rPr lang="en-US" altLang="zh-TW" sz="2800" dirty="0" smtClean="0"/>
              <a:t>oracle-java6-installer</a:t>
            </a:r>
            <a:endParaRPr lang="zh-TW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797905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251520" y="3068960"/>
            <a:ext cx="849694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23728" y="615779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600" b="1" dirty="0"/>
              <a:t>Android Open Source Initializing a Build </a:t>
            </a:r>
            <a:r>
              <a:rPr lang="en-US" altLang="zh-TW" sz="1600" b="1" dirty="0" smtClean="0"/>
              <a:t>Environment</a:t>
            </a:r>
          </a:p>
          <a:p>
            <a:pPr algn="r"/>
            <a:r>
              <a:rPr lang="en-US" altLang="zh-TW" sz="1600" dirty="0">
                <a:hlinkClick r:id="rId3"/>
              </a:rPr>
              <a:t>http://source.android.com/source/initializing.html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329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Android Open Source(1)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cd ~</a:t>
            </a:r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android_source</a:t>
            </a:r>
            <a:endParaRPr lang="en-US" altLang="zh-TW" dirty="0" smtClean="0"/>
          </a:p>
          <a:p>
            <a:r>
              <a:rPr lang="en-US" altLang="zh-TW" dirty="0" smtClean="0"/>
              <a:t>cd </a:t>
            </a:r>
            <a:r>
              <a:rPr lang="en-US" altLang="zh-TW" dirty="0" err="1" smtClean="0"/>
              <a:t>android_source</a:t>
            </a:r>
            <a:endParaRPr lang="en-US" altLang="zh-TW" dirty="0" smtClean="0"/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bin</a:t>
            </a:r>
          </a:p>
          <a:p>
            <a:r>
              <a:rPr lang="en-US" altLang="zh-TW" sz="2800" dirty="0" smtClean="0"/>
              <a:t>curl </a:t>
            </a:r>
            <a:r>
              <a:rPr lang="en-US" altLang="zh-TW" sz="2800" dirty="0"/>
              <a:t>http://commondatastorage.googleapis.com</a:t>
            </a:r>
            <a:r>
              <a:rPr lang="en-US" altLang="zh-TW" sz="2800" dirty="0" smtClean="0"/>
              <a:t>/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git</a:t>
            </a:r>
            <a:r>
              <a:rPr lang="en-US" altLang="zh-TW" sz="2800" dirty="0" smtClean="0"/>
              <a:t>-repo-downloads/repo </a:t>
            </a:r>
            <a:r>
              <a:rPr lang="en-US" altLang="zh-TW" sz="2800" dirty="0"/>
              <a:t>&gt; </a:t>
            </a:r>
            <a:r>
              <a:rPr lang="en-US" altLang="zh-TW" sz="2800" dirty="0" smtClean="0"/>
              <a:t>repo</a:t>
            </a:r>
          </a:p>
          <a:p>
            <a:r>
              <a:rPr lang="en-US" altLang="zh-TW" dirty="0" err="1" smtClean="0"/>
              <a:t>chmod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a+x</a:t>
            </a:r>
            <a:r>
              <a:rPr lang="en-US" altLang="zh-TW" dirty="0" smtClean="0"/>
              <a:t> repo</a:t>
            </a:r>
          </a:p>
          <a:p>
            <a:r>
              <a:rPr lang="en-US" altLang="zh-TW" dirty="0" smtClean="0"/>
              <a:t>cd 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1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Download Android Open </a:t>
            </a:r>
            <a:r>
              <a:rPr lang="en-US" altLang="zh-TW" dirty="0" smtClean="0"/>
              <a:t>Source(2)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952127"/>
            <a:ext cx="6707088" cy="748680"/>
          </a:xfrm>
        </p:spPr>
        <p:txBody>
          <a:bodyPr>
            <a:norm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heck android release Tag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048672" cy="509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403648" y="1988840"/>
            <a:ext cx="1944216" cy="2880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403648" y="2636912"/>
            <a:ext cx="1944216" cy="2880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4141811" y="4387412"/>
            <a:ext cx="108012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/>
              <a:t>Download Android Open </a:t>
            </a:r>
            <a:r>
              <a:rPr lang="en-US" altLang="zh-TW" dirty="0" smtClean="0"/>
              <a:t>Source(3)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test &amp; cd test</a:t>
            </a:r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bin &amp; cd bin</a:t>
            </a:r>
          </a:p>
          <a:p>
            <a:r>
              <a:rPr lang="en-US" altLang="zh-TW" dirty="0"/>
              <a:t>curl http://commondatastorage.googleapis.com/git-repo-downloads/repo &gt; </a:t>
            </a:r>
            <a:r>
              <a:rPr lang="en-US" altLang="zh-TW" dirty="0" smtClean="0"/>
              <a:t>repo </a:t>
            </a:r>
          </a:p>
          <a:p>
            <a:r>
              <a:rPr lang="en-US" altLang="zh-TW" dirty="0" err="1" smtClean="0"/>
              <a:t>chmod</a:t>
            </a:r>
            <a:r>
              <a:rPr lang="en-US" altLang="zh-TW" dirty="0" smtClean="0"/>
              <a:t> 777 repo</a:t>
            </a:r>
          </a:p>
          <a:p>
            <a:r>
              <a:rPr lang="en-US" altLang="zh-TW" dirty="0" smtClean="0"/>
              <a:t>cd ..</a:t>
            </a:r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android-4.3_r1</a:t>
            </a:r>
          </a:p>
          <a:p>
            <a:r>
              <a:rPr lang="en-US" altLang="zh-TW" dirty="0" smtClean="0"/>
              <a:t>cd </a:t>
            </a:r>
            <a:r>
              <a:rPr lang="en-US" altLang="zh-TW" b="1" dirty="0" smtClean="0">
                <a:solidFill>
                  <a:srgbClr val="FF0000"/>
                </a:solidFill>
              </a:rPr>
              <a:t>android-4.3_r1</a:t>
            </a:r>
          </a:p>
          <a:p>
            <a:r>
              <a:rPr lang="en-US" altLang="zh-TW" dirty="0" smtClean="0"/>
              <a:t>../bin/repo </a:t>
            </a:r>
            <a:r>
              <a:rPr lang="en-US" altLang="zh-TW" dirty="0" err="1"/>
              <a:t>init</a:t>
            </a:r>
            <a:r>
              <a:rPr lang="en-US" altLang="zh-TW" dirty="0"/>
              <a:t> -u https://android.googlesource.com/platform/manifest -</a:t>
            </a:r>
            <a:r>
              <a:rPr lang="en-US" altLang="zh-TW" dirty="0" smtClean="0"/>
              <a:t>b </a:t>
            </a:r>
            <a:r>
              <a:rPr lang="en-US" altLang="zh-TW" b="1" dirty="0" smtClean="0">
                <a:solidFill>
                  <a:srgbClr val="FF0000"/>
                </a:solidFill>
              </a:rPr>
              <a:t>android-4.3_r1</a:t>
            </a:r>
          </a:p>
          <a:p>
            <a:pPr lvl="1"/>
            <a:r>
              <a:rPr lang="en-US" altLang="zh-TW" dirty="0" smtClean="0"/>
              <a:t>Initial android-4.3_r1</a:t>
            </a:r>
          </a:p>
          <a:p>
            <a:r>
              <a:rPr lang="en-US" altLang="zh-TW" dirty="0" smtClean="0"/>
              <a:t>repo sync</a:t>
            </a:r>
          </a:p>
          <a:p>
            <a:pPr lvl="1"/>
            <a:r>
              <a:rPr lang="en-US" altLang="zh-TW" dirty="0" smtClean="0"/>
              <a:t>Download Android Open Source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8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Download Android Open Source Result</a:t>
            </a:r>
            <a:endParaRPr lang="zh-TW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5224"/>
            <a:ext cx="4038600" cy="405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91" y="1600200"/>
            <a:ext cx="39238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932040" y="624569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Repo Sync</a:t>
            </a:r>
            <a:endParaRPr lang="zh-TW" altLang="en-US" sz="20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35968" y="624569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Repo </a:t>
            </a:r>
            <a:r>
              <a:rPr lang="en-US" altLang="zh-TW" sz="2000" b="1" dirty="0" err="1" smtClean="0"/>
              <a:t>Init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727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Dalvik</a:t>
            </a:r>
            <a:r>
              <a:rPr lang="en-US" altLang="zh-TW" dirty="0" smtClean="0"/>
              <a:t> VM x86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source build/envsetup.sh</a:t>
            </a:r>
          </a:p>
          <a:p>
            <a:r>
              <a:rPr lang="en-US" altLang="zh-TW" dirty="0" smtClean="0"/>
              <a:t>lunch 2 </a:t>
            </a:r>
            <a:endParaRPr lang="en-US" altLang="zh-TW" dirty="0"/>
          </a:p>
          <a:p>
            <a:r>
              <a:rPr lang="en-US" altLang="zh-TW" dirty="0" smtClean="0"/>
              <a:t>make </a:t>
            </a:r>
            <a:r>
              <a:rPr lang="en-US" altLang="zh-TW" dirty="0" err="1" smtClean="0"/>
              <a:t>dalvikvm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dalvik</a:t>
            </a:r>
            <a:r>
              <a:rPr lang="en-US" altLang="zh-TW" dirty="0" smtClean="0"/>
              <a:t>-host core </a:t>
            </a:r>
            <a:r>
              <a:rPr lang="en-US" altLang="zh-TW" dirty="0" err="1" smtClean="0"/>
              <a:t>ext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dexopt</a:t>
            </a:r>
            <a:r>
              <a:rPr lang="en-US" altLang="zh-TW" dirty="0" smtClean="0"/>
              <a:t> framework </a:t>
            </a:r>
            <a:r>
              <a:rPr lang="en-US" altLang="zh-TW" dirty="0" err="1" smtClean="0"/>
              <a:t>android.policy</a:t>
            </a:r>
            <a:r>
              <a:rPr lang="en-US" altLang="zh-TW" dirty="0" smtClean="0"/>
              <a:t> services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96038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323502" y="5544159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make_dvm.sh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80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TW" dirty="0" smtClean="0"/>
              <a:t>Compile </a:t>
            </a:r>
            <a:r>
              <a:rPr lang="en-US" altLang="zh-TW" dirty="0" err="1" smtClean="0"/>
              <a:t>Dalvik</a:t>
            </a:r>
            <a:r>
              <a:rPr lang="en-US" altLang="zh-TW" dirty="0" smtClean="0"/>
              <a:t> VM x86 Result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5878946" cy="3528392"/>
          </a:xfrm>
          <a:prstGeom prst="rect">
            <a:avLst/>
          </a:prstGeom>
          <a:ln w="76200">
            <a:solidFill>
              <a:schemeClr val="bg2">
                <a:lumMod val="75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1584632"/>
            <a:ext cx="5941143" cy="3716575"/>
          </a:xfrm>
          <a:prstGeom prst="rect">
            <a:avLst/>
          </a:prstGeom>
          <a:ln w="76200">
            <a:solidFill>
              <a:schemeClr val="bg2">
                <a:lumMod val="75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40968"/>
            <a:ext cx="6014754" cy="3456384"/>
          </a:xfrm>
          <a:prstGeom prst="rect">
            <a:avLst/>
          </a:prstGeom>
          <a:ln w="76200"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311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</a:t>
            </a:r>
            <a:r>
              <a:rPr lang="en-US" altLang="zh-TW" dirty="0" err="1" smtClean="0"/>
              <a:t>DalvikVM</a:t>
            </a:r>
            <a:r>
              <a:rPr lang="en-US" altLang="zh-TW" dirty="0" smtClean="0"/>
              <a:t> x86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zh-TW" sz="2400" dirty="0" err="1">
                <a:solidFill>
                  <a:schemeClr val="bg1">
                    <a:lumMod val="85000"/>
                  </a:schemeClr>
                </a:solidFill>
              </a:rPr>
              <a:t>mkdir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 -p dalvik-x86-android-4.3</a:t>
            </a:r>
          </a:p>
          <a:p>
            <a:r>
              <a:rPr lang="en-US" altLang="zh-TW" sz="2400" dirty="0" err="1">
                <a:solidFill>
                  <a:schemeClr val="bg1">
                    <a:lumMod val="85000"/>
                  </a:schemeClr>
                </a:solidFill>
              </a:rPr>
              <a:t>mkdir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 -p 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dalvik-x86-android-4.3/</a:t>
            </a:r>
            <a:r>
              <a:rPr lang="en-US" altLang="zh-TW" sz="2400" dirty="0" err="1" smtClean="0">
                <a:solidFill>
                  <a:schemeClr val="bg1">
                    <a:lumMod val="85000"/>
                  </a:schemeClr>
                </a:solidFill>
              </a:rPr>
              <a:t>tmp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altLang="zh-TW" sz="2400" dirty="0" err="1" smtClean="0">
                <a:solidFill>
                  <a:schemeClr val="bg1">
                    <a:lumMod val="85000"/>
                  </a:schemeClr>
                </a:solidFill>
              </a:rPr>
              <a:t>dalvik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-cache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2400" dirty="0" err="1">
                <a:solidFill>
                  <a:schemeClr val="bg1">
                    <a:lumMod val="85000"/>
                  </a:schemeClr>
                </a:solidFill>
              </a:rPr>
              <a:t>cp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 -r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android-4.3_r1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/out/target/product/generic_x86/system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/ dalvik-x86-android-4.3/system/</a:t>
            </a:r>
          </a:p>
          <a:p>
            <a:r>
              <a:rPr lang="en-US" altLang="zh-TW" sz="2200" dirty="0" err="1">
                <a:solidFill>
                  <a:schemeClr val="bg1">
                    <a:lumMod val="85000"/>
                  </a:schemeClr>
                </a:solidFill>
              </a:rPr>
              <a:t>cp</a:t>
            </a:r>
            <a:r>
              <a:rPr lang="en-US" altLang="zh-TW" sz="2200" dirty="0">
                <a:solidFill>
                  <a:schemeClr val="bg1">
                    <a:lumMod val="85000"/>
                  </a:schemeClr>
                </a:solidFill>
              </a:rPr>
              <a:t> -r </a:t>
            </a:r>
            <a:r>
              <a:rPr lang="en-US" altLang="zh-TW" sz="2400" b="1" dirty="0">
                <a:solidFill>
                  <a:srgbClr val="FF0000"/>
                </a:solidFill>
              </a:rPr>
              <a:t>android-4.3_r1</a:t>
            </a:r>
            <a:r>
              <a:rPr lang="en-US" altLang="zh-TW" sz="2200" dirty="0">
                <a:solidFill>
                  <a:schemeClr val="bg1">
                    <a:lumMod val="85000"/>
                  </a:schemeClr>
                </a:solidFill>
              </a:rPr>
              <a:t>/out/host/linux-x86/bin dalvik-x86-android-4.3/</a:t>
            </a:r>
          </a:p>
          <a:p>
            <a:r>
              <a:rPr lang="en-US" altLang="zh-TW" sz="2200" dirty="0" err="1">
                <a:solidFill>
                  <a:schemeClr val="bg1">
                    <a:lumMod val="85000"/>
                  </a:schemeClr>
                </a:solidFill>
              </a:rPr>
              <a:t>cp</a:t>
            </a:r>
            <a:r>
              <a:rPr lang="en-US" altLang="zh-TW" sz="2200" dirty="0">
                <a:solidFill>
                  <a:schemeClr val="bg1">
                    <a:lumMod val="85000"/>
                  </a:schemeClr>
                </a:solidFill>
              </a:rPr>
              <a:t> -r </a:t>
            </a:r>
            <a:r>
              <a:rPr lang="en-US" altLang="zh-TW" sz="2400" b="1" dirty="0">
                <a:solidFill>
                  <a:srgbClr val="FF0000"/>
                </a:solidFill>
              </a:rPr>
              <a:t>android-4.3_r1</a:t>
            </a:r>
            <a:r>
              <a:rPr lang="en-US" altLang="zh-TW" sz="2200" dirty="0">
                <a:solidFill>
                  <a:schemeClr val="bg1">
                    <a:lumMod val="85000"/>
                  </a:schemeClr>
                </a:solidFill>
              </a:rPr>
              <a:t>/out/host/linux-x86/lib dalvik-x86-android-4.3/</a:t>
            </a:r>
          </a:p>
          <a:p>
            <a:r>
              <a:rPr lang="en-US" altLang="zh-TW" sz="2200" dirty="0" err="1">
                <a:solidFill>
                  <a:schemeClr val="bg1">
                    <a:lumMod val="85000"/>
                  </a:schemeClr>
                </a:solidFill>
              </a:rPr>
              <a:t>cp</a:t>
            </a:r>
            <a:r>
              <a:rPr lang="en-US" altLang="zh-TW" sz="2200" dirty="0">
                <a:solidFill>
                  <a:schemeClr val="bg1">
                    <a:lumMod val="85000"/>
                  </a:schemeClr>
                </a:solidFill>
              </a:rPr>
              <a:t> -r </a:t>
            </a:r>
            <a:r>
              <a:rPr lang="en-US" altLang="zh-TW" sz="2400" b="1" dirty="0">
                <a:solidFill>
                  <a:srgbClr val="FF0000"/>
                </a:solidFill>
              </a:rPr>
              <a:t>android-4.3_r1</a:t>
            </a:r>
            <a:r>
              <a:rPr lang="en-US" altLang="zh-TW" sz="2200" dirty="0">
                <a:solidFill>
                  <a:schemeClr val="bg1">
                    <a:lumMod val="85000"/>
                  </a:schemeClr>
                </a:solidFill>
              </a:rPr>
              <a:t>/out/host/linux-x86/</a:t>
            </a:r>
            <a:r>
              <a:rPr lang="en-US" altLang="zh-TW" sz="2200" dirty="0" err="1">
                <a:solidFill>
                  <a:schemeClr val="bg1">
                    <a:lumMod val="85000"/>
                  </a:schemeClr>
                </a:solidFill>
              </a:rPr>
              <a:t>usr</a:t>
            </a:r>
            <a:r>
              <a:rPr lang="en-US" altLang="zh-TW" sz="2200" dirty="0">
                <a:solidFill>
                  <a:schemeClr val="bg1">
                    <a:lumMod val="85000"/>
                  </a:schemeClr>
                </a:solidFill>
              </a:rPr>
              <a:t> dalvik-x86-android-4.3/system</a:t>
            </a:r>
            <a:r>
              <a:rPr lang="en-US" altLang="zh-TW" sz="220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endParaRPr lang="en-US" altLang="zh-TW" sz="2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 err="1" smtClean="0"/>
              <a:t>Dex</a:t>
            </a:r>
            <a:r>
              <a:rPr lang="en-US" altLang="zh-TW" dirty="0"/>
              <a:t> </a:t>
            </a:r>
            <a:r>
              <a:rPr lang="en-US" altLang="zh-TW" dirty="0" smtClean="0"/>
              <a:t>Format Report </a:t>
            </a:r>
            <a:r>
              <a:rPr lang="en-US" altLang="zh-TW" dirty="0" smtClean="0"/>
              <a:t>(deadline </a:t>
            </a:r>
            <a:r>
              <a:rPr lang="en-US" altLang="zh-TW" dirty="0" smtClean="0"/>
              <a:t>: 2013/11/30)</a:t>
            </a:r>
          </a:p>
          <a:p>
            <a:pPr lvl="1"/>
            <a:r>
              <a:rPr lang="zh-TW" altLang="en-US" dirty="0" smtClean="0"/>
              <a:t>研究 </a:t>
            </a:r>
            <a:r>
              <a:rPr lang="en-US" altLang="zh-TW" dirty="0" err="1" smtClean="0"/>
              <a:t>Dex</a:t>
            </a:r>
            <a:r>
              <a:rPr lang="en-US" altLang="zh-TW" dirty="0" smtClean="0"/>
              <a:t> Format </a:t>
            </a:r>
            <a:r>
              <a:rPr lang="zh-TW" altLang="en-US" dirty="0" smtClean="0"/>
              <a:t>心得報告</a:t>
            </a:r>
            <a:r>
              <a:rPr lang="en-US" altLang="zh-TW" dirty="0" smtClean="0"/>
              <a:t>,  </a:t>
            </a:r>
            <a:r>
              <a:rPr lang="zh-TW" altLang="en-US" dirty="0" smtClean="0"/>
              <a:t>需包含定義</a:t>
            </a:r>
            <a:r>
              <a:rPr lang="en-US" altLang="zh-TW" dirty="0" err="1" smtClean="0"/>
              <a:t>Dex</a:t>
            </a:r>
            <a:r>
              <a:rPr lang="zh-TW" altLang="en-US" dirty="0" smtClean="0"/>
              <a:t>資料結構</a:t>
            </a:r>
            <a:r>
              <a:rPr lang="en-US" altLang="zh-TW" dirty="0" smtClean="0"/>
              <a:t>, </a:t>
            </a:r>
            <a:r>
              <a:rPr lang="zh-TW" altLang="en-US" dirty="0" smtClean="0"/>
              <a:t>抄襲與複製成績為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source.android.com/devices/tech/dalvik/dex-format.html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9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Hello World on </a:t>
            </a:r>
            <a:r>
              <a:rPr lang="en-US" altLang="zh-TW" dirty="0" err="1"/>
              <a:t>Dalvik</a:t>
            </a:r>
            <a:r>
              <a:rPr lang="en-US" altLang="zh-TW" dirty="0"/>
              <a:t> </a:t>
            </a:r>
            <a:r>
              <a:rPr lang="en-US" altLang="zh-TW" dirty="0" smtClean="0"/>
              <a:t>VM Roadmap </a:t>
            </a:r>
            <a:endParaRPr lang="en-US" altLang="zh-TW" dirty="0"/>
          </a:p>
        </p:txBody>
      </p:sp>
      <p:sp>
        <p:nvSpPr>
          <p:cNvPr id="4" name="圓角矩形 3"/>
          <p:cNvSpPr/>
          <p:nvPr/>
        </p:nvSpPr>
        <p:spPr>
          <a:xfrm>
            <a:off x="251520" y="1960912"/>
            <a:ext cx="2304256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Build Environment Setup</a:t>
            </a:r>
            <a:endParaRPr lang="zh-TW" altLang="en-US" sz="2000" dirty="0"/>
          </a:p>
        </p:txBody>
      </p:sp>
      <p:sp>
        <p:nvSpPr>
          <p:cNvPr id="5" name="圓角矩形 4"/>
          <p:cNvSpPr/>
          <p:nvPr/>
        </p:nvSpPr>
        <p:spPr>
          <a:xfrm>
            <a:off x="2970040" y="1962704"/>
            <a:ext cx="2304256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JDK Installation</a:t>
            </a:r>
            <a:endParaRPr lang="zh-TW" altLang="en-US" sz="2000" dirty="0"/>
          </a:p>
        </p:txBody>
      </p:sp>
      <p:sp>
        <p:nvSpPr>
          <p:cNvPr id="6" name="圓角矩形 5"/>
          <p:cNvSpPr/>
          <p:nvPr/>
        </p:nvSpPr>
        <p:spPr>
          <a:xfrm>
            <a:off x="5762005" y="1962892"/>
            <a:ext cx="2304256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Download Android Open Source</a:t>
            </a:r>
            <a:endParaRPr lang="zh-TW" altLang="en-US" sz="2000" dirty="0"/>
          </a:p>
        </p:txBody>
      </p:sp>
      <p:cxnSp>
        <p:nvCxnSpPr>
          <p:cNvPr id="8" name="肘形接點 7"/>
          <p:cNvCxnSpPr>
            <a:stCxn id="4" idx="3"/>
            <a:endCxn id="5" idx="1"/>
          </p:cNvCxnSpPr>
          <p:nvPr/>
        </p:nvCxnSpPr>
        <p:spPr>
          <a:xfrm>
            <a:off x="2555776" y="2428964"/>
            <a:ext cx="414264" cy="17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5" idx="3"/>
            <a:endCxn id="6" idx="1"/>
          </p:cNvCxnSpPr>
          <p:nvPr/>
        </p:nvCxnSpPr>
        <p:spPr>
          <a:xfrm>
            <a:off x="5274296" y="2430756"/>
            <a:ext cx="487709" cy="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5733245" y="3313957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dk1"/>
                </a:solidFill>
              </a:rPr>
              <a:t>Compile </a:t>
            </a:r>
            <a:r>
              <a:rPr lang="en-US" altLang="zh-TW" sz="2000" dirty="0" err="1" smtClean="0">
                <a:solidFill>
                  <a:schemeClr val="dk1"/>
                </a:solidFill>
              </a:rPr>
              <a:t>Dalvik</a:t>
            </a:r>
            <a:r>
              <a:rPr lang="en-US" altLang="zh-TW" sz="2000" dirty="0" smtClean="0">
                <a:solidFill>
                  <a:schemeClr val="dk1"/>
                </a:solidFill>
              </a:rPr>
              <a:t> VM x86 host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1520" y="5013173"/>
            <a:ext cx="2088232" cy="10081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Compile Hello World</a:t>
            </a:r>
            <a:endParaRPr lang="zh-TW" altLang="en-US" sz="2000" dirty="0"/>
          </a:p>
        </p:txBody>
      </p:sp>
      <p:cxnSp>
        <p:nvCxnSpPr>
          <p:cNvPr id="47" name="直線單箭頭接點 46"/>
          <p:cNvCxnSpPr>
            <a:stCxn id="6" idx="2"/>
            <a:endCxn id="13" idx="0"/>
          </p:cNvCxnSpPr>
          <p:nvPr/>
        </p:nvCxnSpPr>
        <p:spPr>
          <a:xfrm>
            <a:off x="6914133" y="2898996"/>
            <a:ext cx="7244" cy="414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733245" y="4948196"/>
            <a:ext cx="2376264" cy="11161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Dalvik</a:t>
            </a:r>
            <a:r>
              <a:rPr lang="en-US" altLang="zh-TW" sz="2800" dirty="0" smtClean="0"/>
              <a:t> x86</a:t>
            </a:r>
            <a:endParaRPr lang="zh-TW" altLang="en-US" sz="2800" dirty="0"/>
          </a:p>
        </p:txBody>
      </p:sp>
      <p:cxnSp>
        <p:nvCxnSpPr>
          <p:cNvPr id="54" name="直線單箭頭接點 53"/>
          <p:cNvCxnSpPr>
            <a:stCxn id="13" idx="2"/>
            <a:endCxn id="48" idx="0"/>
          </p:cNvCxnSpPr>
          <p:nvPr/>
        </p:nvCxnSpPr>
        <p:spPr>
          <a:xfrm>
            <a:off x="6921377" y="4394077"/>
            <a:ext cx="0" cy="55411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020272" y="446495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Produce</a:t>
            </a:r>
            <a:endParaRPr lang="zh-TW" altLang="en-US" dirty="0"/>
          </a:p>
        </p:txBody>
      </p:sp>
      <p:sp>
        <p:nvSpPr>
          <p:cNvPr id="56" name="圓角矩形 55"/>
          <p:cNvSpPr/>
          <p:nvPr/>
        </p:nvSpPr>
        <p:spPr>
          <a:xfrm>
            <a:off x="3003990" y="5049178"/>
            <a:ext cx="1313928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Foo.jar</a:t>
            </a:r>
            <a:endParaRPr lang="zh-TW" altLang="en-US" sz="2400" dirty="0"/>
          </a:p>
        </p:txBody>
      </p:sp>
      <p:cxnSp>
        <p:nvCxnSpPr>
          <p:cNvPr id="58" name="直線單箭頭接點 57"/>
          <p:cNvCxnSpPr>
            <a:stCxn id="37" idx="3"/>
            <a:endCxn id="56" idx="1"/>
          </p:cNvCxnSpPr>
          <p:nvPr/>
        </p:nvCxnSpPr>
        <p:spPr>
          <a:xfrm flipV="1">
            <a:off x="2339752" y="5517230"/>
            <a:ext cx="66423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6" idx="3"/>
            <a:endCxn id="48" idx="1"/>
          </p:cNvCxnSpPr>
          <p:nvPr/>
        </p:nvCxnSpPr>
        <p:spPr>
          <a:xfrm flipV="1">
            <a:off x="4317918" y="5506258"/>
            <a:ext cx="1415327" cy="1097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572000" y="5661248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Run</a:t>
            </a:r>
            <a:endParaRPr lang="zh-TW" altLang="en-US" dirty="0"/>
          </a:p>
        </p:txBody>
      </p:sp>
      <p:sp>
        <p:nvSpPr>
          <p:cNvPr id="63" name="圓角矩形 62"/>
          <p:cNvSpPr/>
          <p:nvPr/>
        </p:nvSpPr>
        <p:spPr>
          <a:xfrm>
            <a:off x="107504" y="1772816"/>
            <a:ext cx="8568952" cy="2692138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96822" y="3870857"/>
            <a:ext cx="2500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</a:rPr>
              <a:t>Build </a:t>
            </a:r>
            <a:r>
              <a:rPr lang="en-US" altLang="zh-TW" sz="2800" dirty="0" err="1">
                <a:solidFill>
                  <a:schemeClr val="bg2">
                    <a:lumMod val="25000"/>
                  </a:schemeClr>
                </a:solidFill>
              </a:rPr>
              <a:t>Dalvik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</a:rPr>
              <a:t> VM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107504" y="4834286"/>
            <a:ext cx="4536504" cy="1835074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396822" y="6125797"/>
            <a:ext cx="35271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Compile Hello World</a:t>
            </a:r>
          </a:p>
        </p:txBody>
      </p:sp>
    </p:spTree>
    <p:extLst>
      <p:ext uri="{BB962C8B-B14F-4D97-AF65-F5344CB8AC3E}">
        <p14:creationId xmlns:p14="http://schemas.microsoft.com/office/powerpoint/2010/main" val="336040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25" y="3555097"/>
            <a:ext cx="3879419" cy="3096344"/>
          </a:xfrm>
          <a:prstGeom prst="rect">
            <a:avLst/>
          </a:prstGeom>
          <a:noFill/>
          <a:ln w="57150">
            <a:solidFill>
              <a:schemeClr val="bg2">
                <a:lumMod val="25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Download ADT (</a:t>
            </a:r>
            <a:r>
              <a:rPr lang="en-US" altLang="zh-TW" sz="3200" dirty="0"/>
              <a:t>Android Development Tools </a:t>
            </a:r>
            <a:r>
              <a:rPr lang="en-US" altLang="zh-TW" sz="3200" dirty="0" smtClean="0"/>
              <a:t>) for Compile Hello World</a:t>
            </a:r>
            <a:endParaRPr lang="zh-TW" altLang="en-US" sz="32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" y="1352541"/>
            <a:ext cx="5341643" cy="315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347864" y="3933056"/>
            <a:ext cx="2052228" cy="5760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>
            <a:endCxn id="12291" idx="1"/>
          </p:cNvCxnSpPr>
          <p:nvPr/>
        </p:nvCxnSpPr>
        <p:spPr>
          <a:xfrm rot="16200000" flipH="1">
            <a:off x="4713686" y="4563929"/>
            <a:ext cx="594149" cy="48452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4565" y="50893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4"/>
              </a:rPr>
              <a:t>http://developer.android.com/sdk/index.html#download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 Hello World to DEX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23528" y="1767325"/>
            <a:ext cx="165618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Foo.java</a:t>
            </a:r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1673678" y="2852936"/>
            <a:ext cx="165618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/>
              <a:t>javac</a:t>
            </a:r>
            <a:endParaRPr lang="zh-TW" altLang="en-US" sz="3200" dirty="0"/>
          </a:p>
        </p:txBody>
      </p:sp>
      <p:sp>
        <p:nvSpPr>
          <p:cNvPr id="8" name="圓角矩形 7"/>
          <p:cNvSpPr/>
          <p:nvPr/>
        </p:nvSpPr>
        <p:spPr>
          <a:xfrm>
            <a:off x="3059832" y="3857905"/>
            <a:ext cx="165618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Foo.class</a:t>
            </a:r>
            <a:endParaRPr lang="zh-TW" altLang="en-US" sz="2400" dirty="0"/>
          </a:p>
        </p:txBody>
      </p:sp>
      <p:cxnSp>
        <p:nvCxnSpPr>
          <p:cNvPr id="32" name="肘形接點 31"/>
          <p:cNvCxnSpPr>
            <a:stCxn id="4" idx="3"/>
            <a:endCxn id="5" idx="0"/>
          </p:cNvCxnSpPr>
          <p:nvPr/>
        </p:nvCxnSpPr>
        <p:spPr>
          <a:xfrm>
            <a:off x="1979712" y="2199373"/>
            <a:ext cx="522058" cy="6535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5" idx="3"/>
            <a:endCxn id="8" idx="0"/>
          </p:cNvCxnSpPr>
          <p:nvPr/>
        </p:nvCxnSpPr>
        <p:spPr>
          <a:xfrm>
            <a:off x="3329862" y="3284984"/>
            <a:ext cx="558062" cy="57292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4360331" y="4941168"/>
            <a:ext cx="165618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lt1"/>
                </a:solidFill>
              </a:rPr>
              <a:t>dx</a:t>
            </a:r>
            <a:endParaRPr lang="zh-TW" altLang="en-US" sz="3200" dirty="0">
              <a:solidFill>
                <a:schemeClr val="lt1"/>
              </a:solidFill>
            </a:endParaRPr>
          </a:p>
        </p:txBody>
      </p:sp>
      <p:cxnSp>
        <p:nvCxnSpPr>
          <p:cNvPr id="43" name="肘形接點 42"/>
          <p:cNvCxnSpPr>
            <a:stCxn id="8" idx="3"/>
            <a:endCxn id="41" idx="0"/>
          </p:cNvCxnSpPr>
          <p:nvPr/>
        </p:nvCxnSpPr>
        <p:spPr>
          <a:xfrm>
            <a:off x="4716016" y="4289953"/>
            <a:ext cx="472407" cy="65121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7020272" y="4941168"/>
            <a:ext cx="165618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foo.jar</a:t>
            </a:r>
            <a:endParaRPr lang="zh-TW" altLang="en-US" sz="2400" dirty="0"/>
          </a:p>
        </p:txBody>
      </p:sp>
      <p:cxnSp>
        <p:nvCxnSpPr>
          <p:cNvPr id="56" name="直線單箭頭接點 55"/>
          <p:cNvCxnSpPr>
            <a:stCxn id="41" idx="3"/>
            <a:endCxn id="54" idx="1"/>
          </p:cNvCxnSpPr>
          <p:nvPr/>
        </p:nvCxnSpPr>
        <p:spPr>
          <a:xfrm>
            <a:off x="6016515" y="5373216"/>
            <a:ext cx="10037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625316" y="4353950"/>
            <a:ext cx="244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Classes.dex</a:t>
            </a:r>
            <a:endParaRPr lang="zh-TW" altLang="en-US" sz="28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915816" y="2199373"/>
            <a:ext cx="360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javac</a:t>
            </a:r>
            <a:r>
              <a:rPr lang="en-US" altLang="zh-TW" sz="2000" dirty="0" smtClean="0"/>
              <a:t> Foo.java</a:t>
            </a:r>
            <a:endParaRPr lang="zh-TW" altLang="en-US" sz="2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50976" y="5339676"/>
            <a:ext cx="397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dx --</a:t>
            </a:r>
            <a:r>
              <a:rPr lang="en-US" altLang="zh-TW" sz="2000" dirty="0" err="1" smtClean="0"/>
              <a:t>dex</a:t>
            </a:r>
            <a:r>
              <a:rPr lang="en-US" altLang="zh-TW" sz="2000" dirty="0" smtClean="0"/>
              <a:t> –output=foo.jar </a:t>
            </a:r>
            <a:r>
              <a:rPr lang="en-US" altLang="zh-TW" sz="2000" dirty="0" err="1" smtClean="0"/>
              <a:t>Foo.class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06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</a:t>
            </a:r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Foo1.java</a:t>
            </a:r>
          </a:p>
          <a:p>
            <a:pPr marL="400050" lvl="1" indent="0">
              <a:buNone/>
            </a:pPr>
            <a:r>
              <a:rPr lang="en-US" altLang="zh-TW" dirty="0" smtClean="0"/>
              <a:t>Foo1 { </a:t>
            </a:r>
          </a:p>
          <a:p>
            <a:pPr marL="857250" lvl="2" indent="0">
              <a:buNone/>
            </a:pPr>
            <a:r>
              <a:rPr lang="en-US" altLang="zh-TW" dirty="0" smtClean="0"/>
              <a:t>public </a:t>
            </a:r>
            <a:r>
              <a:rPr lang="en-US" altLang="zh-TW" dirty="0" smtClean="0"/>
              <a:t>static void main ( String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[] ) {</a:t>
            </a:r>
          </a:p>
          <a:p>
            <a:pPr marL="857250" lvl="2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(“Hello World”);</a:t>
            </a:r>
          </a:p>
          <a:p>
            <a:pPr marL="857250" lvl="2" indent="0">
              <a:buNone/>
            </a:pPr>
            <a:r>
              <a:rPr lang="en-US" altLang="zh-TW" dirty="0" smtClean="0"/>
              <a:t>}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javac</a:t>
            </a:r>
            <a:r>
              <a:rPr lang="en-US" altLang="zh-TW" dirty="0" smtClean="0"/>
              <a:t> Foo1.java</a:t>
            </a:r>
          </a:p>
          <a:p>
            <a:r>
              <a:rPr lang="en-US" altLang="zh-TW" dirty="0"/>
              <a:t>dx --</a:t>
            </a:r>
            <a:r>
              <a:rPr lang="en-US" altLang="zh-TW" dirty="0" err="1"/>
              <a:t>dex</a:t>
            </a:r>
            <a:r>
              <a:rPr lang="en-US" altLang="zh-TW" dirty="0"/>
              <a:t> --</a:t>
            </a:r>
            <a:r>
              <a:rPr lang="en-US" altLang="zh-TW" dirty="0" smtClean="0"/>
              <a:t>output=foo1.jar Foo1.class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6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Hello World on </a:t>
            </a:r>
            <a:r>
              <a:rPr lang="en-US" altLang="zh-TW" dirty="0" err="1" smtClean="0"/>
              <a:t>DalvikVM</a:t>
            </a:r>
            <a:r>
              <a:rPr lang="en-US" altLang="zh-TW" dirty="0" smtClean="0"/>
              <a:t> x86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56353" y="249289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run_dvm2.sh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3528" y="2954560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$@ </a:t>
            </a:r>
            <a:r>
              <a:rPr lang="zh-TW" altLang="en-US" sz="2800" dirty="0" smtClean="0"/>
              <a:t>是 </a:t>
            </a:r>
            <a:r>
              <a:rPr lang="en-US" altLang="zh-TW" sz="2800" dirty="0" smtClean="0"/>
              <a:t>bash script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parameters </a:t>
            </a:r>
            <a:endParaRPr lang="en-US" altLang="zh-TW" sz="2800" dirty="0" smtClean="0"/>
          </a:p>
          <a:p>
            <a:r>
              <a:rPr lang="en-US" altLang="zh-TW" sz="2800" dirty="0" smtClean="0"/>
              <a:t>./run_dvm2.sh </a:t>
            </a:r>
            <a:r>
              <a:rPr lang="en-US" altLang="zh-TW" sz="2800" dirty="0" smtClean="0"/>
              <a:t>–</a:t>
            </a:r>
            <a:r>
              <a:rPr lang="en-US" altLang="zh-TW" sz="2800" dirty="0" err="1" smtClean="0"/>
              <a:t>cp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foo1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.jar</a:t>
            </a:r>
            <a:r>
              <a:rPr lang="en-US" altLang="zh-TW" sz="2800" dirty="0" smtClean="0"/>
              <a:t> Foo</a:t>
            </a:r>
            <a:endParaRPr lang="en-US" altLang="zh-TW" sz="2800" dirty="0" smtClean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7" y="1196752"/>
            <a:ext cx="8712968" cy="116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23" y="4005064"/>
            <a:ext cx="65436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0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Dalvik</a:t>
            </a:r>
            <a:r>
              <a:rPr lang="en-US" altLang="zh-TW" dirty="0" smtClean="0"/>
              <a:t> VM and </a:t>
            </a:r>
            <a:r>
              <a:rPr lang="en-US" altLang="zh-TW" dirty="0" err="1" smtClean="0"/>
              <a:t>ByteCode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27363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Register-based, 32bits </a:t>
            </a:r>
          </a:p>
          <a:p>
            <a:r>
              <a:rPr lang="en-US" altLang="zh-TW" dirty="0" smtClean="0"/>
              <a:t>Instructions Fetch Unit : 16 bits </a:t>
            </a:r>
          </a:p>
          <a:p>
            <a:pPr lvl="1"/>
            <a:r>
              <a:rPr lang="en-US" altLang="zh-TW" dirty="0" smtClean="0"/>
              <a:t>Byte code store as binary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onstant pools</a:t>
            </a:r>
          </a:p>
          <a:p>
            <a:pPr lvl="1"/>
            <a:r>
              <a:rPr lang="en-US" altLang="zh-TW" dirty="0" smtClean="0"/>
              <a:t>String, Type, Field, Method, Class</a:t>
            </a:r>
          </a:p>
          <a:p>
            <a:r>
              <a:rPr lang="en-US" altLang="zh-TW" dirty="0" smtClean="0"/>
              <a:t>Human-syntax and </a:t>
            </a:r>
            <a:r>
              <a:rPr lang="en-US" altLang="zh-TW" dirty="0"/>
              <a:t>mnemonics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79175"/>
              </p:ext>
            </p:extLst>
          </p:nvPr>
        </p:nvGraphicFramePr>
        <p:xfrm>
          <a:off x="1331640" y="4077072"/>
          <a:ext cx="6096000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Insturction</a:t>
                      </a:r>
                      <a:r>
                        <a:rPr lang="en-US" altLang="zh-TW" dirty="0" smtClean="0"/>
                        <a:t> Suffix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-wide(64bits </a:t>
                      </a:r>
                      <a:r>
                        <a:rPr lang="en-US" altLang="zh-TW" dirty="0" err="1" smtClean="0"/>
                        <a:t>OpCodes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-char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boolean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-short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-long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-float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-object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-string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-void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2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Dalvik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ByteCode</a:t>
            </a:r>
            <a:r>
              <a:rPr lang="en-US" altLang="zh-TW" dirty="0" smtClean="0"/>
              <a:t> </a:t>
            </a:r>
            <a:r>
              <a:rPr lang="en-US" altLang="zh-TW" dirty="0" smtClean="0"/>
              <a:t>Human-syntax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altLang="zh-TW" dirty="0" smtClean="0"/>
              <a:t>Example </a:t>
            </a:r>
            <a:r>
              <a:rPr lang="en-US" altLang="zh-TW" dirty="0"/>
              <a:t>"move-wide/from16 </a:t>
            </a:r>
            <a:r>
              <a:rPr lang="en-US" altLang="zh-TW" dirty="0" err="1"/>
              <a:t>vAA</a:t>
            </a:r>
            <a:r>
              <a:rPr lang="en-US" altLang="zh-TW" dirty="0"/>
              <a:t>, </a:t>
            </a:r>
            <a:r>
              <a:rPr lang="en-US" altLang="zh-TW" dirty="0" err="1"/>
              <a:t>vBBBB</a:t>
            </a:r>
            <a:r>
              <a:rPr lang="en-US" altLang="zh-TW" dirty="0" smtClean="0"/>
              <a:t>":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Opcode</a:t>
            </a:r>
            <a:r>
              <a:rPr lang="en-US" altLang="zh-TW" dirty="0" smtClean="0"/>
              <a:t> </a:t>
            </a:r>
            <a:r>
              <a:rPr lang="en-US" altLang="zh-TW" dirty="0" smtClean="0"/>
              <a:t>: “move</a:t>
            </a:r>
            <a:r>
              <a:rPr lang="en-US" altLang="zh-TW" dirty="0"/>
              <a:t>" </a:t>
            </a:r>
            <a:r>
              <a:rPr lang="en-US" altLang="zh-TW" dirty="0" smtClean="0"/>
              <a:t>move </a:t>
            </a:r>
            <a:r>
              <a:rPr lang="en-US" altLang="zh-TW" dirty="0"/>
              <a:t>a register's </a:t>
            </a:r>
            <a:r>
              <a:rPr lang="en-US" altLang="zh-TW" dirty="0" smtClean="0"/>
              <a:t>value).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en-US" altLang="zh-TW" dirty="0"/>
              <a:t>"wide" is the name </a:t>
            </a:r>
            <a:r>
              <a:rPr lang="en-US" altLang="zh-TW" dirty="0" smtClean="0"/>
              <a:t>suffix</a:t>
            </a:r>
          </a:p>
          <a:p>
            <a:pPr lvl="2">
              <a:spcBef>
                <a:spcPts val="600"/>
              </a:spcBef>
            </a:pPr>
            <a:r>
              <a:rPr lang="en-US" altLang="zh-TW" dirty="0" smtClean="0"/>
              <a:t> </a:t>
            </a:r>
            <a:r>
              <a:rPr lang="en-US" altLang="zh-TW" dirty="0"/>
              <a:t>it operates on wide (64 bit) data.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"from16" is the </a:t>
            </a:r>
            <a:r>
              <a:rPr lang="en-US" altLang="zh-TW" dirty="0" err="1"/>
              <a:t>opcode</a:t>
            </a:r>
            <a:r>
              <a:rPr lang="en-US" altLang="zh-TW" dirty="0"/>
              <a:t> </a:t>
            </a:r>
            <a:r>
              <a:rPr lang="en-US" altLang="zh-TW" dirty="0" smtClean="0"/>
              <a:t>suffix</a:t>
            </a:r>
          </a:p>
          <a:p>
            <a:pPr lvl="2">
              <a:spcBef>
                <a:spcPts val="600"/>
              </a:spcBef>
            </a:pPr>
            <a:r>
              <a:rPr lang="en-US" altLang="zh-TW" dirty="0" smtClean="0"/>
              <a:t>16-bit </a:t>
            </a:r>
            <a:r>
              <a:rPr lang="en-US" altLang="zh-TW" dirty="0"/>
              <a:t>register reference </a:t>
            </a:r>
            <a:r>
              <a:rPr lang="en-US" altLang="zh-TW" dirty="0" smtClean="0"/>
              <a:t>as a source.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en-US" altLang="zh-TW" dirty="0"/>
              <a:t>"</a:t>
            </a:r>
            <a:r>
              <a:rPr lang="en-US" altLang="zh-TW" dirty="0" err="1"/>
              <a:t>vAA</a:t>
            </a:r>
            <a:r>
              <a:rPr lang="en-US" altLang="zh-TW" dirty="0"/>
              <a:t>" is the </a:t>
            </a:r>
            <a:r>
              <a:rPr lang="en-US" altLang="zh-TW" b="1" dirty="0">
                <a:solidFill>
                  <a:srgbClr val="FF0000"/>
                </a:solidFill>
              </a:rPr>
              <a:t>destination register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zh-TW" dirty="0" smtClean="0"/>
              <a:t>v0</a:t>
            </a:r>
            <a:r>
              <a:rPr lang="en-US" altLang="zh-TW" dirty="0"/>
              <a:t> – v255.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"</a:t>
            </a:r>
            <a:r>
              <a:rPr lang="en-US" altLang="zh-TW" dirty="0" err="1"/>
              <a:t>vBBBB</a:t>
            </a:r>
            <a:r>
              <a:rPr lang="en-US" altLang="zh-TW" dirty="0"/>
              <a:t>" is the </a:t>
            </a:r>
            <a:r>
              <a:rPr lang="en-US" altLang="zh-TW" b="1" dirty="0">
                <a:solidFill>
                  <a:srgbClr val="FF0000"/>
                </a:solidFill>
              </a:rPr>
              <a:t>source </a:t>
            </a:r>
            <a:r>
              <a:rPr lang="en-US" altLang="zh-TW" b="1" dirty="0" smtClean="0">
                <a:solidFill>
                  <a:srgbClr val="FF0000"/>
                </a:solidFill>
              </a:rPr>
              <a:t>register</a:t>
            </a:r>
          </a:p>
          <a:p>
            <a:pPr lvl="2">
              <a:spcBef>
                <a:spcPts val="600"/>
              </a:spcBef>
            </a:pPr>
            <a:r>
              <a:rPr lang="en-US" altLang="zh-TW" dirty="0" smtClean="0"/>
              <a:t>v0</a:t>
            </a:r>
            <a:r>
              <a:rPr lang="en-US" altLang="zh-TW" dirty="0"/>
              <a:t> – v65535.</a:t>
            </a:r>
          </a:p>
          <a:p>
            <a:pPr>
              <a:spcBef>
                <a:spcPts val="600"/>
              </a:spcBef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3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Dalvik</a:t>
            </a:r>
            <a:r>
              <a:rPr lang="en-US" altLang="zh-TW" dirty="0"/>
              <a:t> </a:t>
            </a:r>
            <a:r>
              <a:rPr lang="en-US" altLang="zh-TW" dirty="0" err="1"/>
              <a:t>ByteCode</a:t>
            </a:r>
            <a:r>
              <a:rPr lang="en-US" altLang="zh-TW" dirty="0"/>
              <a:t>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36664"/>
              </p:ext>
            </p:extLst>
          </p:nvPr>
        </p:nvGraphicFramePr>
        <p:xfrm>
          <a:off x="251520" y="1628800"/>
          <a:ext cx="8712969" cy="31699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56184"/>
                <a:gridCol w="1296144"/>
                <a:gridCol w="2275453"/>
                <a:gridCol w="1742594"/>
                <a:gridCol w="1742594"/>
              </a:tblGrid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OpCode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suffix1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Suffix2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destination</a:t>
                      </a:r>
                      <a:endParaRPr lang="zh-TW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source</a:t>
                      </a:r>
                      <a:endParaRPr lang="zh-TW" altLang="en-US" sz="2000" b="0" dirty="0"/>
                    </a:p>
                  </a:txBody>
                  <a:tcPr anchor="ctr"/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move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wide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from16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err="1" smtClean="0"/>
                        <a:t>vAA</a:t>
                      </a:r>
                      <a:endParaRPr lang="zh-TW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err="1" smtClean="0"/>
                        <a:t>vBBBB</a:t>
                      </a:r>
                      <a:endParaRPr lang="zh-TW" altLang="en-US" sz="2000" b="0" dirty="0"/>
                    </a:p>
                  </a:txBody>
                  <a:tcPr anchor="ctr"/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err="1" smtClean="0"/>
                        <a:t>const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4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/>
                        <a:t>v6</a:t>
                      </a:r>
                      <a:endParaRPr lang="zh-TW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err="1" smtClean="0"/>
                        <a:t>int</a:t>
                      </a:r>
                      <a:r>
                        <a:rPr lang="en-US" altLang="zh-TW" sz="2000" b="0" dirty="0" smtClean="0"/>
                        <a:t> #0</a:t>
                      </a:r>
                      <a:endParaRPr lang="zh-TW" altLang="en-US" sz="2000" b="0" dirty="0"/>
                    </a:p>
                  </a:txBody>
                  <a:tcPr anchor="ctr"/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double-to-</a:t>
                      </a:r>
                      <a:r>
                        <a:rPr lang="en-US" altLang="zh-TW" sz="2000" b="0" dirty="0" err="1" smtClean="0"/>
                        <a:t>int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/>
                        <a:t>v0</a:t>
                      </a:r>
                      <a:endParaRPr lang="zh-TW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v0</a:t>
                      </a:r>
                      <a:endParaRPr lang="zh-TW" altLang="en-US" sz="2000" b="0" dirty="0"/>
                    </a:p>
                  </a:txBody>
                  <a:tcPr anchor="ctr"/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invoke-virtual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/>
                        <a:t>method@0002</a:t>
                      </a:r>
                      <a:endParaRPr lang="zh-TW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{v3,v4}</a:t>
                      </a:r>
                      <a:endParaRPr lang="zh-TW" altLang="en-US" sz="2000" b="0" dirty="0"/>
                    </a:p>
                  </a:txBody>
                  <a:tcPr anchor="ctr"/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err="1" smtClean="0"/>
                        <a:t>const</a:t>
                      </a:r>
                      <a:r>
                        <a:rPr lang="en-US" altLang="zh-TW" sz="2000" b="0" dirty="0" smtClean="0"/>
                        <a:t>-string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/>
                        <a:t>string@0005</a:t>
                      </a:r>
                      <a:endParaRPr lang="zh-TW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v4</a:t>
                      </a:r>
                      <a:endParaRPr lang="zh-TW" altLang="en-US" sz="2000" b="0" dirty="0"/>
                    </a:p>
                  </a:txBody>
                  <a:tcPr anchor="ctr"/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err="1" smtClean="0"/>
                        <a:t>mul-int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/>
                        <a:t>v3</a:t>
                      </a:r>
                      <a:endParaRPr lang="zh-TW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v0,v1</a:t>
                      </a:r>
                      <a:endParaRPr lang="zh-TW" altLang="en-US" sz="2000" b="0" dirty="0"/>
                    </a:p>
                  </a:txBody>
                  <a:tcPr anchor="ctr"/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add-</a:t>
                      </a:r>
                      <a:r>
                        <a:rPr lang="en-US" altLang="zh-TW" sz="2000" b="0" dirty="0" err="1" smtClean="0"/>
                        <a:t>int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2addr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/>
                        <a:t>v2</a:t>
                      </a:r>
                      <a:endParaRPr lang="zh-TW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v2,v3</a:t>
                      </a:r>
                      <a:endParaRPr lang="zh-TW" altLang="en-US" sz="20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DVM </a:t>
            </a:r>
            <a:r>
              <a:rPr lang="en-US" altLang="zh-TW" dirty="0" err="1" smtClean="0"/>
              <a:t>ByteCode</a:t>
            </a:r>
            <a:r>
              <a:rPr lang="en-US" altLang="zh-TW" dirty="0" smtClean="0"/>
              <a:t> </a:t>
            </a:r>
            <a:r>
              <a:rPr lang="en-US" altLang="zh-TW" dirty="0" smtClean="0"/>
              <a:t>I</a:t>
            </a:r>
            <a:r>
              <a:rPr lang="en-US" altLang="zh-TW" dirty="0" smtClean="0"/>
              <a:t>nterpreter </a:t>
            </a:r>
            <a:br>
              <a:rPr lang="en-US" altLang="zh-TW" dirty="0" smtClean="0"/>
            </a:br>
            <a:r>
              <a:rPr lang="en-US" altLang="zh-TW" dirty="0" smtClean="0"/>
              <a:t>Generation on AOSP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How to generate the </a:t>
            </a:r>
            <a:r>
              <a:rPr lang="en-US" altLang="zh-TW" b="1" dirty="0" smtClean="0">
                <a:solidFill>
                  <a:srgbClr val="FF0000"/>
                </a:solidFill>
              </a:rPr>
              <a:t>InterpC-portable.cpp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rebuild.sh TARGET_ARCH=portable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parse </a:t>
            </a:r>
            <a:r>
              <a:rPr lang="en-US" altLang="zh-TW" dirty="0" err="1" smtClean="0"/>
              <a:t>Makefile-mterp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gen-mterp.py TARGET_ARCH=portable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parse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-portable</a:t>
            </a:r>
            <a:endParaRPr lang="en-US" altLang="zh-TW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concatenate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cpp</a:t>
            </a:r>
            <a:r>
              <a:rPr lang="en-US" altLang="zh-TW" dirty="0" smtClean="0"/>
              <a:t> files </a:t>
            </a:r>
            <a:r>
              <a:rPr lang="en-US" altLang="zh-TW" dirty="0" smtClean="0"/>
              <a:t>to one files</a:t>
            </a:r>
            <a:endParaRPr lang="en-US" altLang="zh-TW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InterpC-portable.cpp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9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307" y="0"/>
            <a:ext cx="8229600" cy="1143000"/>
          </a:xfrm>
        </p:spPr>
        <p:txBody>
          <a:bodyPr/>
          <a:lstStyle/>
          <a:p>
            <a:r>
              <a:rPr lang="en-US" altLang="zh-TW" dirty="0" err="1"/>
              <a:t>Dalvik</a:t>
            </a:r>
            <a:r>
              <a:rPr lang="en-US" altLang="zh-TW" dirty="0"/>
              <a:t> </a:t>
            </a:r>
            <a:r>
              <a:rPr lang="en-US" altLang="zh-TW" dirty="0" err="1" smtClean="0"/>
              <a:t>Mterp</a:t>
            </a:r>
            <a:r>
              <a:rPr lang="en-US" altLang="zh-TW" dirty="0" smtClean="0"/>
              <a:t> </a:t>
            </a:r>
            <a:r>
              <a:rPr lang="en-US" altLang="zh-TW" dirty="0"/>
              <a:t>Generation flow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02318" y="1442184"/>
            <a:ext cx="18002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Rebuild.sh</a:t>
            </a:r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1274426" y="2932275"/>
            <a:ext cx="2592288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Makefile-mterp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2910401" y="4189823"/>
            <a:ext cx="2592288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gen-mterp.py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4610675" y="5510636"/>
            <a:ext cx="2592288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InterpC-portable.cpp</a:t>
            </a:r>
            <a:endParaRPr lang="en-US" altLang="zh-TW" sz="2000" dirty="0"/>
          </a:p>
        </p:txBody>
      </p:sp>
      <p:cxnSp>
        <p:nvCxnSpPr>
          <p:cNvPr id="11" name="肘形接點 10"/>
          <p:cNvCxnSpPr>
            <a:stCxn id="4" idx="3"/>
            <a:endCxn id="5" idx="0"/>
          </p:cNvCxnSpPr>
          <p:nvPr/>
        </p:nvCxnSpPr>
        <p:spPr>
          <a:xfrm>
            <a:off x="2102518" y="1946240"/>
            <a:ext cx="468052" cy="98603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714586" y="192237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Invoke </a:t>
            </a:r>
            <a:r>
              <a:rPr lang="en-US" altLang="zh-TW" sz="2400" dirty="0" err="1" smtClean="0"/>
              <a:t>makefile</a:t>
            </a:r>
            <a:endParaRPr lang="zh-TW" altLang="en-US" sz="2400" dirty="0"/>
          </a:p>
        </p:txBody>
      </p:sp>
      <p:cxnSp>
        <p:nvCxnSpPr>
          <p:cNvPr id="14" name="肘形接點 13"/>
          <p:cNvCxnSpPr>
            <a:stCxn id="5" idx="3"/>
            <a:endCxn id="6" idx="0"/>
          </p:cNvCxnSpPr>
          <p:nvPr/>
        </p:nvCxnSpPr>
        <p:spPr>
          <a:xfrm>
            <a:off x="3866714" y="3292315"/>
            <a:ext cx="339831" cy="89750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334766" y="3344400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TARGET_ARCH_EXT=portable</a:t>
            </a:r>
            <a:endParaRPr lang="zh-TW" altLang="en-US" sz="2000" dirty="0"/>
          </a:p>
        </p:txBody>
      </p: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5502689" y="4549863"/>
            <a:ext cx="404130" cy="96077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156176" y="4549863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parse </a:t>
            </a:r>
            <a:r>
              <a:rPr lang="en-US" altLang="zh-TW" sz="2000" dirty="0" err="1" smtClean="0"/>
              <a:t>config</a:t>
            </a:r>
            <a:r>
              <a:rPr lang="en-US" altLang="zh-TW" sz="2000" dirty="0" smtClean="0"/>
              <a:t>-portable</a:t>
            </a:r>
          </a:p>
          <a:p>
            <a:r>
              <a:rPr lang="en-US" altLang="zh-TW" sz="2000" dirty="0" smtClean="0"/>
              <a:t>Concatenate files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36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en-US" altLang="zh-TW" dirty="0" smtClean="0"/>
              <a:t>Virtual Machine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669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Dex</a:t>
            </a:r>
            <a:r>
              <a:rPr lang="en-US" altLang="zh-TW" dirty="0" smtClean="0"/>
              <a:t> </a:t>
            </a:r>
            <a:r>
              <a:rPr lang="en-US" altLang="zh-TW" dirty="0" smtClean="0"/>
              <a:t>Header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488831" cy="570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6400883"/>
            <a:ext cx="81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hlinkClick r:id="rId3"/>
              </a:rPr>
              <a:t>http://www.strazzere.com/blog/2008/11/updated-dalvik-vm-dex-file-format/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53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170"/>
            <a:ext cx="8229600" cy="976558"/>
          </a:xfrm>
        </p:spPr>
        <p:txBody>
          <a:bodyPr/>
          <a:lstStyle/>
          <a:p>
            <a:r>
              <a:rPr lang="en-US" altLang="zh-TW" dirty="0" err="1" smtClean="0"/>
              <a:t>Dex</a:t>
            </a:r>
            <a:r>
              <a:rPr lang="en-US" altLang="zh-TW" dirty="0" smtClean="0"/>
              <a:t> Translation Example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84" y="837148"/>
            <a:ext cx="6058247" cy="500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75656" y="6021288"/>
            <a:ext cx="67687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SymDroid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Symbolic Execution for 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Dalvik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Bytecode</a:t>
            </a:r>
            <a:r>
              <a:rPr lang="en-US" altLang="zh-TW" sz="1200" dirty="0" smtClean="0"/>
              <a:t>- Technical </a:t>
            </a:r>
            <a:r>
              <a:rPr lang="en-US" altLang="zh-TW" sz="1200" dirty="0"/>
              <a:t>Report CS-TR-5022, July </a:t>
            </a:r>
            <a:r>
              <a:rPr lang="en-US" altLang="zh-TW" sz="1200" dirty="0" smtClean="0"/>
              <a:t>2012</a:t>
            </a:r>
          </a:p>
          <a:p>
            <a:r>
              <a:rPr lang="en-US" altLang="zh-TW" sz="1100" dirty="0" err="1"/>
              <a:t>Jinseong</a:t>
            </a:r>
            <a:r>
              <a:rPr lang="en-US" altLang="zh-TW" sz="1100" dirty="0"/>
              <a:t> </a:t>
            </a:r>
            <a:r>
              <a:rPr lang="en-US" altLang="zh-TW" sz="1100" dirty="0" err="1"/>
              <a:t>Jeon</a:t>
            </a:r>
            <a:r>
              <a:rPr lang="en-US" altLang="zh-TW" sz="1100" dirty="0"/>
              <a:t>, Kristopher K. </a:t>
            </a:r>
            <a:r>
              <a:rPr lang="en-US" altLang="zh-TW" sz="1100" dirty="0" err="1"/>
              <a:t>Micinski</a:t>
            </a:r>
            <a:r>
              <a:rPr lang="en-US" altLang="zh-TW" sz="1100" dirty="0"/>
              <a:t>, </a:t>
            </a:r>
            <a:r>
              <a:rPr lang="en-US" altLang="zh-TW" sz="1100" dirty="0" smtClean="0"/>
              <a:t>Je </a:t>
            </a:r>
            <a:r>
              <a:rPr lang="en-US" altLang="zh-TW" sz="1100" dirty="0" err="1" smtClean="0"/>
              <a:t>rey</a:t>
            </a:r>
            <a:r>
              <a:rPr lang="en-US" altLang="zh-TW" sz="1100" dirty="0" smtClean="0"/>
              <a:t> </a:t>
            </a:r>
            <a:r>
              <a:rPr lang="en-US" altLang="zh-TW" sz="1100" dirty="0"/>
              <a:t>S. Foster</a:t>
            </a:r>
          </a:p>
          <a:p>
            <a:r>
              <a:rPr lang="en-US" altLang="zh-TW" sz="1100" dirty="0"/>
              <a:t>Department of Computer Science, University of Maryland, College Park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441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dirty="0" err="1" smtClean="0"/>
              <a:t>Dalvik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ByteCode</a:t>
            </a:r>
            <a:r>
              <a:rPr lang="en-US" altLang="zh-TW" dirty="0" smtClean="0"/>
              <a:t> Example 2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96752"/>
            <a:ext cx="31718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8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1403648" y="1628800"/>
            <a:ext cx="5616624" cy="49685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Simple </a:t>
            </a:r>
            <a:r>
              <a:rPr lang="en-US" altLang="zh-TW" dirty="0" err="1" smtClean="0"/>
              <a:t>Dalvik</a:t>
            </a:r>
            <a:r>
              <a:rPr lang="en-US" altLang="zh-TW" dirty="0" smtClean="0"/>
              <a:t> Virtual Machine</a:t>
            </a:r>
            <a:endParaRPr lang="en-US" altLang="zh-TW" dirty="0"/>
          </a:p>
        </p:txBody>
      </p:sp>
      <p:sp>
        <p:nvSpPr>
          <p:cNvPr id="4" name="圓角矩形 3"/>
          <p:cNvSpPr/>
          <p:nvPr/>
        </p:nvSpPr>
        <p:spPr>
          <a:xfrm>
            <a:off x="1801721" y="1916832"/>
            <a:ext cx="2304255" cy="16470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Register Bank</a:t>
            </a:r>
          </a:p>
          <a:p>
            <a:pPr algn="ctr"/>
            <a:r>
              <a:rPr lang="en-US" altLang="zh-TW" sz="2800" dirty="0" smtClean="0"/>
              <a:t>v0 ~ v65535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4248008" y="3672466"/>
            <a:ext cx="2304255" cy="9748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Heap</a:t>
            </a:r>
            <a:endParaRPr lang="zh-TW" altLang="en-US" sz="2800" dirty="0"/>
          </a:p>
        </p:txBody>
      </p:sp>
      <p:sp>
        <p:nvSpPr>
          <p:cNvPr id="6" name="圓角矩形 5"/>
          <p:cNvSpPr/>
          <p:nvPr/>
        </p:nvSpPr>
        <p:spPr>
          <a:xfrm>
            <a:off x="1801722" y="3672466"/>
            <a:ext cx="2304255" cy="9748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VM Stat / PC</a:t>
            </a:r>
            <a:endParaRPr lang="zh-TW" altLang="en-US" sz="2800" dirty="0"/>
          </a:p>
        </p:txBody>
      </p:sp>
      <p:sp>
        <p:nvSpPr>
          <p:cNvPr id="7" name="圓角矩形 6"/>
          <p:cNvSpPr/>
          <p:nvPr/>
        </p:nvSpPr>
        <p:spPr>
          <a:xfrm>
            <a:off x="1829518" y="5783886"/>
            <a:ext cx="4653587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DEX Parser</a:t>
            </a:r>
            <a:endParaRPr lang="zh-TW" altLang="en-US" sz="2800" dirty="0"/>
          </a:p>
        </p:txBody>
      </p:sp>
      <p:sp>
        <p:nvSpPr>
          <p:cNvPr id="8" name="圓角矩形 7"/>
          <p:cNvSpPr/>
          <p:nvPr/>
        </p:nvSpPr>
        <p:spPr>
          <a:xfrm>
            <a:off x="4317165" y="1916832"/>
            <a:ext cx="2165940" cy="16470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Program Context</a:t>
            </a:r>
            <a:endParaRPr lang="zh-TW" altLang="en-US" sz="2800" dirty="0"/>
          </a:p>
        </p:txBody>
      </p:sp>
      <p:sp>
        <p:nvSpPr>
          <p:cNvPr id="9" name="圓角矩形 8"/>
          <p:cNvSpPr/>
          <p:nvPr/>
        </p:nvSpPr>
        <p:spPr>
          <a:xfrm>
            <a:off x="1829518" y="4804813"/>
            <a:ext cx="4653587" cy="8118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VM Engine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90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0152" y="692696"/>
            <a:ext cx="3024336" cy="1143000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Simple </a:t>
            </a:r>
            <a:r>
              <a:rPr lang="en-US" altLang="zh-TW" sz="2400" dirty="0" smtClean="0"/>
              <a:t>DVM </a:t>
            </a:r>
            <a:r>
              <a:rPr lang="en-US" altLang="zh-TW" sz="2400" dirty="0" smtClean="0"/>
              <a:t>Instruction Table : </a:t>
            </a:r>
            <a:r>
              <a:rPr lang="en-US" altLang="zh-TW" sz="2000" dirty="0" err="1" smtClean="0"/>
              <a:t>simple_dvm_bytecodes.c</a:t>
            </a:r>
            <a:endParaRPr lang="zh-TW" altLang="en-US" sz="24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590465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8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add-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implementation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488832" cy="525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7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Simple </a:t>
            </a:r>
            <a:r>
              <a:rPr lang="en-US" altLang="zh-TW" dirty="0" err="1"/>
              <a:t>Dalvik</a:t>
            </a:r>
            <a:r>
              <a:rPr lang="en-US" altLang="zh-TW" dirty="0"/>
              <a:t> VM </a:t>
            </a:r>
            <a:r>
              <a:rPr lang="en-US" altLang="zh-TW" dirty="0" smtClean="0"/>
              <a:t>Experiment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797065" cy="512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802907" y="5507185"/>
            <a:ext cx="4211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b="1" dirty="0" err="1" smtClean="0"/>
              <a:t>make_simple_dvm</a:t>
            </a:r>
            <a:endParaRPr lang="en-US" altLang="zh-TW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b="1" dirty="0" err="1" smtClean="0"/>
              <a:t>simple_dvm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 Foo1.dex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9898" y="1844824"/>
            <a:ext cx="33004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hlinkClick r:id="rId4"/>
              </a:rPr>
              <a:t>oo.gl/J5VFQV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868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Android Open Source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source.android.com/index.html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Android </a:t>
            </a:r>
            <a:r>
              <a:rPr lang="en-US" altLang="zh-TW" dirty="0" err="1" smtClean="0"/>
              <a:t>XRef</a:t>
            </a:r>
            <a:endParaRPr lang="en-US" altLang="zh-TW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http://androidxref.com</a:t>
            </a:r>
            <a:r>
              <a:rPr lang="en-US" altLang="zh-TW" dirty="0" smtClean="0"/>
              <a:t>/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Java </a:t>
            </a:r>
            <a:r>
              <a:rPr lang="en-US" altLang="zh-TW" dirty="0" err="1" smtClean="0"/>
              <a:t>ByteCodes</a:t>
            </a:r>
            <a:r>
              <a:rPr lang="en-US" altLang="zh-TW" dirty="0" smtClean="0"/>
              <a:t> Fundamentals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http://</a:t>
            </a:r>
            <a:r>
              <a:rPr lang="en-US" altLang="zh-TW" dirty="0" smtClean="0"/>
              <a:t>arhipov.blogspot.tw/2011/01/java-bytecode-fundamentals.html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Java </a:t>
            </a:r>
            <a:r>
              <a:rPr lang="en-US" altLang="zh-TW" dirty="0" err="1" smtClean="0"/>
              <a:t>ByteCode</a:t>
            </a:r>
            <a:r>
              <a:rPr lang="en-US" altLang="zh-TW" dirty="0" smtClean="0"/>
              <a:t> Instruction listings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http://en.wikipedia.org/wiki/Java_bytecode_instruction_listings</a:t>
            </a:r>
            <a:endParaRPr lang="en-US" altLang="zh-TW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err="1" smtClean="0"/>
              <a:t>Dalvik</a:t>
            </a:r>
            <a:r>
              <a:rPr lang="en-US" altLang="zh-TW" dirty="0" smtClean="0"/>
              <a:t> Wiki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http://en.wikipedia.org/wiki/Dalvik_(software</a:t>
            </a:r>
            <a:r>
              <a:rPr lang="en-US" altLang="zh-TW" dirty="0" smtClean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 Virtual </a:t>
            </a:r>
            <a:r>
              <a:rPr lang="en-US" altLang="zh-TW" dirty="0" smtClean="0"/>
              <a:t>Machine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 Virtual Machine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JVM 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 smtClean="0"/>
              <a:t>Java </a:t>
            </a:r>
            <a:r>
              <a:rPr lang="en-US" altLang="zh-TW" dirty="0" err="1" smtClean="0"/>
              <a:t>ByteCode</a:t>
            </a:r>
            <a:endParaRPr lang="en-US" altLang="zh-TW" dirty="0" smtClean="0"/>
          </a:p>
          <a:p>
            <a:pPr lvl="1"/>
            <a:r>
              <a:rPr lang="en-US" altLang="zh-TW" dirty="0"/>
              <a:t>Java </a:t>
            </a:r>
            <a:r>
              <a:rPr lang="en-US" altLang="zh-TW" dirty="0" err="1" smtClean="0"/>
              <a:t>Byte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ode</a:t>
            </a:r>
            <a:r>
              <a:rPr lang="en-US" altLang="zh-TW" dirty="0" smtClean="0"/>
              <a:t> </a:t>
            </a:r>
            <a:r>
              <a:rPr lang="en-US" altLang="zh-TW" dirty="0"/>
              <a:t>instructions</a:t>
            </a:r>
            <a:endParaRPr lang="en-US" altLang="zh-TW" dirty="0" smtClean="0"/>
          </a:p>
          <a:p>
            <a:r>
              <a:rPr lang="en-US" altLang="zh-TW" dirty="0" smtClean="0"/>
              <a:t>How to make a Java VM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Simple Java Virtual </a:t>
            </a:r>
            <a:r>
              <a:rPr lang="en-US" altLang="zh-TW" dirty="0" smtClean="0"/>
              <a:t>Machine</a:t>
            </a:r>
          </a:p>
          <a:p>
            <a:pPr lvl="1"/>
            <a:r>
              <a:rPr lang="en-US" altLang="zh-TW" dirty="0" smtClean="0"/>
              <a:t>Experiment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7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47" y="2398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Java Virtual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47" y="123802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Stack-based </a:t>
            </a:r>
            <a:r>
              <a:rPr lang="en-US" altLang="zh-TW" dirty="0" smtClean="0"/>
              <a:t>(Last-In First-Out) Virtual Machine</a:t>
            </a:r>
          </a:p>
          <a:p>
            <a:r>
              <a:rPr lang="en-US" altLang="zh-TW" dirty="0" smtClean="0"/>
              <a:t>Computation in Stack</a:t>
            </a:r>
          </a:p>
          <a:p>
            <a:r>
              <a:rPr lang="en-US" altLang="zh-TW" dirty="0" smtClean="0"/>
              <a:t>Load Java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ByteCode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to execute program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pic>
        <p:nvPicPr>
          <p:cNvPr id="1026" name="Picture 2" descr="stack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3" y="3501008"/>
            <a:ext cx="481857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81062"/>
              </p:ext>
            </p:extLst>
          </p:nvPr>
        </p:nvGraphicFramePr>
        <p:xfrm>
          <a:off x="5148064" y="3517409"/>
          <a:ext cx="367240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/>
                <a:gridCol w="29523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Lines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Stack-based VM Pseudo</a:t>
                      </a:r>
                      <a:r>
                        <a:rPr lang="en-US" altLang="zh-TW" baseline="0" dirty="0" smtClean="0"/>
                        <a:t> Code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 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 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20, 7, result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 result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5952634"/>
            <a:ext cx="864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http://www.codeproject.com/Articles/461052/Stack-based-vs-Register-based-Virtual-Machine-Arch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55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Source to </a:t>
            </a:r>
            <a:r>
              <a:rPr lang="en-US" altLang="zh-TW" dirty="0" err="1" smtClean="0"/>
              <a:t>ByteCode</a:t>
            </a:r>
            <a:endParaRPr lang="zh-TW" altLang="en-US" dirty="0"/>
          </a:p>
        </p:txBody>
      </p:sp>
      <p:pic>
        <p:nvPicPr>
          <p:cNvPr id="4102" name="Picture 6" descr="http://4.bp.blogspot.com/-fW7soAQkCZQ/UXzsDyWdO1I/AAAAAAAAAe8/hVsIFrm8dxg/s640/ana19970701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16" y="1700808"/>
            <a:ext cx="6828375" cy="32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259632" y="5082305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http://javabook1.blogspot.tw/2013/07/introduction-to-java.html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3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87208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JVM Model</a:t>
            </a:r>
            <a:endParaRPr lang="zh-TW" altLang="en-US" dirty="0"/>
          </a:p>
        </p:txBody>
      </p:sp>
      <p:pic>
        <p:nvPicPr>
          <p:cNvPr id="5" name="Picture 2" descr="http://1.bp.blogspot.com/_flYJTi1O_TE/TR-vZYiSMYI/AAAAAAAAM0M/lOfKrHJa7MA/s400/frame-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0393"/>
            <a:ext cx="525463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452762" y="1916832"/>
            <a:ext cx="3240360" cy="42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Local Variables: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place the method input parameters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Operand Stack: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Computation Area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Put Instruction Operands and Return address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Constant Pool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Put Constant Data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0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1391</Words>
  <Application>Microsoft Office PowerPoint</Application>
  <PresentationFormat>如螢幕大小 (4:3)</PresentationFormat>
  <Paragraphs>452</Paragraphs>
  <Slides>57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58" baseType="lpstr">
      <vt:lpstr>Office 佈景主題</vt:lpstr>
      <vt:lpstr>Introduction to Dalvik Virtual Machine</vt:lpstr>
      <vt:lpstr>Agenda</vt:lpstr>
      <vt:lpstr>Syllabus</vt:lpstr>
      <vt:lpstr>Homework</vt:lpstr>
      <vt:lpstr>Java Virtual Machine </vt:lpstr>
      <vt:lpstr>Java Virtual Machine Overview</vt:lpstr>
      <vt:lpstr>Java Virtual Machine</vt:lpstr>
      <vt:lpstr>Java Source to ByteCode</vt:lpstr>
      <vt:lpstr>JVM Model</vt:lpstr>
      <vt:lpstr>Java ByteCode</vt:lpstr>
      <vt:lpstr>A Java Addition Example</vt:lpstr>
      <vt:lpstr>More Java ByteCode Example </vt:lpstr>
      <vt:lpstr>Java Bytecode instructions (Partials)</vt:lpstr>
      <vt:lpstr>How to make a Java Virtual Machine</vt:lpstr>
      <vt:lpstr>Java Class File</vt:lpstr>
      <vt:lpstr>Java Class File Structure</vt:lpstr>
      <vt:lpstr>Download Simple JVM</vt:lpstr>
      <vt:lpstr>Simple JVM Source Code Structure</vt:lpstr>
      <vt:lpstr>Simple JVM</vt:lpstr>
      <vt:lpstr>Compile Simple JVM</vt:lpstr>
      <vt:lpstr>Test Foo</vt:lpstr>
      <vt:lpstr>Simple JVM Instruction Table : simple_jvm_bytecodes.c</vt:lpstr>
      <vt:lpstr>iadd : simple_jvm_bytecodes.c</vt:lpstr>
      <vt:lpstr>imul: simple_jvm_bytecodes.c</vt:lpstr>
      <vt:lpstr>Experiment: add irem instruction into Simple JVM</vt:lpstr>
      <vt:lpstr>Dalvik Virtual Machine</vt:lpstr>
      <vt:lpstr>Dalvik Virtual Machine Overview</vt:lpstr>
      <vt:lpstr>Java Translation for JVM and DVM</vt:lpstr>
      <vt:lpstr>Hello World on Dalvik VM Roadmap </vt:lpstr>
      <vt:lpstr>Android Open Source Build Setup</vt:lpstr>
      <vt:lpstr>Build Setup Result</vt:lpstr>
      <vt:lpstr>JDK Installation on Ubuntu</vt:lpstr>
      <vt:lpstr>Download Android Open Source(1)</vt:lpstr>
      <vt:lpstr>Download Android Open Source(2)</vt:lpstr>
      <vt:lpstr>Download Android Open Source(3)</vt:lpstr>
      <vt:lpstr>Download Android Open Source Result</vt:lpstr>
      <vt:lpstr>Compile Dalvik VM x86</vt:lpstr>
      <vt:lpstr>Compile Dalvik VM x86 Result</vt:lpstr>
      <vt:lpstr>Setup DalvikVM x86</vt:lpstr>
      <vt:lpstr>Hello World on Dalvik VM Roadmap </vt:lpstr>
      <vt:lpstr>Download ADT (Android Development Tools ) for Compile Hello World</vt:lpstr>
      <vt:lpstr>Compile Hello World to DEX</vt:lpstr>
      <vt:lpstr>Hello World</vt:lpstr>
      <vt:lpstr>Run Hello World on DalvikVM x86</vt:lpstr>
      <vt:lpstr>Dalvik VM and ByteCode</vt:lpstr>
      <vt:lpstr>Dalvik ByteCode Human-syntax</vt:lpstr>
      <vt:lpstr>Dalvik ByteCode Example</vt:lpstr>
      <vt:lpstr>DVM ByteCode Interpreter  Generation on AOSP</vt:lpstr>
      <vt:lpstr>Dalvik Mterp Generation flow</vt:lpstr>
      <vt:lpstr>Dex Header</vt:lpstr>
      <vt:lpstr>Dex Translation Example</vt:lpstr>
      <vt:lpstr>Dalvik ByteCode Example 2</vt:lpstr>
      <vt:lpstr>A Simple Dalvik Virtual Machine</vt:lpstr>
      <vt:lpstr>Simple DVM Instruction Table : simple_dvm_bytecodes.c</vt:lpstr>
      <vt:lpstr>add-int implementation</vt:lpstr>
      <vt:lpstr>An Simple Dalvik VM Experiment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Dalvik 架構</dc:title>
  <dc:creator>anr</dc:creator>
  <cp:lastModifiedBy>anr</cp:lastModifiedBy>
  <cp:revision>306</cp:revision>
  <dcterms:created xsi:type="dcterms:W3CDTF">2013-10-21T09:04:50Z</dcterms:created>
  <dcterms:modified xsi:type="dcterms:W3CDTF">2013-11-22T13:50:36Z</dcterms:modified>
</cp:coreProperties>
</file>