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891F1-C2AC-4550-BBD8-74BA0643D902}"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D9167-0239-4E8A-B4DD-D2557954C76A}" type="slidenum">
              <a:rPr lang="en-US" smtClean="0"/>
              <a:t>‹#›</a:t>
            </a:fld>
            <a:endParaRPr lang="en-US"/>
          </a:p>
        </p:txBody>
      </p:sp>
    </p:spTree>
    <p:extLst>
      <p:ext uri="{BB962C8B-B14F-4D97-AF65-F5344CB8AC3E}">
        <p14:creationId xmlns:p14="http://schemas.microsoft.com/office/powerpoint/2010/main" val="223200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D9167-0239-4E8A-B4DD-D2557954C76A}" type="slidenum">
              <a:rPr lang="en-US" smtClean="0"/>
              <a:t>16</a:t>
            </a:fld>
            <a:endParaRPr lang="en-US"/>
          </a:p>
        </p:txBody>
      </p:sp>
    </p:spTree>
    <p:extLst>
      <p:ext uri="{BB962C8B-B14F-4D97-AF65-F5344CB8AC3E}">
        <p14:creationId xmlns:p14="http://schemas.microsoft.com/office/powerpoint/2010/main" val="2639580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6F8509-FAE7-4C38-AC4B-DAE98334FF29}"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29971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F8509-FAE7-4C38-AC4B-DAE98334FF29}"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307921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F8509-FAE7-4C38-AC4B-DAE98334FF29}"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78BA-40B3-4F90-936E-35BD44D68BE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2170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F8509-FAE7-4C38-AC4B-DAE98334FF29}"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2061804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F8509-FAE7-4C38-AC4B-DAE98334FF29}"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78BA-40B3-4F90-936E-35BD44D68BE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5262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F8509-FAE7-4C38-AC4B-DAE98334FF29}"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79328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6F8509-FAE7-4C38-AC4B-DAE98334FF29}"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2554426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6F8509-FAE7-4C38-AC4B-DAE98334FF29}"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356458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6F8509-FAE7-4C38-AC4B-DAE98334FF29}"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55271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F8509-FAE7-4C38-AC4B-DAE98334FF29}"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2893354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6F8509-FAE7-4C38-AC4B-DAE98334FF29}"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247806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6F8509-FAE7-4C38-AC4B-DAE98334FF29}"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111826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6F8509-FAE7-4C38-AC4B-DAE98334FF29}"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425769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F8509-FAE7-4C38-AC4B-DAE98334FF29}" type="datetimeFigureOut">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418053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6F8509-FAE7-4C38-AC4B-DAE98334FF29}"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185304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6F8509-FAE7-4C38-AC4B-DAE98334FF29}"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878BA-40B3-4F90-936E-35BD44D68BE1}" type="slidenum">
              <a:rPr lang="en-US" smtClean="0"/>
              <a:t>‹#›</a:t>
            </a:fld>
            <a:endParaRPr lang="en-US"/>
          </a:p>
        </p:txBody>
      </p:sp>
    </p:spTree>
    <p:extLst>
      <p:ext uri="{BB962C8B-B14F-4D97-AF65-F5344CB8AC3E}">
        <p14:creationId xmlns:p14="http://schemas.microsoft.com/office/powerpoint/2010/main" val="158786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6F8509-FAE7-4C38-AC4B-DAE98334FF29}" type="datetimeFigureOut">
              <a:rPr lang="en-US" smtClean="0"/>
              <a:t>7/10/2020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F878BA-40B3-4F90-936E-35BD44D68BE1}" type="slidenum">
              <a:rPr lang="en-US" smtClean="0"/>
              <a:t>‹#›</a:t>
            </a:fld>
            <a:endParaRPr lang="en-US"/>
          </a:p>
        </p:txBody>
      </p:sp>
    </p:spTree>
    <p:extLst>
      <p:ext uri="{BB962C8B-B14F-4D97-AF65-F5344CB8AC3E}">
        <p14:creationId xmlns:p14="http://schemas.microsoft.com/office/powerpoint/2010/main" val="4135039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7CF7-40DE-47BB-9DCB-3EBB3BF9F1E3}"/>
              </a:ext>
            </a:extLst>
          </p:cNvPr>
          <p:cNvSpPr>
            <a:spLocks noGrp="1"/>
          </p:cNvSpPr>
          <p:nvPr>
            <p:ph type="ctrTitle"/>
          </p:nvPr>
        </p:nvSpPr>
        <p:spPr/>
        <p:txBody>
          <a:bodyPr/>
          <a:lstStyle/>
          <a:p>
            <a:r>
              <a:rPr lang="en-US" dirty="0"/>
              <a:t>Different City Similarities </a:t>
            </a:r>
          </a:p>
        </p:txBody>
      </p:sp>
      <p:sp>
        <p:nvSpPr>
          <p:cNvPr id="3" name="Subtitle 2">
            <a:extLst>
              <a:ext uri="{FF2B5EF4-FFF2-40B4-BE49-F238E27FC236}">
                <a16:creationId xmlns:a16="http://schemas.microsoft.com/office/drawing/2014/main" id="{D928C442-3AAC-4F1D-A465-C45CE3699F82}"/>
              </a:ext>
            </a:extLst>
          </p:cNvPr>
          <p:cNvSpPr>
            <a:spLocks noGrp="1"/>
          </p:cNvSpPr>
          <p:nvPr>
            <p:ph type="subTitle" idx="1"/>
          </p:nvPr>
        </p:nvSpPr>
        <p:spPr/>
        <p:txBody>
          <a:bodyPr/>
          <a:lstStyle/>
          <a:p>
            <a:r>
              <a:rPr lang="en-US" dirty="0"/>
              <a:t>From New York and Los Angeles to the world</a:t>
            </a:r>
          </a:p>
        </p:txBody>
      </p:sp>
    </p:spTree>
    <p:extLst>
      <p:ext uri="{BB962C8B-B14F-4D97-AF65-F5344CB8AC3E}">
        <p14:creationId xmlns:p14="http://schemas.microsoft.com/office/powerpoint/2010/main" val="382051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7A97-0972-4D6B-B28F-BF198586443F}"/>
              </a:ext>
            </a:extLst>
          </p:cNvPr>
          <p:cNvSpPr>
            <a:spLocks noGrp="1"/>
          </p:cNvSpPr>
          <p:nvPr>
            <p:ph type="title"/>
          </p:nvPr>
        </p:nvSpPr>
        <p:spPr/>
        <p:txBody>
          <a:bodyPr/>
          <a:lstStyle/>
          <a:p>
            <a:r>
              <a:rPr lang="en-US" dirty="0"/>
              <a:t>City venues: un-padding</a:t>
            </a:r>
            <a:br>
              <a:rPr lang="en-US" dirty="0"/>
            </a:br>
            <a:endParaRPr lang="en-US" dirty="0"/>
          </a:p>
        </p:txBody>
      </p:sp>
      <p:pic>
        <p:nvPicPr>
          <p:cNvPr id="5" name="Content Placeholder 4">
            <a:extLst>
              <a:ext uri="{FF2B5EF4-FFF2-40B4-BE49-F238E27FC236}">
                <a16:creationId xmlns:a16="http://schemas.microsoft.com/office/drawing/2014/main" id="{99495F66-1C0D-48D6-BEE7-FD16286A9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019177"/>
            <a:ext cx="6890051" cy="2408781"/>
          </a:xfrm>
        </p:spPr>
      </p:pic>
      <p:pic>
        <p:nvPicPr>
          <p:cNvPr id="7" name="Picture 6">
            <a:extLst>
              <a:ext uri="{FF2B5EF4-FFF2-40B4-BE49-F238E27FC236}">
                <a16:creationId xmlns:a16="http://schemas.microsoft.com/office/drawing/2014/main" id="{48C3802E-35FD-4F9C-AB6F-49EB27BA6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516736"/>
            <a:ext cx="6890051" cy="2323389"/>
          </a:xfrm>
          <a:prstGeom prst="rect">
            <a:avLst/>
          </a:prstGeom>
        </p:spPr>
      </p:pic>
      <p:pic>
        <p:nvPicPr>
          <p:cNvPr id="9" name="Picture 8">
            <a:extLst>
              <a:ext uri="{FF2B5EF4-FFF2-40B4-BE49-F238E27FC236}">
                <a16:creationId xmlns:a16="http://schemas.microsoft.com/office/drawing/2014/main" id="{6A17873C-B12B-4211-8F3A-FE6883C7D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2731" y="5181461"/>
            <a:ext cx="4143375" cy="809625"/>
          </a:xfrm>
          <a:prstGeom prst="rect">
            <a:avLst/>
          </a:prstGeom>
        </p:spPr>
      </p:pic>
    </p:spTree>
    <p:extLst>
      <p:ext uri="{BB962C8B-B14F-4D97-AF65-F5344CB8AC3E}">
        <p14:creationId xmlns:p14="http://schemas.microsoft.com/office/powerpoint/2010/main" val="152489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8960-A2C1-494C-88EA-801DA1D704B7}"/>
              </a:ext>
            </a:extLst>
          </p:cNvPr>
          <p:cNvSpPr>
            <a:spLocks noGrp="1"/>
          </p:cNvSpPr>
          <p:nvPr>
            <p:ph type="title"/>
          </p:nvPr>
        </p:nvSpPr>
        <p:spPr/>
        <p:txBody>
          <a:bodyPr/>
          <a:lstStyle/>
          <a:p>
            <a:r>
              <a:rPr lang="en-US" dirty="0"/>
              <a:t>US cities comparison</a:t>
            </a:r>
          </a:p>
        </p:txBody>
      </p:sp>
      <p:pic>
        <p:nvPicPr>
          <p:cNvPr id="19" name="Content Placeholder 18">
            <a:extLst>
              <a:ext uri="{FF2B5EF4-FFF2-40B4-BE49-F238E27FC236}">
                <a16:creationId xmlns:a16="http://schemas.microsoft.com/office/drawing/2014/main" id="{7A5545DB-833E-444B-B417-4849BA47E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416" y="1912990"/>
            <a:ext cx="6016429" cy="4945010"/>
          </a:xfrm>
        </p:spPr>
      </p:pic>
    </p:spTree>
    <p:extLst>
      <p:ext uri="{BB962C8B-B14F-4D97-AF65-F5344CB8AC3E}">
        <p14:creationId xmlns:p14="http://schemas.microsoft.com/office/powerpoint/2010/main" val="263445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53AF-B648-4E13-80B5-22837AD03415}"/>
              </a:ext>
            </a:extLst>
          </p:cNvPr>
          <p:cNvSpPr>
            <a:spLocks noGrp="1"/>
          </p:cNvSpPr>
          <p:nvPr>
            <p:ph type="title"/>
          </p:nvPr>
        </p:nvSpPr>
        <p:spPr/>
        <p:txBody>
          <a:bodyPr/>
          <a:lstStyle/>
          <a:p>
            <a:r>
              <a:rPr lang="en-US" dirty="0"/>
              <a:t>Thinking: Why low Similarities NY &amp; LA?</a:t>
            </a:r>
          </a:p>
        </p:txBody>
      </p:sp>
      <p:sp>
        <p:nvSpPr>
          <p:cNvPr id="3" name="Content Placeholder 2">
            <a:extLst>
              <a:ext uri="{FF2B5EF4-FFF2-40B4-BE49-F238E27FC236}">
                <a16:creationId xmlns:a16="http://schemas.microsoft.com/office/drawing/2014/main" id="{2EFB2A53-F910-4B43-ADF6-4BD54EDE0F55}"/>
              </a:ext>
            </a:extLst>
          </p:cNvPr>
          <p:cNvSpPr>
            <a:spLocks noGrp="1"/>
          </p:cNvSpPr>
          <p:nvPr>
            <p:ph idx="1"/>
          </p:nvPr>
        </p:nvSpPr>
        <p:spPr/>
        <p:txBody>
          <a:bodyPr/>
          <a:lstStyle/>
          <a:p>
            <a:r>
              <a:rPr lang="en-US" dirty="0"/>
              <a:t>Foursquare request limited searching radius and number for single request.</a:t>
            </a:r>
          </a:p>
          <a:p>
            <a:endParaRPr lang="en-US" dirty="0"/>
          </a:p>
          <a:p>
            <a:r>
              <a:rPr lang="en-US" dirty="0"/>
              <a:t>Didn’t cover all the city area.</a:t>
            </a:r>
          </a:p>
          <a:p>
            <a:endParaRPr lang="en-US" dirty="0"/>
          </a:p>
          <a:p>
            <a:r>
              <a:rPr lang="en-US" dirty="0"/>
              <a:t>Neighborhood </a:t>
            </a:r>
            <a:r>
              <a:rPr lang="en-US" altLang="zh-CN" dirty="0"/>
              <a:t>s</a:t>
            </a:r>
            <a:r>
              <a:rPr lang="en-US" dirty="0"/>
              <a:t>parse in suburb, especially in Los Angeles</a:t>
            </a:r>
          </a:p>
        </p:txBody>
      </p:sp>
    </p:spTree>
    <p:extLst>
      <p:ext uri="{BB962C8B-B14F-4D97-AF65-F5344CB8AC3E}">
        <p14:creationId xmlns:p14="http://schemas.microsoft.com/office/powerpoint/2010/main" val="138725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FEC4-8937-437A-AAB5-DF9E1FEA8ED1}"/>
              </a:ext>
            </a:extLst>
          </p:cNvPr>
          <p:cNvSpPr>
            <a:spLocks noGrp="1"/>
          </p:cNvSpPr>
          <p:nvPr>
            <p:ph type="title"/>
          </p:nvPr>
        </p:nvSpPr>
        <p:spPr/>
        <p:txBody>
          <a:bodyPr/>
          <a:lstStyle/>
          <a:p>
            <a:r>
              <a:rPr lang="en-US" dirty="0"/>
              <a:t>Solution : Padding the whole city</a:t>
            </a:r>
          </a:p>
        </p:txBody>
      </p:sp>
      <p:pic>
        <p:nvPicPr>
          <p:cNvPr id="13" name="Content Placeholder 12">
            <a:extLst>
              <a:ext uri="{FF2B5EF4-FFF2-40B4-BE49-F238E27FC236}">
                <a16:creationId xmlns:a16="http://schemas.microsoft.com/office/drawing/2014/main" id="{D8E08AA4-51DE-4B71-9D2F-6A6FC74B20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70000"/>
            <a:ext cx="9212390" cy="5397377"/>
          </a:xfrm>
        </p:spPr>
      </p:pic>
    </p:spTree>
    <p:extLst>
      <p:ext uri="{BB962C8B-B14F-4D97-AF65-F5344CB8AC3E}">
        <p14:creationId xmlns:p14="http://schemas.microsoft.com/office/powerpoint/2010/main" val="7911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5DF1-997B-43FA-B7D4-45F18271B1C5}"/>
              </a:ext>
            </a:extLst>
          </p:cNvPr>
          <p:cNvSpPr>
            <a:spLocks noGrp="1"/>
          </p:cNvSpPr>
          <p:nvPr>
            <p:ph type="title"/>
          </p:nvPr>
        </p:nvSpPr>
        <p:spPr/>
        <p:txBody>
          <a:bodyPr/>
          <a:lstStyle/>
          <a:p>
            <a:r>
              <a:rPr lang="en-US" dirty="0"/>
              <a:t>More venues more better</a:t>
            </a:r>
          </a:p>
        </p:txBody>
      </p:sp>
      <p:pic>
        <p:nvPicPr>
          <p:cNvPr id="5" name="Content Placeholder 4">
            <a:extLst>
              <a:ext uri="{FF2B5EF4-FFF2-40B4-BE49-F238E27FC236}">
                <a16:creationId xmlns:a16="http://schemas.microsoft.com/office/drawing/2014/main" id="{E5F42F6B-18B3-4395-A1C6-0F144A4FB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478" y="1371184"/>
            <a:ext cx="6992973" cy="2726925"/>
          </a:xfrm>
        </p:spPr>
      </p:pic>
      <p:pic>
        <p:nvPicPr>
          <p:cNvPr id="7" name="Picture 6">
            <a:extLst>
              <a:ext uri="{FF2B5EF4-FFF2-40B4-BE49-F238E27FC236}">
                <a16:creationId xmlns:a16="http://schemas.microsoft.com/office/drawing/2014/main" id="{2DBB7335-ABBA-4619-8073-0BCF5F0CB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478" y="4204961"/>
            <a:ext cx="6992973" cy="2563709"/>
          </a:xfrm>
          <a:prstGeom prst="rect">
            <a:avLst/>
          </a:prstGeom>
        </p:spPr>
      </p:pic>
    </p:spTree>
    <p:extLst>
      <p:ext uri="{BB962C8B-B14F-4D97-AF65-F5344CB8AC3E}">
        <p14:creationId xmlns:p14="http://schemas.microsoft.com/office/powerpoint/2010/main" val="1847677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CA29-104D-4EBD-986E-7BDF46718BC2}"/>
              </a:ext>
            </a:extLst>
          </p:cNvPr>
          <p:cNvSpPr>
            <a:spLocks noGrp="1"/>
          </p:cNvSpPr>
          <p:nvPr>
            <p:ph type="title"/>
          </p:nvPr>
        </p:nvSpPr>
        <p:spPr/>
        <p:txBody>
          <a:bodyPr/>
          <a:lstStyle/>
          <a:p>
            <a:r>
              <a:rPr lang="en-US" dirty="0"/>
              <a:t>Un-padding Similarity: 0.31</a:t>
            </a:r>
            <a:br>
              <a:rPr lang="en-US" dirty="0"/>
            </a:br>
            <a:r>
              <a:rPr lang="en-US" dirty="0"/>
              <a:t>Padding Similarity: 0.66</a:t>
            </a:r>
          </a:p>
        </p:txBody>
      </p:sp>
      <p:pic>
        <p:nvPicPr>
          <p:cNvPr id="5" name="Content Placeholder 4">
            <a:extLst>
              <a:ext uri="{FF2B5EF4-FFF2-40B4-BE49-F238E27FC236}">
                <a16:creationId xmlns:a16="http://schemas.microsoft.com/office/drawing/2014/main" id="{1A0EAEF1-548C-4153-89D4-A1490E2ED2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280" y="3103586"/>
            <a:ext cx="8486775" cy="2190750"/>
          </a:xfrm>
        </p:spPr>
      </p:pic>
      <p:pic>
        <p:nvPicPr>
          <p:cNvPr id="7" name="Picture 6">
            <a:extLst>
              <a:ext uri="{FF2B5EF4-FFF2-40B4-BE49-F238E27FC236}">
                <a16:creationId xmlns:a16="http://schemas.microsoft.com/office/drawing/2014/main" id="{5718E1F4-5FB2-4FF8-968F-F656396B0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80" y="2112180"/>
            <a:ext cx="4143375" cy="809625"/>
          </a:xfrm>
          <a:prstGeom prst="rect">
            <a:avLst/>
          </a:prstGeom>
        </p:spPr>
      </p:pic>
    </p:spTree>
    <p:extLst>
      <p:ext uri="{BB962C8B-B14F-4D97-AF65-F5344CB8AC3E}">
        <p14:creationId xmlns:p14="http://schemas.microsoft.com/office/powerpoint/2010/main" val="3775968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B2F0-95E6-46BA-AAF0-41EB4B59D863}"/>
              </a:ext>
            </a:extLst>
          </p:cNvPr>
          <p:cNvSpPr>
            <a:spLocks noGrp="1"/>
          </p:cNvSpPr>
          <p:nvPr>
            <p:ph type="title"/>
          </p:nvPr>
        </p:nvSpPr>
        <p:spPr/>
        <p:txBody>
          <a:bodyPr>
            <a:normAutofit/>
          </a:bodyPr>
          <a:lstStyle/>
          <a:p>
            <a:r>
              <a:rPr lang="en-US" dirty="0"/>
              <a:t>Global Cities: Top 55 cities from Globalization and World Cities</a:t>
            </a:r>
          </a:p>
        </p:txBody>
      </p:sp>
      <p:pic>
        <p:nvPicPr>
          <p:cNvPr id="5" name="Content Placeholder 4">
            <a:extLst>
              <a:ext uri="{FF2B5EF4-FFF2-40B4-BE49-F238E27FC236}">
                <a16:creationId xmlns:a16="http://schemas.microsoft.com/office/drawing/2014/main" id="{1908E527-3F26-42EB-AA2C-14F912A1CD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1857" y="2501939"/>
            <a:ext cx="2733675" cy="2914650"/>
          </a:xfrm>
        </p:spPr>
      </p:pic>
      <p:pic>
        <p:nvPicPr>
          <p:cNvPr id="9" name="Picture 8">
            <a:extLst>
              <a:ext uri="{FF2B5EF4-FFF2-40B4-BE49-F238E27FC236}">
                <a16:creationId xmlns:a16="http://schemas.microsoft.com/office/drawing/2014/main" id="{6EAF624E-DC19-4402-ADEE-619BC600BE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4212" y="1930400"/>
            <a:ext cx="8382492" cy="4578389"/>
          </a:xfrm>
          <a:prstGeom prst="rect">
            <a:avLst/>
          </a:prstGeom>
        </p:spPr>
      </p:pic>
    </p:spTree>
    <p:extLst>
      <p:ext uri="{BB962C8B-B14F-4D97-AF65-F5344CB8AC3E}">
        <p14:creationId xmlns:p14="http://schemas.microsoft.com/office/powerpoint/2010/main" val="195199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0F95-5C16-466F-A31E-FE16518A7245}"/>
              </a:ext>
            </a:extLst>
          </p:cNvPr>
          <p:cNvSpPr>
            <a:spLocks noGrp="1"/>
          </p:cNvSpPr>
          <p:nvPr>
            <p:ph type="title"/>
          </p:nvPr>
        </p:nvSpPr>
        <p:spPr/>
        <p:txBody>
          <a:bodyPr/>
          <a:lstStyle/>
          <a:p>
            <a:r>
              <a:rPr lang="en-US" dirty="0"/>
              <a:t>Venues: Padding and request Foursquare</a:t>
            </a:r>
          </a:p>
        </p:txBody>
      </p:sp>
      <p:pic>
        <p:nvPicPr>
          <p:cNvPr id="5" name="Content Placeholder 4">
            <a:extLst>
              <a:ext uri="{FF2B5EF4-FFF2-40B4-BE49-F238E27FC236}">
                <a16:creationId xmlns:a16="http://schemas.microsoft.com/office/drawing/2014/main" id="{80628091-A549-4AD2-9CB1-E8FA951A29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890969"/>
            <a:ext cx="8596312" cy="2420674"/>
          </a:xfrm>
        </p:spPr>
      </p:pic>
    </p:spTree>
    <p:extLst>
      <p:ext uri="{BB962C8B-B14F-4D97-AF65-F5344CB8AC3E}">
        <p14:creationId xmlns:p14="http://schemas.microsoft.com/office/powerpoint/2010/main" val="273710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B712-D4F1-4DA5-B6D1-13C7C6F43174}"/>
              </a:ext>
            </a:extLst>
          </p:cNvPr>
          <p:cNvSpPr>
            <a:spLocks noGrp="1"/>
          </p:cNvSpPr>
          <p:nvPr>
            <p:ph type="title"/>
          </p:nvPr>
        </p:nvSpPr>
        <p:spPr/>
        <p:txBody>
          <a:bodyPr/>
          <a:lstStyle/>
          <a:p>
            <a:r>
              <a:rPr lang="en-US" dirty="0"/>
              <a:t>Encoding and city grouped</a:t>
            </a:r>
          </a:p>
        </p:txBody>
      </p:sp>
      <p:pic>
        <p:nvPicPr>
          <p:cNvPr id="5" name="Content Placeholder 4">
            <a:extLst>
              <a:ext uri="{FF2B5EF4-FFF2-40B4-BE49-F238E27FC236}">
                <a16:creationId xmlns:a16="http://schemas.microsoft.com/office/drawing/2014/main" id="{929C93B9-FE22-47FD-B968-0F1ECA6CC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645139"/>
            <a:ext cx="8596312" cy="2912334"/>
          </a:xfrm>
        </p:spPr>
      </p:pic>
    </p:spTree>
    <p:extLst>
      <p:ext uri="{BB962C8B-B14F-4D97-AF65-F5344CB8AC3E}">
        <p14:creationId xmlns:p14="http://schemas.microsoft.com/office/powerpoint/2010/main" val="783030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6009-31A7-4FF7-8A24-6B3DF6A3C999}"/>
              </a:ext>
            </a:extLst>
          </p:cNvPr>
          <p:cNvSpPr>
            <a:spLocks noGrp="1"/>
          </p:cNvSpPr>
          <p:nvPr>
            <p:ph type="title"/>
          </p:nvPr>
        </p:nvSpPr>
        <p:spPr>
          <a:xfrm>
            <a:off x="677334" y="609600"/>
            <a:ext cx="1710759" cy="1032769"/>
          </a:xfrm>
        </p:spPr>
        <p:txBody>
          <a:bodyPr>
            <a:normAutofit/>
          </a:bodyPr>
          <a:lstStyle/>
          <a:p>
            <a:r>
              <a:rPr lang="en-US" dirty="0"/>
              <a:t>Result:</a:t>
            </a:r>
          </a:p>
        </p:txBody>
      </p:sp>
      <p:pic>
        <p:nvPicPr>
          <p:cNvPr id="5" name="Content Placeholder 4">
            <a:extLst>
              <a:ext uri="{FF2B5EF4-FFF2-40B4-BE49-F238E27FC236}">
                <a16:creationId xmlns:a16="http://schemas.microsoft.com/office/drawing/2014/main" id="{9A105641-F3F4-4671-9283-9BF1BE9396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749" y="145366"/>
            <a:ext cx="7529350" cy="6567267"/>
          </a:xfrm>
        </p:spPr>
      </p:pic>
      <p:sp>
        <p:nvSpPr>
          <p:cNvPr id="6" name="TextBox 5">
            <a:extLst>
              <a:ext uri="{FF2B5EF4-FFF2-40B4-BE49-F238E27FC236}">
                <a16:creationId xmlns:a16="http://schemas.microsoft.com/office/drawing/2014/main" id="{B2B55F8F-973A-412E-A0C0-CC37C2F6A244}"/>
              </a:ext>
            </a:extLst>
          </p:cNvPr>
          <p:cNvSpPr txBox="1"/>
          <p:nvPr/>
        </p:nvSpPr>
        <p:spPr>
          <a:xfrm>
            <a:off x="437637" y="1961965"/>
            <a:ext cx="4331635" cy="3139321"/>
          </a:xfrm>
          <a:prstGeom prst="rect">
            <a:avLst/>
          </a:prstGeom>
          <a:noFill/>
        </p:spPr>
        <p:txBody>
          <a:bodyPr wrap="none" rtlCol="0">
            <a:spAutoFit/>
          </a:bodyPr>
          <a:lstStyle/>
          <a:p>
            <a:pPr marL="285750" indent="-285750">
              <a:buFont typeface="Arial" panose="020B0604020202020204" pitchFamily="34" charset="0"/>
              <a:buChar char="•"/>
            </a:pPr>
            <a:r>
              <a:rPr lang="en-US" dirty="0"/>
              <a:t>Some cities different than any others</a:t>
            </a:r>
          </a:p>
          <a:p>
            <a:pPr marL="742950" lvl="1" indent="-285750">
              <a:buFont typeface="Arial" panose="020B0604020202020204" pitchFamily="34" charset="0"/>
              <a:buChar char="•"/>
            </a:pPr>
            <a:r>
              <a:rPr lang="en-US" dirty="0"/>
              <a:t>East Asian</a:t>
            </a:r>
          </a:p>
          <a:p>
            <a:pPr marL="742950" lvl="1" indent="-285750">
              <a:buFont typeface="Arial" panose="020B0604020202020204" pitchFamily="34" charset="0"/>
              <a:buChar char="•"/>
            </a:pPr>
            <a:r>
              <a:rPr lang="en-US" dirty="0"/>
              <a:t>South American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Diagnose square</a:t>
            </a:r>
          </a:p>
          <a:p>
            <a:pPr marL="742950" lvl="1" indent="-285750">
              <a:buFont typeface="Arial" panose="020B0604020202020204" pitchFamily="34" charset="0"/>
              <a:buChar char="•"/>
            </a:pPr>
            <a:r>
              <a:rPr lang="en-US" dirty="0"/>
              <a:t>Same country similar culture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International City</a:t>
            </a:r>
          </a:p>
          <a:p>
            <a:pPr marL="742950" lvl="1" indent="-285750">
              <a:buFont typeface="Arial" panose="020B0604020202020204" pitchFamily="34" charset="0"/>
              <a:buChar char="•"/>
            </a:pPr>
            <a:r>
              <a:rPr lang="en-US" dirty="0"/>
              <a:t>Multi-culture</a:t>
            </a:r>
          </a:p>
          <a:p>
            <a:endParaRPr lang="en-US" dirty="0"/>
          </a:p>
        </p:txBody>
      </p:sp>
    </p:spTree>
    <p:extLst>
      <p:ext uri="{BB962C8B-B14F-4D97-AF65-F5344CB8AC3E}">
        <p14:creationId xmlns:p14="http://schemas.microsoft.com/office/powerpoint/2010/main" val="3003415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893C-8C4C-4CEB-8F86-F3A694154609}"/>
              </a:ext>
            </a:extLst>
          </p:cNvPr>
          <p:cNvSpPr>
            <a:spLocks noGrp="1"/>
          </p:cNvSpPr>
          <p:nvPr>
            <p:ph type="title"/>
          </p:nvPr>
        </p:nvSpPr>
        <p:spPr/>
        <p:txBody>
          <a:bodyPr/>
          <a:lstStyle/>
          <a:p>
            <a:r>
              <a:rPr lang="en-US" dirty="0"/>
              <a:t>City Similarities </a:t>
            </a:r>
          </a:p>
        </p:txBody>
      </p:sp>
      <p:sp>
        <p:nvSpPr>
          <p:cNvPr id="3" name="Content Placeholder 2">
            <a:extLst>
              <a:ext uri="{FF2B5EF4-FFF2-40B4-BE49-F238E27FC236}">
                <a16:creationId xmlns:a16="http://schemas.microsoft.com/office/drawing/2014/main" id="{834112F1-83C5-471B-B2B2-9D3006DAB119}"/>
              </a:ext>
            </a:extLst>
          </p:cNvPr>
          <p:cNvSpPr>
            <a:spLocks noGrp="1"/>
          </p:cNvSpPr>
          <p:nvPr>
            <p:ph idx="1"/>
          </p:nvPr>
        </p:nvSpPr>
        <p:spPr/>
        <p:txBody>
          <a:bodyPr/>
          <a:lstStyle/>
          <a:p>
            <a:r>
              <a:rPr lang="en-US" dirty="0"/>
              <a:t>In the previous project, we have used the K-Mean model to cluster Toronto's neighborhoods based on the classification of venues near the neighborhood. In such projects, our classification goals are limited to the same city. </a:t>
            </a:r>
          </a:p>
          <a:p>
            <a:endParaRPr lang="en-US" dirty="0"/>
          </a:p>
          <a:p>
            <a:r>
              <a:rPr lang="en-US" dirty="0"/>
              <a:t>Now let’s take a longer-term view and continue to explore the similarity between different cities. For example, a person who dislikes change very much must move out of his city for some irresistible reasons. Instead of living in another city, how would he choose the area of his new home? </a:t>
            </a:r>
          </a:p>
          <a:p>
            <a:endParaRPr lang="en-US" dirty="0"/>
          </a:p>
          <a:p>
            <a:r>
              <a:rPr lang="en-US" altLang="zh-CN" dirty="0"/>
              <a:t>We want to compare the similarities of different cities.</a:t>
            </a:r>
            <a:endParaRPr lang="en-US" dirty="0"/>
          </a:p>
        </p:txBody>
      </p:sp>
    </p:spTree>
    <p:extLst>
      <p:ext uri="{BB962C8B-B14F-4D97-AF65-F5344CB8AC3E}">
        <p14:creationId xmlns:p14="http://schemas.microsoft.com/office/powerpoint/2010/main" val="153347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860F-8D58-4AC9-A4F2-E6A537468D0B}"/>
              </a:ext>
            </a:extLst>
          </p:cNvPr>
          <p:cNvSpPr>
            <a:spLocks noGrp="1"/>
          </p:cNvSpPr>
          <p:nvPr>
            <p:ph type="title"/>
          </p:nvPr>
        </p:nvSpPr>
        <p:spPr/>
        <p:txBody>
          <a:bodyPr/>
          <a:lstStyle/>
          <a:p>
            <a:r>
              <a:rPr lang="en-US" dirty="0"/>
              <a:t>From simple to complex</a:t>
            </a:r>
          </a:p>
        </p:txBody>
      </p:sp>
      <p:sp>
        <p:nvSpPr>
          <p:cNvPr id="3" name="Content Placeholder 2">
            <a:extLst>
              <a:ext uri="{FF2B5EF4-FFF2-40B4-BE49-F238E27FC236}">
                <a16:creationId xmlns:a16="http://schemas.microsoft.com/office/drawing/2014/main" id="{0989A212-F73A-40C3-95FC-CA37B63D7FE4}"/>
              </a:ext>
            </a:extLst>
          </p:cNvPr>
          <p:cNvSpPr>
            <a:spLocks noGrp="1"/>
          </p:cNvSpPr>
          <p:nvPr>
            <p:ph idx="1"/>
          </p:nvPr>
        </p:nvSpPr>
        <p:spPr/>
        <p:txBody>
          <a:bodyPr/>
          <a:lstStyle/>
          <a:p>
            <a:pPr>
              <a:buFont typeface="+mj-lt"/>
              <a:buAutoNum type="arabicPeriod"/>
            </a:pPr>
            <a:r>
              <a:rPr lang="en-US" dirty="0"/>
              <a:t>Two cities compare</a:t>
            </a:r>
          </a:p>
          <a:p>
            <a:pPr lvl="1">
              <a:buFont typeface="Arial" panose="020B0604020202020204" pitchFamily="34" charset="0"/>
              <a:buChar char="•"/>
            </a:pPr>
            <a:r>
              <a:rPr lang="en-US" dirty="0"/>
              <a:t>New York neighborhoods </a:t>
            </a:r>
            <a:r>
              <a:rPr lang="en-US" dirty="0" err="1"/>
              <a:t>v.s</a:t>
            </a:r>
            <a:r>
              <a:rPr lang="en-US" dirty="0"/>
              <a:t>. Los Angeles neighborhoods</a:t>
            </a:r>
          </a:p>
          <a:p>
            <a:pPr lvl="1">
              <a:buFont typeface="Arial" panose="020B0604020202020204" pitchFamily="34" charset="0"/>
              <a:buChar char="•"/>
            </a:pPr>
            <a:r>
              <a:rPr lang="en-US" dirty="0"/>
              <a:t>New York </a:t>
            </a:r>
            <a:r>
              <a:rPr lang="en-US" dirty="0" err="1"/>
              <a:t>v.s</a:t>
            </a:r>
            <a:r>
              <a:rPr lang="en-US" dirty="0"/>
              <a:t>. Los Angeles</a:t>
            </a:r>
          </a:p>
          <a:p>
            <a:pPr lvl="2">
              <a:buFont typeface="Arial" panose="020B0604020202020204" pitchFamily="34" charset="0"/>
              <a:buChar char="•"/>
            </a:pPr>
            <a:r>
              <a:rPr lang="en-US" dirty="0"/>
              <a:t>padding</a:t>
            </a:r>
          </a:p>
          <a:p>
            <a:pPr>
              <a:buFont typeface="+mj-lt"/>
              <a:buAutoNum type="arabicPeriod"/>
            </a:pPr>
            <a:r>
              <a:rPr lang="en-US" dirty="0"/>
              <a:t>Multi-cities compare</a:t>
            </a:r>
          </a:p>
          <a:p>
            <a:pPr lvl="1">
              <a:buFont typeface="Arial" panose="020B0604020202020204" pitchFamily="34" charset="0"/>
              <a:buChar char="•"/>
            </a:pPr>
            <a:r>
              <a:rPr lang="en-US" dirty="0"/>
              <a:t>Global Cities</a:t>
            </a:r>
          </a:p>
          <a:p>
            <a:pPr lvl="1">
              <a:buFont typeface="Arial" panose="020B0604020202020204" pitchFamily="34" charset="0"/>
              <a:buChar char="•"/>
            </a:pPr>
            <a:r>
              <a:rPr lang="en-US" dirty="0"/>
              <a:t>Country grouped</a:t>
            </a:r>
          </a:p>
        </p:txBody>
      </p:sp>
    </p:spTree>
    <p:extLst>
      <p:ext uri="{BB962C8B-B14F-4D97-AF65-F5344CB8AC3E}">
        <p14:creationId xmlns:p14="http://schemas.microsoft.com/office/powerpoint/2010/main" val="361777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2F5E-AC03-468B-A7DF-90D9D31322B7}"/>
              </a:ext>
            </a:extLst>
          </p:cNvPr>
          <p:cNvSpPr>
            <a:spLocks noGrp="1"/>
          </p:cNvSpPr>
          <p:nvPr>
            <p:ph type="title"/>
          </p:nvPr>
        </p:nvSpPr>
        <p:spPr/>
        <p:txBody>
          <a:bodyPr/>
          <a:lstStyle/>
          <a:p>
            <a:r>
              <a:rPr lang="en-US" dirty="0"/>
              <a:t>Data pre-process</a:t>
            </a:r>
          </a:p>
        </p:txBody>
      </p:sp>
      <p:pic>
        <p:nvPicPr>
          <p:cNvPr id="11" name="Content Placeholder 10">
            <a:extLst>
              <a:ext uri="{FF2B5EF4-FFF2-40B4-BE49-F238E27FC236}">
                <a16:creationId xmlns:a16="http://schemas.microsoft.com/office/drawing/2014/main" id="{84F56793-D0B3-4A84-B35D-6BE6853C7A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509" y="2447459"/>
            <a:ext cx="3771900" cy="3133725"/>
          </a:xfrm>
        </p:spPr>
      </p:pic>
      <p:pic>
        <p:nvPicPr>
          <p:cNvPr id="13" name="Picture 12">
            <a:extLst>
              <a:ext uri="{FF2B5EF4-FFF2-40B4-BE49-F238E27FC236}">
                <a16:creationId xmlns:a16="http://schemas.microsoft.com/office/drawing/2014/main" id="{11F8F0C7-2F24-4274-9470-734A0627F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447459"/>
            <a:ext cx="3390900" cy="3000375"/>
          </a:xfrm>
          <a:prstGeom prst="rect">
            <a:avLst/>
          </a:prstGeom>
        </p:spPr>
      </p:pic>
      <p:sp>
        <p:nvSpPr>
          <p:cNvPr id="16" name="TextBox 15">
            <a:extLst>
              <a:ext uri="{FF2B5EF4-FFF2-40B4-BE49-F238E27FC236}">
                <a16:creationId xmlns:a16="http://schemas.microsoft.com/office/drawing/2014/main" id="{92C9C94C-9C66-41B3-90D6-74C8224DEF0C}"/>
              </a:ext>
            </a:extLst>
          </p:cNvPr>
          <p:cNvSpPr txBox="1"/>
          <p:nvPr/>
        </p:nvSpPr>
        <p:spPr>
          <a:xfrm>
            <a:off x="2050741" y="1638877"/>
            <a:ext cx="6445189" cy="369332"/>
          </a:xfrm>
          <a:prstGeom prst="rect">
            <a:avLst/>
          </a:prstGeom>
          <a:noFill/>
        </p:spPr>
        <p:txBody>
          <a:bodyPr wrap="square" rtlCol="0">
            <a:spAutoFit/>
          </a:bodyPr>
          <a:lstStyle/>
          <a:p>
            <a:r>
              <a:rPr lang="en-US" dirty="0"/>
              <a:t>New York and Los Angeles neighborhood coordinates</a:t>
            </a:r>
          </a:p>
        </p:txBody>
      </p:sp>
    </p:spTree>
    <p:extLst>
      <p:ext uri="{BB962C8B-B14F-4D97-AF65-F5344CB8AC3E}">
        <p14:creationId xmlns:p14="http://schemas.microsoft.com/office/powerpoint/2010/main" val="395768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92B8-BD8F-4306-BE1B-05A8FDF3EB3A}"/>
              </a:ext>
            </a:extLst>
          </p:cNvPr>
          <p:cNvSpPr>
            <a:spLocks noGrp="1"/>
          </p:cNvSpPr>
          <p:nvPr>
            <p:ph type="title"/>
          </p:nvPr>
        </p:nvSpPr>
        <p:spPr/>
        <p:txBody>
          <a:bodyPr/>
          <a:lstStyle/>
          <a:p>
            <a:r>
              <a:rPr lang="en-US" dirty="0"/>
              <a:t>Neighborhoods positions</a:t>
            </a:r>
          </a:p>
        </p:txBody>
      </p:sp>
      <p:pic>
        <p:nvPicPr>
          <p:cNvPr id="5" name="Content Placeholder 4">
            <a:extLst>
              <a:ext uri="{FF2B5EF4-FFF2-40B4-BE49-F238E27FC236}">
                <a16:creationId xmlns:a16="http://schemas.microsoft.com/office/drawing/2014/main" id="{14C819C6-C6C9-47F4-935F-E469C85848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3220" y="2098445"/>
            <a:ext cx="3948805" cy="3881437"/>
          </a:xfrm>
        </p:spPr>
      </p:pic>
      <p:pic>
        <p:nvPicPr>
          <p:cNvPr id="7" name="Picture 6">
            <a:extLst>
              <a:ext uri="{FF2B5EF4-FFF2-40B4-BE49-F238E27FC236}">
                <a16:creationId xmlns:a16="http://schemas.microsoft.com/office/drawing/2014/main" id="{23B82688-BFA4-4A6F-9AEC-8066C9828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234" y="2098445"/>
            <a:ext cx="4901268" cy="3884455"/>
          </a:xfrm>
          <a:prstGeom prst="rect">
            <a:avLst/>
          </a:prstGeom>
        </p:spPr>
      </p:pic>
    </p:spTree>
    <p:extLst>
      <p:ext uri="{BB962C8B-B14F-4D97-AF65-F5344CB8AC3E}">
        <p14:creationId xmlns:p14="http://schemas.microsoft.com/office/powerpoint/2010/main" val="23828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F809-F17F-4035-BFB6-2586753332E0}"/>
              </a:ext>
            </a:extLst>
          </p:cNvPr>
          <p:cNvSpPr>
            <a:spLocks noGrp="1"/>
          </p:cNvSpPr>
          <p:nvPr>
            <p:ph type="title"/>
          </p:nvPr>
        </p:nvSpPr>
        <p:spPr/>
        <p:txBody>
          <a:bodyPr/>
          <a:lstStyle/>
          <a:p>
            <a:r>
              <a:rPr lang="en-US" dirty="0"/>
              <a:t>Venues: detailed</a:t>
            </a:r>
          </a:p>
        </p:txBody>
      </p:sp>
      <p:pic>
        <p:nvPicPr>
          <p:cNvPr id="5" name="Content Placeholder 4">
            <a:extLst>
              <a:ext uri="{FF2B5EF4-FFF2-40B4-BE49-F238E27FC236}">
                <a16:creationId xmlns:a16="http://schemas.microsoft.com/office/drawing/2014/main" id="{00C3E089-8C1D-4929-8349-483BA29142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13029"/>
            <a:ext cx="8134350" cy="2800350"/>
          </a:xfrm>
        </p:spPr>
      </p:pic>
      <p:pic>
        <p:nvPicPr>
          <p:cNvPr id="7" name="Picture 6">
            <a:extLst>
              <a:ext uri="{FF2B5EF4-FFF2-40B4-BE49-F238E27FC236}">
                <a16:creationId xmlns:a16="http://schemas.microsoft.com/office/drawing/2014/main" id="{28A4052F-1472-4F2B-8F83-A2CC1D899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076700"/>
            <a:ext cx="9382125" cy="2781300"/>
          </a:xfrm>
          <a:prstGeom prst="rect">
            <a:avLst/>
          </a:prstGeom>
        </p:spPr>
      </p:pic>
    </p:spTree>
    <p:extLst>
      <p:ext uri="{BB962C8B-B14F-4D97-AF65-F5344CB8AC3E}">
        <p14:creationId xmlns:p14="http://schemas.microsoft.com/office/powerpoint/2010/main" val="364563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8A27-2940-4E77-B516-29CBD471BC94}"/>
              </a:ext>
            </a:extLst>
          </p:cNvPr>
          <p:cNvSpPr>
            <a:spLocks noGrp="1"/>
          </p:cNvSpPr>
          <p:nvPr>
            <p:ph type="title"/>
          </p:nvPr>
        </p:nvSpPr>
        <p:spPr/>
        <p:txBody>
          <a:bodyPr/>
          <a:lstStyle/>
          <a:p>
            <a:r>
              <a:rPr lang="en-US" dirty="0"/>
              <a:t>Top 15 categories from </a:t>
            </a:r>
            <a:br>
              <a:rPr lang="en-US" dirty="0"/>
            </a:br>
            <a:r>
              <a:rPr lang="en-US" dirty="0"/>
              <a:t>New York and Los Angeles</a:t>
            </a:r>
          </a:p>
        </p:txBody>
      </p:sp>
      <p:pic>
        <p:nvPicPr>
          <p:cNvPr id="5" name="Content Placeholder 4">
            <a:extLst>
              <a:ext uri="{FF2B5EF4-FFF2-40B4-BE49-F238E27FC236}">
                <a16:creationId xmlns:a16="http://schemas.microsoft.com/office/drawing/2014/main" id="{DC61BCDD-6CB7-46A3-8996-DB375E8F15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071811"/>
            <a:ext cx="4529324" cy="3881437"/>
          </a:xfrm>
        </p:spPr>
      </p:pic>
      <p:pic>
        <p:nvPicPr>
          <p:cNvPr id="7" name="Picture 6">
            <a:extLst>
              <a:ext uri="{FF2B5EF4-FFF2-40B4-BE49-F238E27FC236}">
                <a16:creationId xmlns:a16="http://schemas.microsoft.com/office/drawing/2014/main" id="{7F19F714-D22F-4D49-8794-0DA42971E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045" y="2071812"/>
            <a:ext cx="4529324" cy="3887326"/>
          </a:xfrm>
          <a:prstGeom prst="rect">
            <a:avLst/>
          </a:prstGeom>
        </p:spPr>
      </p:pic>
    </p:spTree>
    <p:extLst>
      <p:ext uri="{BB962C8B-B14F-4D97-AF65-F5344CB8AC3E}">
        <p14:creationId xmlns:p14="http://schemas.microsoft.com/office/powerpoint/2010/main" val="204537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4007-B71D-40E2-AA74-158DF111616A}"/>
              </a:ext>
            </a:extLst>
          </p:cNvPr>
          <p:cNvSpPr>
            <a:spLocks noGrp="1"/>
          </p:cNvSpPr>
          <p:nvPr>
            <p:ph type="title"/>
          </p:nvPr>
        </p:nvSpPr>
        <p:spPr/>
        <p:txBody>
          <a:bodyPr/>
          <a:lstStyle/>
          <a:p>
            <a:r>
              <a:rPr lang="en-US" dirty="0"/>
              <a:t>K-Mean clustering</a:t>
            </a:r>
            <a:br>
              <a:rPr lang="en-US" dirty="0"/>
            </a:br>
            <a:r>
              <a:rPr lang="en-US" dirty="0"/>
              <a:t>	feature feed to the model</a:t>
            </a:r>
          </a:p>
        </p:txBody>
      </p:sp>
      <p:pic>
        <p:nvPicPr>
          <p:cNvPr id="5" name="Content Placeholder 4">
            <a:extLst>
              <a:ext uri="{FF2B5EF4-FFF2-40B4-BE49-F238E27FC236}">
                <a16:creationId xmlns:a16="http://schemas.microsoft.com/office/drawing/2014/main" id="{C892B6A4-7BEB-47ED-8383-F5D544EB5C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193" y="2498738"/>
            <a:ext cx="8596312" cy="2850031"/>
          </a:xfrm>
        </p:spPr>
      </p:pic>
    </p:spTree>
    <p:extLst>
      <p:ext uri="{BB962C8B-B14F-4D97-AF65-F5344CB8AC3E}">
        <p14:creationId xmlns:p14="http://schemas.microsoft.com/office/powerpoint/2010/main" val="364328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CF66-F65F-4E77-BF8F-5BAA89756739}"/>
              </a:ext>
            </a:extLst>
          </p:cNvPr>
          <p:cNvSpPr>
            <a:spLocks noGrp="1"/>
          </p:cNvSpPr>
          <p:nvPr>
            <p:ph type="title"/>
          </p:nvPr>
        </p:nvSpPr>
        <p:spPr/>
        <p:txBody>
          <a:bodyPr/>
          <a:lstStyle/>
          <a:p>
            <a:r>
              <a:rPr lang="en-US" dirty="0"/>
              <a:t>New York and Los Angeles clustered</a:t>
            </a:r>
            <a:br>
              <a:rPr lang="en-US" dirty="0"/>
            </a:br>
            <a:r>
              <a:rPr lang="en-US" dirty="0"/>
              <a:t>	much similar groups</a:t>
            </a:r>
          </a:p>
        </p:txBody>
      </p:sp>
      <p:pic>
        <p:nvPicPr>
          <p:cNvPr id="5" name="Content Placeholder 4">
            <a:extLst>
              <a:ext uri="{FF2B5EF4-FFF2-40B4-BE49-F238E27FC236}">
                <a16:creationId xmlns:a16="http://schemas.microsoft.com/office/drawing/2014/main" id="{6315FD9F-3F9F-4EC0-A2F3-E598DF915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054056"/>
            <a:ext cx="5455794" cy="3787451"/>
          </a:xfrm>
        </p:spPr>
      </p:pic>
      <p:pic>
        <p:nvPicPr>
          <p:cNvPr id="7" name="Picture 6">
            <a:extLst>
              <a:ext uri="{FF2B5EF4-FFF2-40B4-BE49-F238E27FC236}">
                <a16:creationId xmlns:a16="http://schemas.microsoft.com/office/drawing/2014/main" id="{6A81017B-E243-4E47-B0F1-555CEA4FA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514" y="2054057"/>
            <a:ext cx="5246152" cy="3788887"/>
          </a:xfrm>
          <a:prstGeom prst="rect">
            <a:avLst/>
          </a:prstGeom>
        </p:spPr>
      </p:pic>
    </p:spTree>
    <p:extLst>
      <p:ext uri="{BB962C8B-B14F-4D97-AF65-F5344CB8AC3E}">
        <p14:creationId xmlns:p14="http://schemas.microsoft.com/office/powerpoint/2010/main" val="21113087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TotalTime>
  <Words>300</Words>
  <Application>Microsoft Office PowerPoint</Application>
  <PresentationFormat>Widescreen</PresentationFormat>
  <Paragraphs>49</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Different City Similarities </vt:lpstr>
      <vt:lpstr>City Similarities </vt:lpstr>
      <vt:lpstr>From simple to complex</vt:lpstr>
      <vt:lpstr>Data pre-process</vt:lpstr>
      <vt:lpstr>Neighborhoods positions</vt:lpstr>
      <vt:lpstr>Venues: detailed</vt:lpstr>
      <vt:lpstr>Top 15 categories from  New York and Los Angeles</vt:lpstr>
      <vt:lpstr>K-Mean clustering  feature feed to the model</vt:lpstr>
      <vt:lpstr>New York and Los Angeles clustered  much similar groups</vt:lpstr>
      <vt:lpstr>City venues: un-padding </vt:lpstr>
      <vt:lpstr>US cities comparison</vt:lpstr>
      <vt:lpstr>Thinking: Why low Similarities NY &amp; LA?</vt:lpstr>
      <vt:lpstr>Solution : Padding the whole city</vt:lpstr>
      <vt:lpstr>More venues more better</vt:lpstr>
      <vt:lpstr>Un-padding Similarity: 0.31 Padding Similarity: 0.66</vt:lpstr>
      <vt:lpstr>Global Cities: Top 55 cities from Globalization and World Cities</vt:lpstr>
      <vt:lpstr>Venues: Padding and request Foursquare</vt:lpstr>
      <vt:lpstr>Encoding and city grouped</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City Similarities </dc:title>
  <dc:creator>Jiuxin Jiang</dc:creator>
  <cp:lastModifiedBy>Jiuxin Jiang</cp:lastModifiedBy>
  <cp:revision>7</cp:revision>
  <dcterms:created xsi:type="dcterms:W3CDTF">2020-07-11T01:28:56Z</dcterms:created>
  <dcterms:modified xsi:type="dcterms:W3CDTF">2020-07-11T02:29:16Z</dcterms:modified>
</cp:coreProperties>
</file>