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tags/tag7.xml" ContentType="application/vnd.openxmlformats-officedocument.presentationml.tags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1" r:id="rId1"/>
  </p:sldMasterIdLst>
  <p:notesMasterIdLst>
    <p:notesMasterId r:id="rId13"/>
  </p:notesMasterIdLst>
  <p:sldIdLst>
    <p:sldId id="303" r:id="rId2"/>
    <p:sldId id="302" r:id="rId3"/>
    <p:sldId id="258" r:id="rId4"/>
    <p:sldId id="307" r:id="rId5"/>
    <p:sldId id="257" r:id="rId6"/>
    <p:sldId id="297" r:id="rId7"/>
    <p:sldId id="309" r:id="rId8"/>
    <p:sldId id="305" r:id="rId9"/>
    <p:sldId id="308" r:id="rId10"/>
    <p:sldId id="306" r:id="rId11"/>
    <p:sldId id="290" r:id="rId12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42" autoAdjust="0"/>
    <p:restoredTop sz="89071" autoAdjust="0"/>
  </p:normalViewPr>
  <p:slideViewPr>
    <p:cSldViewPr>
      <p:cViewPr varScale="1">
        <p:scale>
          <a:sx n="62" d="100"/>
          <a:sy n="62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18"/>
    </p:cViewPr>
  </p:sorterViewPr>
  <p:notesViewPr>
    <p:cSldViewPr>
      <p:cViewPr varScale="1">
        <p:scale>
          <a:sx n="54" d="100"/>
          <a:sy n="54" d="100"/>
        </p:scale>
        <p:origin x="-288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___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___2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3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2.2916666666666682E-2"/>
          <c:y val="5.0000000000000072E-2"/>
          <c:w val="0.9541666666666665"/>
          <c:h val="0.80911958661417738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ysClr val="window" lastClr="FFFFFF">
                <a:lumMod val="85000"/>
              </a:sysClr>
            </a:solidFill>
          </c:spP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g/"通""用""格""式"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</c:spP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g/"通""用""格""式"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g/"通""用""格""式"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/>
        <c:axId val="212984192"/>
        <c:axId val="212986880"/>
      </c:barChart>
      <c:catAx>
        <c:axId val="212984192"/>
        <c:scaling>
          <c:orientation val="minMax"/>
        </c:scaling>
        <c:axPos val="b"/>
        <c:tickLblPos val="nextTo"/>
        <c:crossAx val="212986880"/>
        <c:crosses val="autoZero"/>
        <c:auto val="1"/>
        <c:lblAlgn val="ctr"/>
        <c:lblOffset val="100"/>
      </c:catAx>
      <c:valAx>
        <c:axId val="212986880"/>
        <c:scaling>
          <c:orientation val="minMax"/>
        </c:scaling>
        <c:delete val="1"/>
        <c:axPos val="l"/>
        <c:numFmt formatCode="g/&quot;通&quot;&quot;用&quot;&quot;格&quot;&quot;式&quot;" sourceLinked="1"/>
        <c:tickLblPos val="none"/>
        <c:crossAx val="212984192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>
          <a:latin typeface="微软雅黑" pitchFamily="34" charset="-122"/>
          <a:ea typeface="微软雅黑" pitchFamily="34" charset="-122"/>
        </a:defRPr>
      </a:pPr>
      <a:endParaRPr lang="zh-CN"/>
    </a:p>
  </c:txPr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3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2.2916666666666675E-2"/>
          <c:y val="5.0000000000000024E-2"/>
          <c:w val="0.9541666666666665"/>
          <c:h val="0.80911958661417704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ysClr val="window" lastClr="FFFFFF">
                <a:lumMod val="85000"/>
              </a:sysClr>
            </a:solidFill>
          </c:spP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g/"通""用""格""式"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</c:spP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g/"通""用""格""式"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g/"通""用""格""式"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/>
        <c:axId val="268244096"/>
        <c:axId val="268245632"/>
      </c:barChart>
      <c:catAx>
        <c:axId val="268244096"/>
        <c:scaling>
          <c:orientation val="minMax"/>
        </c:scaling>
        <c:axPos val="b"/>
        <c:tickLblPos val="nextTo"/>
        <c:crossAx val="268245632"/>
        <c:crosses val="autoZero"/>
        <c:auto val="1"/>
        <c:lblAlgn val="ctr"/>
        <c:lblOffset val="100"/>
      </c:catAx>
      <c:valAx>
        <c:axId val="268245632"/>
        <c:scaling>
          <c:orientation val="minMax"/>
        </c:scaling>
        <c:delete val="1"/>
        <c:axPos val="l"/>
        <c:numFmt formatCode="g/&quot;通&quot;&quot;用&quot;&quot;格&quot;&quot;式&quot;" sourceLinked="1"/>
        <c:tickLblPos val="none"/>
        <c:crossAx val="268244096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>
          <a:latin typeface="微软雅黑" pitchFamily="34" charset="-122"/>
          <a:ea typeface="微软雅黑" pitchFamily="34" charset="-122"/>
        </a:defRPr>
      </a:pPr>
      <a:endParaRPr lang="zh-CN"/>
    </a:p>
  </c:txPr>
  <c:externalData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14374-B56C-4729-8181-CFEF2D0514FE}" type="datetimeFigureOut">
              <a:rPr lang="zh-CN" altLang="en-US" smtClean="0"/>
              <a:pPr/>
              <a:t>2014/4/28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A6AC6-C439-44B1-964C-B43FA21E9F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79964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A6AC6-C439-44B1-964C-B43FA21E9FB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A6AC6-C439-44B1-964C-B43FA21E9FB0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9375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A6AC6-C439-44B1-964C-B43FA21E9FB0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9375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-171400"/>
            <a:ext cx="9144000" cy="1296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0064-A5EB-46EA-A1A9-9402D2D2E3E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16422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C433-B586-46A6-94B4-D4D319460D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6595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0064-A5EB-46EA-A1A9-9402D2D2E3E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18358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xmlns="" val="3576383874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077" name="think-cell Slide" r:id="rId5" imgW="270" imgH="270" progId="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43318"/>
            <a:ext cx="6707088" cy="63408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0064-A5EB-46EA-A1A9-9402D2D2E3E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60289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xmlns="" val="3576383874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4101" name="think-cell Slide" r:id="rId5" imgW="270" imgH="270" progId="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43318"/>
            <a:ext cx="6707088" cy="63408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0064-A5EB-46EA-A1A9-9402D2D2E3E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60289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0064-A5EB-46EA-A1A9-9402D2D2E3E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0782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0064-A5EB-46EA-A1A9-9402D2D2E3E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77209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0064-A5EB-46EA-A1A9-9402D2D2E3E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36091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0064-A5EB-46EA-A1A9-9402D2D2E3E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55945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0064-A5EB-46EA-A1A9-9402D2D2E3E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440364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3"/>
            </p:custDataLst>
          </p:nvPr>
        </p:nvSpPr>
        <p:spPr>
          <a:xfrm>
            <a:off x="0" y="6228145"/>
            <a:ext cx="9144000" cy="64291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>
            <p:custDataLst>
              <p:tags r:id="rId14"/>
            </p:custDataLst>
          </p:nvPr>
        </p:nvSpPr>
        <p:spPr>
          <a:xfrm>
            <a:off x="0" y="873783"/>
            <a:ext cx="9144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3"/>
          <p:cNvSpPr txBox="1"/>
          <p:nvPr userDrawn="1"/>
        </p:nvSpPr>
        <p:spPr>
          <a:xfrm>
            <a:off x="356347" y="6414383"/>
            <a:ext cx="6768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培训资料仅限内部学习使用，请勿发布到网络。版权所有，违者必究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3" name="对象 12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48099925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053" name="think-cell Slide" r:id="rId17" imgW="270" imgH="270" progId="">
              <p:embed/>
            </p:oleObj>
          </a:graphicData>
        </a:graphic>
      </p:graphicFrame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467544" y="274638"/>
            <a:ext cx="824786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290290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E7E30064-A5EB-46EA-A1A9-9402D2D2E3E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227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effectLst/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8" y="18429"/>
            <a:ext cx="9136523" cy="684764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i="0" u="none" strike="noStrike" kern="1200" baseline="0" dirty="0" smtClean="0">
                <a:latin typeface="微软雅黑" pitchFamily="34" charset="-122"/>
                <a:ea typeface="微软雅黑" pitchFamily="34" charset="-122"/>
              </a:rPr>
              <a:t>7.</a:t>
            </a:r>
            <a:r>
              <a:rPr lang="zh-CN" altLang="en-US" sz="3200" i="0" u="none" strike="noStrike" kern="1200" baseline="0" dirty="0" smtClean="0">
                <a:latin typeface="微软雅黑" pitchFamily="34" charset="-122"/>
                <a:ea typeface="微软雅黑" pitchFamily="34" charset="-122"/>
              </a:rPr>
              <a:t>图片的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动画：多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图片的浏览</a:t>
            </a:r>
            <a:endParaRPr lang="zh-CN" altLang="en-US" sz="3200" i="0" u="none" strike="noStrike" kern="1200" baseline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0064-A5EB-46EA-A1A9-9402D2D2E3ED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7224" y="1142984"/>
            <a:ext cx="7429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进入效果“飞入”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强调效果“放大缩小”（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150%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退出效果“飞出”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强调效果“放大缩小”（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70%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42" r="4235"/>
          <a:stretch/>
        </p:blipFill>
        <p:spPr>
          <a:xfrm>
            <a:off x="3500430" y="3279284"/>
            <a:ext cx="1826731" cy="2435732"/>
          </a:xfrm>
          <a:prstGeom prst="rect">
            <a:avLst/>
          </a:prstGeom>
          <a:ln>
            <a:noFill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00430" y="3279284"/>
            <a:ext cx="1816109" cy="2435732"/>
          </a:xfrm>
          <a:prstGeom prst="rect">
            <a:avLst/>
          </a:prstGeom>
          <a:ln>
            <a:noFill/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34" b="8883"/>
          <a:stretch/>
        </p:blipFill>
        <p:spPr>
          <a:xfrm>
            <a:off x="3500430" y="3279284"/>
            <a:ext cx="1816109" cy="2435732"/>
          </a:xfrm>
          <a:prstGeom prst="rect">
            <a:avLst/>
          </a:prstGeom>
          <a:ln>
            <a:noFill/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00431" y="3279284"/>
            <a:ext cx="1821386" cy="243573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982159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4.</a:t>
            </a:r>
            <a:r>
              <a:rPr lang="zh-CN" altLang="en-US" dirty="0" smtClean="0">
                <a:solidFill>
                  <a:srgbClr val="000000"/>
                </a:solidFill>
              </a:rPr>
              <a:t>文字组合动画（</a:t>
            </a:r>
            <a:r>
              <a:rPr lang="zh-CN" altLang="en-US" dirty="0">
                <a:solidFill>
                  <a:srgbClr val="000000"/>
                </a:solidFill>
              </a:rPr>
              <a:t>课后练习）</a:t>
            </a:r>
          </a:p>
        </p:txBody>
      </p:sp>
      <p:sp>
        <p:nvSpPr>
          <p:cNvPr id="5" name="矩形 4"/>
          <p:cNvSpPr/>
          <p:nvPr/>
        </p:nvSpPr>
        <p:spPr>
          <a:xfrm>
            <a:off x="2396965" y="1556792"/>
            <a:ext cx="46085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缩放</a:t>
            </a:r>
            <a:r>
              <a:rPr lang="en-US" altLang="zh-CN" sz="4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sz="40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脉冲</a:t>
            </a:r>
            <a:endParaRPr lang="en-US" altLang="zh-CN" sz="40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99592" y="3501008"/>
            <a:ext cx="76032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600" b="1" kern="0" dirty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线形</a:t>
            </a:r>
            <a:r>
              <a:rPr lang="en-US" altLang="zh-CN" sz="3600" b="1" kern="0" dirty="0">
                <a:ln w="18415" cmpd="sng">
                  <a:noFill/>
                  <a:prstDash val="solid"/>
                </a:ln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3600" b="1" kern="0" dirty="0">
                <a:ln w="18415" cmpd="sng">
                  <a:noFill/>
                  <a:prstDash val="solid"/>
                </a:ln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伸缩</a:t>
            </a:r>
            <a:r>
              <a:rPr lang="en-US" altLang="zh-CN" sz="3600" b="1" kern="0" dirty="0">
                <a:ln w="18415" cmpd="sng">
                  <a:noFill/>
                  <a:prstDash val="solid"/>
                </a:ln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3600" b="1" kern="0" dirty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淡出</a:t>
            </a:r>
            <a:r>
              <a:rPr lang="en-US" altLang="zh-CN" sz="3600" b="1" kern="0" dirty="0">
                <a:ln w="18415" cmpd="sng">
                  <a:noFill/>
                  <a:prstDash val="solid"/>
                </a:ln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3600" b="1" kern="0" dirty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脉冲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899592" y="3501008"/>
            <a:ext cx="76032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600" b="1" kern="0" dirty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线形</a:t>
            </a:r>
            <a:r>
              <a:rPr lang="en-US" altLang="zh-CN" sz="3600" b="1" kern="0" dirty="0">
                <a:ln w="18415" cmpd="sng">
                  <a:noFill/>
                  <a:prstDash val="solid"/>
                </a:ln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3600" b="1" kern="0" dirty="0">
                <a:ln w="18415" cmpd="sng">
                  <a:noFill/>
                  <a:prstDash val="solid"/>
                </a:ln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伸缩</a:t>
            </a:r>
            <a:r>
              <a:rPr lang="en-US" altLang="zh-CN" sz="3600" b="1" kern="0" dirty="0">
                <a:ln w="18415" cmpd="sng">
                  <a:noFill/>
                  <a:prstDash val="solid"/>
                </a:ln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3600" b="1" kern="0" dirty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淡出</a:t>
            </a:r>
            <a:r>
              <a:rPr lang="en-US" altLang="zh-CN" sz="3600" b="1" kern="0" dirty="0">
                <a:ln w="18415" cmpd="sng">
                  <a:noFill/>
                  <a:prstDash val="solid"/>
                </a:ln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3600" b="1" kern="0" dirty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脉冲</a:t>
            </a:r>
          </a:p>
        </p:txBody>
      </p:sp>
      <p:sp>
        <p:nvSpPr>
          <p:cNvPr id="13" name="矩形 12"/>
          <p:cNvSpPr/>
          <p:nvPr/>
        </p:nvSpPr>
        <p:spPr>
          <a:xfrm>
            <a:off x="2324957" y="4294242"/>
            <a:ext cx="47525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飞入</a:t>
            </a:r>
            <a:r>
              <a:rPr lang="en-US" altLang="zh-CN" sz="4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sz="40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放大</a:t>
            </a:r>
            <a:r>
              <a:rPr lang="en-US" altLang="zh-CN" sz="4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4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淡出</a:t>
            </a:r>
            <a:endParaRPr lang="en-US" altLang="zh-CN" sz="4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04320" y="4305290"/>
            <a:ext cx="47525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飞入</a:t>
            </a:r>
            <a:r>
              <a:rPr lang="en-US" altLang="zh-CN" sz="4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sz="40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放大</a:t>
            </a:r>
            <a:r>
              <a:rPr lang="en-US" altLang="zh-CN" sz="4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4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淡出</a:t>
            </a:r>
            <a:endParaRPr lang="en-US" altLang="zh-CN" sz="4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651517" y="5271326"/>
            <a:ext cx="360040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25708" y="52476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</a:rPr>
              <a:t>进入动画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651517" y="5775382"/>
            <a:ext cx="360040" cy="3600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25708" y="575166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</a:rPr>
              <a:t>强调对象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326250" y="5277311"/>
            <a:ext cx="360040" cy="3600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81892" y="525119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</a:rPr>
              <a:t>退出动画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32040" y="5786606"/>
            <a:ext cx="864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</a:rPr>
              <a:t>衔接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32040" y="522920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</a:rPr>
              <a:t>叠加</a:t>
            </a:r>
            <a:endParaRPr lang="en-US" altLang="zh-CN" sz="2000" dirty="0">
              <a:solidFill>
                <a:prstClr val="black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71276" y="5013176"/>
            <a:ext cx="6030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prstClr val="black"/>
                </a:solidFill>
              </a:rPr>
              <a:t>+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27984" y="5663798"/>
            <a:ext cx="6767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</a:rPr>
              <a:t>-&gt;</a:t>
            </a:r>
            <a:endParaRPr lang="zh-CN" altLang="en-US" sz="3200" b="1" dirty="0">
              <a:solidFill>
                <a:prstClr val="black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326250" y="5781367"/>
            <a:ext cx="360040" cy="3600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81892" y="57552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</a:rPr>
              <a:t>路径动画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0064-A5EB-46EA-A1A9-9402D2D2E3ED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627784" y="2571744"/>
            <a:ext cx="3858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擦除</a:t>
            </a:r>
            <a:r>
              <a:rPr lang="zh-CN" altLang="en-US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（逐字）</a:t>
            </a:r>
            <a:r>
              <a:rPr lang="en-US" altLang="zh-CN" sz="4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endParaRPr lang="zh-CN" altLang="en-US" sz="4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55776" y="2571744"/>
            <a:ext cx="72008" cy="792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6818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98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29417E-6 L 0.42136 -0.00509 " pathEditMode="relative" rAng="0" ptsTypes="AA">
                                      <p:cBhvr>
                                        <p:cTn id="23" dur="9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59" y="-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0" presetClass="exit" presetSubtype="0" accel="100000" fill="hold" grpId="1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"/>
                            </p:stCondLst>
                            <p:childTnLst>
                              <p:par>
                                <p:cTn id="5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1" grpId="0"/>
      <p:bldP spid="11" grpId="1"/>
      <p:bldP spid="12" grpId="0"/>
      <p:bldP spid="12" grpId="1"/>
      <p:bldP spid="13" grpId="0"/>
      <p:bldP spid="13" grpId="1"/>
      <p:bldP spid="13" grpId="2"/>
      <p:bldP spid="14" grpId="0"/>
      <p:bldP spid="26" grpId="0"/>
      <p:bldP spid="28" grpId="0" animBg="1"/>
      <p:bldP spid="28" grpId="1" animBg="1"/>
      <p:bldP spid="28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274638"/>
            <a:ext cx="8208912" cy="5620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mtClean="0"/>
              <a:t>目  录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-8051" y="2613565"/>
            <a:ext cx="9158514" cy="72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-6463" y="2719480"/>
            <a:ext cx="9158514" cy="23042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6463" y="5074624"/>
            <a:ext cx="9158514" cy="72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2263349" y="3007513"/>
            <a:ext cx="0" cy="1800000"/>
          </a:xfrm>
          <a:prstGeom prst="line">
            <a:avLst/>
          </a:prstGeom>
          <a:ln>
            <a:gradFill>
              <a:gsLst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390622" y="3007513"/>
            <a:ext cx="0" cy="1800000"/>
          </a:xfrm>
          <a:prstGeom prst="line">
            <a:avLst/>
          </a:prstGeom>
          <a:ln>
            <a:gradFill>
              <a:gsLst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574937" y="3007513"/>
            <a:ext cx="0" cy="1800000"/>
          </a:xfrm>
          <a:prstGeom prst="line">
            <a:avLst/>
          </a:prstGeom>
          <a:ln>
            <a:gradFill>
              <a:gsLst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15"/>
          <p:cNvSpPr txBox="1"/>
          <p:nvPr/>
        </p:nvSpPr>
        <p:spPr>
          <a:xfrm>
            <a:off x="5145588" y="3319352"/>
            <a:ext cx="1286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版式美化</a:t>
            </a:r>
            <a:endParaRPr lang="en-US" altLang="zh-CN" sz="20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模板设计</a:t>
            </a:r>
            <a:endParaRPr lang="en-US" altLang="zh-CN" sz="20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配色</a:t>
            </a:r>
            <a:r>
              <a:rPr lang="zh-CN" altLang="en-US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endParaRPr lang="zh-CN" altLang="en-US" sz="20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20"/>
          <p:cNvSpPr txBox="1"/>
          <p:nvPr/>
        </p:nvSpPr>
        <p:spPr>
          <a:xfrm>
            <a:off x="7329903" y="3319352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流畅</a:t>
            </a:r>
            <a:r>
              <a:rPr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放映</a:t>
            </a:r>
            <a:endParaRPr lang="en-US" altLang="zh-CN" sz="20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高效管理</a:t>
            </a:r>
            <a:endParaRPr lang="en-US" altLang="zh-CN" sz="20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打印输出</a:t>
            </a:r>
            <a:endParaRPr lang="en-US" altLang="zh-CN" sz="20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31579" y="359927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 smtClean="0">
                <a:solidFill>
                  <a:prstClr val="white">
                    <a:lumMod val="85000"/>
                  </a:prstClr>
                </a:solidFill>
                <a:latin typeface="微软雅黑" pitchFamily="34" charset="-122"/>
                <a:ea typeface="微软雅黑" pitchFamily="34" charset="-122"/>
              </a:rPr>
              <a:t>骨</a:t>
            </a:r>
            <a:endParaRPr lang="zh-CN" altLang="en-US" sz="3600" b="1" dirty="0">
              <a:solidFill>
                <a:prstClr val="white">
                  <a:lumMod val="8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419811" y="359927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 smtClean="0">
                <a:solidFill>
                  <a:prstClr val="white">
                    <a:lumMod val="85000"/>
                  </a:prstClr>
                </a:solidFill>
                <a:latin typeface="微软雅黑" pitchFamily="34" charset="-122"/>
                <a:ea typeface="微软雅黑" pitchFamily="34" charset="-122"/>
              </a:rPr>
              <a:t>肉</a:t>
            </a:r>
            <a:endParaRPr lang="zh-CN" altLang="en-US" sz="3600" b="1" dirty="0">
              <a:solidFill>
                <a:prstClr val="white">
                  <a:lumMod val="8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80051" y="359927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 smtClean="0">
                <a:solidFill>
                  <a:prstClr val="white">
                    <a:lumMod val="85000"/>
                  </a:prstClr>
                </a:solidFill>
                <a:latin typeface="微软雅黑" pitchFamily="34" charset="-122"/>
                <a:ea typeface="微软雅黑" pitchFamily="34" charset="-122"/>
              </a:rPr>
              <a:t>形</a:t>
            </a:r>
            <a:endParaRPr lang="zh-CN" altLang="en-US" sz="3600" b="1" dirty="0">
              <a:solidFill>
                <a:prstClr val="white">
                  <a:lumMod val="8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740291" y="359927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 smtClean="0">
                <a:solidFill>
                  <a:prstClr val="white">
                    <a:lumMod val="85000"/>
                  </a:prstClr>
                </a:solidFill>
                <a:latin typeface="微软雅黑" pitchFamily="34" charset="-122"/>
                <a:ea typeface="微软雅黑" pitchFamily="34" charset="-122"/>
              </a:rPr>
              <a:t>魂</a:t>
            </a:r>
            <a:endParaRPr lang="zh-CN" altLang="en-US" sz="3600" b="1" dirty="0">
              <a:solidFill>
                <a:prstClr val="white">
                  <a:lumMod val="8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23"/>
          <p:cNvSpPr txBox="1"/>
          <p:nvPr/>
        </p:nvSpPr>
        <p:spPr>
          <a:xfrm>
            <a:off x="910278" y="3319352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常见错误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优秀标准</a:t>
            </a:r>
            <a:endParaRPr lang="en-US" altLang="zh-CN" sz="20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263349" y="1711369"/>
            <a:ext cx="4311588" cy="792016"/>
          </a:xfrm>
          <a:prstGeom prst="rect">
            <a:avLst/>
          </a:prstGeom>
          <a:gradFill>
            <a:gsLst>
              <a:gs pos="0">
                <a:srgbClr val="0070C0">
                  <a:lumMod val="75000"/>
                </a:srgbClr>
              </a:gs>
              <a:gs pos="80000">
                <a:srgbClr val="0070C0"/>
              </a:gs>
              <a:gs pos="100000">
                <a:srgbClr val="0070C0">
                  <a:lumMod val="91000"/>
                  <a:lumOff val="9000"/>
                </a:srgbClr>
              </a:gs>
            </a:gsLst>
          </a:gradFill>
          <a:ln>
            <a:solidFill>
              <a:srgbClr val="0070C0"/>
            </a:solidFill>
          </a:ln>
          <a:effectLst>
            <a:glow rad="25400">
              <a:schemeClr val="bg1">
                <a:alpha val="8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800" b="1" spc="3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2800" b="1" spc="3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完美设计呈现秘笈 </a:t>
            </a:r>
            <a:endParaRPr lang="zh-CN" altLang="en-US" sz="2400" b="1" spc="3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13"/>
          <p:cNvSpPr txBox="1"/>
          <p:nvPr/>
        </p:nvSpPr>
        <p:spPr>
          <a:xfrm>
            <a:off x="3018315" y="3319352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文字形状</a:t>
            </a:r>
            <a:endParaRPr lang="en-US" altLang="zh-CN" sz="20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图片创意</a:t>
            </a:r>
            <a:endParaRPr lang="en-US" altLang="zh-CN" sz="20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图表图示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1200" baseline="0" dirty="0" smtClean="0">
                <a:solidFill>
                  <a:srgbClr val="000000"/>
                </a:solidFill>
                <a:latin typeface="微软雅黑"/>
                <a:ea typeface="微软雅黑"/>
              </a:rPr>
              <a:t>1.</a:t>
            </a:r>
            <a:r>
              <a:rPr lang="zh-CN" altLang="en-US" b="1" i="0" u="none" strike="noStrike" kern="1200" baseline="0" dirty="0" smtClean="0">
                <a:solidFill>
                  <a:srgbClr val="000000"/>
                </a:solidFill>
                <a:latin typeface="微软雅黑"/>
                <a:ea typeface="微软雅黑"/>
              </a:rPr>
              <a:t>动画的四大作用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7"/>
            <a:ext cx="8229600" cy="18002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2400" dirty="0"/>
              <a:t>展现过程，形象</a:t>
            </a:r>
            <a:r>
              <a:rPr lang="zh-CN" altLang="en-US" sz="2400" dirty="0" smtClean="0"/>
              <a:t>直观</a:t>
            </a:r>
            <a:endParaRPr lang="en-US" altLang="zh-CN" sz="2400" dirty="0" smtClean="0"/>
          </a:p>
          <a:p>
            <a:pPr>
              <a:spcBef>
                <a:spcPts val="600"/>
              </a:spcBef>
              <a:defRPr/>
            </a:pPr>
            <a:r>
              <a:rPr lang="zh-CN" altLang="en-US" sz="2400" dirty="0"/>
              <a:t>情境还原，激发</a:t>
            </a:r>
            <a:r>
              <a:rPr lang="zh-CN" altLang="en-US" sz="2400" dirty="0" smtClean="0"/>
              <a:t>兴趣</a:t>
            </a:r>
            <a:endParaRPr lang="en-US" altLang="zh-CN" sz="2400" dirty="0" smtClean="0"/>
          </a:p>
          <a:p>
            <a:pPr>
              <a:spcBef>
                <a:spcPts val="600"/>
              </a:spcBef>
              <a:defRPr/>
            </a:pPr>
            <a:r>
              <a:rPr lang="zh-CN" altLang="en-US" sz="2400" dirty="0"/>
              <a:t>逐条显示，逻辑</a:t>
            </a:r>
            <a:r>
              <a:rPr lang="zh-CN" altLang="en-US" sz="2400" dirty="0" smtClean="0"/>
              <a:t>引导</a:t>
            </a:r>
            <a:endParaRPr lang="en-US" altLang="zh-CN" sz="2400" dirty="0" smtClean="0"/>
          </a:p>
          <a:p>
            <a:pPr>
              <a:spcBef>
                <a:spcPts val="600"/>
              </a:spcBef>
              <a:defRPr/>
            </a:pPr>
            <a:r>
              <a:rPr lang="zh-CN" altLang="en-US" sz="2400" dirty="0"/>
              <a:t>重点强调，吸引注意</a:t>
            </a:r>
            <a:endParaRPr lang="zh-CN" altLang="en-US" sz="2400" b="1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9512" y="3235889"/>
            <a:ext cx="4247714" cy="30014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119337" y="4103184"/>
            <a:ext cx="2652364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1119337" y="4826221"/>
            <a:ext cx="2652364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119337" y="5639177"/>
            <a:ext cx="2652364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15"/>
          <p:cNvSpPr>
            <a:spLocks noChangeArrowheads="1"/>
          </p:cNvSpPr>
          <p:nvPr/>
        </p:nvSpPr>
        <p:spPr bwMode="auto">
          <a:xfrm>
            <a:off x="1774870" y="3669643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项目时间</a:t>
            </a:r>
            <a:endParaRPr lang="zh-CN" altLang="en-US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6"/>
          <p:cNvSpPr>
            <a:spLocks noChangeArrowheads="1"/>
          </p:cNvSpPr>
          <p:nvPr/>
        </p:nvSpPr>
        <p:spPr bwMode="auto">
          <a:xfrm>
            <a:off x="1774870" y="4393167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地点</a:t>
            </a:r>
            <a:endParaRPr lang="zh-CN" altLang="en-US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7"/>
          <p:cNvSpPr>
            <a:spLocks noChangeArrowheads="1"/>
          </p:cNvSpPr>
          <p:nvPr/>
        </p:nvSpPr>
        <p:spPr bwMode="auto">
          <a:xfrm>
            <a:off x="1774869" y="5192126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项目人员</a:t>
            </a:r>
            <a:endParaRPr lang="zh-CN" altLang="en-US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749382" y="3236611"/>
            <a:ext cx="4231676" cy="299009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5678298" y="4125556"/>
            <a:ext cx="2642349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5678298" y="4837548"/>
            <a:ext cx="2642349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5678298" y="5644495"/>
            <a:ext cx="2642349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5"/>
          <p:cNvSpPr>
            <a:spLocks noChangeArrowheads="1"/>
          </p:cNvSpPr>
          <p:nvPr/>
        </p:nvSpPr>
        <p:spPr bwMode="auto">
          <a:xfrm>
            <a:off x="6264965" y="3668055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项目时间</a:t>
            </a:r>
          </a:p>
        </p:txBody>
      </p:sp>
      <p:sp>
        <p:nvSpPr>
          <p:cNvPr id="18" name="矩形 16"/>
          <p:cNvSpPr>
            <a:spLocks noChangeArrowheads="1"/>
          </p:cNvSpPr>
          <p:nvPr/>
        </p:nvSpPr>
        <p:spPr bwMode="auto">
          <a:xfrm>
            <a:off x="6264965" y="4401355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项目地点</a:t>
            </a:r>
          </a:p>
        </p:txBody>
      </p:sp>
      <p:sp>
        <p:nvSpPr>
          <p:cNvPr id="19" name="矩形 17"/>
          <p:cNvSpPr>
            <a:spLocks noChangeArrowheads="1"/>
          </p:cNvSpPr>
          <p:nvPr/>
        </p:nvSpPr>
        <p:spPr bwMode="auto">
          <a:xfrm>
            <a:off x="6264964" y="5194285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项目人员</a:t>
            </a:r>
            <a:endParaRPr lang="zh-CN" altLang="en-US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C433-B586-46A6-94B4-D4D319460D3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5294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8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2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/>
      <p:bldP spid="17" grpId="1"/>
      <p:bldP spid="18" grpId="0"/>
      <p:bldP spid="18" grpId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1200" baseline="0" dirty="0" smtClean="0">
                <a:solidFill>
                  <a:srgbClr val="000000"/>
                </a:solidFill>
                <a:latin typeface="微软雅黑"/>
                <a:ea typeface="微软雅黑"/>
              </a:rPr>
              <a:t>2.</a:t>
            </a:r>
            <a:r>
              <a:rPr lang="zh-CN" altLang="en-US" b="1" i="0" u="none" strike="noStrike" kern="1200" baseline="0" dirty="0" smtClean="0">
                <a:solidFill>
                  <a:srgbClr val="000000"/>
                </a:solidFill>
                <a:latin typeface="微软雅黑"/>
                <a:ea typeface="微软雅黑"/>
              </a:rPr>
              <a:t>学习动画的四大难题与四大绝招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defRPr/>
            </a:pPr>
            <a:r>
              <a:rPr lang="zh-CN" altLang="en-US" sz="2400" b="1" dirty="0"/>
              <a:t>没</a:t>
            </a:r>
            <a:r>
              <a:rPr lang="zh-CN" altLang="en-US" sz="2400" b="1" dirty="0" smtClean="0"/>
              <a:t>创意</a:t>
            </a:r>
            <a:r>
              <a:rPr lang="en-US" altLang="zh-CN" sz="2400" b="1" dirty="0" smtClean="0"/>
              <a:t>——</a:t>
            </a:r>
            <a:r>
              <a:rPr lang="zh-CN" altLang="en-US" sz="2400" b="1" dirty="0" smtClean="0"/>
              <a:t>组合动画</a:t>
            </a:r>
          </a:p>
          <a:p>
            <a:pPr>
              <a:spcBef>
                <a:spcPts val="0"/>
              </a:spcBef>
              <a:defRPr/>
            </a:pPr>
            <a:endParaRPr lang="en-US" altLang="zh-CN" sz="2400" b="1" dirty="0"/>
          </a:p>
          <a:p>
            <a:pPr lvl="0">
              <a:spcBef>
                <a:spcPts val="0"/>
              </a:spcBef>
              <a:defRPr/>
            </a:pPr>
            <a:r>
              <a:rPr lang="zh-CN" altLang="en-US" sz="2400" b="1" dirty="0"/>
              <a:t>操作</a:t>
            </a:r>
            <a:r>
              <a:rPr lang="zh-CN" altLang="en-US" sz="2400" b="1" dirty="0" smtClean="0"/>
              <a:t>难</a:t>
            </a:r>
            <a:r>
              <a:rPr lang="en-US" altLang="zh-CN" sz="2400" b="1" dirty="0" smtClean="0"/>
              <a:t>——</a:t>
            </a:r>
            <a:r>
              <a:rPr lang="zh-CN" altLang="en-US" sz="2400" b="1" dirty="0" smtClean="0"/>
              <a:t>选择窗格</a:t>
            </a:r>
          </a:p>
          <a:p>
            <a:pPr>
              <a:spcBef>
                <a:spcPts val="0"/>
              </a:spcBef>
              <a:defRPr/>
            </a:pPr>
            <a:endParaRPr lang="en-US" altLang="zh-CN" sz="2400" b="1" dirty="0" smtClean="0"/>
          </a:p>
          <a:p>
            <a:pPr>
              <a:spcBef>
                <a:spcPts val="0"/>
              </a:spcBef>
              <a:defRPr/>
            </a:pPr>
            <a:r>
              <a:rPr lang="zh-CN" altLang="en-US" sz="2400" b="1" dirty="0" smtClean="0"/>
              <a:t>节奏差</a:t>
            </a:r>
            <a:r>
              <a:rPr lang="en-US" altLang="zh-CN" sz="2400" b="1" dirty="0" smtClean="0"/>
              <a:t>——</a:t>
            </a:r>
            <a:r>
              <a:rPr lang="zh-CN" altLang="en-US" sz="2400" b="1" dirty="0" smtClean="0"/>
              <a:t>时间轴</a:t>
            </a:r>
            <a:endParaRPr lang="en-US" altLang="zh-CN" sz="2400" b="1" dirty="0" smtClean="0"/>
          </a:p>
          <a:p>
            <a:pPr>
              <a:spcBef>
                <a:spcPts val="0"/>
              </a:spcBef>
              <a:defRPr/>
            </a:pPr>
            <a:endParaRPr lang="zh-CN" altLang="en-US" sz="2400" b="1" dirty="0" smtClean="0"/>
          </a:p>
          <a:p>
            <a:pPr lvl="0">
              <a:spcBef>
                <a:spcPts val="0"/>
              </a:spcBef>
              <a:defRPr/>
            </a:pPr>
            <a:r>
              <a:rPr lang="zh-CN" altLang="en-US" sz="2400" b="1" dirty="0" smtClean="0"/>
              <a:t>僵硬化</a:t>
            </a:r>
            <a:r>
              <a:rPr lang="en-US" altLang="zh-CN" sz="2400" b="1" dirty="0" smtClean="0"/>
              <a:t>——</a:t>
            </a:r>
            <a:r>
              <a:rPr lang="zh-CN" altLang="en-US" sz="2400" b="1" dirty="0" smtClean="0"/>
              <a:t>矢量化操作</a:t>
            </a:r>
          </a:p>
          <a:p>
            <a:pPr>
              <a:spcBef>
                <a:spcPts val="0"/>
              </a:spcBef>
              <a:defRPr/>
            </a:pPr>
            <a:endParaRPr lang="en-US" altLang="zh-CN" sz="2400" b="1" dirty="0"/>
          </a:p>
          <a:p>
            <a:pPr>
              <a:spcBef>
                <a:spcPts val="0"/>
              </a:spcBef>
              <a:defRPr/>
            </a:pPr>
            <a:endParaRPr lang="zh-CN" altLang="en-US" sz="2400" b="1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C433-B586-46A6-94B4-D4D319460D36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l="78704" t="6588" b="6127"/>
          <a:stretch>
            <a:fillRect/>
          </a:stretch>
        </p:blipFill>
        <p:spPr bwMode="auto">
          <a:xfrm>
            <a:off x="6372200" y="1124744"/>
            <a:ext cx="2210510" cy="5093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802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u="none" strike="noStrike" kern="1200" baseline="0" dirty="0" smtClean="0">
                <a:solidFill>
                  <a:srgbClr val="000000"/>
                </a:solidFill>
                <a:latin typeface="微软雅黑"/>
                <a:ea typeface="微软雅黑"/>
              </a:rPr>
              <a:t>3.</a:t>
            </a:r>
            <a:r>
              <a:rPr lang="zh-CN" altLang="en-US" b="1" i="0" u="none" strike="noStrike" kern="1200" baseline="0" dirty="0" smtClean="0">
                <a:solidFill>
                  <a:srgbClr val="000000"/>
                </a:solidFill>
                <a:latin typeface="微软雅黑"/>
                <a:ea typeface="微软雅黑"/>
              </a:rPr>
              <a:t>动画</a:t>
            </a:r>
            <a:r>
              <a:rPr lang="zh-CN" altLang="zh-CN" dirty="0"/>
              <a:t>四大类</a:t>
            </a:r>
            <a:endParaRPr lang="zh-CN" altLang="en-US" b="0" i="0" u="none" strike="noStrike" kern="1200" baseline="0" dirty="0" smtClean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400" dirty="0" smtClean="0"/>
              <a:t>进入效果          强调效果         退出效果</a:t>
            </a:r>
            <a:r>
              <a:rPr lang="en-US" altLang="zh-CN" sz="2400" dirty="0" smtClean="0"/>
              <a:t>          </a:t>
            </a:r>
            <a:r>
              <a:rPr lang="zh-CN" altLang="en-US" sz="2400" dirty="0" smtClean="0"/>
              <a:t>动作</a:t>
            </a:r>
            <a:r>
              <a:rPr lang="zh-CN" altLang="en-US" sz="2400" dirty="0"/>
              <a:t>路径</a:t>
            </a:r>
            <a:endParaRPr lang="zh-CN" altLang="zh-CN" sz="2400" dirty="0"/>
          </a:p>
        </p:txBody>
      </p:sp>
      <p:pic>
        <p:nvPicPr>
          <p:cNvPr id="7" name="Picture 1" descr="C:\Users\libaoyun\AppData\Roaming\Tencent\Users\957132908\QQ\WinTemp\RichOle\_KZICHW~LFYXF4VRM(E05[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4687" y="2420888"/>
            <a:ext cx="1928355" cy="29533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libaoyun\AppData\Roaming\Tencent\Users\957132908\QQ\WinTemp\RichOle\SEI~W8Z)EZT{5MTWWGS%X1Z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30523" y="2422008"/>
            <a:ext cx="1927659" cy="29523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libaoyun\AppData\Roaming\Tencent\Users\957132908\QQ\WinTemp\RichOle\PV2EDGXD1YT]5{5}G5OM`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663" y="2422008"/>
            <a:ext cx="1927659" cy="29523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libaoyun\AppData\Roaming\Tencent\Users\957132908\QQ\WinTemp\RichOle\6]]PGY7YM]H2F7Y0[{X~QNH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20804" y="2422008"/>
            <a:ext cx="1927659" cy="29523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C433-B586-46A6-94B4-D4D319460D3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0876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441" y="1585824"/>
            <a:ext cx="568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段落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：文字的动画</a:t>
            </a:r>
            <a:endParaRPr lang="en-US" altLang="zh-CN" sz="24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段落文字的动画，段落文字的动画，段落文字的动画，段落文字的动画，段落文字的动画，段落文字的动画，段落文字的动画，段落文字的动画</a:t>
            </a:r>
          </a:p>
          <a:p>
            <a:endParaRPr lang="zh-CN" altLang="en-US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2441" y="3097992"/>
            <a:ext cx="568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段落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：文字的动画</a:t>
            </a:r>
            <a:endParaRPr lang="en-US" altLang="zh-CN" sz="24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段落文字的动画，段落文字的动画，段落文字的动画，段落文字的动画，段落文字的动画，段落文字的动画，段落文字的动画，段落文字的动画</a:t>
            </a:r>
          </a:p>
          <a:p>
            <a:endParaRPr lang="zh-CN" altLang="en-US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2441" y="4595644"/>
            <a:ext cx="568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段落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：文字的动画</a:t>
            </a:r>
            <a:endParaRPr lang="en-US" altLang="zh-CN" sz="24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段落文字的动画，段落文字的动画，段落文字的动画，段落文字的动画，段落文字的动画，段落文字的动画，段落文字的动画，段落文字的动画</a:t>
            </a:r>
          </a:p>
          <a:p>
            <a:endParaRPr lang="zh-CN" altLang="en-US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622004"/>
          </a:xfrm>
        </p:spPr>
        <p:txBody>
          <a:bodyPr>
            <a:normAutofit/>
          </a:bodyPr>
          <a:lstStyle/>
          <a:p>
            <a:pPr lvl="0"/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段落组合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动画：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出现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透明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0064-A5EB-46EA-A1A9-9402D2D2E3ED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961622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441" y="1585824"/>
            <a:ext cx="568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段落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：文字的动画</a:t>
            </a:r>
            <a:endParaRPr lang="en-US" altLang="zh-CN" sz="24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段落文字的动画，段落文字的动画，段落文字的动画，段落文字的动画，段落文字的动画，段落文字的动画，段落文字的动画，段落文字的动画</a:t>
            </a:r>
          </a:p>
          <a:p>
            <a:endParaRPr lang="zh-CN" altLang="en-US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2441" y="3097992"/>
            <a:ext cx="568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段落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：文字的动画</a:t>
            </a:r>
            <a:endParaRPr lang="en-US" altLang="zh-CN" sz="24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段落文字的动画，段落文字的动画，段落文字的动画，段落文字的动画，段落文字的动画，段落文字的动画，段落文字的动画，段落文字的动画</a:t>
            </a:r>
          </a:p>
          <a:p>
            <a:endParaRPr lang="zh-CN" altLang="en-US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2441" y="4595644"/>
            <a:ext cx="568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段落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：文字的动画</a:t>
            </a:r>
            <a:endParaRPr lang="en-US" altLang="zh-CN" sz="24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段落文字的动画，段落文字的动画，段落文字的动画，段落文字的动画，段落文字的动画，段落文字的动画，段落文字的动画，段落文字的动画</a:t>
            </a:r>
          </a:p>
          <a:p>
            <a:endParaRPr lang="zh-CN" altLang="en-US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622004"/>
          </a:xfrm>
        </p:spPr>
        <p:txBody>
          <a:bodyPr>
            <a:normAutofit/>
          </a:bodyPr>
          <a:lstStyle/>
          <a:p>
            <a:pPr lvl="0"/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段落组合</a:t>
            </a:r>
            <a:r>
              <a:rPr lang="zh-CN" altLang="en-US" dirty="0" smtClean="0">
                <a:solidFill>
                  <a:srgbClr val="000000"/>
                </a:solidFill>
              </a:rPr>
              <a:t>动画（学员练习）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0064-A5EB-46EA-A1A9-9402D2D2E3ED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961622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6.</a:t>
            </a:r>
            <a:r>
              <a:rPr lang="zh-CN" altLang="en-US" dirty="0" smtClean="0">
                <a:solidFill>
                  <a:srgbClr val="000000"/>
                </a:solidFill>
              </a:rPr>
              <a:t>图表动画练习</a:t>
            </a:r>
            <a:r>
              <a:rPr lang="zh-CN" altLang="en-US" dirty="0"/>
              <a:t>：按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0064-A5EB-46EA-A1A9-9402D2D2E3ED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xmlns="" val="692925439"/>
              </p:ext>
            </p:extLst>
          </p:nvPr>
        </p:nvGraphicFramePr>
        <p:xfrm>
          <a:off x="1475656" y="177281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22219238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Chart bld="series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6.</a:t>
            </a:r>
            <a:r>
              <a:rPr lang="zh-CN" altLang="en-US" dirty="0" smtClean="0">
                <a:solidFill>
                  <a:srgbClr val="000000"/>
                </a:solidFill>
              </a:rPr>
              <a:t>图表动画练习</a:t>
            </a:r>
            <a:r>
              <a:rPr lang="zh-CN" altLang="en-US" dirty="0" smtClean="0"/>
              <a:t>：（学员练习）</a:t>
            </a:r>
            <a:endParaRPr lang="zh-CN" altLang="en-US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xmlns="" val="692925439"/>
              </p:ext>
            </p:extLst>
          </p:nvPr>
        </p:nvGraphicFramePr>
        <p:xfrm>
          <a:off x="1475656" y="177281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0064-A5EB-46EA-A1A9-9402D2D2E3ED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219238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yludc9kpkGl5MInkZVbH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pBBc3Ozu0mX1ZbUwUgtg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C4xMTnZt0qMPDbNCKpHo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9Hi47SkNUCTeVxHyaEOo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EpOE9wovkugEGSMAkkuL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.tvJUUDEKELoz5fb62e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EpOE9wovkugEGSMAkkuL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.tvJUUDEKELoz5fb62eQ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527</Words>
  <Application>Microsoft Office PowerPoint</Application>
  <PresentationFormat>全屏显示(4:3)</PresentationFormat>
  <Paragraphs>85</Paragraphs>
  <Slides>11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1_Office 主题​​</vt:lpstr>
      <vt:lpstr>think-cell Slide</vt:lpstr>
      <vt:lpstr>幻灯片 0</vt:lpstr>
      <vt:lpstr>幻灯片 1</vt:lpstr>
      <vt:lpstr>1.动画的四大作用</vt:lpstr>
      <vt:lpstr>2.学习动画的四大难题与四大绝招</vt:lpstr>
      <vt:lpstr>3.动画四大类</vt:lpstr>
      <vt:lpstr>5.段落组合动画：出现+透明</vt:lpstr>
      <vt:lpstr>5.段落组合动画（学员练习）</vt:lpstr>
      <vt:lpstr>6.图表动画练习：按系列</vt:lpstr>
      <vt:lpstr>6.图表动画练习：（学员练习）</vt:lpstr>
      <vt:lpstr>7.图片的动画：多图片的浏览</vt:lpstr>
      <vt:lpstr>4.文字组合动画（课后练习）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PPT完美设计呈现秘笈</dc:title>
  <dc:creator>PPT讲师李宝运</dc:creator>
  <cp:lastModifiedBy>Sky123.Org</cp:lastModifiedBy>
  <cp:revision>87</cp:revision>
  <dcterms:created xsi:type="dcterms:W3CDTF">2012-06-05T06:59:34Z</dcterms:created>
  <dcterms:modified xsi:type="dcterms:W3CDTF">2014-04-28T08:57:33Z</dcterms:modified>
</cp:coreProperties>
</file>