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434" r:id="rId2"/>
    <p:sldId id="488" r:id="rId3"/>
    <p:sldId id="435" r:id="rId4"/>
    <p:sldId id="436" r:id="rId5"/>
    <p:sldId id="440" r:id="rId6"/>
    <p:sldId id="441" r:id="rId7"/>
    <p:sldId id="442" r:id="rId8"/>
    <p:sldId id="490" r:id="rId9"/>
    <p:sldId id="491" r:id="rId10"/>
    <p:sldId id="492" r:id="rId11"/>
    <p:sldId id="447" r:id="rId12"/>
    <p:sldId id="493" r:id="rId13"/>
    <p:sldId id="497" r:id="rId14"/>
    <p:sldId id="498" r:id="rId15"/>
    <p:sldId id="494" r:id="rId16"/>
    <p:sldId id="496" r:id="rId17"/>
    <p:sldId id="499" r:id="rId18"/>
    <p:sldId id="495" r:id="rId19"/>
  </p:sldIdLst>
  <p:sldSz cx="12192000" cy="6858000"/>
  <p:notesSz cx="6865938" cy="9998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  <a:srgbClr val="FF7979"/>
    <a:srgbClr val="64FC6B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6091" autoAdjust="0"/>
  </p:normalViewPr>
  <p:slideViewPr>
    <p:cSldViewPr snapToGrid="0" snapToObjects="1">
      <p:cViewPr varScale="1">
        <p:scale>
          <a:sx n="81" d="100"/>
          <a:sy n="81" d="100"/>
        </p:scale>
        <p:origin x="97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64" d="100"/>
          <a:sy n="164" d="100"/>
        </p:scale>
        <p:origin x="67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9109" y="2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81108FBB-5C78-CF4C-B054-5DD258793CDB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501650"/>
            <a:ext cx="5997575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594" y="4032558"/>
            <a:ext cx="5492750" cy="5463878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6437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9109" y="9496437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4DC7C336-BE99-324C-AD72-4A60B19E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3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7C336-BE99-324C-AD72-4A60B19E00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9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0C6A-692B-1D4A-8212-563A4C35C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10BEE-EAE8-E747-AB3A-BF162FE74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C9A6-D784-F442-8057-4E1FD71C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9300" y="6270518"/>
            <a:ext cx="2057400" cy="365125"/>
          </a:xfrm>
        </p:spPr>
        <p:txBody>
          <a:bodyPr/>
          <a:lstStyle/>
          <a:p>
            <a:fld id="{E7A8DCEE-05B0-C544-B51D-837AD811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844A-41EE-614A-AFFF-5DCECDF4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A34C3-9139-454F-B5D9-FF0A22549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E2767-CE94-B040-8493-1C341C30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A93C-AC25-7D4A-8787-2982570C5801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2DA9E-2023-7641-8759-F54D76AA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2809E-4DC0-3547-A0F4-37E6DA53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7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39E7A-424E-FF42-8D87-DE581C6C8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61DC2-7639-DD44-B522-08EE227C0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ED943-9A78-7047-A5AC-5C709F81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E462-4DE4-FE48-A6DC-6029F8C08C1B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C2560-8B59-F745-9960-E4B994D3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65EA8-96D1-4545-BDAC-D896EABB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E03A-C33E-EA44-B724-A57E387E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07414-DDD0-9745-8B9E-83FA5A2A5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98BCCA3-127F-E745-BFB7-88F09BBFD911}"/>
              </a:ext>
            </a:extLst>
          </p:cNvPr>
          <p:cNvSpPr txBox="1">
            <a:spLocks/>
          </p:cNvSpPr>
          <p:nvPr userDrawn="1"/>
        </p:nvSpPr>
        <p:spPr>
          <a:xfrm>
            <a:off x="9871840" y="63150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A8DCEE-05B0-C544-B51D-837AD81164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2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2124-1679-3941-A0F2-FC451125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18822-8FD6-7349-A460-4383CC2E8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0609-944E-2346-A307-1CB8AD43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461D-F3AE-DA45-8204-9CCC04547CDF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847F6-E35F-2845-AA0A-DEF8AC9B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F4974-B74C-894B-9C86-8059A078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4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41B5-4EE6-3840-A366-78FC42C1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33DCD-731B-1F41-838F-9AEC7B6E3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2A8C3-BB14-D949-90D2-6586E8D46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29DE5-2C9F-694B-8612-F30FBCA9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0EA7-3CF7-3946-A6D4-42FC1CF5E38A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6F47F-E7A9-4946-B9D3-54419302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78775-1978-694D-BD3D-E4F20692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4121-E2AC-2F42-9D83-4C4539C7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8DB66-A118-994E-8F4B-3FD07CF3D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9DC2F-43CD-3740-A0A5-097C54067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7A177-6E0E-9740-88AD-00E14C857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2FD91-EEE6-794C-B637-198546A68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24EF2-327D-A544-B2E0-12A87A8B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8F9E-1372-2D43-9171-72D3A9C3F3E7}" type="datetime1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137C6B-3402-3B4B-86B1-6E5802A0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2EAA4-1F12-D94F-8F25-ACF59A3B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3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7885-2761-D24F-980D-47A2031F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C8D89-1C60-E649-87EC-AB63E628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F05-4BC6-E442-8195-86345B49EB50}" type="datetime1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14BEB-BC4C-164C-B951-ABAF92F7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A9F0A-FFEA-EF45-87EF-4574DFA0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8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059DC-CF7E-D341-9E3A-F70A2E08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489C-5506-C74B-82FF-8B2FE41802D8}" type="datetime1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866D1-CC93-644E-ACC9-70C02BB8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5D6F1-187B-6445-87FE-904FC9D5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8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ACCC-92D1-1443-A1BE-707E8169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0959-6B19-AA45-9294-BD7480D10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01A42-CA6A-524C-841A-1E03FCEC9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C7C0D-9E27-784B-9396-E8589030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4FB5-589B-7146-BB27-2F6492521322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2D4BF-214E-264F-83BA-C7F31D87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11BA0-CAD0-BB47-8203-82A83FA4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5F7F-19C7-2A44-8330-8DF565DB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627B6-E293-A94E-B440-6AF96CBBC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B73B0-3523-EF4A-AD31-E9002BB55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FFB43-BC10-BB4C-A0EF-776FB714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CB20-DEC6-BA41-B9E0-2FB949C3D291}" type="datetime1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2FEFB-8874-7146-962E-84DB01B9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CE782-C3AF-E149-9E5B-6E0341F4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6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D7FD2CF-4E5A-ED4B-BEB4-07B04CBEDE4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318234"/>
            <a:ext cx="1924708" cy="153976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DEDC7-49B7-174C-9418-1F641E2F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537"/>
            <a:ext cx="11074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0488E-CF9D-4D43-8C99-618555E83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074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AD565-1B40-B345-9814-21A30B7AA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A1EA6-C1E7-2844-934E-35189B8549EC}" type="datetime1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8BBEA-CF80-B648-BE81-2AA359B99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D6862-42B0-C943-B272-ACC134EAD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94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8DCEE-05B0-C544-B51D-837AD8116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7163-B0BB-064D-B589-B2644175C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358" y="1122363"/>
            <a:ext cx="10175358" cy="2387600"/>
          </a:xfrm>
        </p:spPr>
        <p:txBody>
          <a:bodyPr>
            <a:normAutofit/>
          </a:bodyPr>
          <a:lstStyle/>
          <a:p>
            <a:r>
              <a:rPr lang="en-US" sz="5400" dirty="0"/>
              <a:t>Ship motion prediction with IMU-data and images</a:t>
            </a:r>
            <a:endParaRPr lang="en-US" sz="540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6E81A-F4FC-6C41-8F23-6E82F6AA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1</a:t>
            </a:fld>
            <a:endParaRPr lang="en-US"/>
          </a:p>
        </p:txBody>
      </p:sp>
      <p:sp>
        <p:nvSpPr>
          <p:cNvPr id="7" name="Ondertitel 6">
            <a:extLst>
              <a:ext uri="{FF2B5EF4-FFF2-40B4-BE49-F238E27FC236}">
                <a16:creationId xmlns:a16="http://schemas.microsoft.com/office/drawing/2014/main" id="{6C9DDD3A-11F3-49F7-BDBD-C03A3C8D2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Lance De Waele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613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7165-B808-4DDA-BFD5-BC57F7CA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9642C8-BDD0-4F47-BF60-B60F00EA54CB}"/>
              </a:ext>
            </a:extLst>
          </p:cNvPr>
          <p:cNvGrpSpPr/>
          <p:nvPr/>
        </p:nvGrpSpPr>
        <p:grpSpPr>
          <a:xfrm>
            <a:off x="1505023" y="1801677"/>
            <a:ext cx="9369743" cy="4097299"/>
            <a:chOff x="2098789" y="2456628"/>
            <a:chExt cx="9369743" cy="40972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197169-8D7A-4F09-8E63-B8E8E404595B}"/>
                </a:ext>
              </a:extLst>
            </p:cNvPr>
            <p:cNvSpPr txBox="1"/>
            <p:nvPr/>
          </p:nvSpPr>
          <p:spPr>
            <a:xfrm>
              <a:off x="2410227" y="4505278"/>
              <a:ext cx="21023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800" dirty="0"/>
                <a:t>IMU data</a:t>
              </a:r>
              <a:endParaRPr lang="en-US" sz="2800" dirty="0"/>
            </a:p>
          </p:txBody>
        </p:sp>
        <p:pic>
          <p:nvPicPr>
            <p:cNvPr id="6" name="Picture 5" descr="A large body of water&#10;&#10;Description automatically generated with low confidence">
              <a:extLst>
                <a:ext uri="{FF2B5EF4-FFF2-40B4-BE49-F238E27FC236}">
                  <a16:creationId xmlns:a16="http://schemas.microsoft.com/office/drawing/2014/main" id="{AC9EEAE8-D4D6-4A8A-A701-BDDD18F8D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8789" y="3313428"/>
              <a:ext cx="1802584" cy="101395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FE362F-9DD1-4029-AFEE-30AEBE0DE5A3}"/>
                </a:ext>
              </a:extLst>
            </p:cNvPr>
            <p:cNvSpPr txBox="1"/>
            <p:nvPr/>
          </p:nvSpPr>
          <p:spPr>
            <a:xfrm>
              <a:off x="9366136" y="3850327"/>
              <a:ext cx="21023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800" dirty="0" err="1"/>
                <a:t>Predicted</a:t>
              </a:r>
              <a:r>
                <a:rPr lang="nl-NL" sz="2800" dirty="0"/>
                <a:t> </a:t>
              </a:r>
              <a:r>
                <a:rPr lang="nl-NL" sz="2800" dirty="0" err="1"/>
                <a:t>sequence</a:t>
              </a:r>
              <a:endParaRPr lang="en-US" sz="280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6293D3-C779-4238-99BB-4F843F2996A4}"/>
                </a:ext>
              </a:extLst>
            </p:cNvPr>
            <p:cNvGrpSpPr/>
            <p:nvPr/>
          </p:nvGrpSpPr>
          <p:grpSpPr>
            <a:xfrm>
              <a:off x="3901373" y="2456628"/>
              <a:ext cx="5547890" cy="4097299"/>
              <a:chOff x="3818246" y="2477799"/>
              <a:chExt cx="5547890" cy="4097299"/>
            </a:xfrm>
          </p:grpSpPr>
          <p:pic>
            <p:nvPicPr>
              <p:cNvPr id="9" name="Picture 4">
                <a:extLst>
                  <a:ext uri="{FF2B5EF4-FFF2-40B4-BE49-F238E27FC236}">
                    <a16:creationId xmlns:a16="http://schemas.microsoft.com/office/drawing/2014/main" id="{BA926CD2-A2F0-485F-8D5E-18827C4C7C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8246" y="2477799"/>
                <a:ext cx="5547890" cy="36991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BA5BE1-759E-466E-8B06-1718AB1984FE}"/>
                  </a:ext>
                </a:extLst>
              </p:cNvPr>
              <p:cNvSpPr txBox="1"/>
              <p:nvPr/>
            </p:nvSpPr>
            <p:spPr>
              <a:xfrm>
                <a:off x="4273004" y="5699909"/>
                <a:ext cx="1059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Input</a:t>
                </a:r>
                <a:endParaRPr lang="en-US" sz="28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8D9C64-ACCE-4B26-AA53-ED881839AB48}"/>
                  </a:ext>
                </a:extLst>
              </p:cNvPr>
              <p:cNvSpPr txBox="1"/>
              <p:nvPr/>
            </p:nvSpPr>
            <p:spPr>
              <a:xfrm>
                <a:off x="6022440" y="6051878"/>
                <a:ext cx="15482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1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Hidden</a:t>
                </a:r>
                <a:endParaRPr lang="en-US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A4D8EC-0AE3-4A12-846F-FDDE75A39B66}"/>
                  </a:ext>
                </a:extLst>
              </p:cNvPr>
              <p:cNvSpPr txBox="1"/>
              <p:nvPr/>
            </p:nvSpPr>
            <p:spPr>
              <a:xfrm>
                <a:off x="7853811" y="5700997"/>
                <a:ext cx="14208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800" b="1" dirty="0">
                    <a:solidFill>
                      <a:schemeClr val="accent4"/>
                    </a:solidFill>
                  </a:rPr>
                  <a:t>Output</a:t>
                </a:r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5228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37B3-80C6-4BDF-99C4-99FF5A60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1D196-7586-482F-B11A-C4141336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dirty="0" err="1"/>
              <a:t>Continuous</a:t>
            </a:r>
            <a:r>
              <a:rPr lang="nl-NL" dirty="0"/>
              <a:t> data -&gt; </a:t>
            </a:r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regression</a:t>
            </a:r>
            <a:endParaRPr lang="nl-NL" dirty="0"/>
          </a:p>
          <a:p>
            <a:pPr lvl="1">
              <a:buFontTx/>
              <a:buChar char="-"/>
            </a:pPr>
            <a:r>
              <a:rPr lang="nl-NL" dirty="0"/>
              <a:t>&lt;-&gt; </a:t>
            </a:r>
            <a:r>
              <a:rPr lang="nl-NL" dirty="0" err="1"/>
              <a:t>logistic</a:t>
            </a:r>
            <a:r>
              <a:rPr lang="nl-NL" dirty="0"/>
              <a:t> </a:t>
            </a:r>
            <a:r>
              <a:rPr lang="nl-NL" dirty="0" err="1"/>
              <a:t>regression</a:t>
            </a:r>
            <a:endParaRPr lang="nl-NL" dirty="0"/>
          </a:p>
          <a:p>
            <a:pPr>
              <a:buFontTx/>
              <a:buChar char="-"/>
            </a:pPr>
            <a:endParaRPr lang="nl-NL" dirty="0"/>
          </a:p>
          <a:p>
            <a:pPr>
              <a:buFontTx/>
              <a:buChar char="-"/>
            </a:pPr>
            <a:r>
              <a:rPr lang="en-US" dirty="0"/>
              <a:t>Sequences -&gt; LSTM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nl-NL" dirty="0"/>
              <a:t>Images -&gt; CNN</a:t>
            </a:r>
          </a:p>
          <a:p>
            <a:pPr>
              <a:buFontTx/>
              <a:buChar char="-"/>
            </a:pPr>
            <a:endParaRPr lang="nl-NL" dirty="0"/>
          </a:p>
          <a:p>
            <a:pPr marL="0" indent="0">
              <a:buNone/>
            </a:pPr>
            <a:r>
              <a:rPr lang="nl-NL" dirty="0"/>
              <a:t>=&gt; </a:t>
            </a:r>
            <a:r>
              <a:rPr lang="nl-NL" dirty="0" err="1"/>
              <a:t>Together</a:t>
            </a:r>
            <a:r>
              <a:rPr lang="nl-NL" dirty="0"/>
              <a:t> strong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6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1F5595-6912-420F-AB66-DB8990AC3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13" y="145133"/>
            <a:ext cx="11001833" cy="656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29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A330-B7DB-49C7-ABC2-20A86CC2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0C06438-F6E7-4B72-85E1-E18E12673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79" y="1026318"/>
            <a:ext cx="11965921" cy="5584097"/>
          </a:xfrm>
        </p:spPr>
      </p:pic>
    </p:spTree>
    <p:extLst>
      <p:ext uri="{BB962C8B-B14F-4D97-AF65-F5344CB8AC3E}">
        <p14:creationId xmlns:p14="http://schemas.microsoft.com/office/powerpoint/2010/main" val="2494112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A330-B7DB-49C7-ABC2-20A86CC2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en-US" dirty="0"/>
          </a:p>
        </p:txBody>
      </p:sp>
      <p:pic>
        <p:nvPicPr>
          <p:cNvPr id="9" name="Picture 8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72B9866-E3BE-4BE1-ADD7-71E539F2E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6318"/>
            <a:ext cx="121920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35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E87A-BBBA-43B8-A220-BF8507F8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F186423-F108-4FB8-865F-2EAA02C20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22" y="1065646"/>
            <a:ext cx="11633178" cy="5428817"/>
          </a:xfrm>
        </p:spPr>
      </p:pic>
    </p:spTree>
    <p:extLst>
      <p:ext uri="{BB962C8B-B14F-4D97-AF65-F5344CB8AC3E}">
        <p14:creationId xmlns:p14="http://schemas.microsoft.com/office/powerpoint/2010/main" val="141691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E87A-BBBA-43B8-A220-BF8507F8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F5BB419-D97D-4791-B905-29E893E7B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4" y="1026318"/>
            <a:ext cx="121920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22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F64C-7E08-4F6F-9CB6-E90F9317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en-US" dirty="0"/>
          </a:p>
        </p:txBody>
      </p:sp>
      <p:graphicFrame>
        <p:nvGraphicFramePr>
          <p:cNvPr id="8" name="Tabel 4">
            <a:extLst>
              <a:ext uri="{FF2B5EF4-FFF2-40B4-BE49-F238E27FC236}">
                <a16:creationId xmlns:a16="http://schemas.microsoft.com/office/drawing/2014/main" id="{82D989C2-97CE-4E9E-B027-2787AD1B7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143240"/>
              </p:ext>
            </p:extLst>
          </p:nvPr>
        </p:nvGraphicFramePr>
        <p:xfrm>
          <a:off x="1655972" y="2074212"/>
          <a:ext cx="9099786" cy="270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3262">
                  <a:extLst>
                    <a:ext uri="{9D8B030D-6E8A-4147-A177-3AD203B41FA5}">
                      <a16:colId xmlns:a16="http://schemas.microsoft.com/office/drawing/2014/main" val="2182438104"/>
                    </a:ext>
                  </a:extLst>
                </a:gridCol>
                <a:gridCol w="3033262">
                  <a:extLst>
                    <a:ext uri="{9D8B030D-6E8A-4147-A177-3AD203B41FA5}">
                      <a16:colId xmlns:a16="http://schemas.microsoft.com/office/drawing/2014/main" val="1084604472"/>
                    </a:ext>
                  </a:extLst>
                </a:gridCol>
                <a:gridCol w="3033262">
                  <a:extLst>
                    <a:ext uri="{9D8B030D-6E8A-4147-A177-3AD203B41FA5}">
                      <a16:colId xmlns:a16="http://schemas.microsoft.com/office/drawing/2014/main" val="918619525"/>
                    </a:ext>
                  </a:extLst>
                </a:gridCol>
              </a:tblGrid>
              <a:tr h="541915">
                <a:tc>
                  <a:txBody>
                    <a:bodyPr/>
                    <a:lstStyle/>
                    <a:p>
                      <a:r>
                        <a:rPr lang="nl-NL" dirty="0"/>
                        <a:t>MODEL (input/output)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Avg</a:t>
                      </a:r>
                      <a:r>
                        <a:rPr lang="nl-NL" dirty="0"/>
                        <a:t>. PITCH error (°)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Avg</a:t>
                      </a:r>
                      <a:r>
                        <a:rPr lang="nl-NL" dirty="0"/>
                        <a:t>. ROLL error (°)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27998"/>
                  </a:ext>
                </a:extLst>
              </a:tr>
              <a:tr h="541915">
                <a:tc>
                  <a:txBody>
                    <a:bodyPr/>
                    <a:lstStyle/>
                    <a:p>
                      <a:r>
                        <a:rPr lang="nl-NL" b="1" dirty="0"/>
                        <a:t>60/60 LSTM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2.23°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1.96°</a:t>
                      </a:r>
                      <a:endParaRPr lang="nl-B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03106"/>
                  </a:ext>
                </a:extLst>
              </a:tr>
              <a:tr h="5419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/>
                        <a:t>10/60 LSTM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5.18°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4.66°</a:t>
                      </a:r>
                      <a:endParaRPr lang="nl-B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934234"/>
                  </a:ext>
                </a:extLst>
              </a:tr>
              <a:tr h="541915">
                <a:tc>
                  <a:txBody>
                    <a:bodyPr/>
                    <a:lstStyle/>
                    <a:p>
                      <a:r>
                        <a:rPr lang="nl-BE" b="1" dirty="0"/>
                        <a:t>10/60 CNN-LSTM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b="1" dirty="0"/>
                        <a:t>1.51°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1.46°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65114"/>
                  </a:ext>
                </a:extLst>
              </a:tr>
              <a:tr h="541915">
                <a:tc>
                  <a:txBody>
                    <a:bodyPr/>
                    <a:lstStyle/>
                    <a:p>
                      <a:r>
                        <a:rPr lang="nl-NL" b="1" dirty="0"/>
                        <a:t>10/60 Zero </a:t>
                      </a:r>
                      <a:endParaRPr lang="nl-BE" b="1" dirty="0"/>
                    </a:p>
                  </a:txBody>
                  <a:tcPr>
                    <a:solidFill>
                      <a:srgbClr val="FF4B4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6.33°</a:t>
                      </a:r>
                      <a:endParaRPr lang="nl-BE" b="1" dirty="0"/>
                    </a:p>
                  </a:txBody>
                  <a:tcPr>
                    <a:solidFill>
                      <a:srgbClr val="FF4B4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7.43°</a:t>
                      </a:r>
                    </a:p>
                  </a:txBody>
                  <a:tcPr>
                    <a:solidFill>
                      <a:srgbClr val="FF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662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935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852B-DF90-48CB-898D-98FEFC28A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87D6C-017D-4196-8A07-2089FB4AD1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B73B0-A996-45EA-BE7A-448B3E37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DCEE-05B0-C544-B51D-837AD81164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0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5712-6BE6-4FDE-BBC5-7459BDA4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416B-CA01-41CA-A32E-564D32570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825625"/>
            <a:ext cx="110744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Introduction &amp; Goal </a:t>
            </a:r>
          </a:p>
          <a:p>
            <a:pPr>
              <a:buFontTx/>
              <a:buChar char="-"/>
            </a:pPr>
            <a:r>
              <a:rPr lang="en-US" dirty="0"/>
              <a:t>Data &amp; preprocessing</a:t>
            </a:r>
          </a:p>
          <a:p>
            <a:pPr>
              <a:buFontTx/>
              <a:buChar char="-"/>
            </a:pPr>
            <a:r>
              <a:rPr lang="en-US" dirty="0"/>
              <a:t>Model Training &amp; Testing methods</a:t>
            </a:r>
          </a:p>
          <a:p>
            <a:pPr>
              <a:buFontTx/>
              <a:buChar char="-"/>
            </a:pPr>
            <a:r>
              <a:rPr lang="en-US" dirty="0"/>
              <a:t>Proposed Models</a:t>
            </a:r>
          </a:p>
          <a:p>
            <a:pPr>
              <a:buFontTx/>
              <a:buChar char="-"/>
            </a:pPr>
            <a:r>
              <a:rPr lang="en-US" dirty="0"/>
              <a:t>Performance &amp; Results</a:t>
            </a:r>
          </a:p>
          <a:p>
            <a:pPr>
              <a:buFontTx/>
              <a:buChar char="-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2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E3EF0-8D26-4128-8A55-15E9BCEC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405B9F-3353-4EF7-B9DA-4E9092D6B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noProof="0" dirty="0"/>
              <a:t>Royal Military Academy</a:t>
            </a:r>
          </a:p>
          <a:p>
            <a:pPr>
              <a:buFontTx/>
              <a:buChar char="-"/>
            </a:pPr>
            <a:r>
              <a:rPr lang="en-US" noProof="0" dirty="0"/>
              <a:t>Robotics &amp; Autonomous Systems lab</a:t>
            </a:r>
          </a:p>
          <a:p>
            <a:pPr>
              <a:buFontTx/>
              <a:buChar char="-"/>
            </a:pPr>
            <a:r>
              <a:rPr lang="en-US" noProof="0" dirty="0" err="1"/>
              <a:t>Marsur</a:t>
            </a:r>
            <a:endParaRPr lang="en-US" noProof="0" dirty="0"/>
          </a:p>
          <a:p>
            <a:pPr lvl="1">
              <a:buFontTx/>
              <a:buChar char="-"/>
            </a:pPr>
            <a:r>
              <a:rPr lang="en-US" noProof="0" dirty="0"/>
              <a:t>Developing an autonomous surface vessel (ASV)</a:t>
            </a:r>
          </a:p>
          <a:p>
            <a:pPr>
              <a:buFontTx/>
              <a:buChar char="-"/>
            </a:pPr>
            <a:r>
              <a:rPr lang="en-US" noProof="0" dirty="0" err="1"/>
              <a:t>Marland</a:t>
            </a:r>
            <a:endParaRPr lang="en-US" noProof="0" dirty="0"/>
          </a:p>
          <a:p>
            <a:pPr lvl="1">
              <a:buFontTx/>
              <a:buChar char="-"/>
            </a:pPr>
            <a:r>
              <a:rPr lang="en-US" noProof="0" dirty="0"/>
              <a:t>Developing an autonomous drone</a:t>
            </a:r>
          </a:p>
          <a:p>
            <a:pPr lvl="1">
              <a:buFontTx/>
              <a:buChar char="-"/>
            </a:pPr>
            <a:r>
              <a:rPr lang="en-US" noProof="0" dirty="0"/>
              <a:t>Take-off and landing on moving vessels</a:t>
            </a:r>
          </a:p>
          <a:p>
            <a:pPr lvl="1">
              <a:buFontTx/>
              <a:buChar char="-"/>
            </a:pPr>
            <a:endParaRPr lang="en-US" noProof="0" dirty="0"/>
          </a:p>
          <a:p>
            <a:pPr>
              <a:buFontTx/>
              <a:buChar char="-"/>
            </a:pPr>
            <a:endParaRPr lang="en-US" noProof="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316B72A-E6F4-4BDF-997F-92467DCFB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007" y="1825625"/>
            <a:ext cx="4102593" cy="319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70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E3EF0-8D26-4128-8A55-15E9BCEC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 &amp; Incentive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405B9F-3353-4EF7-B9DA-4E9092D6B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noProof="0" dirty="0"/>
              <a:t>Predict the motion of the </a:t>
            </a:r>
            <a:r>
              <a:rPr lang="en-US" dirty="0"/>
              <a:t>ASV</a:t>
            </a:r>
          </a:p>
          <a:p>
            <a:pPr>
              <a:buFontTx/>
              <a:buChar char="-"/>
            </a:pPr>
            <a:r>
              <a:rPr lang="en-US" noProof="0" dirty="0"/>
              <a:t>Define optimal moment to land drone</a:t>
            </a:r>
          </a:p>
          <a:p>
            <a:pPr lvl="1">
              <a:buFontTx/>
              <a:buChar char="-"/>
            </a:pPr>
            <a:r>
              <a:rPr lang="en-US" noProof="0" dirty="0"/>
              <a:t>Landing deck stabile and level</a:t>
            </a:r>
          </a:p>
          <a:p>
            <a:pPr lvl="1">
              <a:buFontTx/>
              <a:buChar char="-"/>
            </a:pPr>
            <a:r>
              <a:rPr lang="en-US" noProof="0" dirty="0"/>
              <a:t>Minimal impact</a:t>
            </a:r>
          </a:p>
          <a:p>
            <a:pPr>
              <a:buFontTx/>
              <a:buChar char="-"/>
            </a:pPr>
            <a:r>
              <a:rPr lang="en-US" dirty="0"/>
              <a:t>Deep learning approach</a:t>
            </a:r>
          </a:p>
          <a:p>
            <a:pPr>
              <a:buFontTx/>
              <a:buChar char="-"/>
            </a:pPr>
            <a:r>
              <a:rPr lang="en-US" dirty="0"/>
              <a:t>Prediction: </a:t>
            </a:r>
          </a:p>
          <a:p>
            <a:pPr lvl="1">
              <a:buFontTx/>
              <a:buChar char="-"/>
            </a:pPr>
            <a:r>
              <a:rPr lang="en-US" dirty="0"/>
              <a:t>Sequence of Pitch, Roll and Heave</a:t>
            </a:r>
          </a:p>
          <a:p>
            <a:pPr lvl="1">
              <a:buFontTx/>
              <a:buChar char="-"/>
            </a:pPr>
            <a:r>
              <a:rPr lang="en-US" dirty="0"/>
              <a:t>Minimum 30 seconds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316B72A-E6F4-4BDF-997F-92467DCFB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027" y="2462525"/>
            <a:ext cx="3284648" cy="255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42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7C7A-D42D-4A69-B6CC-2C4B1392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75BD-5A39-4FF3-8CF7-2C007730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10744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Ship motion in 6 degrees of freedom</a:t>
            </a:r>
          </a:p>
          <a:p>
            <a:pPr lvl="1">
              <a:buFontTx/>
              <a:buChar char="-"/>
            </a:pPr>
            <a:r>
              <a:rPr lang="en-US" dirty="0"/>
              <a:t>Translational </a:t>
            </a:r>
          </a:p>
          <a:p>
            <a:pPr lvl="2">
              <a:buFontTx/>
              <a:buChar char="-"/>
            </a:pPr>
            <a:r>
              <a:rPr lang="en-US" dirty="0"/>
              <a:t>Sway</a:t>
            </a:r>
          </a:p>
          <a:p>
            <a:pPr lvl="2">
              <a:buFontTx/>
              <a:buChar char="-"/>
            </a:pPr>
            <a:r>
              <a:rPr lang="en-US" dirty="0"/>
              <a:t>Surge</a:t>
            </a:r>
          </a:p>
          <a:p>
            <a:pPr lvl="2">
              <a:buFontTx/>
              <a:buChar char="-"/>
            </a:pPr>
            <a:r>
              <a:rPr lang="en-US" b="1" dirty="0">
                <a:solidFill>
                  <a:srgbClr val="00B050"/>
                </a:solidFill>
              </a:rPr>
              <a:t>Heave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Rotational</a:t>
            </a:r>
          </a:p>
          <a:p>
            <a:pPr lvl="2">
              <a:buFontTx/>
              <a:buChar char="-"/>
            </a:pPr>
            <a:r>
              <a:rPr lang="en-US" dirty="0"/>
              <a:t>Yaw</a:t>
            </a:r>
          </a:p>
          <a:p>
            <a:pPr lvl="2">
              <a:buFontTx/>
              <a:buChar char="-"/>
            </a:pPr>
            <a:r>
              <a:rPr lang="en-US" b="1" dirty="0">
                <a:solidFill>
                  <a:srgbClr val="00B050"/>
                </a:solidFill>
              </a:rPr>
              <a:t>Pitch</a:t>
            </a:r>
          </a:p>
          <a:p>
            <a:pPr lvl="2">
              <a:buFontTx/>
              <a:buChar char="-"/>
            </a:pPr>
            <a:r>
              <a:rPr lang="en-US" b="1" dirty="0">
                <a:solidFill>
                  <a:srgbClr val="00B050"/>
                </a:solidFill>
              </a:rPr>
              <a:t>Roll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0E484D2-6311-4E64-A91F-765CCF3D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16201"/>
            <a:ext cx="3956616" cy="222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BB8127B-D69F-4C4D-8BCA-98C6F20C9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79613"/>
            <a:ext cx="3956616" cy="222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16FC61-847A-4B71-9B68-0A598372F89A}"/>
              </a:ext>
            </a:extLst>
          </p:cNvPr>
          <p:cNvSpPr/>
          <p:nvPr/>
        </p:nvSpPr>
        <p:spPr>
          <a:xfrm>
            <a:off x="8709434" y="3150606"/>
            <a:ext cx="1343182" cy="12290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AA9A9-8D99-4BF5-A06D-9684F08D2EA0}"/>
              </a:ext>
            </a:extLst>
          </p:cNvPr>
          <p:cNvSpPr/>
          <p:nvPr/>
        </p:nvSpPr>
        <p:spPr>
          <a:xfrm>
            <a:off x="6141896" y="5265456"/>
            <a:ext cx="2332147" cy="88184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5A9FAD-2080-49EE-8674-68D62FB2EAA5}"/>
              </a:ext>
            </a:extLst>
          </p:cNvPr>
          <p:cNvSpPr/>
          <p:nvPr/>
        </p:nvSpPr>
        <p:spPr>
          <a:xfrm>
            <a:off x="8673472" y="5069312"/>
            <a:ext cx="1343182" cy="12290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7C7A-D42D-4A69-B6CC-2C4B1392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75BD-5A39-4FF3-8CF7-2C007730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10744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540 episodes of 400 images </a:t>
            </a:r>
          </a:p>
          <a:p>
            <a:pPr>
              <a:buFontTx/>
              <a:buChar char="-"/>
            </a:pPr>
            <a:r>
              <a:rPr lang="en-US" dirty="0"/>
              <a:t>Rendered at 2 frames/second</a:t>
            </a:r>
          </a:p>
          <a:p>
            <a:pPr lvl="1">
              <a:buFontTx/>
              <a:buChar char="-"/>
            </a:pPr>
            <a:r>
              <a:rPr lang="en-US" dirty="0"/>
              <a:t>Avoid duplicate data at higher fps</a:t>
            </a:r>
          </a:p>
          <a:p>
            <a:pPr lvl="1">
              <a:buFontTx/>
              <a:buChar char="-"/>
            </a:pPr>
            <a:r>
              <a:rPr lang="en-US" dirty="0"/>
              <a:t>30 hours of simulation</a:t>
            </a:r>
          </a:p>
          <a:p>
            <a:pPr>
              <a:buFontTx/>
              <a:buChar char="-"/>
            </a:pPr>
            <a:r>
              <a:rPr lang="en-US" dirty="0"/>
              <a:t>Resolution 96x54</a:t>
            </a:r>
          </a:p>
          <a:p>
            <a:pPr>
              <a:buFontTx/>
              <a:buChar char="-"/>
            </a:pPr>
            <a:r>
              <a:rPr lang="en-US" dirty="0"/>
              <a:t>Pitch &amp; roll per image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538C51F7-293B-4508-B327-E8D3BEE12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077" y="3142692"/>
            <a:ext cx="6323527" cy="289774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C07005-EBC7-4DDF-8B08-41BF45B502A6}"/>
              </a:ext>
            </a:extLst>
          </p:cNvPr>
          <p:cNvSpPr txBox="1">
            <a:spLocks/>
          </p:cNvSpPr>
          <p:nvPr/>
        </p:nvSpPr>
        <p:spPr>
          <a:xfrm>
            <a:off x="2038823" y="6494463"/>
            <a:ext cx="7494509" cy="337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₁Source: https://github.com/Nazotron1923/ship-ocean_simulation_BLENDER</a:t>
            </a:r>
          </a:p>
        </p:txBody>
      </p:sp>
    </p:spTree>
    <p:extLst>
      <p:ext uri="{BB962C8B-B14F-4D97-AF65-F5344CB8AC3E}">
        <p14:creationId xmlns:p14="http://schemas.microsoft.com/office/powerpoint/2010/main" val="366868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7C7A-D42D-4A69-B6CC-2C4B1392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75BD-5A39-4FF3-8CF7-2C007730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1074400" cy="4351338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/>
              <a:t>Live video</a:t>
            </a:r>
          </a:p>
          <a:p>
            <a:pPr>
              <a:buFontTx/>
              <a:buChar char="-"/>
            </a:pPr>
            <a:r>
              <a:rPr lang="en-US" dirty="0"/>
              <a:t>Live IMU data</a:t>
            </a:r>
          </a:p>
          <a:p>
            <a:pPr>
              <a:buFontTx/>
              <a:buChar char="-"/>
            </a:pPr>
            <a:r>
              <a:rPr lang="en-US" dirty="0"/>
              <a:t>Additionally</a:t>
            </a:r>
          </a:p>
          <a:p>
            <a:pPr lvl="1">
              <a:buFontTx/>
              <a:buChar char="-"/>
            </a:pPr>
            <a:r>
              <a:rPr lang="en-US" dirty="0"/>
              <a:t>Wind sensor data</a:t>
            </a:r>
          </a:p>
          <a:p>
            <a:pPr lvl="1">
              <a:buFontTx/>
              <a:buChar char="-"/>
            </a:pPr>
            <a:r>
              <a:rPr lang="en-US" dirty="0"/>
              <a:t>Thrust (ASV)</a:t>
            </a:r>
          </a:p>
          <a:p>
            <a:pPr>
              <a:buFontTx/>
              <a:buChar char="-"/>
            </a:pPr>
            <a:r>
              <a:rPr lang="en-US" dirty="0"/>
              <a:t>Challenges</a:t>
            </a:r>
          </a:p>
          <a:p>
            <a:pPr lvl="1">
              <a:buFontTx/>
              <a:buChar char="-"/>
            </a:pPr>
            <a:r>
              <a:rPr lang="en-US" dirty="0"/>
              <a:t>Find optimal fps</a:t>
            </a:r>
          </a:p>
          <a:p>
            <a:pPr lvl="1">
              <a:buFontTx/>
              <a:buChar char="-"/>
            </a:pPr>
            <a:r>
              <a:rPr lang="en-US" dirty="0"/>
              <a:t>Objects in images</a:t>
            </a:r>
          </a:p>
          <a:p>
            <a:pPr lvl="1">
              <a:buFontTx/>
              <a:buChar char="-"/>
            </a:pPr>
            <a:r>
              <a:rPr lang="en-US" dirty="0"/>
              <a:t>Stabilization</a:t>
            </a:r>
          </a:p>
          <a:p>
            <a:pPr lvl="1">
              <a:buFontTx/>
              <a:buChar char="-"/>
            </a:pPr>
            <a:r>
              <a:rPr lang="en-US" dirty="0"/>
              <a:t>Noise</a:t>
            </a:r>
          </a:p>
          <a:p>
            <a:pPr lvl="1">
              <a:buFontTx/>
              <a:buChar char="-"/>
            </a:pPr>
            <a:r>
              <a:rPr lang="en-US" dirty="0"/>
              <a:t>…</a:t>
            </a:r>
          </a:p>
        </p:txBody>
      </p:sp>
      <p:pic>
        <p:nvPicPr>
          <p:cNvPr id="3074" name="Picture 2" descr="Safely Negotiating Dicey Ocean Inlets | Sport Fishing Mag">
            <a:extLst>
              <a:ext uri="{FF2B5EF4-FFF2-40B4-BE49-F238E27FC236}">
                <a16:creationId xmlns:a16="http://schemas.microsoft.com/office/drawing/2014/main" id="{D7326FB1-7B93-4E73-A366-59129B57F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924" y="771600"/>
            <a:ext cx="4878057" cy="231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hareef class Corvette OPV Al Shamikh Al Rahmani Al Rasikh Ocean Patrol  Vessel Royal Navy of Oman البحرية الملكية من عمان BAE Systems 99 metre  datasheet pictures photos video specifications">
            <a:extLst>
              <a:ext uri="{FF2B5EF4-FFF2-40B4-BE49-F238E27FC236}">
                <a16:creationId xmlns:a16="http://schemas.microsoft.com/office/drawing/2014/main" id="{28EF0B78-4990-40FD-8298-05765EFDA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757" b="98108" l="5625" r="97969">
                        <a14:foregroundMark x1="7500" y1="85946" x2="7500" y2="74054"/>
                        <a14:foregroundMark x1="5625" y1="75676" x2="8103" y2="93090"/>
                        <a14:foregroundMark x1="8253" y1="93097" x2="20938" y2="78649"/>
                        <a14:foregroundMark x1="83438" y1="81351" x2="81250" y2="81892"/>
                        <a14:foregroundMark x1="86875" y1="77838" x2="87500" y2="86757"/>
                        <a14:foregroundMark x1="82344" y1="90000" x2="94531" y2="85135"/>
                        <a14:foregroundMark x1="94531" y1="85135" x2="85938" y2="76757"/>
                        <a14:foregroundMark x1="96563" y1="81622" x2="97969" y2="82432"/>
                        <a14:foregroundMark x1="86094" y1="78378" x2="77813" y2="82703"/>
                        <a14:foregroundMark x1="77813" y1="82703" x2="77813" y2="83243"/>
                        <a14:foregroundMark x1="85938" y1="89459" x2="72656" y2="91892"/>
                        <a14:foregroundMark x1="75156" y1="91892" x2="83438" y2="91351"/>
                        <a14:foregroundMark x1="83438" y1="91351" x2="83438" y2="91351"/>
                        <a14:foregroundMark x1="83438" y1="91351" x2="73281" y2="92973"/>
                        <a14:foregroundMark x1="73281" y1="92973" x2="84531" y2="91892"/>
                        <a14:foregroundMark x1="70000" y1="92162" x2="36406" y2="93514"/>
                        <a14:foregroundMark x1="36094" y1="93514" x2="61563" y2="91892"/>
                        <a14:foregroundMark x1="61563" y1="91892" x2="67969" y2="92703"/>
                        <a14:foregroundMark x1="65469" y1="93243" x2="35000" y2="92973"/>
                        <a14:backgroundMark x1="2656" y1="96757" x2="42344" y2="986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773" t="63936" b="-499"/>
          <a:stretch/>
        </p:blipFill>
        <p:spPr bwMode="auto">
          <a:xfrm rot="16200000">
            <a:off x="7296797" y="4734666"/>
            <a:ext cx="2593799" cy="113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CBE1D-2D52-44E9-B320-09DC3665F03A}"/>
              </a:ext>
            </a:extLst>
          </p:cNvPr>
          <p:cNvCxnSpPr/>
          <p:nvPr/>
        </p:nvCxnSpPr>
        <p:spPr>
          <a:xfrm flipH="1" flipV="1">
            <a:off x="6237838" y="3223034"/>
            <a:ext cx="2299580" cy="172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012957-DB98-431D-8AC5-E64A41D7FF4D}"/>
              </a:ext>
            </a:extLst>
          </p:cNvPr>
          <p:cNvCxnSpPr>
            <a:cxnSpLocks/>
          </p:cNvCxnSpPr>
          <p:nvPr/>
        </p:nvCxnSpPr>
        <p:spPr>
          <a:xfrm flipH="1">
            <a:off x="8537418" y="3223034"/>
            <a:ext cx="2412137" cy="172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0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ficial intelligence difference machine learning for Sale OFF 66%">
            <a:extLst>
              <a:ext uri="{FF2B5EF4-FFF2-40B4-BE49-F238E27FC236}">
                <a16:creationId xmlns:a16="http://schemas.microsoft.com/office/drawing/2014/main" id="{B5D7B49C-E7ED-4F70-AD0B-5C706BF8C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12" y="1026318"/>
            <a:ext cx="6102371" cy="547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297165-B808-4DDA-BFD5-BC57F7CA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0442-8EC3-48CE-96E9-8EF1CDCB8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03" y="1825625"/>
            <a:ext cx="11074400" cy="4351338"/>
          </a:xfrm>
        </p:spPr>
        <p:txBody>
          <a:bodyPr/>
          <a:lstStyle/>
          <a:p>
            <a:pPr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520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7165-B808-4DDA-BFD5-BC57F7CA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0442-8EC3-48CE-96E9-8EF1CDCB8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03" y="1825625"/>
            <a:ext cx="110744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networks</a:t>
            </a:r>
            <a:endParaRPr lang="nl-NL" dirty="0"/>
          </a:p>
          <a:p>
            <a:pPr>
              <a:buFontTx/>
              <a:buChar char="-"/>
            </a:pPr>
            <a:r>
              <a:rPr lang="nl-NL" dirty="0" err="1"/>
              <a:t>Layers</a:t>
            </a:r>
            <a:r>
              <a:rPr lang="nl-NL" dirty="0"/>
              <a:t> of neurons</a:t>
            </a:r>
          </a:p>
          <a:p>
            <a:pPr>
              <a:buFontTx/>
              <a:buChar char="-"/>
            </a:pPr>
            <a:r>
              <a:rPr lang="nl-NL" dirty="0"/>
              <a:t>Neurons </a:t>
            </a:r>
            <a:r>
              <a:rPr lang="nl-NL" dirty="0" err="1"/>
              <a:t>learn</a:t>
            </a:r>
            <a:endParaRPr lang="nl-NL" dirty="0"/>
          </a:p>
          <a:p>
            <a:pPr lvl="1">
              <a:buFontTx/>
              <a:buChar char="-"/>
            </a:pPr>
            <a:r>
              <a:rPr lang="nl-NL" dirty="0" err="1"/>
              <a:t>Weight</a:t>
            </a:r>
            <a:r>
              <a:rPr lang="nl-NL" dirty="0"/>
              <a:t> (w)</a:t>
            </a:r>
          </a:p>
          <a:p>
            <a:pPr lvl="1">
              <a:buFontTx/>
              <a:buChar char="-"/>
            </a:pPr>
            <a:r>
              <a:rPr lang="nl-NL" dirty="0"/>
              <a:t>Bias (b)</a:t>
            </a:r>
          </a:p>
          <a:p>
            <a:pPr lvl="1">
              <a:buFontTx/>
              <a:buChar char="-"/>
            </a:pPr>
            <a:r>
              <a:rPr lang="nl-NL" b="1" dirty="0"/>
              <a:t>Y = w*x + b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274CC0-5BFA-4ACF-98D6-553F714BCB00}"/>
              </a:ext>
            </a:extLst>
          </p:cNvPr>
          <p:cNvGrpSpPr/>
          <p:nvPr/>
        </p:nvGrpSpPr>
        <p:grpSpPr>
          <a:xfrm>
            <a:off x="5634842" y="1471849"/>
            <a:ext cx="5392386" cy="985942"/>
            <a:chOff x="5925787" y="3170422"/>
            <a:chExt cx="5392386" cy="9859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F655BB-83C9-4E0E-9D17-FDE05849D176}"/>
                </a:ext>
              </a:extLst>
            </p:cNvPr>
            <p:cNvSpPr/>
            <p:nvPr/>
          </p:nvSpPr>
          <p:spPr>
            <a:xfrm>
              <a:off x="5925787" y="3429000"/>
              <a:ext cx="748145" cy="72736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600" dirty="0">
                  <a:solidFill>
                    <a:schemeClr val="tx1"/>
                  </a:solidFill>
                </a:rPr>
                <a:t>x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6424820-4517-4BCF-8925-6C773CED98AF}"/>
                </a:ext>
              </a:extLst>
            </p:cNvPr>
            <p:cNvSpPr/>
            <p:nvPr/>
          </p:nvSpPr>
          <p:spPr>
            <a:xfrm>
              <a:off x="8247907" y="3429000"/>
              <a:ext cx="748145" cy="7273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4C4387-0F13-4C09-B80E-C41092F7D174}"/>
                </a:ext>
              </a:extLst>
            </p:cNvPr>
            <p:cNvSpPr/>
            <p:nvPr/>
          </p:nvSpPr>
          <p:spPr>
            <a:xfrm>
              <a:off x="10570028" y="3429000"/>
              <a:ext cx="748145" cy="72736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>
                  <a:solidFill>
                    <a:schemeClr val="tx1"/>
                  </a:solidFill>
                </a:rPr>
                <a:t>Y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E73B465-441E-4D6A-A8F4-9B2E2E7B07FE}"/>
                </a:ext>
              </a:extLst>
            </p:cNvPr>
            <p:cNvCxnSpPr>
              <a:cxnSpLocks/>
              <a:stCxn id="8" idx="6"/>
              <a:endCxn id="16" idx="2"/>
            </p:cNvCxnSpPr>
            <p:nvPr/>
          </p:nvCxnSpPr>
          <p:spPr>
            <a:xfrm>
              <a:off x="6673932" y="3792682"/>
              <a:ext cx="157397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7570CF4-030D-423C-ACD6-7B7C64D85592}"/>
                </a:ext>
              </a:extLst>
            </p:cNvPr>
            <p:cNvCxnSpPr>
              <a:cxnSpLocks/>
            </p:cNvCxnSpPr>
            <p:nvPr/>
          </p:nvCxnSpPr>
          <p:spPr>
            <a:xfrm>
              <a:off x="8996053" y="3792682"/>
              <a:ext cx="157397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35BB94-78AC-4E23-869D-759743904F68}"/>
                </a:ext>
              </a:extLst>
            </p:cNvPr>
            <p:cNvSpPr txBox="1"/>
            <p:nvPr/>
          </p:nvSpPr>
          <p:spPr>
            <a:xfrm>
              <a:off x="7888760" y="3198167"/>
              <a:ext cx="6650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dirty="0"/>
                <a:t>w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D93B96-F56F-4C2F-B04B-E91130FA826E}"/>
                </a:ext>
              </a:extLst>
            </p:cNvPr>
            <p:cNvSpPr txBox="1"/>
            <p:nvPr/>
          </p:nvSpPr>
          <p:spPr>
            <a:xfrm>
              <a:off x="8910699" y="3170422"/>
              <a:ext cx="6650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dirty="0"/>
                <a:t>b</a:t>
              </a:r>
              <a:endParaRPr lang="en-US" sz="2400" dirty="0"/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13A5A7D1-5918-4C85-8AF8-56EF21606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03" y="3480825"/>
            <a:ext cx="3991759" cy="256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67955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chain_peer_presentations_template" id="{768F77DA-3485-724D-9BE8-EA02E4685E83}" vid="{B05E315C-EF89-5C4C-8475-709378E345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blockchain_peer_presentations_template</Template>
  <TotalTime>822</TotalTime>
  <Words>294</Words>
  <Application>Microsoft Office PowerPoint</Application>
  <PresentationFormat>Widescreen</PresentationFormat>
  <Paragraphs>107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Kantoorthema</vt:lpstr>
      <vt:lpstr>Ship motion prediction with IMU-data and images</vt:lpstr>
      <vt:lpstr>Contents</vt:lpstr>
      <vt:lpstr>Introduction</vt:lpstr>
      <vt:lpstr>Goal &amp; Incentive</vt:lpstr>
      <vt:lpstr>Data</vt:lpstr>
      <vt:lpstr>Simulated data</vt:lpstr>
      <vt:lpstr>Real data</vt:lpstr>
      <vt:lpstr>Deep learning</vt:lpstr>
      <vt:lpstr>Deep learning</vt:lpstr>
      <vt:lpstr>Deep learning</vt:lpstr>
      <vt:lpstr>Deep learning models</vt:lpstr>
      <vt:lpstr>PowerPoint Presentation</vt:lpstr>
      <vt:lpstr>Some results</vt:lpstr>
      <vt:lpstr>Some results</vt:lpstr>
      <vt:lpstr>Some results</vt:lpstr>
      <vt:lpstr>Some results</vt:lpstr>
      <vt:lpstr>Some results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</dc:title>
  <dc:creator>Lance DW</dc:creator>
  <cp:lastModifiedBy>Lance De Waele</cp:lastModifiedBy>
  <cp:revision>67</cp:revision>
  <cp:lastPrinted>2021-12-21T22:57:16Z</cp:lastPrinted>
  <dcterms:created xsi:type="dcterms:W3CDTF">2021-12-19T15:28:48Z</dcterms:created>
  <dcterms:modified xsi:type="dcterms:W3CDTF">2022-04-26T22:44:35Z</dcterms:modified>
</cp:coreProperties>
</file>