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34" r:id="rId2"/>
    <p:sldId id="488" r:id="rId3"/>
    <p:sldId id="435" r:id="rId4"/>
    <p:sldId id="436" r:id="rId5"/>
    <p:sldId id="440" r:id="rId6"/>
    <p:sldId id="509" r:id="rId7"/>
    <p:sldId id="441" r:id="rId8"/>
    <p:sldId id="501" r:id="rId9"/>
    <p:sldId id="506" r:id="rId10"/>
    <p:sldId id="502" r:id="rId11"/>
    <p:sldId id="503" r:id="rId12"/>
    <p:sldId id="504" r:id="rId13"/>
    <p:sldId id="505" r:id="rId14"/>
    <p:sldId id="500" r:id="rId15"/>
    <p:sldId id="490" r:id="rId16"/>
    <p:sldId id="491" r:id="rId17"/>
    <p:sldId id="492" r:id="rId18"/>
    <p:sldId id="447" r:id="rId19"/>
    <p:sldId id="508" r:id="rId20"/>
    <p:sldId id="510" r:id="rId21"/>
    <p:sldId id="512" r:id="rId22"/>
    <p:sldId id="513" r:id="rId23"/>
    <p:sldId id="522" r:id="rId24"/>
    <p:sldId id="493" r:id="rId25"/>
    <p:sldId id="514" r:id="rId26"/>
    <p:sldId id="518" r:id="rId27"/>
    <p:sldId id="516" r:id="rId28"/>
    <p:sldId id="499" r:id="rId29"/>
    <p:sldId id="519" r:id="rId30"/>
    <p:sldId id="520" r:id="rId31"/>
    <p:sldId id="521" r:id="rId32"/>
    <p:sldId id="515" r:id="rId33"/>
    <p:sldId id="523" r:id="rId34"/>
    <p:sldId id="442" r:id="rId35"/>
    <p:sldId id="495" r:id="rId36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7979"/>
    <a:srgbClr val="64FC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091" autoAdjust="0"/>
  </p:normalViewPr>
  <p:slideViewPr>
    <p:cSldViewPr snapToGrid="0" snapToObjects="1">
      <p:cViewPr varScale="1">
        <p:scale>
          <a:sx n="63" d="100"/>
          <a:sy n="63" d="100"/>
        </p:scale>
        <p:origin x="131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4" d="100"/>
          <a:sy n="164" d="100"/>
        </p:scale>
        <p:origin x="67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1108FBB-5C78-CF4C-B054-5DD258793C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5016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032558"/>
            <a:ext cx="5492750" cy="5463878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4DC7C336-BE99-324C-AD72-4A60B19E0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a.ac.b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pitch and roll are normally distributed, 99.7% in interval [-20°, 20°]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6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images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PR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img only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Encoder decoder LSTM, consistent accuracy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IMG PR LSTM CNN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Robotics &amp; Autonomous Systems lab is a research unit of the department of Mechanics of the </a:t>
            </a:r>
            <a:r>
              <a:rPr lang="en-US" b="0" i="0" u="none" strike="noStrike" dirty="0">
                <a:solidFill>
                  <a:srgbClr val="1E73BE"/>
                </a:solidFill>
                <a:effectLst/>
                <a:latin typeface="Open Sans" panose="020B0606030504020204" pitchFamily="34" charset="0"/>
                <a:hlinkClick r:id="rId3"/>
              </a:rPr>
              <a:t>Belgian Royal Military Academy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4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120 second prediction, low 10% relative error, good inference time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41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Suffers from not having LSTM, high inference time, low IO still high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Gray, little improvement in accuracy, high latency for all, much better with </a:t>
            </a:r>
            <a:r>
              <a:rPr lang="en-US" dirty="0" err="1"/>
              <a:t>lstm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only pitch and roll is enough:</a:t>
            </a:r>
          </a:p>
          <a:p>
            <a:pPr marL="171450" indent="-171450">
              <a:buFontTx/>
              <a:buChar char="-"/>
            </a:pPr>
            <a:r>
              <a:rPr lang="en-US" dirty="0"/>
              <a:t>Drone has large range of motion in heave but very small window in vertical hover pitch and roll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drone with low inertia/high thrust can heave up/down based on measurements in real time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zero. Ship naturally wants to remain upright, symmetrical distributions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around 60: good perspective of the conditions of the vessel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C6A-692B-1D4A-8212-563A4C35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BEE-EAE8-E747-AB3A-BF162FE7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C9A6-D784-F442-8057-4E1FD71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9300" y="6270518"/>
            <a:ext cx="20574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44A-41EE-614A-AFFF-5DCECDF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34C3-9139-454F-B5D9-FF0A2254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2767-CE94-B040-8493-1C341C3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93C-AC25-7D4A-8787-2982570C5801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DA9E-2023-7641-8759-F54D76AA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809E-4DC0-3547-A0F4-37E6DA53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39E7A-424E-FF42-8D87-DE581C6C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61DC2-7639-DD44-B522-08EE227C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D943-9A78-7047-A5AC-5C709F8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E462-4DE4-FE48-A6DC-6029F8C08C1B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2560-8B59-F745-9960-E4B994D3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5EA8-96D1-4545-BDAC-D896EABB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E03A-C33E-EA44-B724-A57E387E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7414-DDD0-9745-8B9E-83FA5A2A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8BCCA3-127F-E745-BFB7-88F09BBFD911}"/>
              </a:ext>
            </a:extLst>
          </p:cNvPr>
          <p:cNvSpPr txBox="1">
            <a:spLocks/>
          </p:cNvSpPr>
          <p:nvPr userDrawn="1"/>
        </p:nvSpPr>
        <p:spPr>
          <a:xfrm>
            <a:off x="9871840" y="63150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8DCEE-05B0-C544-B51D-837AD811641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124-1679-3941-A0F2-FC451125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8822-8FD6-7349-A460-4383CC2E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0609-944E-2346-A307-1CB8AD43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61D-F3AE-DA45-8204-9CCC04547CDF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47F6-E35F-2845-AA0A-DEF8AC9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4974-B74C-894B-9C86-8059A078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41B5-4EE6-3840-A366-78FC42C1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3DCD-731B-1F41-838F-9AEC7B6E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A8C3-BB14-D949-90D2-6586E8D4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9DE5-2C9F-694B-8612-F30FBCA9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0EA7-3CF7-3946-A6D4-42FC1CF5E38A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F47F-E7A9-4946-B9D3-54419302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8775-1978-694D-BD3D-E4F2069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4121-E2AC-2F42-9D83-4C4539C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8DB66-A118-994E-8F4B-3FD07CF3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DC2F-43CD-3740-A0A5-097C5406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7A177-6E0E-9740-88AD-00E14C85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FD91-EEE6-794C-B637-198546A6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4EF2-327D-A544-B2E0-12A87A8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8F9E-1372-2D43-9171-72D3A9C3F3E7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37C6B-3402-3B4B-86B1-6E5802A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2EAA4-1F12-D94F-8F25-ACF59A3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7885-2761-D24F-980D-47A2031F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C8D89-1C60-E649-87EC-AB63E628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F05-4BC6-E442-8195-86345B49EB50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14BEB-BC4C-164C-B951-ABAF92F7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A9F0A-FFEA-EF45-87EF-4574DFA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059DC-CF7E-D341-9E3A-F70A2E0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89C-5506-C74B-82FF-8B2FE41802D8}" type="datetime1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866D1-CC93-644E-ACC9-70C02BB8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D6F1-187B-6445-87FE-904FC9D5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CCC-92D1-1443-A1BE-707E816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0959-6B19-AA45-9294-BD7480D1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1A42-CA6A-524C-841A-1E03FCEC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7C0D-9E27-784B-9396-E858903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FB5-589B-7146-BB27-2F6492521322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D4BF-214E-264F-83BA-C7F31D8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1BA0-CAD0-BB47-8203-82A83FA4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F7F-19C7-2A44-8330-8DF565D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627B6-E293-A94E-B440-6AF96CBB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73B0-3523-EF4A-AD31-E9002BB5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FB43-BC10-BB4C-A0EF-776FB71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CB20-DEC6-BA41-B9E0-2FB949C3D291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FEFB-8874-7146-962E-84DB01B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E782-C3AF-E149-9E5B-6E0341F4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7FD2CF-4E5A-ED4B-BEB4-07B04CBEDE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318234"/>
            <a:ext cx="1924708" cy="153976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DEDC7-49B7-174C-9418-1F641E2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107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488E-CF9D-4D43-8C99-618555E8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7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D565-1B40-B345-9814-21A30B7A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1EA6-C1E7-2844-934E-35189B8549EC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BBEA-CF80-B648-BE81-2AA359B99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6862-42B0-C943-B272-ACC134EA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7163-B0BB-064D-B589-B2644175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358" y="1122363"/>
            <a:ext cx="10175358" cy="2387600"/>
          </a:xfrm>
        </p:spPr>
        <p:txBody>
          <a:bodyPr>
            <a:normAutofit/>
          </a:bodyPr>
          <a:lstStyle/>
          <a:p>
            <a:r>
              <a:rPr lang="en-US" sz="5400" dirty="0"/>
              <a:t>Ship motion prediction with IMU-data and images</a:t>
            </a:r>
            <a:endParaRPr lang="en-US" sz="54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E81A-F4FC-6C41-8F23-6E82F6A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1</a:t>
            </a:fld>
            <a:endParaRPr lang="en-US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6C9DDD3A-11F3-49F7-BDBD-C03A3C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89546"/>
          </a:xfrm>
        </p:spPr>
        <p:txBody>
          <a:bodyPr/>
          <a:lstStyle/>
          <a:p>
            <a:r>
              <a:rPr lang="en-US" noProof="0" dirty="0"/>
              <a:t>Lance De Waele</a:t>
            </a:r>
          </a:p>
          <a:p>
            <a:endParaRPr lang="en-US" noProof="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4616169-FF3A-9353-34D8-CEEDDB7EB8F8}"/>
              </a:ext>
            </a:extLst>
          </p:cNvPr>
          <p:cNvSpPr txBox="1"/>
          <p:nvPr/>
        </p:nvSpPr>
        <p:spPr>
          <a:xfrm>
            <a:off x="2194560" y="452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/>
              <a:t>Supervisors: Prof. dr. ir. Hiep Luong, Prof. dr. ir. Jan Aelterman</a:t>
            </a:r>
            <a:endParaRPr lang="en-US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8823E28-18A9-A33F-03EC-4E5985C8A949}"/>
              </a:ext>
            </a:extLst>
          </p:cNvPr>
          <p:cNvSpPr txBox="1"/>
          <p:nvPr/>
        </p:nvSpPr>
        <p:spPr>
          <a:xfrm>
            <a:off x="2194560" y="47963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Counsellors</a:t>
            </a:r>
            <a:r>
              <a:rPr lang="nl-BE" dirty="0"/>
              <a:t>: Charles Hamesse, Ir. Tien-</a:t>
            </a:r>
            <a:r>
              <a:rPr lang="nl-BE" dirty="0" err="1"/>
              <a:t>Thanh</a:t>
            </a:r>
            <a:r>
              <a:rPr lang="nl-BE" dirty="0"/>
              <a:t> Nguyen (Royal Military </a:t>
            </a:r>
            <a:r>
              <a:rPr lang="en-US" dirty="0"/>
              <a:t>Academy), Dr. ir. Benoit Pairet (Royal Military Academy)</a:t>
            </a:r>
          </a:p>
        </p:txBody>
      </p:sp>
    </p:spTree>
    <p:extLst>
      <p:ext uri="{BB962C8B-B14F-4D97-AF65-F5344CB8AC3E}">
        <p14:creationId xmlns:p14="http://schemas.microsoft.com/office/powerpoint/2010/main" val="66361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05034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4878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88852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072" y="5649379"/>
            <a:ext cx="5152984" cy="7590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99.7% : µ ± 3σ ≈ [-20°, 20°]</a:t>
            </a:r>
          </a:p>
          <a:p>
            <a:pPr algn="ctr">
              <a:buFontTx/>
              <a:buChar char="-"/>
            </a:pPr>
            <a:endParaRPr lang="en-US" dirty="0"/>
          </a:p>
          <a:p>
            <a:pPr algn="ctr">
              <a:buFontTx/>
              <a:buChar char="-"/>
            </a:pP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A2B2E13-993A-E8B4-EF3D-37DD15642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8"/>
          <a:stretch/>
        </p:blipFill>
        <p:spPr>
          <a:xfrm>
            <a:off x="2967881" y="1440113"/>
            <a:ext cx="6815038" cy="39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0728F01-39FE-422F-B05B-E316489C2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8"/>
          <a:stretch/>
        </p:blipFill>
        <p:spPr>
          <a:xfrm>
            <a:off x="0" y="1880790"/>
            <a:ext cx="12192000" cy="3629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difference machine learning for Sale OFF 66%">
            <a:extLst>
              <a:ext uri="{FF2B5EF4-FFF2-40B4-BE49-F238E27FC236}">
                <a16:creationId xmlns:a16="http://schemas.microsoft.com/office/drawing/2014/main" id="{B5D7B49C-E7ED-4F70-AD0B-5C706BF8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2" y="1026318"/>
            <a:ext cx="6102371" cy="54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20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Layers</a:t>
            </a:r>
            <a:r>
              <a:rPr lang="nl-NL" dirty="0"/>
              <a:t> of neurons</a:t>
            </a:r>
          </a:p>
          <a:p>
            <a:pPr>
              <a:buFontTx/>
              <a:buChar char="-"/>
            </a:pPr>
            <a:r>
              <a:rPr lang="nl-NL" dirty="0"/>
              <a:t>Neurons </a:t>
            </a:r>
            <a:r>
              <a:rPr lang="nl-NL" dirty="0" err="1"/>
              <a:t>learn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err="1"/>
              <a:t>Weight</a:t>
            </a:r>
            <a:r>
              <a:rPr lang="nl-NL" dirty="0"/>
              <a:t> (w)</a:t>
            </a:r>
          </a:p>
          <a:p>
            <a:pPr lvl="1">
              <a:buFontTx/>
              <a:buChar char="-"/>
            </a:pPr>
            <a:r>
              <a:rPr lang="nl-NL" dirty="0"/>
              <a:t>Bias (b)</a:t>
            </a:r>
          </a:p>
          <a:p>
            <a:pPr lvl="1">
              <a:buFontTx/>
              <a:buChar char="-"/>
            </a:pPr>
            <a:r>
              <a:rPr lang="nl-NL" b="1" dirty="0"/>
              <a:t>Y = </a:t>
            </a:r>
            <a:r>
              <a:rPr lang="nl-NL" b="1" dirty="0" err="1"/>
              <a:t>wx</a:t>
            </a:r>
            <a:r>
              <a:rPr lang="nl-NL" b="1" dirty="0"/>
              <a:t> + 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274CC0-5BFA-4ACF-98D6-553F714BCB00}"/>
              </a:ext>
            </a:extLst>
          </p:cNvPr>
          <p:cNvGrpSpPr/>
          <p:nvPr/>
        </p:nvGrpSpPr>
        <p:grpSpPr>
          <a:xfrm>
            <a:off x="5634842" y="1397928"/>
            <a:ext cx="5392386" cy="1059863"/>
            <a:chOff x="5925787" y="3096501"/>
            <a:chExt cx="5392386" cy="1059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F655BB-83C9-4E0E-9D17-FDE05849D176}"/>
                </a:ext>
              </a:extLst>
            </p:cNvPr>
            <p:cNvSpPr/>
            <p:nvPr/>
          </p:nvSpPr>
          <p:spPr>
            <a:xfrm>
              <a:off x="5925787" y="3429000"/>
              <a:ext cx="748145" cy="7273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600" dirty="0">
                  <a:solidFill>
                    <a:schemeClr val="tx1"/>
                  </a:solidFill>
                </a:rPr>
                <a:t>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24820-4517-4BCF-8925-6C773CED98AF}"/>
                </a:ext>
              </a:extLst>
            </p:cNvPr>
            <p:cNvSpPr/>
            <p:nvPr/>
          </p:nvSpPr>
          <p:spPr>
            <a:xfrm>
              <a:off x="8247907" y="3429000"/>
              <a:ext cx="748145" cy="72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4C4387-0F13-4C09-B80E-C41092F7D174}"/>
                </a:ext>
              </a:extLst>
            </p:cNvPr>
            <p:cNvSpPr/>
            <p:nvPr/>
          </p:nvSpPr>
          <p:spPr>
            <a:xfrm>
              <a:off x="10570028" y="3429000"/>
              <a:ext cx="748145" cy="7273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73B465-441E-4D6A-A8F4-9B2E2E7B07FE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6673932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70CF4-030D-423C-ACD6-7B7C64D8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3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35BB94-78AC-4E23-869D-759743904F68}"/>
                    </a:ext>
                  </a:extLst>
                </p:cNvPr>
                <p:cNvSpPr txBox="1"/>
                <p:nvPr/>
              </p:nvSpPr>
              <p:spPr>
                <a:xfrm>
                  <a:off x="7834991" y="3096501"/>
                  <a:ext cx="1573975" cy="369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nl-BE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35BB94-78AC-4E23-869D-759743904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991" y="3096501"/>
                  <a:ext cx="1573975" cy="369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A5A7D1-5918-4C85-8AF8-56EF2160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03" y="3480825"/>
            <a:ext cx="3991759" cy="25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7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642C8-BDD0-4F47-BF60-B60F00EA54CB}"/>
              </a:ext>
            </a:extLst>
          </p:cNvPr>
          <p:cNvGrpSpPr/>
          <p:nvPr/>
        </p:nvGrpSpPr>
        <p:grpSpPr>
          <a:xfrm>
            <a:off x="1505023" y="1801677"/>
            <a:ext cx="9369743" cy="4097299"/>
            <a:chOff x="2098789" y="2456628"/>
            <a:chExt cx="9369743" cy="40972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197169-8D7A-4F09-8E63-B8E8E404595B}"/>
                </a:ext>
              </a:extLst>
            </p:cNvPr>
            <p:cNvSpPr txBox="1"/>
            <p:nvPr/>
          </p:nvSpPr>
          <p:spPr>
            <a:xfrm>
              <a:off x="2410227" y="4505278"/>
              <a:ext cx="2102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IMU data</a:t>
              </a:r>
              <a:endParaRPr lang="en-US" sz="2800" dirty="0"/>
            </a:p>
          </p:txBody>
        </p:sp>
        <p:pic>
          <p:nvPicPr>
            <p:cNvPr id="6" name="Picture 5" descr="A large body of water&#10;&#10;Description automatically generated with low confidence">
              <a:extLst>
                <a:ext uri="{FF2B5EF4-FFF2-40B4-BE49-F238E27FC236}">
                  <a16:creationId xmlns:a16="http://schemas.microsoft.com/office/drawing/2014/main" id="{AC9EEAE8-D4D6-4A8A-A701-BDDD18F8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789" y="3313428"/>
              <a:ext cx="1802584" cy="10139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E362F-9DD1-4029-AFEE-30AEBE0DE5A3}"/>
                </a:ext>
              </a:extLst>
            </p:cNvPr>
            <p:cNvSpPr txBox="1"/>
            <p:nvPr/>
          </p:nvSpPr>
          <p:spPr>
            <a:xfrm>
              <a:off x="9366136" y="3850327"/>
              <a:ext cx="2102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 err="1"/>
                <a:t>Predicted</a:t>
              </a:r>
              <a:r>
                <a:rPr lang="nl-NL" sz="2800" dirty="0"/>
                <a:t> </a:t>
              </a:r>
              <a:r>
                <a:rPr lang="nl-NL" sz="2800" dirty="0" err="1"/>
                <a:t>sequence</a:t>
              </a:r>
              <a:endParaRPr lang="en-US" sz="28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6293D3-C779-4238-99BB-4F843F2996A4}"/>
                </a:ext>
              </a:extLst>
            </p:cNvPr>
            <p:cNvGrpSpPr/>
            <p:nvPr/>
          </p:nvGrpSpPr>
          <p:grpSpPr>
            <a:xfrm>
              <a:off x="3901373" y="2456628"/>
              <a:ext cx="5547890" cy="4097299"/>
              <a:chOff x="3818246" y="2477799"/>
              <a:chExt cx="5547890" cy="4097299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BA926CD2-A2F0-485F-8D5E-18827C4C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8246" y="2477799"/>
                <a:ext cx="5547890" cy="3699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A5BE1-759E-466E-8B06-1718AB1984FE}"/>
                  </a:ext>
                </a:extLst>
              </p:cNvPr>
              <p:cNvSpPr txBox="1"/>
              <p:nvPr/>
            </p:nvSpPr>
            <p:spPr>
              <a:xfrm>
                <a:off x="4273004" y="5699909"/>
                <a:ext cx="1059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Input</a:t>
                </a:r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8D9C64-ACCE-4B26-AA53-ED881839AB48}"/>
                  </a:ext>
                </a:extLst>
              </p:cNvPr>
              <p:cNvSpPr txBox="1"/>
              <p:nvPr/>
            </p:nvSpPr>
            <p:spPr>
              <a:xfrm>
                <a:off x="6022440" y="6051878"/>
                <a:ext cx="15482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</a:t>
                </a:r>
                <a:endPara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A4D8EC-0AE3-4A12-846F-FDDE75A39B66}"/>
                  </a:ext>
                </a:extLst>
              </p:cNvPr>
              <p:cNvSpPr txBox="1"/>
              <p:nvPr/>
            </p:nvSpPr>
            <p:spPr>
              <a:xfrm>
                <a:off x="7853811" y="5700997"/>
                <a:ext cx="14208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4"/>
                    </a:solidFill>
                  </a:rPr>
                  <a:t>Output</a:t>
                </a:r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22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7B3-80C6-4BDF-99C4-99FF5A60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D196-7586-482F-B11A-C4141336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dirty="0" err="1"/>
              <a:t>Continuous</a:t>
            </a:r>
            <a:r>
              <a:rPr lang="nl-NL" dirty="0"/>
              <a:t> data -&gt; </a:t>
            </a:r>
            <a:r>
              <a:rPr lang="nl-NL" b="1" dirty="0" err="1"/>
              <a:t>linear</a:t>
            </a:r>
            <a:r>
              <a:rPr lang="nl-NL" b="1" dirty="0"/>
              <a:t> </a:t>
            </a:r>
            <a:r>
              <a:rPr lang="nl-NL" b="1" dirty="0" err="1"/>
              <a:t>regression</a:t>
            </a:r>
            <a:endParaRPr lang="nl-NL" b="1" dirty="0"/>
          </a:p>
          <a:p>
            <a:pPr lvl="1">
              <a:buFontTx/>
              <a:buChar char="-"/>
            </a:pPr>
            <a:r>
              <a:rPr lang="nl-NL" dirty="0"/>
              <a:t>&lt;-&gt;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en-US" dirty="0"/>
              <a:t>Time series data -&gt; </a:t>
            </a:r>
            <a:r>
              <a:rPr lang="en-US" b="1" dirty="0"/>
              <a:t>LSTM</a:t>
            </a:r>
          </a:p>
          <a:p>
            <a:pPr lvl="1">
              <a:buFontTx/>
              <a:buChar char="-"/>
            </a:pPr>
            <a:r>
              <a:rPr lang="en-US" dirty="0"/>
              <a:t>Feedback connections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nl-NL" dirty="0"/>
              <a:t>Images -&gt; </a:t>
            </a:r>
            <a:r>
              <a:rPr lang="nl-NL" b="1" dirty="0"/>
              <a:t>CNN</a:t>
            </a:r>
          </a:p>
          <a:p>
            <a:pPr lvl="1">
              <a:buFontTx/>
              <a:buChar char="-"/>
            </a:pPr>
            <a:r>
              <a:rPr lang="nl-NL" dirty="0" err="1"/>
              <a:t>Moving</a:t>
            </a:r>
            <a:r>
              <a:rPr lang="nl-NL" dirty="0"/>
              <a:t> image </a:t>
            </a:r>
            <a:r>
              <a:rPr lang="nl-NL" dirty="0" err="1"/>
              <a:t>kernels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pic>
        <p:nvPicPr>
          <p:cNvPr id="2050" name="Picture 2" descr="Apes Together Strong | Know Your Meme">
            <a:extLst>
              <a:ext uri="{FF2B5EF4-FFF2-40B4-BE49-F238E27FC236}">
                <a16:creationId xmlns:a16="http://schemas.microsoft.com/office/drawing/2014/main" id="{95F9E5C3-E366-B072-12B5-937E9DA3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3" y="3000797"/>
            <a:ext cx="5646517" cy="31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6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A3C17-A960-ACA1-F695-5160ECF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architecture?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314B1A-3C97-B255-B94E-FE75D15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?</a:t>
            </a:r>
          </a:p>
          <a:p>
            <a:r>
              <a:rPr lang="en-US" dirty="0"/>
              <a:t>Hidden layers ? </a:t>
            </a:r>
          </a:p>
          <a:p>
            <a:r>
              <a:rPr lang="en-US" dirty="0"/>
              <a:t>Hyperparameters 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8A5DEA-35E4-D455-2F5F-BAF7D449EC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BBF9B-F00F-327C-C196-1609D3A3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9" y="1868487"/>
            <a:ext cx="5547890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D52D3E0-40E5-94F4-F196-CF5698E018EC}"/>
              </a:ext>
            </a:extLst>
          </p:cNvPr>
          <p:cNvSpPr txBox="1"/>
          <p:nvPr/>
        </p:nvSpPr>
        <p:spPr>
          <a:xfrm>
            <a:off x="6065727" y="5090597"/>
            <a:ext cx="105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6FB79B4-532D-5D31-B637-E0612C0F1D1F}"/>
              </a:ext>
            </a:extLst>
          </p:cNvPr>
          <p:cNvSpPr txBox="1"/>
          <p:nvPr/>
        </p:nvSpPr>
        <p:spPr>
          <a:xfrm>
            <a:off x="7815163" y="5442566"/>
            <a:ext cx="154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Hidden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AD82188-1AFD-E92D-1418-F3F0D5CBD47C}"/>
              </a:ext>
            </a:extLst>
          </p:cNvPr>
          <p:cNvSpPr txBox="1"/>
          <p:nvPr/>
        </p:nvSpPr>
        <p:spPr>
          <a:xfrm>
            <a:off x="9646534" y="5091685"/>
            <a:ext cx="142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4"/>
                </a:solidFill>
              </a:rPr>
              <a:t>Output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712-6BE6-4FDE-BBC5-7459BDA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416B-CA01-41CA-A32E-564D3257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Introduction</a:t>
            </a:r>
          </a:p>
          <a:p>
            <a:pPr>
              <a:buFontTx/>
              <a:buChar char="-"/>
            </a:pPr>
            <a:r>
              <a:rPr lang="en-US" dirty="0"/>
              <a:t>Goal &amp; Incentive</a:t>
            </a:r>
          </a:p>
          <a:p>
            <a:pPr>
              <a:buFontTx/>
              <a:buChar char="-"/>
            </a:pPr>
            <a:r>
              <a:rPr lang="en-US" dirty="0"/>
              <a:t>Data</a:t>
            </a:r>
          </a:p>
          <a:p>
            <a:pPr>
              <a:buFontTx/>
              <a:buChar char="-"/>
            </a:pPr>
            <a:r>
              <a:rPr lang="en-US" dirty="0"/>
              <a:t>Deep learning</a:t>
            </a:r>
          </a:p>
          <a:p>
            <a:pPr>
              <a:buFontTx/>
              <a:buChar char="-"/>
            </a:pPr>
            <a:r>
              <a:rPr lang="en-US" dirty="0"/>
              <a:t>Proposed models</a:t>
            </a:r>
          </a:p>
          <a:p>
            <a:pPr>
              <a:buFontTx/>
              <a:buChar char="-"/>
            </a:pPr>
            <a:r>
              <a:rPr lang="en-US" dirty="0"/>
              <a:t>Results</a:t>
            </a:r>
          </a:p>
          <a:p>
            <a:pPr>
              <a:buFontTx/>
              <a:buChar char="-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D085047-B6B5-8D3A-6019-E529F635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862D79C-CC72-4310-703D-BCB5F0970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D3391FB-0F31-C2AB-B9FC-D602F59A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B3BAED9-DAAB-47A3-90DA-B3CC2DDB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95B5C-96C1-73E0-359C-57EFB089DC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21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E275791-00BA-B5C6-1AB5-332B18E2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28" y="1671637"/>
            <a:ext cx="94488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9A3DBA3-CB4D-C75E-5BDA-7E0C5021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62" y="1379759"/>
            <a:ext cx="7441196" cy="5341716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999DFB1-D871-BD2F-E4C6-18632678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85E889-2369-69C2-0D45-7C17E0CB88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537F-0BF6-E27E-C3B4-78209BAA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CNN-LSTM [img]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05C9714-DC42-5BED-10CE-8A5BCC29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8" y="1446837"/>
            <a:ext cx="11658922" cy="5198098"/>
          </a:xfrm>
        </p:spPr>
      </p:pic>
    </p:spTree>
    <p:extLst>
      <p:ext uri="{BB962C8B-B14F-4D97-AF65-F5344CB8AC3E}">
        <p14:creationId xmlns:p14="http://schemas.microsoft.com/office/powerpoint/2010/main" val="3772300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1F5595-6912-420F-AB66-DB8990AC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389" y="1313306"/>
            <a:ext cx="12057222" cy="54120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7BC524-4D0C-17D3-443F-9B334BED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CNN-LSTM [img+PR]</a:t>
            </a:r>
          </a:p>
        </p:txBody>
      </p:sp>
    </p:spTree>
    <p:extLst>
      <p:ext uri="{BB962C8B-B14F-4D97-AF65-F5344CB8AC3E}">
        <p14:creationId xmlns:p14="http://schemas.microsoft.com/office/powerpoint/2010/main" val="256912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EFA759D-861F-D190-E2AD-050266C46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125" y="1194755"/>
            <a:ext cx="10599416" cy="5299708"/>
          </a:xfrm>
        </p:spPr>
      </p:pic>
    </p:spTree>
    <p:extLst>
      <p:ext uri="{BB962C8B-B14F-4D97-AF65-F5344CB8AC3E}">
        <p14:creationId xmlns:p14="http://schemas.microsoft.com/office/powerpoint/2010/main" val="2344787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CNN [img-PR]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47A712-FF61-6B0C-8961-70BAD376E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787" y="1527859"/>
            <a:ext cx="8960426" cy="4776426"/>
          </a:xfrm>
        </p:spPr>
      </p:pic>
    </p:spTree>
    <p:extLst>
      <p:ext uri="{BB962C8B-B14F-4D97-AF65-F5344CB8AC3E}">
        <p14:creationId xmlns:p14="http://schemas.microsoft.com/office/powerpoint/2010/main" val="28909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677F4A3-B67F-7F63-8543-5163C109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731" y="1183882"/>
            <a:ext cx="10447338" cy="5223669"/>
          </a:xfr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BC21555-3EB8-C58C-399A-5E4E498F434C}"/>
              </a:ext>
            </a:extLst>
          </p:cNvPr>
          <p:cNvSpPr/>
          <p:nvPr/>
        </p:nvSpPr>
        <p:spPr>
          <a:xfrm>
            <a:off x="4988689" y="1550204"/>
            <a:ext cx="937549" cy="231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28280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35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34951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5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592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noProof="0" dirty="0"/>
              <a:t>Royal Military Academy</a:t>
            </a:r>
          </a:p>
          <a:p>
            <a:pPr>
              <a:buFontTx/>
              <a:buChar char="-"/>
            </a:pPr>
            <a:r>
              <a:rPr lang="en-US" noProof="0" dirty="0"/>
              <a:t>Robotics &amp; Autonomous Systems lab</a:t>
            </a:r>
          </a:p>
          <a:p>
            <a:pPr>
              <a:buFontTx/>
              <a:buChar char="-"/>
            </a:pPr>
            <a:r>
              <a:rPr lang="en-US" noProof="0" dirty="0"/>
              <a:t>MarLand</a:t>
            </a:r>
          </a:p>
          <a:p>
            <a:pPr lvl="1">
              <a:buFontTx/>
              <a:buChar char="-"/>
            </a:pPr>
            <a:r>
              <a:rPr lang="en-US" noProof="0" dirty="0"/>
              <a:t>Developing an autonomous drone </a:t>
            </a:r>
          </a:p>
          <a:p>
            <a:pPr lvl="1">
              <a:buFontTx/>
              <a:buChar char="-"/>
            </a:pPr>
            <a:r>
              <a:rPr lang="en-US" noProof="0" dirty="0"/>
              <a:t>Vertical Take-off and landing (VTOL) on </a:t>
            </a:r>
            <a:r>
              <a:rPr lang="en-US" b="1" noProof="0" dirty="0"/>
              <a:t>moving</a:t>
            </a:r>
            <a:r>
              <a:rPr lang="en-US" noProof="0" dirty="0"/>
              <a:t> vessels</a:t>
            </a:r>
          </a:p>
          <a:p>
            <a:pPr lvl="1">
              <a:buFontTx/>
              <a:buChar char="-"/>
            </a:pPr>
            <a:endParaRPr lang="en-US" noProof="0" dirty="0"/>
          </a:p>
          <a:p>
            <a:pPr>
              <a:buFontTx/>
              <a:buChar char="-"/>
            </a:pPr>
            <a:endParaRPr lang="en-US" noProof="0" dirty="0"/>
          </a:p>
        </p:txBody>
      </p:sp>
      <p:pic>
        <p:nvPicPr>
          <p:cNvPr id="5" name="Afbeelding 4" descr="Afbeelding met buiten, boot&#10;&#10;Automatisch gegenereerde beschrijving">
            <a:extLst>
              <a:ext uri="{FF2B5EF4-FFF2-40B4-BE49-F238E27FC236}">
                <a16:creationId xmlns:a16="http://schemas.microsoft.com/office/drawing/2014/main" id="{26DB6C04-C227-07A5-0DE2-50043ECE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56" y="2757174"/>
            <a:ext cx="4903344" cy="38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09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69692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08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54953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44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C1144-51B0-7153-685D-43D75705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0912D-C526-D171-9059-C93954E4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Images contribute to …</a:t>
            </a:r>
          </a:p>
          <a:p>
            <a:pPr lvl="1">
              <a:buFontTx/>
              <a:buChar char="-"/>
            </a:pPr>
            <a:r>
              <a:rPr lang="en-US" dirty="0"/>
              <a:t>Marginal increase in accuracy</a:t>
            </a:r>
          </a:p>
          <a:p>
            <a:pPr lvl="1">
              <a:buFontTx/>
              <a:buChar char="-"/>
            </a:pPr>
            <a:r>
              <a:rPr lang="en-US" dirty="0"/>
              <a:t>Significant increase in latency</a:t>
            </a:r>
          </a:p>
          <a:p>
            <a:pPr lvl="1">
              <a:buFontTx/>
              <a:buChar char="-"/>
            </a:pPr>
            <a:r>
              <a:rPr lang="en-US" dirty="0"/>
              <a:t>Prone to occlusion/obstructions</a:t>
            </a:r>
          </a:p>
          <a:p>
            <a:pPr>
              <a:buFontTx/>
              <a:buChar char="-"/>
            </a:pPr>
            <a:r>
              <a:rPr lang="en-US" dirty="0"/>
              <a:t>LSTM module is crucial </a:t>
            </a:r>
          </a:p>
          <a:p>
            <a:pPr>
              <a:buFontTx/>
              <a:buChar char="-"/>
            </a:pPr>
            <a:r>
              <a:rPr lang="en-US" dirty="0"/>
              <a:t>Encoder-Decoder LSTM is the optimal model</a:t>
            </a:r>
          </a:p>
          <a:p>
            <a:pPr lvl="1">
              <a:buFontTx/>
              <a:buChar char="-"/>
            </a:pPr>
            <a:r>
              <a:rPr lang="en-US" dirty="0"/>
              <a:t>Up to 120 seconds</a:t>
            </a:r>
          </a:p>
          <a:p>
            <a:pPr lvl="1">
              <a:buFontTx/>
              <a:buChar char="-"/>
            </a:pPr>
            <a:r>
              <a:rPr lang="en-US" dirty="0"/>
              <a:t>2° error on average </a:t>
            </a:r>
          </a:p>
          <a:p>
            <a:pPr lvl="1">
              <a:buFontTx/>
              <a:buChar char="-"/>
            </a:pPr>
            <a:r>
              <a:rPr lang="en-US" dirty="0"/>
              <a:t>Consistent &amp; equal accuracy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8BC5C-5CC0-81A4-8B26-D5AC8020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88F5CB-8B6D-8686-DCFD-2759C63EE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0FD128-616A-6BAD-B079-BA71CADB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37" y="1689100"/>
            <a:ext cx="5900928" cy="42681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Video + IMU data (ZED-mini)</a:t>
            </a:r>
          </a:p>
          <a:p>
            <a:pPr>
              <a:buFontTx/>
              <a:buChar char="-"/>
            </a:pPr>
            <a:r>
              <a:rPr lang="en-US" dirty="0"/>
              <a:t>Additional inputs</a:t>
            </a:r>
          </a:p>
          <a:p>
            <a:pPr lvl="1">
              <a:buFontTx/>
              <a:buChar char="-"/>
            </a:pPr>
            <a:r>
              <a:rPr lang="en-US" dirty="0"/>
              <a:t>Angular velocity</a:t>
            </a:r>
          </a:p>
          <a:p>
            <a:pPr lvl="1">
              <a:buFontTx/>
              <a:buChar char="-"/>
            </a:pPr>
            <a:r>
              <a:rPr lang="en-US" dirty="0"/>
              <a:t>Wind speed/direction</a:t>
            </a:r>
          </a:p>
          <a:p>
            <a:pPr lvl="1">
              <a:buFontTx/>
              <a:buChar char="-"/>
            </a:pPr>
            <a:r>
              <a:rPr lang="en-US" dirty="0"/>
              <a:t>Thrust</a:t>
            </a:r>
          </a:p>
          <a:p>
            <a:pPr>
              <a:buFontTx/>
              <a:buChar char="-"/>
            </a:pPr>
            <a:r>
              <a:rPr lang="en-US" dirty="0"/>
              <a:t>Challenges:</a:t>
            </a:r>
          </a:p>
          <a:p>
            <a:pPr lvl="1">
              <a:buFontTx/>
              <a:buChar char="-"/>
            </a:pPr>
            <a:r>
              <a:rPr lang="en-US" dirty="0"/>
              <a:t>Optimal sample rate</a:t>
            </a:r>
          </a:p>
          <a:p>
            <a:pPr lvl="1">
              <a:buFontTx/>
              <a:buChar char="-"/>
            </a:pPr>
            <a:r>
              <a:rPr lang="en-US" dirty="0"/>
              <a:t>Objects in images</a:t>
            </a:r>
          </a:p>
          <a:p>
            <a:pPr lvl="1">
              <a:buFontTx/>
              <a:buChar char="-"/>
            </a:pPr>
            <a:r>
              <a:rPr lang="en-US" dirty="0"/>
              <a:t>Stabilization</a:t>
            </a:r>
          </a:p>
          <a:p>
            <a:pPr lvl="1">
              <a:buFontTx/>
              <a:buChar char="-"/>
            </a:pPr>
            <a:r>
              <a:rPr lang="en-US" dirty="0"/>
              <a:t>Noise</a:t>
            </a:r>
          </a:p>
        </p:txBody>
      </p:sp>
      <p:pic>
        <p:nvPicPr>
          <p:cNvPr id="3074" name="Picture 2" descr="Safely Negotiating Dicey Ocean Inlets | Sport Fishing Mag">
            <a:extLst>
              <a:ext uri="{FF2B5EF4-FFF2-40B4-BE49-F238E27FC236}">
                <a16:creationId xmlns:a16="http://schemas.microsoft.com/office/drawing/2014/main" id="{D7326FB1-7B93-4E73-A366-59129B57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24" y="771600"/>
            <a:ext cx="4878057" cy="23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areef class Corvette OPV Al Shamikh Al Rahmani Al Rasikh Ocean Patrol  Vessel Royal Navy of Oman البحرية الملكية من عمان BAE Systems 99 metre  datasheet pictures photos video specifications">
            <a:extLst>
              <a:ext uri="{FF2B5EF4-FFF2-40B4-BE49-F238E27FC236}">
                <a16:creationId xmlns:a16="http://schemas.microsoft.com/office/drawing/2014/main" id="{28EF0B78-4990-40FD-8298-05765EFD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57" b="98108" l="5625" r="97969">
                        <a14:foregroundMark x1="7500" y1="85946" x2="7500" y2="74054"/>
                        <a14:foregroundMark x1="5625" y1="75676" x2="8103" y2="93090"/>
                        <a14:foregroundMark x1="8253" y1="93097" x2="20938" y2="78649"/>
                        <a14:foregroundMark x1="83438" y1="81351" x2="81250" y2="81892"/>
                        <a14:foregroundMark x1="86875" y1="77838" x2="87500" y2="86757"/>
                        <a14:foregroundMark x1="82344" y1="90000" x2="94531" y2="85135"/>
                        <a14:foregroundMark x1="94531" y1="85135" x2="85938" y2="76757"/>
                        <a14:foregroundMark x1="96563" y1="81622" x2="97969" y2="82432"/>
                        <a14:foregroundMark x1="86094" y1="78378" x2="77813" y2="82703"/>
                        <a14:foregroundMark x1="77813" y1="82703" x2="77813" y2="83243"/>
                        <a14:foregroundMark x1="85938" y1="89459" x2="72656" y2="91892"/>
                        <a14:foregroundMark x1="75156" y1="91892" x2="83438" y2="91351"/>
                        <a14:foregroundMark x1="83438" y1="91351" x2="83438" y2="91351"/>
                        <a14:foregroundMark x1="83438" y1="91351" x2="73281" y2="92973"/>
                        <a14:foregroundMark x1="73281" y1="92973" x2="84531" y2="91892"/>
                        <a14:foregroundMark x1="70000" y1="92162" x2="36406" y2="93514"/>
                        <a14:foregroundMark x1="36094" y1="93514" x2="61563" y2="91892"/>
                        <a14:foregroundMark x1="61563" y1="91892" x2="67969" y2="92703"/>
                        <a14:foregroundMark x1="65469" y1="93243" x2="35000" y2="92973"/>
                        <a14:backgroundMark x1="2656" y1="96757" x2="42344" y2="98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73" t="63936" b="-499"/>
          <a:stretch/>
        </p:blipFill>
        <p:spPr bwMode="auto">
          <a:xfrm rot="16200000">
            <a:off x="7296797" y="4734666"/>
            <a:ext cx="2593799" cy="11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BE1D-2D52-44E9-B320-09DC3665F03A}"/>
              </a:ext>
            </a:extLst>
          </p:cNvPr>
          <p:cNvCxnSpPr/>
          <p:nvPr/>
        </p:nvCxnSpPr>
        <p:spPr>
          <a:xfrm flipH="1" flipV="1">
            <a:off x="6237838" y="3223034"/>
            <a:ext cx="2299580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012957-DB98-431D-8AC5-E64A41D7FF4D}"/>
              </a:ext>
            </a:extLst>
          </p:cNvPr>
          <p:cNvCxnSpPr>
            <a:cxnSpLocks/>
          </p:cNvCxnSpPr>
          <p:nvPr/>
        </p:nvCxnSpPr>
        <p:spPr>
          <a:xfrm flipH="1">
            <a:off x="8537418" y="3223034"/>
            <a:ext cx="2412137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7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852B-DF90-48CB-898D-98FEFC28A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7D6C-017D-4196-8A07-2089FB4AD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73B0-A996-45EA-BE7A-448B3E3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577"/>
            <a:ext cx="11074400" cy="1325563"/>
          </a:xfrm>
        </p:spPr>
        <p:txBody>
          <a:bodyPr/>
          <a:lstStyle/>
          <a:p>
            <a:r>
              <a:rPr lang="en-US" noProof="0" dirty="0"/>
              <a:t>Goal &amp;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4400" cy="5032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Safe VTOL procedures:</a:t>
            </a:r>
          </a:p>
          <a:p>
            <a:pPr lvl="1">
              <a:buFontTx/>
              <a:buChar char="-"/>
            </a:pPr>
            <a:r>
              <a:rPr lang="en-US" dirty="0"/>
              <a:t>Drone and surroundings</a:t>
            </a:r>
          </a:p>
          <a:p>
            <a:pPr lvl="1">
              <a:buFontTx/>
              <a:buChar char="-"/>
            </a:pPr>
            <a:r>
              <a:rPr lang="en-US" dirty="0"/>
              <a:t>Landing deck stabile and level</a:t>
            </a:r>
            <a:endParaRPr lang="en-US" noProof="0" dirty="0"/>
          </a:p>
          <a:p>
            <a:pPr lvl="1">
              <a:buFontTx/>
              <a:buChar char="-"/>
            </a:pPr>
            <a:r>
              <a:rPr lang="en-US" dirty="0"/>
              <a:t>Minimize impact</a:t>
            </a:r>
          </a:p>
          <a:p>
            <a:pPr>
              <a:buFontTx/>
              <a:buChar char="-"/>
            </a:pPr>
            <a:r>
              <a:rPr lang="en-US" dirty="0"/>
              <a:t>Predict the motion of the vessel</a:t>
            </a:r>
          </a:p>
          <a:p>
            <a:pPr lvl="1">
              <a:buFontTx/>
              <a:buChar char="-"/>
            </a:pPr>
            <a:r>
              <a:rPr lang="en-US" noProof="0" dirty="0"/>
              <a:t>Anticipate movements</a:t>
            </a:r>
          </a:p>
          <a:p>
            <a:pPr>
              <a:buFontTx/>
              <a:buChar char="-"/>
            </a:pPr>
            <a:r>
              <a:rPr lang="en-US" dirty="0"/>
              <a:t>Requirements: </a:t>
            </a:r>
          </a:p>
          <a:p>
            <a:pPr lvl="1">
              <a:buFontTx/>
              <a:buChar char="-"/>
            </a:pPr>
            <a:r>
              <a:rPr lang="en-US" dirty="0"/>
              <a:t>Optimized for application</a:t>
            </a:r>
          </a:p>
          <a:p>
            <a:pPr lvl="1">
              <a:buFontTx/>
              <a:buChar char="-"/>
            </a:pPr>
            <a:r>
              <a:rPr lang="en-US" dirty="0"/>
              <a:t>Minimum 30 seconds</a:t>
            </a:r>
          </a:p>
          <a:p>
            <a:pPr lvl="1">
              <a:buFontTx/>
              <a:buChar char="-"/>
            </a:pPr>
            <a:r>
              <a:rPr lang="en-US" dirty="0"/>
              <a:t>Low latency &amp; HW requirements</a:t>
            </a:r>
          </a:p>
          <a:p>
            <a:pPr lvl="1">
              <a:buFontTx/>
              <a:buChar char="-"/>
            </a:pPr>
            <a:endParaRPr lang="en-US" noProof="0" dirty="0"/>
          </a:p>
        </p:txBody>
      </p:sp>
      <p:pic>
        <p:nvPicPr>
          <p:cNvPr id="1026" name="Picture 2" descr="Helicopter UAV, Helicopter drone - All the aeronautical manufacturers">
            <a:extLst>
              <a:ext uri="{FF2B5EF4-FFF2-40B4-BE49-F238E27FC236}">
                <a16:creationId xmlns:a16="http://schemas.microsoft.com/office/drawing/2014/main" id="{2BAF94E5-70CA-4056-92A2-102779DA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825625"/>
            <a:ext cx="4123182" cy="41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Six degrees of freedom (</a:t>
            </a:r>
            <a:r>
              <a:rPr lang="en-US" dirty="0" err="1"/>
              <a:t>DoF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Six degrees of freedom (</a:t>
            </a:r>
            <a:r>
              <a:rPr lang="en-US" dirty="0" err="1"/>
              <a:t>DoF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Rotational</a:t>
            </a:r>
          </a:p>
          <a:p>
            <a:pPr lvl="2">
              <a:buFontTx/>
              <a:buChar char="-"/>
            </a:pPr>
            <a:r>
              <a:rPr lang="en-US" dirty="0"/>
              <a:t>Yaw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Pitch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Roll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BB8127B-D69F-4C4D-8BCA-98C6F20C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9613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A9A9-8D99-4BF5-A06D-9684F08D2EA0}"/>
              </a:ext>
            </a:extLst>
          </p:cNvPr>
          <p:cNvSpPr/>
          <p:nvPr/>
        </p:nvSpPr>
        <p:spPr>
          <a:xfrm>
            <a:off x="6141896" y="5265456"/>
            <a:ext cx="2332147" cy="8818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A9FAD-2080-49EE-8674-68D62FB2EAA5}"/>
              </a:ext>
            </a:extLst>
          </p:cNvPr>
          <p:cNvSpPr/>
          <p:nvPr/>
        </p:nvSpPr>
        <p:spPr>
          <a:xfrm>
            <a:off x="8673472" y="5069312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540 episodes of 400 images </a:t>
            </a:r>
          </a:p>
          <a:p>
            <a:pPr>
              <a:buFontTx/>
              <a:buChar char="-"/>
            </a:pPr>
            <a:r>
              <a:rPr lang="en-US" dirty="0"/>
              <a:t>Rendered at 2 frames/second (2Hz)</a:t>
            </a:r>
          </a:p>
          <a:p>
            <a:pPr lvl="1">
              <a:buFontTx/>
              <a:buChar char="-"/>
            </a:pPr>
            <a:r>
              <a:rPr lang="en-US" dirty="0"/>
              <a:t>Overlap, processing demand</a:t>
            </a:r>
          </a:p>
          <a:p>
            <a:pPr lvl="1">
              <a:buFontTx/>
              <a:buChar char="-"/>
            </a:pPr>
            <a:r>
              <a:rPr lang="en-US" dirty="0"/>
              <a:t>Aliasing &lt;-&gt; Accuracy </a:t>
            </a:r>
          </a:p>
          <a:p>
            <a:pPr lvl="1">
              <a:buFontTx/>
              <a:buChar char="-"/>
            </a:pPr>
            <a:r>
              <a:rPr lang="en-US" dirty="0"/>
              <a:t>30 hours of simulation</a:t>
            </a:r>
          </a:p>
          <a:p>
            <a:pPr>
              <a:buFontTx/>
              <a:buChar char="-"/>
            </a:pPr>
            <a:r>
              <a:rPr lang="en-US" dirty="0"/>
              <a:t>Resolution 96x54</a:t>
            </a:r>
          </a:p>
          <a:p>
            <a:pPr>
              <a:buFontTx/>
              <a:buChar char="-"/>
            </a:pPr>
            <a:r>
              <a:rPr lang="en-US" b="1" dirty="0"/>
              <a:t>Pitch</a:t>
            </a:r>
            <a:r>
              <a:rPr lang="en-US" dirty="0"/>
              <a:t> &amp; </a:t>
            </a:r>
            <a:r>
              <a:rPr lang="en-US" b="1" dirty="0"/>
              <a:t>Roll</a:t>
            </a:r>
            <a:r>
              <a:rPr lang="en-US" dirty="0"/>
              <a:t> (PR) per image</a:t>
            </a:r>
          </a:p>
          <a:p>
            <a:pPr>
              <a:buFontTx/>
              <a:buChar char="-"/>
            </a:pPr>
            <a:r>
              <a:rPr lang="en-US" dirty="0"/>
              <a:t>No heave?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38C51F7-293B-4508-B327-E8D3BEE1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3142692"/>
            <a:ext cx="6323527" cy="28977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C07005-EBC7-4DDF-8B08-41BF45B502A6}"/>
              </a:ext>
            </a:extLst>
          </p:cNvPr>
          <p:cNvSpPr txBox="1">
            <a:spLocks/>
          </p:cNvSpPr>
          <p:nvPr/>
        </p:nvSpPr>
        <p:spPr>
          <a:xfrm>
            <a:off x="6029235" y="6040438"/>
            <a:ext cx="5837209" cy="33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₁Source: https://github.com/Nazotron1923/ship-ocean_simulation_BLENDER</a:t>
            </a:r>
          </a:p>
        </p:txBody>
      </p:sp>
    </p:spTree>
    <p:extLst>
      <p:ext uri="{BB962C8B-B14F-4D97-AF65-F5344CB8AC3E}">
        <p14:creationId xmlns:p14="http://schemas.microsoft.com/office/powerpoint/2010/main" val="366868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35681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0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/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36100421-F6B4-1BB3-68AB-E3E0F89386AE}"/>
              </a:ext>
            </a:extLst>
          </p:cNvPr>
          <p:cNvSpPr txBox="1"/>
          <p:nvPr/>
        </p:nvSpPr>
        <p:spPr>
          <a:xfrm>
            <a:off x="3307207" y="5810491"/>
            <a:ext cx="53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400 frames/episode * 540 episodes </a:t>
            </a:r>
          </a:p>
        </p:txBody>
      </p:sp>
    </p:spTree>
    <p:extLst>
      <p:ext uri="{BB962C8B-B14F-4D97-AF65-F5344CB8AC3E}">
        <p14:creationId xmlns:p14="http://schemas.microsoft.com/office/powerpoint/2010/main" val="15607179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chain_peer_presentations_template" id="{768F77DA-3485-724D-9BE8-EA02E4685E83}" vid="{B05E315C-EF89-5C4C-8475-709378E345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blockchain_peer_presentations_template</Template>
  <TotalTime>1370</TotalTime>
  <Words>1382</Words>
  <Application>Microsoft Office PowerPoint</Application>
  <PresentationFormat>Breedbeeld</PresentationFormat>
  <Paragraphs>474</Paragraphs>
  <Slides>35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Open Sans</vt:lpstr>
      <vt:lpstr>UGent Panno Text</vt:lpstr>
      <vt:lpstr>Kantoorthema</vt:lpstr>
      <vt:lpstr>Ship motion prediction with IMU-data and images</vt:lpstr>
      <vt:lpstr>Contents</vt:lpstr>
      <vt:lpstr>Introduction</vt:lpstr>
      <vt:lpstr>Goal &amp; Method</vt:lpstr>
      <vt:lpstr>Ship Motion</vt:lpstr>
      <vt:lpstr>Ship Motion</vt:lpstr>
      <vt:lpstr>Simulated data</vt:lpstr>
      <vt:lpstr>Properties</vt:lpstr>
      <vt:lpstr>Properties</vt:lpstr>
      <vt:lpstr>Properties</vt:lpstr>
      <vt:lpstr>Properties</vt:lpstr>
      <vt:lpstr>Properties</vt:lpstr>
      <vt:lpstr>Properties</vt:lpstr>
      <vt:lpstr>Pre-processing</vt:lpstr>
      <vt:lpstr>Deep learning</vt:lpstr>
      <vt:lpstr>Deep learning</vt:lpstr>
      <vt:lpstr>Deep learning</vt:lpstr>
      <vt:lpstr>Neural network architectures</vt:lpstr>
      <vt:lpstr>Optimal architecture?</vt:lpstr>
      <vt:lpstr>Proposed models</vt:lpstr>
      <vt:lpstr>Encoder-Decoder LSTM</vt:lpstr>
      <vt:lpstr>Sequential CNN</vt:lpstr>
      <vt:lpstr>CNN-LSTM [img]</vt:lpstr>
      <vt:lpstr>CNN-LSTM [img+PR]</vt:lpstr>
      <vt:lpstr>Encoder-Decoder LSTM</vt:lpstr>
      <vt:lpstr>LSTM CNN [img-PR]</vt:lpstr>
      <vt:lpstr>Sequential CNN</vt:lpstr>
      <vt:lpstr>Optimized results</vt:lpstr>
      <vt:lpstr>Optimized results</vt:lpstr>
      <vt:lpstr>Optimized results</vt:lpstr>
      <vt:lpstr>Optimized results</vt:lpstr>
      <vt:lpstr>Conclusion</vt:lpstr>
      <vt:lpstr>Future work</vt:lpstr>
      <vt:lpstr>Real data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Lance DW</dc:creator>
  <cp:lastModifiedBy>Lance DW</cp:lastModifiedBy>
  <cp:revision>133</cp:revision>
  <cp:lastPrinted>2021-12-21T22:57:16Z</cp:lastPrinted>
  <dcterms:created xsi:type="dcterms:W3CDTF">2021-12-19T15:28:48Z</dcterms:created>
  <dcterms:modified xsi:type="dcterms:W3CDTF">2022-06-29T11:40:36Z</dcterms:modified>
</cp:coreProperties>
</file>