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7" r:id="rId8"/>
    <p:sldId id="270" r:id="rId9"/>
    <p:sldId id="271" r:id="rId10"/>
    <p:sldId id="262" r:id="rId11"/>
    <p:sldId id="264" r:id="rId12"/>
    <p:sldId id="265" r:id="rId13"/>
    <p:sldId id="266" r:id="rId14"/>
    <p:sldId id="27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CF70-55EA-4926-9B99-0D1F3AE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9621A-C2D0-4B2D-A138-4F26977F0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B09A-FE17-4C2F-9471-792C9346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665F-EBF9-42DA-9C48-31AC20ED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FC54-F1A9-4C33-B13B-F6A40D84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828A-74EB-429A-B4F2-5228F71E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50D1-E34B-4D43-BA69-9DD2A5AF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1ED0-DA60-4345-9167-97B18B1A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A824-194A-4B28-846E-8F747A2D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E384-DCC4-45F4-B707-88CCB0DF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80D73-C981-4966-B64E-AB2F8D1CF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4FB80-3D09-42FC-888C-781142657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D780-35EB-46FF-BBC5-FDE22CDD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512F-EB5F-459F-B080-143D7E18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C017-8555-4210-851D-E4C06790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7084-8424-42C8-B4C3-2450E8F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253F-4E7F-4268-8749-59DBC30A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118AC-90B0-4C2A-95BB-6AF71C75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65CC-8961-4940-8D45-83A2CF51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9748-3E6B-4089-9173-720BCD63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EADE-D576-4013-946F-01A9B979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6F569-0265-4827-80D6-DA5649BF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4B1F-6339-45D7-9E71-E73D613E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3F2B-F262-4F0A-AC59-40C4D14B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3249-7260-49C2-B6B3-8B154664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BB3B-4674-461B-B25A-FB65DE0F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07B2-343E-4435-8305-B1EA9F009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645E-5B7D-4BE2-B25F-D50BF37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095D-E1F3-474D-82B1-B1B95DAF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8AEE3-2EB9-4BEE-A045-5D7D39FB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0C62-7597-4360-A1E1-86372EE2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A1A6-95A9-4795-91EF-461C633E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58B07-B4A8-47A0-A342-304B9695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7E08-0A2D-45CB-B47F-3BAE57CD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BE36E-8AC8-48C9-B439-9713641CD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A2E27-5264-4D03-B6A1-FB0B642EC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FA008-EA62-49F7-AD41-65D2FEC3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B1C0D-DCA8-4E2A-ACCB-C15A01CD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A3512-36EB-4FF7-A1BE-4A76DF1E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84A5-85AB-4A66-8A8D-DE3A35D6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B0E5F-D840-420D-9860-04C61FBD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C70B5-BD3A-4004-8E14-6B3F4ECD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5916-30BC-47CC-A58F-8C1677D4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6057B-247A-4C0C-AE87-6A6FA8DB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93C5B-E7DB-4BF8-9DA6-CA60758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5BC7-CA91-4CD8-BB65-3F810F09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5E5-0DE2-4A1B-8019-D47D97FA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3A7A-94DA-481F-AE30-C49B5329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1FBDD-F671-4AFE-9F06-6C507EAB6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11795-9041-4B66-9839-7F7C4FD3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9A21F-D4E2-4779-B6B3-70FF282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6EEF-E290-4C1D-A2D6-98015433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70E-FEA3-4AD8-BB72-C794FEF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203B0-136C-4429-9D5F-29E64FEA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2453-EEDF-4BAF-A32B-6C127C99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ECD76-50FC-43CD-9CED-D7A2A6C0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00ACB-1D52-4254-8ED4-37559C53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923B-7BD8-41D3-9FB3-43DF2FFC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BE497-5A17-48FE-B242-69BE5BE1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B96C-98F7-468F-82F8-8D195AC5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DA78-3E95-471E-B832-D00B7C6FC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D711-4A91-4277-BDD5-AB2CBD3B3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1C70-64C2-4E6F-A1DC-DF0F0B702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EE20-5327-47F1-A719-9F4E05DA6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11/03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BA725-A1EB-4DF9-B0BA-2C4121618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March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14/03-20/03</a:t>
            </a:r>
          </a:p>
          <a:p>
            <a:pPr lvl="1"/>
            <a:r>
              <a:rPr lang="en-US" dirty="0"/>
              <a:t>Continue Udemy course </a:t>
            </a:r>
          </a:p>
          <a:p>
            <a:pPr lvl="1"/>
            <a:r>
              <a:rPr lang="en-US" dirty="0"/>
              <a:t>Debug, train, test and evaluate LSTM PR model</a:t>
            </a:r>
          </a:p>
          <a:p>
            <a:r>
              <a:rPr lang="en-US" dirty="0"/>
              <a:t>21/03-27/03</a:t>
            </a:r>
          </a:p>
          <a:p>
            <a:pPr lvl="1"/>
            <a:r>
              <a:rPr lang="en-US" dirty="0"/>
              <a:t>Continue Udemy course</a:t>
            </a:r>
          </a:p>
          <a:p>
            <a:pPr lvl="1"/>
            <a:r>
              <a:rPr lang="en-US" dirty="0"/>
              <a:t>Create simple CNN model with only images</a:t>
            </a:r>
          </a:p>
          <a:p>
            <a:r>
              <a:rPr lang="en-US" dirty="0"/>
              <a:t>28/03-03/04</a:t>
            </a:r>
          </a:p>
          <a:p>
            <a:pPr lvl="1"/>
            <a:r>
              <a:rPr lang="en-US" dirty="0"/>
              <a:t>Train, test and evaluate CNN model</a:t>
            </a:r>
          </a:p>
          <a:p>
            <a:pPr lvl="2"/>
            <a:r>
              <a:rPr lang="en-US" dirty="0"/>
              <a:t>Combine with PR input</a:t>
            </a:r>
          </a:p>
          <a:p>
            <a:pPr lvl="2"/>
            <a:r>
              <a:rPr lang="en-US" dirty="0"/>
              <a:t>Hybrid with LSTM</a:t>
            </a:r>
          </a:p>
          <a:p>
            <a:pPr lvl="2"/>
            <a:r>
              <a:rPr lang="en-US" dirty="0"/>
              <a:t>Encoder-Decoder</a:t>
            </a:r>
          </a:p>
          <a:p>
            <a:pPr lvl="1"/>
            <a:r>
              <a:rPr lang="en-US" dirty="0"/>
              <a:t>Try to recreate </a:t>
            </a:r>
            <a:r>
              <a:rPr lang="en-US" dirty="0" err="1"/>
              <a:t>Nazar’s</a:t>
            </a:r>
            <a:r>
              <a:rPr lang="en-US" dirty="0"/>
              <a:t> best models if possible</a:t>
            </a:r>
          </a:p>
        </p:txBody>
      </p:sp>
    </p:spTree>
    <p:extLst>
      <p:ext uri="{BB962C8B-B14F-4D97-AF65-F5344CB8AC3E}">
        <p14:creationId xmlns:p14="http://schemas.microsoft.com/office/powerpoint/2010/main" val="24485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April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04/04-10/04</a:t>
            </a:r>
          </a:p>
          <a:p>
            <a:pPr lvl="1"/>
            <a:r>
              <a:rPr lang="en-US" dirty="0"/>
              <a:t>Recreate </a:t>
            </a:r>
            <a:r>
              <a:rPr lang="en-US" dirty="0" err="1"/>
              <a:t>Nazar’s</a:t>
            </a:r>
            <a:r>
              <a:rPr lang="en-US" dirty="0"/>
              <a:t> best models</a:t>
            </a:r>
          </a:p>
          <a:p>
            <a:pPr lvl="1"/>
            <a:r>
              <a:rPr lang="en-US" dirty="0"/>
              <a:t>Train, test and evaluate with simulated (and real if available)</a:t>
            </a:r>
          </a:p>
          <a:p>
            <a:r>
              <a:rPr lang="en-US" dirty="0"/>
              <a:t>11/04-17/04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Optimizing</a:t>
            </a:r>
          </a:p>
          <a:p>
            <a:pPr lvl="1"/>
            <a:r>
              <a:rPr lang="en-US" dirty="0"/>
              <a:t>Buffer for problems/delays occurred in previous weeks</a:t>
            </a:r>
          </a:p>
          <a:p>
            <a:r>
              <a:rPr lang="en-US" dirty="0"/>
              <a:t>18/04-24/04</a:t>
            </a:r>
          </a:p>
          <a:p>
            <a:pPr lvl="1"/>
            <a:r>
              <a:rPr lang="en-US" dirty="0"/>
              <a:t>Compare results simulation-real vs. criteria</a:t>
            </a:r>
          </a:p>
          <a:p>
            <a:pPr lvl="2"/>
            <a:r>
              <a:rPr lang="en-US" dirty="0"/>
              <a:t>Create new model if necessary:</a:t>
            </a:r>
          </a:p>
          <a:p>
            <a:pPr lvl="3"/>
            <a:r>
              <a:rPr lang="en-US" dirty="0"/>
              <a:t>Transformer model</a:t>
            </a:r>
          </a:p>
          <a:p>
            <a:r>
              <a:rPr lang="en-US" dirty="0"/>
              <a:t>25/04-01/05</a:t>
            </a:r>
          </a:p>
          <a:p>
            <a:pPr lvl="1"/>
            <a:r>
              <a:rPr lang="en-US" dirty="0"/>
              <a:t>Continue new model or optimize old model</a:t>
            </a:r>
          </a:p>
          <a:p>
            <a:pPr lvl="1"/>
            <a:r>
              <a:rPr lang="en-US" dirty="0"/>
              <a:t>Extensive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2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May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Depends on progression</a:t>
            </a:r>
          </a:p>
          <a:p>
            <a:r>
              <a:rPr lang="en-US" dirty="0"/>
              <a:t>Writing paper</a:t>
            </a:r>
          </a:p>
        </p:txBody>
      </p:sp>
    </p:spTree>
    <p:extLst>
      <p:ext uri="{BB962C8B-B14F-4D97-AF65-F5344CB8AC3E}">
        <p14:creationId xmlns:p14="http://schemas.microsoft.com/office/powerpoint/2010/main" val="400320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June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paper 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Optimizations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9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BE60-5640-4B7A-AE38-62106A4F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7EBE-9FD1-4019-8720-32794848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sequences in </a:t>
            </a:r>
            <a:r>
              <a:rPr lang="en-US" dirty="0" err="1"/>
              <a:t>dataloader</a:t>
            </a:r>
            <a:r>
              <a:rPr lang="en-US" dirty="0"/>
              <a:t> only from the same episodes</a:t>
            </a:r>
          </a:p>
          <a:p>
            <a:pPr lvl="1"/>
            <a:r>
              <a:rPr lang="en-US" dirty="0"/>
              <a:t>Batch size 60, sequence length 30, </a:t>
            </a:r>
          </a:p>
          <a:p>
            <a:pPr lvl="1"/>
            <a:r>
              <a:rPr lang="en-US" dirty="0"/>
              <a:t>2 seq/batch from different random episode</a:t>
            </a:r>
          </a:p>
          <a:p>
            <a:r>
              <a:rPr lang="en-US" dirty="0"/>
              <a:t>Test set for optimizations, validation set for final performance analysis</a:t>
            </a:r>
          </a:p>
          <a:p>
            <a:r>
              <a:rPr lang="en-US" dirty="0"/>
              <a:t>Pitch &amp; Roll: angular = cyclical values: 359=-1°</a:t>
            </a:r>
          </a:p>
          <a:p>
            <a:pPr lvl="1"/>
            <a:r>
              <a:rPr lang="en-US" dirty="0"/>
              <a:t>Big impact on Loss</a:t>
            </a:r>
          </a:p>
          <a:p>
            <a:r>
              <a:rPr lang="en-US" dirty="0"/>
              <a:t>Use both pitch and roll to predict both </a:t>
            </a:r>
          </a:p>
          <a:p>
            <a:r>
              <a:rPr lang="en-US" dirty="0"/>
              <a:t>Testing, analysis</a:t>
            </a:r>
          </a:p>
          <a:p>
            <a:pPr lvl="1"/>
            <a:r>
              <a:rPr lang="en-US" dirty="0"/>
              <a:t>Prediction vs. truth</a:t>
            </a:r>
          </a:p>
          <a:p>
            <a:pPr lvl="1"/>
            <a:r>
              <a:rPr lang="en-US" dirty="0"/>
              <a:t>Prediction vs. error</a:t>
            </a:r>
          </a:p>
          <a:p>
            <a:pPr lvl="1"/>
            <a:r>
              <a:rPr lang="en-US" dirty="0"/>
              <a:t>Convergence, loss vs. epochs</a:t>
            </a:r>
          </a:p>
          <a:p>
            <a:pPr lvl="1"/>
            <a:r>
              <a:rPr lang="en-US" dirty="0"/>
              <a:t>MSE vs. #predicted frames</a:t>
            </a:r>
          </a:p>
          <a:p>
            <a:pPr lvl="1"/>
            <a:r>
              <a:rPr lang="en-US" dirty="0"/>
              <a:t>Roll MSE  vs. Pitch MSE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1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723-E4BD-46D8-AEEF-182E881C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C2D8-525B-4B91-8395-7C952679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Episodes don’t follow chronologically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0843A7-7434-4E59-92DB-E60941637E1E}"/>
              </a:ext>
            </a:extLst>
          </p:cNvPr>
          <p:cNvGrpSpPr/>
          <p:nvPr/>
        </p:nvGrpSpPr>
        <p:grpSpPr>
          <a:xfrm>
            <a:off x="936381" y="3504188"/>
            <a:ext cx="10076919" cy="1547326"/>
            <a:chOff x="266909" y="3528681"/>
            <a:chExt cx="10076919" cy="15473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3792341-149E-49EB-9E5A-8A77A812A946}"/>
                </a:ext>
              </a:extLst>
            </p:cNvPr>
            <p:cNvGrpSpPr/>
            <p:nvPr/>
          </p:nvGrpSpPr>
          <p:grpSpPr>
            <a:xfrm>
              <a:off x="266909" y="3528681"/>
              <a:ext cx="10076919" cy="1547326"/>
              <a:chOff x="266909" y="3528681"/>
              <a:chExt cx="10076919" cy="1547326"/>
            </a:xfrm>
          </p:grpSpPr>
          <p:pic>
            <p:nvPicPr>
              <p:cNvPr id="8" name="Picture 7" descr="A picture containing aquatic mammal, mammal, blue, whale&#10;&#10;Description automatically generated">
                <a:extLst>
                  <a:ext uri="{FF2B5EF4-FFF2-40B4-BE49-F238E27FC236}">
                    <a16:creationId xmlns:a16="http://schemas.microsoft.com/office/drawing/2014/main" id="{F58D371D-DA04-4124-86F6-BCEF57E9A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8469" y="3528681"/>
                <a:ext cx="2101301" cy="1181981"/>
              </a:xfrm>
              <a:prstGeom prst="rect">
                <a:avLst/>
              </a:prstGeom>
            </p:spPr>
          </p:pic>
          <p:pic>
            <p:nvPicPr>
              <p:cNvPr id="10" name="Picture 9" descr="A large body of water&#10;&#10;Description automatically generated with low confidence">
                <a:extLst>
                  <a:ext uri="{FF2B5EF4-FFF2-40B4-BE49-F238E27FC236}">
                    <a16:creationId xmlns:a16="http://schemas.microsoft.com/office/drawing/2014/main" id="{8D33783D-8852-44B1-9BB9-04B211DBF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6439" y="3536976"/>
                <a:ext cx="2101301" cy="118198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07C093-69DB-43AB-BC75-21DCD851F44F}"/>
                  </a:ext>
                </a:extLst>
              </p:cNvPr>
              <p:cNvSpPr txBox="1"/>
              <p:nvPr/>
            </p:nvSpPr>
            <p:spPr>
              <a:xfrm>
                <a:off x="359230" y="4706675"/>
                <a:ext cx="9984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Ep1: 399</a:t>
                </a:r>
                <a:r>
                  <a:rPr lang="en-US" baseline="30000" dirty="0"/>
                  <a:t>th</a:t>
                </a:r>
                <a:r>
                  <a:rPr lang="en-US" dirty="0"/>
                  <a:t> frame	         Ep1: 400</a:t>
                </a:r>
                <a:r>
                  <a:rPr lang="en-US" baseline="30000" dirty="0"/>
                  <a:t>th</a:t>
                </a:r>
                <a:r>
                  <a:rPr lang="en-US" dirty="0"/>
                  <a:t> frame	      </a:t>
                </a:r>
                <a:r>
                  <a:rPr lang="en-US" dirty="0">
                    <a:solidFill>
                      <a:srgbClr val="00B0F0"/>
                    </a:solidFill>
                  </a:rPr>
                  <a:t>Ep2: 1</a:t>
                </a:r>
                <a:r>
                  <a:rPr lang="en-US" baseline="30000" dirty="0">
                    <a:solidFill>
                      <a:srgbClr val="00B0F0"/>
                    </a:solidFill>
                  </a:rPr>
                  <a:t>st</a:t>
                </a:r>
                <a:r>
                  <a:rPr lang="en-US" dirty="0">
                    <a:solidFill>
                      <a:srgbClr val="00B0F0"/>
                    </a:solidFill>
                  </a:rPr>
                  <a:t> frame 	                    Ep2: 2</a:t>
                </a:r>
                <a:r>
                  <a:rPr lang="en-US" baseline="30000" dirty="0">
                    <a:solidFill>
                      <a:srgbClr val="00B0F0"/>
                    </a:solidFill>
                  </a:rPr>
                  <a:t>nd </a:t>
                </a:r>
                <a:r>
                  <a:rPr lang="en-US" dirty="0">
                    <a:solidFill>
                      <a:srgbClr val="00B0F0"/>
                    </a:solidFill>
                  </a:rPr>
                  <a:t>frame</a:t>
                </a:r>
              </a:p>
            </p:txBody>
          </p:sp>
          <p:pic>
            <p:nvPicPr>
              <p:cNvPr id="5" name="Picture 4" descr="A picture containing water, aquatic mammal&#10;&#10;Description automatically generated">
                <a:extLst>
                  <a:ext uri="{FF2B5EF4-FFF2-40B4-BE49-F238E27FC236}">
                    <a16:creationId xmlns:a16="http://schemas.microsoft.com/office/drawing/2014/main" id="{4AEAC2AD-6C71-4F97-B381-D744A67B4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909" y="3550750"/>
                <a:ext cx="2101300" cy="118198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16AB903-A912-43F1-8C61-0656B3C64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889" y="4001294"/>
                <a:ext cx="2901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12ADA19-59F2-48CE-9F7A-F7E732DA8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7547" y="4001294"/>
                <a:ext cx="2489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EC7804E-8D69-4021-8B59-176F19BEF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4707" y="4001294"/>
                <a:ext cx="2560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16" descr="A picture containing aquatic mammal, blue&#10;&#10;Description automatically generated">
              <a:extLst>
                <a:ext uri="{FF2B5EF4-FFF2-40B4-BE49-F238E27FC236}">
                  <a16:creationId xmlns:a16="http://schemas.microsoft.com/office/drawing/2014/main" id="{7DBBE850-D773-4BC1-8E87-80F5ACF0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291" y="3528681"/>
              <a:ext cx="2101300" cy="1181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854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723-E4BD-46D8-AEEF-182E881C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C2D8-525B-4B91-8395-7C952679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Episodes don’t follow chronologically</a:t>
            </a:r>
          </a:p>
          <a:p>
            <a:pPr lvl="1"/>
            <a:r>
              <a:rPr lang="en-US" b="1" dirty="0"/>
              <a:t>Add episode number &amp; position</a:t>
            </a:r>
          </a:p>
          <a:p>
            <a:pPr lvl="2"/>
            <a:r>
              <a:rPr lang="en-US" b="1" dirty="0"/>
              <a:t>Batch size = 400?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9573C-6DDA-4EC0-884F-4904D37F0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4" b="2247"/>
          <a:stretch/>
        </p:blipFill>
        <p:spPr>
          <a:xfrm>
            <a:off x="6276976" y="2567668"/>
            <a:ext cx="5667374" cy="4143375"/>
          </a:xfrm>
          <a:prstGeom prst="rect">
            <a:avLst/>
          </a:prstGeom>
        </p:spPr>
      </p:pic>
      <p:pic>
        <p:nvPicPr>
          <p:cNvPr id="8" name="Picture 7" descr="A picture containing aquatic mammal, mammal, blue, whale&#10;&#10;Description automatically generated">
            <a:extLst>
              <a:ext uri="{FF2B5EF4-FFF2-40B4-BE49-F238E27FC236}">
                <a16:creationId xmlns:a16="http://schemas.microsoft.com/office/drawing/2014/main" id="{F58D371D-DA04-4124-86F6-BCEF57E9A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4992644"/>
            <a:ext cx="2101301" cy="1181981"/>
          </a:xfrm>
          <a:prstGeom prst="rect">
            <a:avLst/>
          </a:prstGeom>
        </p:spPr>
      </p:pic>
      <p:pic>
        <p:nvPicPr>
          <p:cNvPr id="10" name="Picture 9" descr="A large body of water&#10;&#10;Description automatically generated with low confidence">
            <a:extLst>
              <a:ext uri="{FF2B5EF4-FFF2-40B4-BE49-F238E27FC236}">
                <a16:creationId xmlns:a16="http://schemas.microsoft.com/office/drawing/2014/main" id="{8D33783D-8852-44B1-9BB9-04B211DBF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5" y="4992644"/>
            <a:ext cx="2101301" cy="118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7C093-69DB-43AB-BC75-21DCD851F44F}"/>
              </a:ext>
            </a:extLst>
          </p:cNvPr>
          <p:cNvSpPr txBox="1"/>
          <p:nvPr/>
        </p:nvSpPr>
        <p:spPr>
          <a:xfrm>
            <a:off x="1064724" y="6174625"/>
            <a:ext cx="48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Ep1: 400</a:t>
            </a:r>
            <a:r>
              <a:rPr lang="en-US" baseline="30000" dirty="0"/>
              <a:t>th</a:t>
            </a:r>
            <a:r>
              <a:rPr lang="en-US" dirty="0"/>
              <a:t> frame		Ep2: 1</a:t>
            </a:r>
            <a:r>
              <a:rPr lang="en-US" baseline="30000" dirty="0"/>
              <a:t>st</a:t>
            </a:r>
            <a:r>
              <a:rPr lang="en-US" dirty="0"/>
              <a:t>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B8FB6-0990-43C2-90B1-D108EBE599E1}"/>
              </a:ext>
            </a:extLst>
          </p:cNvPr>
          <p:cNvSpPr/>
          <p:nvPr/>
        </p:nvSpPr>
        <p:spPr>
          <a:xfrm>
            <a:off x="6276976" y="2567668"/>
            <a:ext cx="5667374" cy="346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723-E4BD-46D8-AEEF-182E881C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C2D8-525B-4B91-8395-7C952679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Episodes don’t follow chronologically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Add episode number &amp; position</a:t>
            </a:r>
          </a:p>
          <a:p>
            <a:pPr lvl="2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Batch size = 400?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b="1" dirty="0"/>
              <a:t>Stack data: each row = 1 episode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 descr="A picture containing aquatic mammal, mammal, blue, whale&#10;&#10;Description automatically generated">
            <a:extLst>
              <a:ext uri="{FF2B5EF4-FFF2-40B4-BE49-F238E27FC236}">
                <a16:creationId xmlns:a16="http://schemas.microsoft.com/office/drawing/2014/main" id="{F58D371D-DA04-4124-86F6-BCEF57E9A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4992644"/>
            <a:ext cx="2101301" cy="1181981"/>
          </a:xfrm>
          <a:prstGeom prst="rect">
            <a:avLst/>
          </a:prstGeom>
        </p:spPr>
      </p:pic>
      <p:pic>
        <p:nvPicPr>
          <p:cNvPr id="10" name="Picture 9" descr="A large body of water&#10;&#10;Description automatically generated with low confidence">
            <a:extLst>
              <a:ext uri="{FF2B5EF4-FFF2-40B4-BE49-F238E27FC236}">
                <a16:creationId xmlns:a16="http://schemas.microsoft.com/office/drawing/2014/main" id="{8D33783D-8852-44B1-9BB9-04B211DBF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5" y="4992644"/>
            <a:ext cx="2101301" cy="118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7C093-69DB-43AB-BC75-21DCD851F44F}"/>
              </a:ext>
            </a:extLst>
          </p:cNvPr>
          <p:cNvSpPr txBox="1"/>
          <p:nvPr/>
        </p:nvSpPr>
        <p:spPr>
          <a:xfrm>
            <a:off x="1064724" y="6174625"/>
            <a:ext cx="48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Ep1: 400</a:t>
            </a:r>
            <a:r>
              <a:rPr lang="en-US" baseline="30000" dirty="0"/>
              <a:t>th</a:t>
            </a:r>
            <a:r>
              <a:rPr lang="en-US" dirty="0"/>
              <a:t> frame		Ep2: 1</a:t>
            </a:r>
            <a:r>
              <a:rPr lang="en-US" baseline="30000" dirty="0"/>
              <a:t>st</a:t>
            </a:r>
            <a:r>
              <a:rPr lang="en-US" dirty="0"/>
              <a:t>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B90C2-BDA3-48DD-94D2-F18592562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493" y="2137853"/>
            <a:ext cx="5146221" cy="45650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5ABE8C-D908-4857-811A-E280DEB87FA0}"/>
              </a:ext>
            </a:extLst>
          </p:cNvPr>
          <p:cNvSpPr/>
          <p:nvPr/>
        </p:nvSpPr>
        <p:spPr>
          <a:xfrm>
            <a:off x="6882492" y="2137853"/>
            <a:ext cx="5146221" cy="346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BDA0-2EA2-41CC-B3A1-D83ACE7A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21D9-BA21-45E9-8063-09A3D1D8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correlation between Pitch &amp; Roll</a:t>
            </a:r>
          </a:p>
          <a:p>
            <a:pPr lvl="1"/>
            <a:r>
              <a:rPr lang="en-US" dirty="0"/>
              <a:t>Use both to predict both at the same time</a:t>
            </a:r>
          </a:p>
          <a:p>
            <a:pPr lvl="1"/>
            <a:r>
              <a:rPr lang="en-US" dirty="0"/>
              <a:t>Use both to predict one </a:t>
            </a:r>
          </a:p>
          <a:p>
            <a:pPr lvl="2"/>
            <a:r>
              <a:rPr lang="en-US" dirty="0"/>
              <a:t>One LSTM model for pitch, one for roll</a:t>
            </a:r>
          </a:p>
          <a:p>
            <a:pPr lvl="1"/>
            <a:r>
              <a:rPr lang="en-US" dirty="0"/>
              <a:t>Only use pitch to predict pitch, roll to predict roll</a:t>
            </a:r>
          </a:p>
          <a:p>
            <a:pPr lvl="1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558498-EB88-4FC0-A282-6589C84ED5D2}"/>
              </a:ext>
            </a:extLst>
          </p:cNvPr>
          <p:cNvGrpSpPr/>
          <p:nvPr/>
        </p:nvGrpSpPr>
        <p:grpSpPr>
          <a:xfrm>
            <a:off x="838200" y="4001294"/>
            <a:ext cx="7218589" cy="2765425"/>
            <a:chOff x="4714875" y="4092575"/>
            <a:chExt cx="7218589" cy="2765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EFA797-5A8C-4B64-9D96-F5CE7C80D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8764" y="4092575"/>
              <a:ext cx="3314700" cy="2400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BB7370-87F4-4A7D-87D4-C45F28D1F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75" y="4111625"/>
              <a:ext cx="3324225" cy="23812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16009-D05C-41F9-AC43-3361D640D255}"/>
                </a:ext>
              </a:extLst>
            </p:cNvPr>
            <p:cNvSpPr txBox="1"/>
            <p:nvPr/>
          </p:nvSpPr>
          <p:spPr>
            <a:xfrm>
              <a:off x="4904014" y="6488668"/>
              <a:ext cx="7029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Episode 1				    All episodes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54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6EA9-3499-44CD-816F-0BAE6979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single output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8B6E-ECF5-41F5-84D8-E6B12747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P</a:t>
            </a:r>
            <a:r>
              <a:rPr lang="en-US" dirty="0"/>
              <a:t>, </a:t>
            </a:r>
            <a:r>
              <a:rPr lang="en-US" b="1" dirty="0"/>
              <a:t>R</a:t>
            </a:r>
            <a:r>
              <a:rPr lang="en-US" dirty="0"/>
              <a:t>, </a:t>
            </a:r>
            <a:r>
              <a:rPr lang="en-US" b="1" dirty="0"/>
              <a:t>episode</a:t>
            </a:r>
            <a:r>
              <a:rPr lang="en-US" dirty="0"/>
              <a:t> and </a:t>
            </a:r>
            <a:r>
              <a:rPr lang="en-US" b="1" dirty="0"/>
              <a:t>position</a:t>
            </a:r>
            <a:r>
              <a:rPr lang="en-US" dirty="0"/>
              <a:t> to predict </a:t>
            </a:r>
            <a:r>
              <a:rPr lang="en-US" b="1" dirty="0"/>
              <a:t>P</a:t>
            </a:r>
            <a:endParaRPr lang="en-US" dirty="0"/>
          </a:p>
          <a:p>
            <a:r>
              <a:rPr lang="en-US" dirty="0"/>
              <a:t>Normalized data</a:t>
            </a:r>
          </a:p>
          <a:p>
            <a:pPr lvl="1"/>
            <a:r>
              <a:rPr lang="en-US" dirty="0"/>
              <a:t>PR =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Episode &amp; position</a:t>
            </a:r>
          </a:p>
          <a:p>
            <a:pPr lvl="2"/>
            <a:r>
              <a:rPr lang="en-US" dirty="0" err="1"/>
              <a:t>MinMaxScaler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332CC-5FF3-4B9C-AB20-861D6C7D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54" y="2635022"/>
            <a:ext cx="5467350" cy="4086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1B21E8-4BE6-4916-B880-C35FE8A025DD}"/>
              </a:ext>
            </a:extLst>
          </p:cNvPr>
          <p:cNvSpPr/>
          <p:nvPr/>
        </p:nvSpPr>
        <p:spPr>
          <a:xfrm>
            <a:off x="6579053" y="2635022"/>
            <a:ext cx="5467349" cy="301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5BC12-B99A-463E-91D4-BCB11D89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055" y="2753064"/>
            <a:ext cx="27336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6EA9-3499-44CD-816F-0BAE6979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single output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8B6E-ECF5-41F5-84D8-E6B12747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 P, R, episode and position to predict P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Normalized data</a:t>
            </a:r>
          </a:p>
          <a:p>
            <a:r>
              <a:rPr lang="en-US" dirty="0"/>
              <a:t>Sequence length = 30</a:t>
            </a:r>
          </a:p>
          <a:p>
            <a:r>
              <a:rPr lang="en-US" dirty="0"/>
              <a:t>Single Pitch value output</a:t>
            </a:r>
          </a:p>
          <a:p>
            <a:pPr lvl="1"/>
            <a:r>
              <a:rPr lang="en-US" dirty="0"/>
              <a:t>Not yet multi-step LSTM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332CC-5FF3-4B9C-AB20-861D6C7D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54" y="2635022"/>
            <a:ext cx="5467350" cy="408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5D127-91E4-41F3-920A-8D433FE3B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62" r="650" b="5482"/>
          <a:stretch/>
        </p:blipFill>
        <p:spPr>
          <a:xfrm>
            <a:off x="1004207" y="4433207"/>
            <a:ext cx="4163786" cy="24247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5871E6-E400-43C4-9F46-6E8D631A40CE}"/>
              </a:ext>
            </a:extLst>
          </p:cNvPr>
          <p:cNvSpPr/>
          <p:nvPr/>
        </p:nvSpPr>
        <p:spPr>
          <a:xfrm>
            <a:off x="1004208" y="6102122"/>
            <a:ext cx="2057400" cy="7558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6EA9-3499-44CD-816F-0BAE6979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single output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8B6E-ECF5-41F5-84D8-E6B12747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input features</a:t>
            </a:r>
          </a:p>
          <a:p>
            <a:r>
              <a:rPr lang="en-US" dirty="0"/>
              <a:t>128 hidden features</a:t>
            </a:r>
          </a:p>
          <a:p>
            <a:r>
              <a:rPr lang="en-US" dirty="0"/>
              <a:t>Stacked LSTM</a:t>
            </a:r>
          </a:p>
          <a:p>
            <a:r>
              <a:rPr lang="en-US" dirty="0"/>
              <a:t>1 output value</a:t>
            </a:r>
          </a:p>
          <a:p>
            <a:r>
              <a:rPr lang="en-US" dirty="0"/>
              <a:t>MSE Loss for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6D2C6-B49D-43A6-A567-76AD784A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5" y="1533525"/>
            <a:ext cx="6086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7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9E4B-E8F3-4DE5-8023-7AADD87E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6360-36FA-420D-92C4-A6566728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results yet</a:t>
            </a:r>
          </a:p>
          <a:p>
            <a:r>
              <a:rPr lang="en-US" dirty="0"/>
              <a:t>Problems with </a:t>
            </a:r>
            <a:r>
              <a:rPr lang="en-US" dirty="0" err="1"/>
              <a:t>datamodule</a:t>
            </a:r>
            <a:r>
              <a:rPr lang="en-US" dirty="0"/>
              <a:t>/</a:t>
            </a:r>
            <a:r>
              <a:rPr lang="en-US" dirty="0" err="1"/>
              <a:t>dataloader</a:t>
            </a:r>
            <a:r>
              <a:rPr lang="en-US" dirty="0"/>
              <a:t>/…</a:t>
            </a:r>
          </a:p>
          <a:p>
            <a:pPr lvl="1"/>
            <a:r>
              <a:rPr lang="en-US" dirty="0" err="1"/>
              <a:t>Train_dataloader</a:t>
            </a:r>
            <a:r>
              <a:rPr lang="en-US" dirty="0"/>
              <a:t> stuck in iteration</a:t>
            </a:r>
          </a:p>
          <a:p>
            <a:r>
              <a:rPr lang="en-US" dirty="0"/>
              <a:t>Above my capabilities</a:t>
            </a:r>
          </a:p>
          <a:p>
            <a:pPr lvl="3"/>
            <a:r>
              <a:rPr lang="en-US" dirty="0"/>
              <a:t>Multiple inputs, multiple outputs</a:t>
            </a:r>
          </a:p>
          <a:p>
            <a:pPr lvl="3"/>
            <a:r>
              <a:rPr lang="en-US" dirty="0"/>
              <a:t>hybrid models</a:t>
            </a:r>
          </a:p>
          <a:p>
            <a:pPr lvl="3"/>
            <a:r>
              <a:rPr lang="en-US" dirty="0"/>
              <a:t>encoder/decoder</a:t>
            </a:r>
          </a:p>
          <a:p>
            <a:pPr lvl="3"/>
            <a:r>
              <a:rPr lang="en-US" dirty="0"/>
              <a:t>discontinuous training data</a:t>
            </a:r>
          </a:p>
          <a:p>
            <a:pPr lvl="3"/>
            <a:r>
              <a:rPr lang="en-US" dirty="0"/>
              <a:t>lightweight, … </a:t>
            </a:r>
          </a:p>
          <a:p>
            <a:pPr lvl="3"/>
            <a:r>
              <a:rPr lang="en-US" dirty="0"/>
              <a:t>not just keras.VGG16(…)</a:t>
            </a:r>
          </a:p>
          <a:p>
            <a:r>
              <a:rPr lang="en-US" dirty="0" err="1"/>
              <a:t>Pytorch</a:t>
            </a:r>
            <a:r>
              <a:rPr lang="en-US" dirty="0"/>
              <a:t> Udemy course </a:t>
            </a:r>
          </a:p>
        </p:txBody>
      </p:sp>
    </p:spTree>
    <p:extLst>
      <p:ext uri="{BB962C8B-B14F-4D97-AF65-F5344CB8AC3E}">
        <p14:creationId xmlns:p14="http://schemas.microsoft.com/office/powerpoint/2010/main" val="76402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475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Presentation 11/03</vt:lpstr>
      <vt:lpstr>Data discontinuity</vt:lpstr>
      <vt:lpstr>Data discontinuity</vt:lpstr>
      <vt:lpstr>Data discontinuity</vt:lpstr>
      <vt:lpstr>Data analysis</vt:lpstr>
      <vt:lpstr>Multivariate single output LSTM model</vt:lpstr>
      <vt:lpstr>Multivariate single output LSTM model</vt:lpstr>
      <vt:lpstr>Multivariate single output LSTM model</vt:lpstr>
      <vt:lpstr>Results</vt:lpstr>
      <vt:lpstr>Planning March 2022</vt:lpstr>
      <vt:lpstr>Planning April 2022</vt:lpstr>
      <vt:lpstr>Planning May 2022</vt:lpstr>
      <vt:lpstr>Planning June 2022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11/03</dc:title>
  <dc:creator>Lance De Waele</dc:creator>
  <cp:lastModifiedBy>Lance De Waele</cp:lastModifiedBy>
  <cp:revision>23</cp:revision>
  <dcterms:created xsi:type="dcterms:W3CDTF">2022-03-09T19:28:58Z</dcterms:created>
  <dcterms:modified xsi:type="dcterms:W3CDTF">2022-03-11T14:06:43Z</dcterms:modified>
</cp:coreProperties>
</file>