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3" r:id="rId4"/>
    <p:sldId id="257" r:id="rId5"/>
    <p:sldId id="262" r:id="rId6"/>
    <p:sldId id="258" r:id="rId7"/>
    <p:sldId id="259" r:id="rId8"/>
    <p:sldId id="260" r:id="rId9"/>
    <p:sldId id="261" r:id="rId10"/>
    <p:sldId id="280" r:id="rId11"/>
    <p:sldId id="278" r:id="rId12"/>
    <p:sldId id="265" r:id="rId13"/>
    <p:sldId id="268" r:id="rId14"/>
    <p:sldId id="270" r:id="rId15"/>
    <p:sldId id="269" r:id="rId16"/>
    <p:sldId id="271" r:id="rId17"/>
    <p:sldId id="277" r:id="rId18"/>
    <p:sldId id="272" r:id="rId19"/>
    <p:sldId id="273" r:id="rId20"/>
    <p:sldId id="274" r:id="rId21"/>
    <p:sldId id="275" r:id="rId22"/>
    <p:sldId id="276" r:id="rId23"/>
    <p:sldId id="279" r:id="rId24"/>
    <p:sldId id="264" r:id="rId2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76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D3C9-02E6-41CC-AFEB-A43C1A3F8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FE7D2-6C38-496B-A252-25EE895F1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EA399-69E4-4FAE-AD6F-EAECC209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C4B7C-E945-4997-AFAB-5A8408B6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957FD-1E2E-4E60-892B-03EECE69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07EB-4C36-42B1-8F3C-B93EC835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3E1C9-E8BB-4E9C-B029-2F19CAEFA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3ABA4-A187-4E66-B1EB-E65A3542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1B7D5-8D02-4701-96AE-5C8BE0E6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DB0F3-C651-45B5-8E15-67131A55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5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BF397-1C20-4C09-8A96-33AC07A07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CF978-62AE-4324-A6C9-B27FABF40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DCF16-5E15-4282-8E06-8E2D6121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67151-645D-41B9-BA1A-C9092508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02FD8-CEB9-4C11-9F4D-77594487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1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B3D24-B90B-41C3-A6D4-C3559D555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1C387-D78F-4560-B426-2BBDDB364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39875-7885-4BB0-A294-2AC7D2AF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74FFE-168E-4977-89E1-05036D97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D1A1F-3C22-455C-870B-44769373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1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E87A-8872-4012-8108-C8DEB4B5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EF258-6152-48A7-8539-EB990F694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DCD69-452F-4B7A-A123-552E8B22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E78F4-16EC-4C3A-AAD0-AA1828E5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9BBDB-5532-42D8-AE38-622126AF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2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20C05-5861-4A5B-9C79-6924D8448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269DC-E9F1-4280-B8F6-999483FBB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046B4-EDB7-4A49-BFD8-6473560F0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8B130-EE63-48EA-B9E2-7E0AE65B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A29C5-C23D-4101-99D2-07A5E1CC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76151-D7BF-4C1F-859B-F269F2C3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5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972D-68EC-44C3-83AA-39D6B182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49DE4-F41B-4E8D-94C4-ED8C0AC27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99CBC-7AA6-4768-8FCD-F216FED08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8C2CB-229F-4562-914E-83C3ED466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D036A-5F7B-451B-8092-EFE56C0FC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13F17B-A45B-4AAA-ACC0-13286D3B9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30856-93FA-439D-BBE2-DD866387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AC36B4-9EF4-47FB-BC22-EE237418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7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04A4-3A95-4C24-AEAB-49E41BD82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04B1E-969D-4A4E-B57F-FE8C1C9E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9CDB6-5883-4196-B24B-58A15084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1E05C-84AD-46F1-BB29-3822D8A9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3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0B7E1-2EBF-47E1-9960-52A845EA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54386-F1BB-4AC0-8617-32B84AB5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3701A-1A96-4461-B6C8-892DD1EF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3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1CBE-DECB-4BA5-87AA-E09F32A03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6A21B-4313-4C4F-BAD0-355B88E0F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F3DDE-A8A5-41DE-BEC8-35F898055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2F6DC-8747-4B46-B7FB-807A32FD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95013-A7A7-478D-8A15-17F1C63F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70052-F62A-4D5F-BEFA-641E5AAC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E502-21C1-4D9F-8035-290E8B763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D4BE8-CDBA-4184-9252-B13F1923D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FA103-2967-435E-A6FB-342D4C03F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703C5-0C92-4D25-AC8D-0CF6E332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661AB-545D-4C83-81C7-D3AD006E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47623-492D-4633-98B7-16B22087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7856D-0258-417C-A837-CB1233A0B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A349A-7762-43E7-9A4F-327016860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C59B8-6696-459A-B505-9ACE71832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F4823-5548-4404-A190-104BA95D2A6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7967B-35AB-43DE-98CC-5DD0E3DCD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BB1AC-CD85-4196-874C-155B35DD4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2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B35A-D4E4-4BA8-B41A-59114B82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25/03/2022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CBB4D-D6A5-4375-9A30-9B1FEC430A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21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9628-6D05-4E50-967C-BD6AB7EA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models to predict PR simultaneous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38115-DA69-4933-93A1-084BC4408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Input/output:</a:t>
            </a:r>
          </a:p>
          <a:p>
            <a:pPr lvl="1"/>
            <a:r>
              <a:rPr lang="en-US" dirty="0"/>
              <a:t>50x2 input -&gt; 1x2 output</a:t>
            </a:r>
          </a:p>
          <a:p>
            <a:pPr lvl="1"/>
            <a:r>
              <a:rPr lang="en-US" dirty="0"/>
              <a:t>10x2 input -&gt; 1x2 output</a:t>
            </a:r>
          </a:p>
          <a:p>
            <a:r>
              <a:rPr lang="en-US" dirty="0"/>
              <a:t>2 Stacked LSTM’s</a:t>
            </a:r>
          </a:p>
          <a:p>
            <a:r>
              <a:rPr lang="en-US" dirty="0"/>
              <a:t>128 hidden layers</a:t>
            </a:r>
          </a:p>
          <a:p>
            <a:r>
              <a:rPr lang="en-US" dirty="0"/>
              <a:t>50 and 10 epochs</a:t>
            </a:r>
          </a:p>
          <a:p>
            <a:r>
              <a:rPr lang="en-US" dirty="0"/>
              <a:t>64 batch size</a:t>
            </a:r>
          </a:p>
        </p:txBody>
      </p:sp>
    </p:spTree>
    <p:extLst>
      <p:ext uri="{BB962C8B-B14F-4D97-AF65-F5344CB8AC3E}">
        <p14:creationId xmlns:p14="http://schemas.microsoft.com/office/powerpoint/2010/main" val="2905913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87AF-7117-4E21-8CC3-CE43006441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 50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A2A79-1BE0-4C3B-9EAA-3C52052A8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10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2918-8E0A-4718-AC66-06EB82A9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predictor – training loss</a:t>
            </a:r>
          </a:p>
        </p:txBody>
      </p:sp>
      <p:pic>
        <p:nvPicPr>
          <p:cNvPr id="9" name="Content Placeholder 8" descr="A picture containing shape&#10;&#10;Description automatically generated">
            <a:extLst>
              <a:ext uri="{FF2B5EF4-FFF2-40B4-BE49-F238E27FC236}">
                <a16:creationId xmlns:a16="http://schemas.microsoft.com/office/drawing/2014/main" id="{25870745-0B01-420D-98D2-A35A0CE6F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7" y="1385833"/>
            <a:ext cx="11074400" cy="5472167"/>
          </a:xfrm>
        </p:spPr>
      </p:pic>
    </p:spTree>
    <p:extLst>
      <p:ext uri="{BB962C8B-B14F-4D97-AF65-F5344CB8AC3E}">
        <p14:creationId xmlns:p14="http://schemas.microsoft.com/office/powerpoint/2010/main" val="1653259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A2B3-CC82-444B-A55E-D02559A5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predictor - Pitch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35B1050-6A67-4596-8FCC-034B5CC89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658" y="1690688"/>
            <a:ext cx="8785919" cy="4351338"/>
          </a:xfrm>
        </p:spPr>
      </p:pic>
    </p:spTree>
    <p:extLst>
      <p:ext uri="{BB962C8B-B14F-4D97-AF65-F5344CB8AC3E}">
        <p14:creationId xmlns:p14="http://schemas.microsoft.com/office/powerpoint/2010/main" val="424028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A2B3-CC82-444B-A55E-D02559A5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predictor -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CD3F-9085-46CD-8AEA-A9403BCA7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Real prediction</a:t>
            </a:r>
          </a:p>
          <a:p>
            <a:pPr lvl="1"/>
            <a:r>
              <a:rPr lang="en-US" dirty="0"/>
              <a:t>MSE: 	0.000584</a:t>
            </a:r>
          </a:p>
          <a:p>
            <a:pPr lvl="1"/>
            <a:r>
              <a:rPr lang="en-US" dirty="0"/>
              <a:t>RMSE: 	0.0241</a:t>
            </a:r>
          </a:p>
          <a:p>
            <a:pPr lvl="1"/>
            <a:r>
              <a:rPr lang="en-US" dirty="0"/>
              <a:t>RMSE </a:t>
            </a:r>
            <a:r>
              <a:rPr lang="en-US" dirty="0" err="1"/>
              <a:t>denorm</a:t>
            </a:r>
            <a:r>
              <a:rPr lang="en-US" dirty="0"/>
              <a:t>: 2.17°</a:t>
            </a:r>
          </a:p>
          <a:p>
            <a:r>
              <a:rPr lang="en-US" dirty="0"/>
              <a:t>Zero prediction</a:t>
            </a:r>
          </a:p>
          <a:p>
            <a:pPr lvl="1"/>
            <a:r>
              <a:rPr lang="en-US" dirty="0"/>
              <a:t>MSE 0: 	0.00511</a:t>
            </a:r>
          </a:p>
          <a:p>
            <a:pPr lvl="1"/>
            <a:r>
              <a:rPr lang="en-US" dirty="0"/>
              <a:t>RMSE 0: 	0.0715</a:t>
            </a:r>
          </a:p>
          <a:p>
            <a:pPr lvl="1"/>
            <a:r>
              <a:rPr lang="en-US" dirty="0"/>
              <a:t>RMSE 0 </a:t>
            </a:r>
            <a:r>
              <a:rPr lang="en-US" dirty="0" err="1"/>
              <a:t>denorm</a:t>
            </a:r>
            <a:r>
              <a:rPr lang="en-US" dirty="0"/>
              <a:t>: 6.43°</a:t>
            </a:r>
          </a:p>
          <a:p>
            <a:r>
              <a:rPr lang="en-US" dirty="0"/>
              <a:t>Improvement on zero prediction:</a:t>
            </a:r>
          </a:p>
          <a:p>
            <a:pPr lvl="1"/>
            <a:r>
              <a:rPr lang="en-US" dirty="0"/>
              <a:t>MSE delta%: 	874.53 %</a:t>
            </a:r>
          </a:p>
          <a:p>
            <a:pPr lvl="1"/>
            <a:r>
              <a:rPr lang="en-US" dirty="0"/>
              <a:t>RMSE delta%: 	295.72 %</a:t>
            </a:r>
          </a:p>
        </p:txBody>
      </p:sp>
    </p:spTree>
    <p:extLst>
      <p:ext uri="{BB962C8B-B14F-4D97-AF65-F5344CB8AC3E}">
        <p14:creationId xmlns:p14="http://schemas.microsoft.com/office/powerpoint/2010/main" val="2372695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FC6F-F3DE-4E70-B5CD-BCDAC34D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predictor – Roll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7DE6583-75AA-403A-BC67-51CD8A410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40" y="1825625"/>
            <a:ext cx="8785919" cy="4351338"/>
          </a:xfrm>
        </p:spPr>
      </p:pic>
    </p:spTree>
    <p:extLst>
      <p:ext uri="{BB962C8B-B14F-4D97-AF65-F5344CB8AC3E}">
        <p14:creationId xmlns:p14="http://schemas.microsoft.com/office/powerpoint/2010/main" val="109777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FC6F-F3DE-4E70-B5CD-BCDAC34D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predictor – Roll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FBA46-760F-485A-B4AE-9054DD48B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Real prediction</a:t>
            </a:r>
          </a:p>
          <a:p>
            <a:pPr lvl="1"/>
            <a:r>
              <a:rPr lang="en-US" dirty="0"/>
              <a:t>MSE: 	0.000513</a:t>
            </a:r>
          </a:p>
          <a:p>
            <a:pPr lvl="1"/>
            <a:r>
              <a:rPr lang="en-US" dirty="0"/>
              <a:t>RMSE: 	0.0226</a:t>
            </a:r>
          </a:p>
          <a:p>
            <a:pPr lvl="1"/>
            <a:r>
              <a:rPr lang="en-US" dirty="0"/>
              <a:t>RMSE </a:t>
            </a:r>
            <a:r>
              <a:rPr lang="en-US" dirty="0" err="1"/>
              <a:t>denorm</a:t>
            </a:r>
            <a:r>
              <a:rPr lang="en-US" dirty="0"/>
              <a:t>: 2.03°</a:t>
            </a:r>
          </a:p>
          <a:p>
            <a:r>
              <a:rPr lang="en-US" dirty="0"/>
              <a:t>Zero prediction</a:t>
            </a:r>
          </a:p>
          <a:p>
            <a:pPr lvl="1"/>
            <a:r>
              <a:rPr lang="en-US" dirty="0"/>
              <a:t>MSE 0: 	0.00657</a:t>
            </a:r>
          </a:p>
          <a:p>
            <a:pPr lvl="1"/>
            <a:r>
              <a:rPr lang="en-US" dirty="0"/>
              <a:t>RMSE 0: 	0.0811</a:t>
            </a:r>
          </a:p>
          <a:p>
            <a:pPr lvl="1"/>
            <a:r>
              <a:rPr lang="en-US" dirty="0"/>
              <a:t>RMSE 0 </a:t>
            </a:r>
            <a:r>
              <a:rPr lang="en-US" dirty="0" err="1"/>
              <a:t>denorm</a:t>
            </a:r>
            <a:r>
              <a:rPr lang="en-US" dirty="0"/>
              <a:t>: 7.29°</a:t>
            </a:r>
          </a:p>
          <a:p>
            <a:r>
              <a:rPr lang="en-US" dirty="0"/>
              <a:t>Improvement on zero prediction:</a:t>
            </a:r>
          </a:p>
          <a:p>
            <a:pPr lvl="1"/>
            <a:r>
              <a:rPr lang="en-US" dirty="0"/>
              <a:t>MSE delta%: 	1281.26 %</a:t>
            </a:r>
          </a:p>
          <a:p>
            <a:pPr lvl="1"/>
            <a:r>
              <a:rPr lang="en-US" dirty="0"/>
              <a:t>RMSE delta%:	357.95 %</a:t>
            </a:r>
          </a:p>
        </p:txBody>
      </p:sp>
    </p:spTree>
    <p:extLst>
      <p:ext uri="{BB962C8B-B14F-4D97-AF65-F5344CB8AC3E}">
        <p14:creationId xmlns:p14="http://schemas.microsoft.com/office/powerpoint/2010/main" val="2643515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E1C5-DF5A-490F-A88C-5C905B1F6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E06F3-1825-4CA3-B1F0-623294044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6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2918-8E0A-4718-AC66-06EB82A9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predictor – training loss</a:t>
            </a:r>
          </a:p>
        </p:txBody>
      </p:sp>
      <p:pic>
        <p:nvPicPr>
          <p:cNvPr id="6" name="Content Placeholder 5" descr="Shape&#10;&#10;Description automatically generated">
            <a:extLst>
              <a:ext uri="{FF2B5EF4-FFF2-40B4-BE49-F238E27FC236}">
                <a16:creationId xmlns:a16="http://schemas.microsoft.com/office/drawing/2014/main" id="{27F65C52-0885-45F0-AF91-7B3AC9C90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73" y="1527054"/>
            <a:ext cx="10127946" cy="5157909"/>
          </a:xfrm>
        </p:spPr>
      </p:pic>
    </p:spTree>
    <p:extLst>
      <p:ext uri="{BB962C8B-B14F-4D97-AF65-F5344CB8AC3E}">
        <p14:creationId xmlns:p14="http://schemas.microsoft.com/office/powerpoint/2010/main" val="2296370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A2B3-CC82-444B-A55E-D02559A5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predictor - Pitch</a:t>
            </a:r>
          </a:p>
        </p:txBody>
      </p:sp>
      <p:pic>
        <p:nvPicPr>
          <p:cNvPr id="7" name="Content Placeholder 6" descr="A picture containing plant&#10;&#10;Description automatically generated">
            <a:extLst>
              <a:ext uri="{FF2B5EF4-FFF2-40B4-BE49-F238E27FC236}">
                <a16:creationId xmlns:a16="http://schemas.microsoft.com/office/drawing/2014/main" id="{CB653F85-37CD-4C88-81FC-E02E94A5F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531" y="1825625"/>
            <a:ext cx="8464937" cy="4351338"/>
          </a:xfrm>
        </p:spPr>
      </p:pic>
    </p:spTree>
    <p:extLst>
      <p:ext uri="{BB962C8B-B14F-4D97-AF65-F5344CB8AC3E}">
        <p14:creationId xmlns:p14="http://schemas.microsoft.com/office/powerpoint/2010/main" val="136227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3C18E-B0A1-44F7-9ABA-E6D50B67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3305B-EA01-4AAA-891C-FC74CF10C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50x2 inputs of P &amp; R -&gt; 1x1 output: P</a:t>
            </a:r>
          </a:p>
          <a:p>
            <a:r>
              <a:rPr lang="en-US" dirty="0"/>
              <a:t>50x2 inputs of P &amp; R -&gt; 1x1 output: R</a:t>
            </a:r>
          </a:p>
          <a:p>
            <a:r>
              <a:rPr lang="en-US" dirty="0"/>
              <a:t>50x2 inputs of P &amp; R -&gt; 1x2 outputs: P &amp; R</a:t>
            </a:r>
          </a:p>
          <a:p>
            <a:r>
              <a:rPr lang="en-US" dirty="0"/>
              <a:t>10x2 inputs of P &amp; R -&gt; 1x2 outputs: P &amp; R</a:t>
            </a:r>
          </a:p>
          <a:p>
            <a:r>
              <a:rPr lang="en-US" dirty="0"/>
              <a:t>30x2 inputs of P &amp; R -&gt; 10x2 outputs P&amp; 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106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A2B3-CC82-444B-A55E-D02559A5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predictor -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CD3F-9085-46CD-8AEA-A9403BCA7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prediction</a:t>
            </a:r>
          </a:p>
          <a:p>
            <a:pPr lvl="1"/>
            <a:r>
              <a:rPr lang="en-US" dirty="0"/>
              <a:t>RMSE </a:t>
            </a:r>
            <a:r>
              <a:rPr lang="en-US" dirty="0" err="1"/>
              <a:t>denorm</a:t>
            </a:r>
            <a:r>
              <a:rPr lang="en-US" dirty="0"/>
              <a:t>: 2.34°</a:t>
            </a:r>
          </a:p>
          <a:p>
            <a:r>
              <a:rPr lang="en-US" dirty="0"/>
              <a:t>Zero prediction</a:t>
            </a:r>
          </a:p>
          <a:p>
            <a:pPr lvl="1"/>
            <a:r>
              <a:rPr lang="en-US" dirty="0"/>
              <a:t>RMSE 0 </a:t>
            </a:r>
            <a:r>
              <a:rPr lang="en-US" dirty="0" err="1"/>
              <a:t>denorm</a:t>
            </a:r>
            <a:r>
              <a:rPr lang="en-US" dirty="0"/>
              <a:t>: 6.55°</a:t>
            </a:r>
          </a:p>
          <a:p>
            <a:r>
              <a:rPr lang="en-US" dirty="0"/>
              <a:t>Improvement on zero prediction:</a:t>
            </a:r>
          </a:p>
          <a:p>
            <a:pPr lvl="1"/>
            <a:r>
              <a:rPr lang="en-US" dirty="0"/>
              <a:t>RMSE delta%: 	279.74 %</a:t>
            </a:r>
          </a:p>
        </p:txBody>
      </p:sp>
    </p:spTree>
    <p:extLst>
      <p:ext uri="{BB962C8B-B14F-4D97-AF65-F5344CB8AC3E}">
        <p14:creationId xmlns:p14="http://schemas.microsoft.com/office/powerpoint/2010/main" val="4017007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FC6F-F3DE-4E70-B5CD-BCDAC34D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predictor – Roll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E1BDAEF9-6606-4A67-AF0F-168FEF8E3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531" y="1825625"/>
            <a:ext cx="8464937" cy="4351338"/>
          </a:xfrm>
        </p:spPr>
      </p:pic>
    </p:spTree>
    <p:extLst>
      <p:ext uri="{BB962C8B-B14F-4D97-AF65-F5344CB8AC3E}">
        <p14:creationId xmlns:p14="http://schemas.microsoft.com/office/powerpoint/2010/main" val="1537690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FC6F-F3DE-4E70-B5CD-BCDAC34D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predictor – Roll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FBA46-760F-485A-B4AE-9054DD48B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prediction</a:t>
            </a:r>
          </a:p>
          <a:p>
            <a:pPr lvl="1"/>
            <a:r>
              <a:rPr lang="en-US" dirty="0"/>
              <a:t>RMSE </a:t>
            </a:r>
            <a:r>
              <a:rPr lang="en-US" dirty="0" err="1"/>
              <a:t>denorm</a:t>
            </a:r>
            <a:r>
              <a:rPr lang="en-US" dirty="0"/>
              <a:t>: 2.09°</a:t>
            </a:r>
          </a:p>
          <a:p>
            <a:r>
              <a:rPr lang="en-US" dirty="0"/>
              <a:t>Zero prediction</a:t>
            </a:r>
          </a:p>
          <a:p>
            <a:pPr lvl="1"/>
            <a:r>
              <a:rPr lang="en-US" dirty="0"/>
              <a:t>RMSE 0 </a:t>
            </a:r>
            <a:r>
              <a:rPr lang="en-US" dirty="0" err="1"/>
              <a:t>denorm</a:t>
            </a:r>
            <a:r>
              <a:rPr lang="en-US" dirty="0"/>
              <a:t>: 7.08°</a:t>
            </a:r>
          </a:p>
          <a:p>
            <a:r>
              <a:rPr lang="en-US" dirty="0"/>
              <a:t>Improvement on zero prediction:</a:t>
            </a:r>
          </a:p>
          <a:p>
            <a:pPr lvl="1"/>
            <a:r>
              <a:rPr lang="en-US" dirty="0"/>
              <a:t>RMSE delta%:	338.67 %</a:t>
            </a:r>
          </a:p>
        </p:txBody>
      </p:sp>
    </p:spTree>
    <p:extLst>
      <p:ext uri="{BB962C8B-B14F-4D97-AF65-F5344CB8AC3E}">
        <p14:creationId xmlns:p14="http://schemas.microsoft.com/office/powerpoint/2010/main" val="4152632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0D489-B3A3-40F2-BC39-C409B00D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1B2FB1-1423-4ECB-B31E-B922FDDD13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844242"/>
              </p:ext>
            </p:extLst>
          </p:nvPr>
        </p:nvGraphicFramePr>
        <p:xfrm>
          <a:off x="838200" y="1825624"/>
          <a:ext cx="10689771" cy="2289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257">
                  <a:extLst>
                    <a:ext uri="{9D8B030D-6E8A-4147-A177-3AD203B41FA5}">
                      <a16:colId xmlns:a16="http://schemas.microsoft.com/office/drawing/2014/main" val="2876378698"/>
                    </a:ext>
                  </a:extLst>
                </a:gridCol>
                <a:gridCol w="3563257">
                  <a:extLst>
                    <a:ext uri="{9D8B030D-6E8A-4147-A177-3AD203B41FA5}">
                      <a16:colId xmlns:a16="http://schemas.microsoft.com/office/drawing/2014/main" val="3699546664"/>
                    </a:ext>
                  </a:extLst>
                </a:gridCol>
                <a:gridCol w="3563257">
                  <a:extLst>
                    <a:ext uri="{9D8B030D-6E8A-4147-A177-3AD203B41FA5}">
                      <a16:colId xmlns:a16="http://schemas.microsoft.com/office/drawing/2014/main" val="2019034020"/>
                    </a:ext>
                  </a:extLst>
                </a:gridCol>
              </a:tblGrid>
              <a:tr h="457835">
                <a:tc>
                  <a:txBody>
                    <a:bodyPr/>
                    <a:lstStyle/>
                    <a:p>
                      <a:r>
                        <a:rPr lang="en-US" dirty="0"/>
                        <a:t>MODEL (in -&gt;  out)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PITCH (denormalized RMSE)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ROLL (denormalized RMSE)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570848"/>
                  </a:ext>
                </a:extLst>
              </a:tr>
              <a:tr h="457835">
                <a:tc>
                  <a:txBody>
                    <a:bodyPr/>
                    <a:lstStyle/>
                    <a:p>
                      <a:r>
                        <a:rPr lang="en-US" dirty="0"/>
                        <a:t>50x2 PR -&gt; 1x1 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4.69°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735034"/>
                  </a:ext>
                </a:extLst>
              </a:tr>
              <a:tr h="4578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50x2 PR -&gt; 1x1 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3.76°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6648"/>
                  </a:ext>
                </a:extLst>
              </a:tr>
              <a:tr h="4578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50x2 PR -&gt; 1x2 PR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2.17°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2.03°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967355"/>
                  </a:ext>
                </a:extLst>
              </a:tr>
              <a:tr h="4578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10x2 PR -&gt; 1x2 PR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2.34°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2.09°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973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862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901E-75D7-4C61-8188-A873E73F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Plato thesis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B3BBB-B163-470C-841A-BFD3DFDF5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“Ship motion prediction using deep learning and sensor fusion”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7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9628-6D05-4E50-967C-BD6AB7EA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models to predict PR separately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38115-DA69-4933-93A1-084BC4408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Stacked LSTM’s</a:t>
            </a:r>
          </a:p>
          <a:p>
            <a:r>
              <a:rPr lang="en-US" dirty="0"/>
              <a:t>128 hidden layers</a:t>
            </a:r>
          </a:p>
          <a:p>
            <a:r>
              <a:rPr lang="en-US" dirty="0"/>
              <a:t>8 epochs</a:t>
            </a:r>
          </a:p>
          <a:p>
            <a:r>
              <a:rPr lang="en-US" dirty="0"/>
              <a:t>64 </a:t>
            </a:r>
            <a:r>
              <a:rPr lang="en-US"/>
              <a:t>batch size</a:t>
            </a:r>
          </a:p>
        </p:txBody>
      </p:sp>
    </p:spTree>
    <p:extLst>
      <p:ext uri="{BB962C8B-B14F-4D97-AF65-F5344CB8AC3E}">
        <p14:creationId xmlns:p14="http://schemas.microsoft.com/office/powerpoint/2010/main" val="210834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8C91-D9C8-47B7-8946-D88747A2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 predictor</a:t>
            </a:r>
          </a:p>
        </p:txBody>
      </p:sp>
      <p:pic>
        <p:nvPicPr>
          <p:cNvPr id="17" name="Content Placeholder 16" descr="A picture containing chart&#10;&#10;Description automatically generated">
            <a:extLst>
              <a:ext uri="{FF2B5EF4-FFF2-40B4-BE49-F238E27FC236}">
                <a16:creationId xmlns:a16="http://schemas.microsoft.com/office/drawing/2014/main" id="{5D4A2588-C922-45E3-83C3-8416D5735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392" y="1825625"/>
            <a:ext cx="8763216" cy="4351338"/>
          </a:xfrm>
        </p:spPr>
      </p:pic>
    </p:spTree>
    <p:extLst>
      <p:ext uri="{BB962C8B-B14F-4D97-AF65-F5344CB8AC3E}">
        <p14:creationId xmlns:p14="http://schemas.microsoft.com/office/powerpoint/2010/main" val="287122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8C91-D9C8-47B7-8946-D88747A2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 predictor</a:t>
            </a:r>
          </a:p>
        </p:txBody>
      </p:sp>
      <p:pic>
        <p:nvPicPr>
          <p:cNvPr id="5" name="Content Placeholder 4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85193236-A0D6-4FDD-BDD5-20B70AB07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392" y="1825625"/>
            <a:ext cx="8763216" cy="4351338"/>
          </a:xfrm>
        </p:spPr>
      </p:pic>
    </p:spTree>
    <p:extLst>
      <p:ext uri="{BB962C8B-B14F-4D97-AF65-F5344CB8AC3E}">
        <p14:creationId xmlns:p14="http://schemas.microsoft.com/office/powerpoint/2010/main" val="289972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9884-60E7-4D38-9809-12D8D48E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06BB-CDBF-4197-B547-F5625F428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Real prediction</a:t>
            </a:r>
          </a:p>
          <a:p>
            <a:pPr lvl="1"/>
            <a:r>
              <a:rPr lang="en-US" dirty="0"/>
              <a:t>MSE: 	0.00271</a:t>
            </a:r>
          </a:p>
          <a:p>
            <a:pPr lvl="1"/>
            <a:r>
              <a:rPr lang="en-US" dirty="0"/>
              <a:t>RMSE: 	0.0521</a:t>
            </a:r>
          </a:p>
          <a:p>
            <a:pPr lvl="1"/>
            <a:r>
              <a:rPr lang="en-US" dirty="0"/>
              <a:t>RMSE </a:t>
            </a:r>
            <a:r>
              <a:rPr lang="en-US" dirty="0" err="1"/>
              <a:t>denorm</a:t>
            </a:r>
            <a:r>
              <a:rPr lang="en-US" dirty="0"/>
              <a:t>: 4.69°</a:t>
            </a:r>
          </a:p>
          <a:p>
            <a:r>
              <a:rPr lang="en-US" dirty="0"/>
              <a:t>Zero prediction</a:t>
            </a:r>
          </a:p>
          <a:p>
            <a:pPr lvl="1"/>
            <a:r>
              <a:rPr lang="en-US" dirty="0"/>
              <a:t>MSE 0: 	0.00511</a:t>
            </a:r>
          </a:p>
          <a:p>
            <a:pPr lvl="1"/>
            <a:r>
              <a:rPr lang="en-US" dirty="0"/>
              <a:t>RMSE 0: 	0.0715</a:t>
            </a:r>
          </a:p>
          <a:p>
            <a:pPr lvl="1"/>
            <a:r>
              <a:rPr lang="en-US" dirty="0"/>
              <a:t>RMSE 0 </a:t>
            </a:r>
            <a:r>
              <a:rPr lang="en-US" dirty="0" err="1"/>
              <a:t>denorm</a:t>
            </a:r>
            <a:r>
              <a:rPr lang="en-US" dirty="0"/>
              <a:t>: 6.43°</a:t>
            </a:r>
          </a:p>
          <a:p>
            <a:r>
              <a:rPr lang="en-US" dirty="0"/>
              <a:t>Improvement on zero prediction:</a:t>
            </a:r>
          </a:p>
          <a:p>
            <a:pPr lvl="1"/>
            <a:r>
              <a:rPr lang="en-US" dirty="0"/>
              <a:t>MSE delta%: 188.47 %</a:t>
            </a:r>
          </a:p>
          <a:p>
            <a:pPr lvl="1"/>
            <a:r>
              <a:rPr lang="en-US" dirty="0"/>
              <a:t>RMSE delta%: 137.28 %</a:t>
            </a:r>
          </a:p>
        </p:txBody>
      </p:sp>
    </p:spTree>
    <p:extLst>
      <p:ext uri="{BB962C8B-B14F-4D97-AF65-F5344CB8AC3E}">
        <p14:creationId xmlns:p14="http://schemas.microsoft.com/office/powerpoint/2010/main" val="241044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084A-58AA-416E-8D59-21EF5CE0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Roll predictor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C381F10-395E-4DCB-8FA8-B6522CB84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392" y="1825625"/>
            <a:ext cx="8763216" cy="4351338"/>
          </a:xfrm>
        </p:spPr>
      </p:pic>
    </p:spTree>
    <p:extLst>
      <p:ext uri="{BB962C8B-B14F-4D97-AF65-F5344CB8AC3E}">
        <p14:creationId xmlns:p14="http://schemas.microsoft.com/office/powerpoint/2010/main" val="4033617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084A-58AA-416E-8D59-21EF5CE0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Roll predictor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117CC99-8FB8-430D-BDD1-6CB17C497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392" y="1825625"/>
            <a:ext cx="8763216" cy="4351338"/>
          </a:xfrm>
        </p:spPr>
      </p:pic>
    </p:spTree>
    <p:extLst>
      <p:ext uri="{BB962C8B-B14F-4D97-AF65-F5344CB8AC3E}">
        <p14:creationId xmlns:p14="http://schemas.microsoft.com/office/powerpoint/2010/main" val="388852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084A-58AA-416E-8D59-21EF5CE0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Roll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CEFB3-18AE-4CA3-AED0-2D523BA8B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Real prediction</a:t>
            </a:r>
          </a:p>
          <a:p>
            <a:pPr lvl="1"/>
            <a:r>
              <a:rPr lang="en-US" dirty="0"/>
              <a:t>MSE: 	0.00174</a:t>
            </a:r>
          </a:p>
          <a:p>
            <a:pPr lvl="1"/>
            <a:r>
              <a:rPr lang="en-US" dirty="0"/>
              <a:t>RMSE: 	0.0418</a:t>
            </a:r>
          </a:p>
          <a:p>
            <a:pPr lvl="1"/>
            <a:r>
              <a:rPr lang="en-US" dirty="0"/>
              <a:t>RMSE </a:t>
            </a:r>
            <a:r>
              <a:rPr lang="en-US" dirty="0" err="1"/>
              <a:t>denorm</a:t>
            </a:r>
            <a:r>
              <a:rPr lang="en-US" dirty="0"/>
              <a:t>: 3.76°</a:t>
            </a:r>
          </a:p>
          <a:p>
            <a:r>
              <a:rPr lang="en-US" dirty="0"/>
              <a:t>Zero prediction</a:t>
            </a:r>
          </a:p>
          <a:p>
            <a:pPr lvl="1"/>
            <a:r>
              <a:rPr lang="en-US" dirty="0"/>
              <a:t>MSE 0: 	0.00657</a:t>
            </a:r>
          </a:p>
          <a:p>
            <a:pPr lvl="1"/>
            <a:r>
              <a:rPr lang="en-US" dirty="0"/>
              <a:t>RMSE 0: 	0.0811</a:t>
            </a:r>
          </a:p>
          <a:p>
            <a:pPr lvl="1"/>
            <a:r>
              <a:rPr lang="en-US" dirty="0"/>
              <a:t>RMSE 0 </a:t>
            </a:r>
            <a:r>
              <a:rPr lang="en-US" dirty="0" err="1"/>
              <a:t>denorm</a:t>
            </a:r>
            <a:r>
              <a:rPr lang="en-US" dirty="0"/>
              <a:t>: 7.29°</a:t>
            </a:r>
          </a:p>
          <a:p>
            <a:r>
              <a:rPr lang="en-US" dirty="0"/>
              <a:t>Improvement on zero prediction:</a:t>
            </a:r>
          </a:p>
          <a:p>
            <a:pPr lvl="1"/>
            <a:r>
              <a:rPr lang="en-US" dirty="0"/>
              <a:t>MSE delta%: 376.27 %</a:t>
            </a:r>
          </a:p>
          <a:p>
            <a:pPr lvl="1"/>
            <a:r>
              <a:rPr lang="en-US" dirty="0"/>
              <a:t>RMSE delta%: 193.98 %</a:t>
            </a:r>
          </a:p>
        </p:txBody>
      </p:sp>
    </p:spTree>
    <p:extLst>
      <p:ext uri="{BB962C8B-B14F-4D97-AF65-F5344CB8AC3E}">
        <p14:creationId xmlns:p14="http://schemas.microsoft.com/office/powerpoint/2010/main" val="2243441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484</Words>
  <Application>Microsoft Office PowerPoint</Application>
  <PresentationFormat>Widescreen</PresentationFormat>
  <Paragraphs>113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Meeting 25/03/2022</vt:lpstr>
      <vt:lpstr>Models</vt:lpstr>
      <vt:lpstr>LSTM models to predict PR separately</vt:lpstr>
      <vt:lpstr>Pitch predictor</vt:lpstr>
      <vt:lpstr>Pitch predictor</vt:lpstr>
      <vt:lpstr>Pitch predictor</vt:lpstr>
      <vt:lpstr>Roll predictor</vt:lpstr>
      <vt:lpstr>Roll predictor</vt:lpstr>
      <vt:lpstr>Roll predictor</vt:lpstr>
      <vt:lpstr>LSTM models to predict PR simultaneous</vt:lpstr>
      <vt:lpstr>PR 50</vt:lpstr>
      <vt:lpstr>PR predictor – training loss</vt:lpstr>
      <vt:lpstr>PR predictor - Pitch</vt:lpstr>
      <vt:lpstr>PR predictor - Pitch</vt:lpstr>
      <vt:lpstr>PR predictor – Roll</vt:lpstr>
      <vt:lpstr>PR predictor – Roll</vt:lpstr>
      <vt:lpstr>PR 10</vt:lpstr>
      <vt:lpstr>PR predictor – training loss</vt:lpstr>
      <vt:lpstr>PR predictor - Pitch</vt:lpstr>
      <vt:lpstr>PR predictor - Pitch</vt:lpstr>
      <vt:lpstr>PR predictor – Roll</vt:lpstr>
      <vt:lpstr>PR predictor – Roll</vt:lpstr>
      <vt:lpstr>Results</vt:lpstr>
      <vt:lpstr>Plato thesis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25/03/2022</dc:title>
  <dc:creator>Lance De Waele</dc:creator>
  <cp:lastModifiedBy>Lance De Waele</cp:lastModifiedBy>
  <cp:revision>15</cp:revision>
  <dcterms:created xsi:type="dcterms:W3CDTF">2022-03-22T22:33:21Z</dcterms:created>
  <dcterms:modified xsi:type="dcterms:W3CDTF">2022-03-24T15:58:19Z</dcterms:modified>
</cp:coreProperties>
</file>