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1"/>
  </p:sldMasterIdLst>
  <p:notesMasterIdLst>
    <p:notesMasterId r:id="rId23"/>
  </p:notesMasterIdLst>
  <p:sldIdLst>
    <p:sldId id="256" r:id="rId2"/>
    <p:sldId id="262" r:id="rId3"/>
    <p:sldId id="269" r:id="rId4"/>
    <p:sldId id="265" r:id="rId5"/>
    <p:sldId id="257" r:id="rId6"/>
    <p:sldId id="286" r:id="rId7"/>
    <p:sldId id="290" r:id="rId8"/>
    <p:sldId id="287" r:id="rId9"/>
    <p:sldId id="288" r:id="rId10"/>
    <p:sldId id="291" r:id="rId11"/>
    <p:sldId id="292" r:id="rId12"/>
    <p:sldId id="293" r:id="rId13"/>
    <p:sldId id="294" r:id="rId14"/>
    <p:sldId id="298" r:id="rId15"/>
    <p:sldId id="295" r:id="rId16"/>
    <p:sldId id="297" r:id="rId17"/>
    <p:sldId id="296" r:id="rId18"/>
    <p:sldId id="299" r:id="rId19"/>
    <p:sldId id="280" r:id="rId20"/>
    <p:sldId id="28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8"/>
    <p:restoredTop sz="94703"/>
  </p:normalViewPr>
  <p:slideViewPr>
    <p:cSldViewPr snapToGrid="0" snapToObjects="1">
      <p:cViewPr varScale="1">
        <p:scale>
          <a:sx n="95" d="100"/>
          <a:sy n="95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742F-C26F-F540-8C80-F78EAF3DC26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99A0-165F-2541-A214-2656D27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1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9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6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6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6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27095"/>
            <a:ext cx="8596668" cy="441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F15F-4B06-D94A-A1EF-65B245F180D3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gatlin/tagless-final-autotest-talk-19feb19/blob/master/src/test/scala/org/ldg/UsersLaws.scal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gatlin/tagless-final-autotest-talk-19feb19/blob/master/src/test/scala/org/ldg/UsersImplIdAutoTest.scal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elevel/discipline" TargetMode="External"/><Relationship Id="rId2" Type="http://schemas.openxmlformats.org/officeDocument/2006/relationships/hyperlink" Target="http://www.scalachec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2025-9B53-D34E-8A92-997F0098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20" y="2754488"/>
            <a:ext cx="9941830" cy="87865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Auto-test </a:t>
            </a:r>
            <a:r>
              <a:rPr lang="en-US" sz="4000" dirty="0" err="1">
                <a:solidFill>
                  <a:schemeClr val="accent5"/>
                </a:solidFill>
              </a:rPr>
              <a:t>Tagless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br>
              <a:rPr lang="en-US" sz="40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with Discipline &amp; </a:t>
            </a:r>
            <a:r>
              <a:rPr lang="en-US" sz="4000" dirty="0" err="1">
                <a:solidFill>
                  <a:schemeClr val="accent5"/>
                </a:solidFill>
              </a:rPr>
              <a:t>ScalaCheck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AC3B-B6CC-EF48-AA01-01BA6F5E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178" y="423145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Lance Gatlin </a:t>
            </a:r>
          </a:p>
          <a:p>
            <a:pPr algn="ctr"/>
            <a:r>
              <a:rPr lang="en-US" sz="2000" dirty="0"/>
              <a:t>19Feb19</a:t>
            </a:r>
          </a:p>
        </p:txBody>
      </p:sp>
    </p:spTree>
    <p:extLst>
      <p:ext uri="{BB962C8B-B14F-4D97-AF65-F5344CB8AC3E}">
        <p14:creationId xmlns:p14="http://schemas.microsoft.com/office/powerpoint/2010/main" val="332089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879288" y="1782923"/>
            <a:ext cx="6927119" cy="31700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trait Laws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trait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RuleSet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name: String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bases: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[(String,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Laws#RuleSet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parents: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RuleSet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def props: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[(String, Prop)]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// ...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</a:p>
          <a:p>
            <a:r>
              <a:rPr lang="en-US" dirty="0" err="1"/>
              <a:t>checkAll</a:t>
            </a:r>
            <a:r>
              <a:rPr lang="en-US" dirty="0"/>
              <a:t>("</a:t>
            </a:r>
            <a:r>
              <a:rPr lang="en-US" dirty="0" err="1"/>
              <a:t>Int</a:t>
            </a:r>
            <a:r>
              <a:rPr lang="en-US" dirty="0"/>
              <a:t>",</a:t>
            </a:r>
            <a:r>
              <a:rPr lang="en-US" sz="2000" dirty="0"/>
              <a:t> </a:t>
            </a:r>
            <a:r>
              <a:rPr lang="en-US" dirty="0" err="1"/>
              <a:t>TypeClass</a:t>
            </a:r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with </a:t>
            </a:r>
            <a:r>
              <a:rPr lang="en-US" dirty="0" err="1"/>
              <a:t>Laws.laws</a:t>
            </a:r>
            <a:r>
              <a:rPr lang="en-US" dirty="0"/>
              <a:t>)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418957" y="1782923"/>
            <a:ext cx="467595" cy="31700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44C2EB-8E1D-9041-8385-5CD6CD3E0AEC}"/>
              </a:ext>
            </a:extLst>
          </p:cNvPr>
          <p:cNvSpPr/>
          <p:nvPr/>
        </p:nvSpPr>
        <p:spPr>
          <a:xfrm>
            <a:off x="114875" y="6384141"/>
            <a:ext cx="4682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typelevel.org</a:t>
            </a:r>
            <a:r>
              <a:rPr lang="en-US" sz="1400" dirty="0"/>
              <a:t>/blog/2013/11/17/</a:t>
            </a:r>
            <a:r>
              <a:rPr lang="en-US" sz="1400" dirty="0" err="1"/>
              <a:t>discipline.html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14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algebra/API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047182" y="1316081"/>
            <a:ext cx="9167783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trait Users[E[_]]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findById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(id: UUID) : E[Option[User]]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create(id: UUID, username: String,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plainTextPassword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String)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remove(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UUID) : E[Boolean]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…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612928" y="1316081"/>
            <a:ext cx="467595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C562A-99E6-D046-8C39-8F91EC3C1192}"/>
              </a:ext>
            </a:extLst>
          </p:cNvPr>
          <p:cNvSpPr txBox="1"/>
          <p:nvPr/>
        </p:nvSpPr>
        <p:spPr>
          <a:xfrm>
            <a:off x="1047182" y="3429000"/>
            <a:ext cx="9167783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object Users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case class User(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id: UUID,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username: String,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passwordDigest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String,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created: Instant,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removed: Option[Instant]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2EB12-CFD8-B24C-84FD-47DD6A287E26}"/>
              </a:ext>
            </a:extLst>
          </p:cNvPr>
          <p:cNvSpPr txBox="1"/>
          <p:nvPr/>
        </p:nvSpPr>
        <p:spPr>
          <a:xfrm>
            <a:off x="612928" y="3429000"/>
            <a:ext cx="467595" cy="28623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54821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explicit Users test with mocking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757072" y="1438835"/>
            <a:ext cx="10806967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"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UsersImpl.create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" should "create a new user when id &amp; username does not already exist" in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fixture = new Fixture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import fixture._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id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UUID.randomUUID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newUserData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UserData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username = "test-user",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passwordDigest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= "test-digest"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usersDao.findById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_).expects(id).returns(None).once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usersDao.findByNativeQuery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_).expects("`username`='test-user'").returns(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Seq.empty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).once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passwords.mkDigest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_).when("test-password").returns("test-digest")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usersDao.insert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_).expects(id,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newUserData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).returns(true).once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logger.info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_).expects(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s"Created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user $id with username test-user").once</a:t>
            </a: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users.create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id,"test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-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user","test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-password")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shouldBe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true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322818" y="1438835"/>
            <a:ext cx="467595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7276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auto-test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91B28-75AC-AD4E-9375-4CC2110FDD67}"/>
              </a:ext>
            </a:extLst>
          </p:cNvPr>
          <p:cNvSpPr txBox="1"/>
          <p:nvPr/>
        </p:nvSpPr>
        <p:spPr>
          <a:xfrm>
            <a:off x="1418958" y="1438836"/>
            <a:ext cx="249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TestRunner</a:t>
            </a:r>
            <a:r>
              <a:rPr lang="en-US" dirty="0"/>
              <a:t> (SBT)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2AA99-7496-E249-9BC7-D6CE7592841E}"/>
              </a:ext>
            </a:extLst>
          </p:cNvPr>
          <p:cNvSpPr txBox="1"/>
          <p:nvPr/>
        </p:nvSpPr>
        <p:spPr>
          <a:xfrm>
            <a:off x="1418956" y="2083404"/>
            <a:ext cx="2494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UsersImplIdAutoTest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14EEC-49AE-3C41-A8DA-255EC9BA8761}"/>
              </a:ext>
            </a:extLst>
          </p:cNvPr>
          <p:cNvSpPr txBox="1"/>
          <p:nvPr/>
        </p:nvSpPr>
        <p:spPr>
          <a:xfrm>
            <a:off x="1849262" y="2464369"/>
            <a:ext cx="249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Discipline:checkAll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ACD43-A9A7-BD4C-9DCE-8CC882504C5A}"/>
              </a:ext>
            </a:extLst>
          </p:cNvPr>
          <p:cNvSpPr txBox="1"/>
          <p:nvPr/>
        </p:nvSpPr>
        <p:spPr>
          <a:xfrm>
            <a:off x="1849261" y="3256815"/>
            <a:ext cx="2494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UsersLaws.ruleSet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7BE67-9D3B-2F43-BCC0-922FA6455246}"/>
              </a:ext>
            </a:extLst>
          </p:cNvPr>
          <p:cNvSpPr txBox="1"/>
          <p:nvPr/>
        </p:nvSpPr>
        <p:spPr>
          <a:xfrm>
            <a:off x="2114692" y="3626147"/>
            <a:ext cx="3596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UsersLaws.law_createThenFind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6BB029-9CE4-9649-99FE-F31F211E2E3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66025" y="1808168"/>
            <a:ext cx="0" cy="275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C4B21-5561-2B4F-ABAF-AA0A860789F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96329" y="2833701"/>
            <a:ext cx="1" cy="423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69B3E1-4ED5-054A-B746-E7FFBD772235}"/>
              </a:ext>
            </a:extLst>
          </p:cNvPr>
          <p:cNvSpPr txBox="1"/>
          <p:nvPr/>
        </p:nvSpPr>
        <p:spPr>
          <a:xfrm>
            <a:off x="2114692" y="4310905"/>
            <a:ext cx="3596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err="1"/>
              <a:t>ScalaCheck</a:t>
            </a:r>
            <a:r>
              <a:rPr lang="en-US" dirty="0"/>
              <a:t>: Arbitrary[</a:t>
            </a:r>
            <a:r>
              <a:rPr lang="en-US" dirty="0" err="1"/>
              <a:t>TestUser</a:t>
            </a:r>
            <a:r>
              <a:rPr lang="en-US" dirty="0"/>
              <a:t>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E7045D-41C8-C640-9525-5F47004B33EA}"/>
              </a:ext>
            </a:extLst>
          </p:cNvPr>
          <p:cNvCxnSpPr>
            <a:cxnSpLocks/>
            <a:stCxn id="28" idx="0"/>
            <a:endCxn id="13" idx="2"/>
          </p:cNvCxnSpPr>
          <p:nvPr/>
        </p:nvCxnSpPr>
        <p:spPr>
          <a:xfrm flipV="1">
            <a:off x="3913092" y="3995479"/>
            <a:ext cx="0" cy="315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C56BA0-7E4B-554B-BA92-E834AF1BECAF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5711491" y="3810813"/>
            <a:ext cx="6696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BB0B01-30C6-F24A-BC47-1EC567E947A7}"/>
              </a:ext>
            </a:extLst>
          </p:cNvPr>
          <p:cNvSpPr txBox="1"/>
          <p:nvPr/>
        </p:nvSpPr>
        <p:spPr>
          <a:xfrm>
            <a:off x="6381120" y="2518151"/>
            <a:ext cx="542910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users.create</a:t>
            </a:r>
            <a:r>
              <a:rPr lang="en-US" dirty="0"/>
              <a:t>(</a:t>
            </a:r>
            <a:r>
              <a:rPr lang="en-US" dirty="0" err="1"/>
              <a:t>testUser</a:t>
            </a:r>
            <a:r>
              <a:rPr lang="en-US" dirty="0"/>
              <a:t>) </a:t>
            </a:r>
            <a:r>
              <a:rPr lang="en-US" b="1" dirty="0"/>
              <a:t>&gt;&gt;</a:t>
            </a:r>
          </a:p>
          <a:p>
            <a:r>
              <a:rPr lang="en-US" dirty="0" err="1"/>
              <a:t>users.findById</a:t>
            </a:r>
            <a:r>
              <a:rPr lang="en-US" dirty="0"/>
              <a:t>(</a:t>
            </a:r>
            <a:r>
              <a:rPr lang="en-US" dirty="0" err="1"/>
              <a:t>testUser.id</a:t>
            </a:r>
            <a:r>
              <a:rPr lang="en-US" dirty="0"/>
              <a:t>) </a:t>
            </a:r>
            <a:r>
              <a:rPr lang="en-US" b="1" dirty="0"/>
              <a:t>&lt;-&gt;</a:t>
            </a:r>
          </a:p>
          <a:p>
            <a:r>
              <a:rPr lang="en-US" dirty="0" err="1"/>
              <a:t>F.pure</a:t>
            </a:r>
            <a:r>
              <a:rPr lang="en-US" dirty="0"/>
              <a:t>(Some(</a:t>
            </a:r>
            <a:r>
              <a:rPr lang="en-US" dirty="0" err="1"/>
              <a:t>Users.User</a:t>
            </a:r>
            <a:r>
              <a:rPr lang="en-US" dirty="0"/>
              <a:t>(</a:t>
            </a:r>
          </a:p>
          <a:p>
            <a:r>
              <a:rPr lang="en-US" dirty="0"/>
              <a:t>      id = </a:t>
            </a:r>
            <a:r>
              <a:rPr lang="en-US" dirty="0" err="1"/>
              <a:t>testUser.id</a:t>
            </a:r>
            <a:r>
              <a:rPr lang="en-US" dirty="0"/>
              <a:t>,</a:t>
            </a:r>
          </a:p>
          <a:p>
            <a:r>
              <a:rPr lang="en-US" dirty="0"/>
              <a:t>      username = </a:t>
            </a:r>
            <a:r>
              <a:rPr lang="en-US" dirty="0" err="1"/>
              <a:t>testUser.username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passwordDigest</a:t>
            </a:r>
            <a:r>
              <a:rPr lang="en-US" dirty="0"/>
              <a:t> = </a:t>
            </a:r>
            <a:r>
              <a:rPr lang="en-US" dirty="0" err="1"/>
              <a:t>testUser.plainTextPassword</a:t>
            </a:r>
            <a:r>
              <a:rPr lang="en-US" dirty="0"/>
              <a:t>,</a:t>
            </a:r>
          </a:p>
          <a:p>
            <a:r>
              <a:rPr lang="en-US" dirty="0"/>
              <a:t>      created = </a:t>
            </a:r>
            <a:r>
              <a:rPr lang="en-US" dirty="0" err="1"/>
              <a:t>Instant.now</a:t>
            </a:r>
            <a:r>
              <a:rPr lang="en-US" dirty="0"/>
              <a:t>,</a:t>
            </a:r>
          </a:p>
          <a:p>
            <a:r>
              <a:rPr lang="en-US" dirty="0"/>
              <a:t>      removed = None</a:t>
            </a:r>
          </a:p>
          <a:p>
            <a:r>
              <a:rPr lang="en-US" dirty="0"/>
              <a:t>)))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672C0B-C852-1A48-9C14-5A0363B936D7}"/>
              </a:ext>
            </a:extLst>
          </p:cNvPr>
          <p:cNvSpPr txBox="1"/>
          <p:nvPr/>
        </p:nvSpPr>
        <p:spPr>
          <a:xfrm>
            <a:off x="1277471" y="5715000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&gt;&gt; b is </a:t>
            </a:r>
            <a:r>
              <a:rPr lang="en-US" dirty="0" err="1"/>
              <a:t>a.flatMap</a:t>
            </a:r>
            <a:r>
              <a:rPr lang="en-US" dirty="0"/>
              <a:t>(_ =&gt; 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00F900-9324-534B-9689-D9A95E880FF9}"/>
              </a:ext>
            </a:extLst>
          </p:cNvPr>
          <p:cNvSpPr txBox="1"/>
          <p:nvPr/>
        </p:nvSpPr>
        <p:spPr>
          <a:xfrm>
            <a:off x="1277471" y="6158712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&lt;-&gt; b means a must be “equal” to b (</a:t>
            </a:r>
            <a:r>
              <a:rPr lang="en-US" dirty="0" err="1"/>
              <a:t>cats.Eq</a:t>
            </a:r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36BB1-0137-0C47-BCC8-97BB80E7DEE4}"/>
              </a:ext>
            </a:extLst>
          </p:cNvPr>
          <p:cNvSpPr txBox="1"/>
          <p:nvPr/>
        </p:nvSpPr>
        <p:spPr>
          <a:xfrm>
            <a:off x="6485965" y="5261761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**But what about effects???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7BA5E-EAC0-AC49-B978-27DB3E89D3AB}"/>
              </a:ext>
            </a:extLst>
          </p:cNvPr>
          <p:cNvSpPr txBox="1"/>
          <p:nvPr/>
        </p:nvSpPr>
        <p:spPr>
          <a:xfrm>
            <a:off x="5711490" y="1462913"/>
            <a:ext cx="32442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F[A] == F[A] </a:t>
            </a:r>
            <a:r>
              <a:rPr lang="en-US" dirty="0" err="1"/>
              <a:t>eval</a:t>
            </a:r>
            <a:r>
              <a:rPr lang="en-US" dirty="0"/>
              <a:t> (</a:t>
            </a:r>
            <a:r>
              <a:rPr lang="en-US" dirty="0" err="1"/>
              <a:t>EvalEqM</a:t>
            </a:r>
            <a:r>
              <a:rPr lang="en-US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0DB471-E877-B248-A874-A3785136F91D}"/>
              </a:ext>
            </a:extLst>
          </p:cNvPr>
          <p:cNvCxnSpPr>
            <a:cxnSpLocks/>
            <a:stCxn id="33" idx="0"/>
            <a:endCxn id="40" idx="2"/>
          </p:cNvCxnSpPr>
          <p:nvPr/>
        </p:nvCxnSpPr>
        <p:spPr>
          <a:xfrm rot="16200000" flipV="1">
            <a:off x="7871689" y="1294167"/>
            <a:ext cx="685906" cy="1762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86C122-EC6B-3642-A8FC-14F32A036FE0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flipH="1">
            <a:off x="4343396" y="1647579"/>
            <a:ext cx="1368094" cy="100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7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generic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laws to be run against any implementation and any monad</a:t>
            </a:r>
          </a:p>
          <a:p>
            <a:pPr lvl="1"/>
            <a:r>
              <a:rPr lang="en-US" dirty="0"/>
              <a:t>Must write laws only in terms of algebra</a:t>
            </a:r>
          </a:p>
          <a:p>
            <a:pPr lvl="1"/>
            <a:r>
              <a:rPr lang="en-US" dirty="0"/>
              <a:t>Must verify results and expected effects</a:t>
            </a:r>
          </a:p>
          <a:p>
            <a:pPr lvl="1"/>
            <a:r>
              <a:rPr lang="en-US" dirty="0"/>
              <a:t>Must be able to </a:t>
            </a:r>
            <a:r>
              <a:rPr lang="en-US" dirty="0" err="1"/>
              <a:t>eval</a:t>
            </a:r>
            <a:r>
              <a:rPr lang="en-US" dirty="0"/>
              <a:t> (i.e. run) Monad in current thread</a:t>
            </a:r>
          </a:p>
          <a:p>
            <a:pPr lvl="2"/>
            <a:r>
              <a:rPr lang="en-US" dirty="0"/>
              <a:t>Due to design of </a:t>
            </a:r>
            <a:r>
              <a:rPr lang="en-US" dirty="0" err="1"/>
              <a:t>ScalaCheck</a:t>
            </a:r>
            <a:r>
              <a:rPr lang="en-US" dirty="0"/>
              <a:t> &amp; Discipline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law tests output, but what about effects?</a:t>
            </a:r>
          </a:p>
          <a:p>
            <a:r>
              <a:rPr lang="en-US" dirty="0"/>
              <a:t>What are effects exactly?</a:t>
            </a:r>
          </a:p>
          <a:p>
            <a:pPr lvl="1"/>
            <a:r>
              <a:rPr lang="en-US" dirty="0"/>
              <a:t>Structured modifications to some underlying “effect system”</a:t>
            </a:r>
          </a:p>
          <a:p>
            <a:pPr lvl="1"/>
            <a:r>
              <a:rPr lang="en-US" dirty="0"/>
              <a:t>We can model as an accumulation of state (e.g. in-memory or database)</a:t>
            </a:r>
          </a:p>
          <a:p>
            <a:pPr lvl="2"/>
            <a:r>
              <a:rPr lang="en-US" dirty="0"/>
              <a:t>Or we could model as an accumulation of effects themselves (like free monad)</a:t>
            </a:r>
          </a:p>
          <a:p>
            <a:r>
              <a:rPr lang="en-US" dirty="0"/>
              <a:t>To test effects, I’ve added a test extension algebra that allows explicitly specifying the expected effects inside laws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1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UsersEfx</a:t>
            </a:r>
            <a:r>
              <a:rPr lang="en-US" dirty="0"/>
              <a:t> extension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879288" y="2009821"/>
            <a:ext cx="6927119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trait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[F[_]] {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self:Users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[F]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efx_state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: F[List[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]]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efx_createUser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: F[Unit]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efx_removeUser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: F[Unit]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411693" y="2009821"/>
            <a:ext cx="467595" cy="16312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B3F99-298A-454F-BFFE-635369D0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57" y="3813170"/>
            <a:ext cx="8596668" cy="2176310"/>
          </a:xfrm>
        </p:spPr>
        <p:txBody>
          <a:bodyPr>
            <a:normAutofit/>
          </a:bodyPr>
          <a:lstStyle/>
          <a:p>
            <a:r>
              <a:rPr lang="en-US" dirty="0"/>
              <a:t>Note: how these are implemented depends on the Users implementation backend</a:t>
            </a:r>
          </a:p>
          <a:p>
            <a:pPr lvl="1"/>
            <a:r>
              <a:rPr lang="en-US" dirty="0"/>
              <a:t>Could modify a database</a:t>
            </a:r>
          </a:p>
          <a:p>
            <a:pPr lvl="1"/>
            <a:r>
              <a:rPr lang="en-US" dirty="0"/>
              <a:t>Could update in memory map</a:t>
            </a:r>
          </a:p>
          <a:p>
            <a:pPr lvl="1"/>
            <a:r>
              <a:rPr lang="en-US" dirty="0"/>
              <a:t>Could accumulate effect ADT</a:t>
            </a:r>
          </a:p>
        </p:txBody>
      </p:sp>
    </p:spTree>
    <p:extLst>
      <p:ext uri="{BB962C8B-B14F-4D97-AF65-F5344CB8AC3E}">
        <p14:creationId xmlns:p14="http://schemas.microsoft.com/office/powerpoint/2010/main" val="331766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test accumulation of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1879288" y="2009821"/>
            <a:ext cx="6927119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def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law_createEfx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: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=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users : Users[F] with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mkFixture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users.create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testUser.id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testUser.username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testUser.plainTextPassword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&gt;&gt;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users.efx_state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} &lt;-&gt;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val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users : Users[F] with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UsersEfx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[F]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mkFixture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users.efx_createUser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testUser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&gt;&gt;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 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users.efx_state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411693" y="2009821"/>
            <a:ext cx="467595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8151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UsersLaws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337F8C-0F8A-F74C-82F2-90B14AFC2DD0}"/>
              </a:ext>
            </a:extLst>
          </p:cNvPr>
          <p:cNvSpPr/>
          <p:nvPr/>
        </p:nvSpPr>
        <p:spPr>
          <a:xfrm>
            <a:off x="914650" y="3275113"/>
            <a:ext cx="101475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lancegatlin</a:t>
            </a:r>
            <a:r>
              <a:rPr lang="en-US" sz="1400" dirty="0">
                <a:hlinkClick r:id="rId3"/>
              </a:rPr>
              <a:t>/tagless-final-autotest-talk-19feb19/blob/master/</a:t>
            </a:r>
            <a:r>
              <a:rPr lang="en-US" sz="1400" dirty="0" err="1">
                <a:hlinkClick r:id="rId3"/>
              </a:rPr>
              <a:t>src</a:t>
            </a:r>
            <a:r>
              <a:rPr lang="en-US" sz="1400" dirty="0">
                <a:hlinkClick r:id="rId3"/>
              </a:rPr>
              <a:t>/test/</a:t>
            </a:r>
            <a:r>
              <a:rPr lang="en-US" sz="1400" dirty="0" err="1">
                <a:hlinkClick r:id="rId3"/>
              </a:rPr>
              <a:t>scala</a:t>
            </a:r>
            <a:r>
              <a:rPr lang="en-US" sz="1400" dirty="0">
                <a:hlinkClick r:id="rId3"/>
              </a:rPr>
              <a:t>/org/</a:t>
            </a:r>
            <a:r>
              <a:rPr lang="en-US" sz="1400" dirty="0" err="1">
                <a:hlinkClick r:id="rId3"/>
              </a:rPr>
              <a:t>ldg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UsersLaws.scala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CA941-EA2D-6B4E-8D30-31462826AD8E}"/>
              </a:ext>
            </a:extLst>
          </p:cNvPr>
          <p:cNvSpPr txBox="1"/>
          <p:nvPr/>
        </p:nvSpPr>
        <p:spPr>
          <a:xfrm>
            <a:off x="677334" y="2905779"/>
            <a:ext cx="960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47530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UsersImplIdAutoTest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418DF-7DF9-474A-A176-4AAF143D3159}"/>
              </a:ext>
            </a:extLst>
          </p:cNvPr>
          <p:cNvSpPr/>
          <p:nvPr/>
        </p:nvSpPr>
        <p:spPr>
          <a:xfrm>
            <a:off x="932828" y="3275113"/>
            <a:ext cx="109812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lancegatlin</a:t>
            </a:r>
            <a:r>
              <a:rPr lang="en-US" sz="1400" dirty="0">
                <a:hlinkClick r:id="rId3"/>
              </a:rPr>
              <a:t>/tagless-final-autotest-talk-19feb19/blob/master/</a:t>
            </a:r>
            <a:r>
              <a:rPr lang="en-US" sz="1400" dirty="0" err="1">
                <a:hlinkClick r:id="rId3"/>
              </a:rPr>
              <a:t>src</a:t>
            </a:r>
            <a:r>
              <a:rPr lang="en-US" sz="1400" dirty="0">
                <a:hlinkClick r:id="rId3"/>
              </a:rPr>
              <a:t>/test/</a:t>
            </a:r>
            <a:r>
              <a:rPr lang="en-US" sz="1400" dirty="0" err="1">
                <a:hlinkClick r:id="rId3"/>
              </a:rPr>
              <a:t>scala</a:t>
            </a:r>
            <a:r>
              <a:rPr lang="en-US" sz="1400" dirty="0">
                <a:hlinkClick r:id="rId3"/>
              </a:rPr>
              <a:t>/org/</a:t>
            </a:r>
            <a:r>
              <a:rPr lang="en-US" sz="1400" dirty="0" err="1">
                <a:hlinkClick r:id="rId3"/>
              </a:rPr>
              <a:t>ldg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UsersImplIdAutoTest.scala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25C5B-94A0-DA49-BB04-22BBE8A7A06F}"/>
              </a:ext>
            </a:extLst>
          </p:cNvPr>
          <p:cNvSpPr txBox="1"/>
          <p:nvPr/>
        </p:nvSpPr>
        <p:spPr>
          <a:xfrm>
            <a:off x="677334" y="2905779"/>
            <a:ext cx="960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89160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8970249" cy="4839966"/>
          </a:xfrm>
        </p:spPr>
        <p:txBody>
          <a:bodyPr>
            <a:normAutofit/>
          </a:bodyPr>
          <a:lstStyle/>
          <a:p>
            <a:r>
              <a:rPr lang="en-US" dirty="0"/>
              <a:t>Scala developer, 7 years, 7 teams</a:t>
            </a:r>
          </a:p>
          <a:p>
            <a:pPr lvl="1"/>
            <a:r>
              <a:rPr lang="en-US" dirty="0"/>
              <a:t>No background in functional programming before Scala</a:t>
            </a:r>
          </a:p>
          <a:p>
            <a:pPr lvl="1"/>
            <a:r>
              <a:rPr lang="en-US" dirty="0"/>
              <a:t>I prefer data-flow, service-oriented, no frills, no magic, least power Scala</a:t>
            </a:r>
          </a:p>
          <a:p>
            <a:r>
              <a:rPr lang="en-US" dirty="0"/>
              <a:t>Independent consultant </a:t>
            </a:r>
          </a:p>
          <a:p>
            <a:pPr lvl="1"/>
            <a:r>
              <a:rPr lang="en-US" dirty="0"/>
              <a:t>Doer, fixer, closer, truth-seeker, adventurer</a:t>
            </a:r>
          </a:p>
          <a:p>
            <a:pPr lvl="1"/>
            <a:r>
              <a:rPr lang="en-US" dirty="0"/>
              <a:t>I don’t often greenfield projects</a:t>
            </a:r>
          </a:p>
          <a:p>
            <a:pPr lvl="1"/>
            <a:r>
              <a:rPr lang="en-US" dirty="0"/>
              <a:t>I work within the bounds of team’s skills &amp; culture</a:t>
            </a:r>
          </a:p>
          <a:p>
            <a:pPr lvl="1"/>
            <a:r>
              <a:rPr lang="en-US" dirty="0"/>
              <a:t>Available!</a:t>
            </a:r>
          </a:p>
        </p:txBody>
      </p:sp>
    </p:spTree>
    <p:extLst>
      <p:ext uri="{BB962C8B-B14F-4D97-AF65-F5344CB8AC3E}">
        <p14:creationId xmlns:p14="http://schemas.microsoft.com/office/powerpoint/2010/main" val="39697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6FFD0-F1E2-A74C-96A2-99AA68F5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810108"/>
            <a:ext cx="8596668" cy="90330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EF758-2F38-8B42-A2D1-1B1DB788B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lance.gatlin@gmail.com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lancegatlin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5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B0B-8924-4443-B80F-948A660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D791-A83A-6144-B60A-56C30926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https://medium.com/iterators/tagless-with-discipline-testing-scala-code-the-right-way-e74993a0d9b1</a:t>
            </a:r>
          </a:p>
          <a:p>
            <a:r>
              <a:rPr lang="en-US" sz="1200" dirty="0">
                <a:hlinkClick r:id="rId2"/>
              </a:rPr>
              <a:t>http://www.scalacheck.org/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https://github.com/typelevel/discipline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266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394319" cy="4839966"/>
          </a:xfrm>
        </p:spPr>
        <p:txBody>
          <a:bodyPr>
            <a:normAutofit/>
          </a:bodyPr>
          <a:lstStyle/>
          <a:p>
            <a:r>
              <a:rPr lang="en-US" sz="2800" dirty="0"/>
              <a:t>My philosophy:</a:t>
            </a:r>
          </a:p>
          <a:p>
            <a:pPr lvl="1"/>
            <a:r>
              <a:rPr lang="en-US" sz="2400" dirty="0"/>
              <a:t>Everyday, less wrong; Everyday, better</a:t>
            </a:r>
          </a:p>
          <a:p>
            <a:r>
              <a:rPr lang="en-US" sz="2800" dirty="0"/>
              <a:t>If you disagree with me, please let me know!*</a:t>
            </a:r>
          </a:p>
          <a:p>
            <a:pPr lvl="1"/>
            <a:r>
              <a:rPr lang="en-US" sz="2200" dirty="0"/>
              <a:t>You might teach me something (thanks!)</a:t>
            </a:r>
          </a:p>
          <a:p>
            <a:pPr lvl="1"/>
            <a:r>
              <a:rPr lang="en-US" sz="2200" dirty="0"/>
              <a:t>*We have limited time, so I may defer talking about your question to later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93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659F-7D21-DA4C-A058-F38109CD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Code Principles (read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F575-E270-8B49-84B2-2F4FBF21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>
              <a:buFont typeface="+mj-lt"/>
              <a:buAutoNum type="arabicPeriod"/>
            </a:pPr>
            <a:r>
              <a:rPr lang="en-US" dirty="0"/>
              <a:t>Write readable code</a:t>
            </a:r>
          </a:p>
          <a:p>
            <a:pPr marL="857250" lvl="1" indent="-342900"/>
            <a:r>
              <a:rPr lang="en-US" dirty="0"/>
              <a:t>Humans matter more (write once, read many)</a:t>
            </a:r>
          </a:p>
          <a:p>
            <a:pPr marL="857250" lvl="1" indent="-342900"/>
            <a:r>
              <a:rPr lang="en-US" dirty="0"/>
              <a:t>Write code team can read today, push to expand that (code reviews, brown bags, tech talks,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857250" lvl="1" indent="-342900"/>
            <a:r>
              <a:rPr lang="en-US" dirty="0"/>
              <a:t>The domain &amp; its problems are hard enough</a:t>
            </a:r>
          </a:p>
          <a:p>
            <a:pPr marL="857250" lvl="1" indent="-342900"/>
            <a:r>
              <a:rPr lang="en-US" dirty="0"/>
              <a:t>Love your future-self now, and you’ll always love your past-self</a:t>
            </a:r>
          </a:p>
          <a:p>
            <a:pPr marL="857250" lvl="1" indent="-342900"/>
            <a:r>
              <a:rPr lang="en-US" dirty="0"/>
              <a:t>Always understand the cost/benefit of introducing a new non-standard library concept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Be connected to the needs of users</a:t>
            </a:r>
          </a:p>
          <a:p>
            <a:pPr marL="914400" lvl="1" indent="-342900"/>
            <a:r>
              <a:rPr lang="en-US" dirty="0"/>
              <a:t>Coding is the art of trading time for features &amp; fixes</a:t>
            </a:r>
          </a:p>
          <a:p>
            <a:pPr marL="914400" lvl="1" indent="-342900"/>
            <a:r>
              <a:rPr lang="en-US" dirty="0"/>
              <a:t>When shortcuts &amp; comprises are needed (they always are), knowing users’ needs allows for better choices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Incrementally, deliver the right value, at the right time</a:t>
            </a:r>
          </a:p>
          <a:p>
            <a:pPr marL="857250" lvl="1" indent="-342900"/>
            <a:r>
              <a:rPr lang="en-US" dirty="0"/>
              <a:t>Talk about anything, but only work on what users/stakeholders care about right now</a:t>
            </a:r>
          </a:p>
          <a:p>
            <a:pPr marL="857250" lvl="1" indent="-342900"/>
            <a:r>
              <a:rPr lang="en-US" dirty="0"/>
              <a:t>Avoid treating job as a technical playground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Success = 50% hard work, 50% perception of that hard work</a:t>
            </a:r>
          </a:p>
          <a:p>
            <a:pPr marL="914400" lvl="1" indent="-342900"/>
            <a:r>
              <a:rPr lang="en-US" dirty="0"/>
              <a:t>Be an active participant in influencing that perception</a:t>
            </a:r>
          </a:p>
          <a:p>
            <a:pPr marL="914400" lvl="1" indent="-342900"/>
            <a:r>
              <a:rPr lang="en-US" dirty="0"/>
              <a:t>Don’t work hard if no one is paying attention, instead first work hard on getting someone to pay attention</a:t>
            </a:r>
          </a:p>
        </p:txBody>
      </p:sp>
    </p:spTree>
    <p:extLst>
      <p:ext uri="{BB962C8B-B14F-4D97-AF65-F5344CB8AC3E}">
        <p14:creationId xmlns:p14="http://schemas.microsoft.com/office/powerpoint/2010/main" val="127187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17D2-02FE-624A-9049-76F0F954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2894-289A-BE4F-8787-3610A0A2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auto test?</a:t>
            </a:r>
          </a:p>
          <a:p>
            <a:r>
              <a:rPr lang="en-US" dirty="0"/>
              <a:t>Quick reviews:</a:t>
            </a:r>
          </a:p>
          <a:p>
            <a:pPr lvl="1"/>
            <a:r>
              <a:rPr lang="en-US" dirty="0" err="1"/>
              <a:t>ScalaCheck</a:t>
            </a:r>
            <a:endParaRPr lang="en-US" dirty="0"/>
          </a:p>
          <a:p>
            <a:pPr lvl="1"/>
            <a:r>
              <a:rPr lang="en-US" dirty="0"/>
              <a:t>Discipline</a:t>
            </a:r>
          </a:p>
          <a:p>
            <a:pPr lvl="1"/>
            <a:r>
              <a:rPr lang="en-US" dirty="0"/>
              <a:t>Users example </a:t>
            </a:r>
            <a:r>
              <a:rPr lang="en-US" dirty="0" err="1"/>
              <a:t>tagless</a:t>
            </a:r>
            <a:r>
              <a:rPr lang="en-US" dirty="0"/>
              <a:t> algebra/API from last presentation</a:t>
            </a:r>
          </a:p>
          <a:p>
            <a:r>
              <a:rPr lang="en-US" dirty="0"/>
              <a:t>Overall auto-test architecture</a:t>
            </a:r>
          </a:p>
          <a:p>
            <a:pPr lvl="1"/>
            <a:r>
              <a:rPr lang="en-US" dirty="0"/>
              <a:t>Writing generic laws</a:t>
            </a:r>
          </a:p>
          <a:p>
            <a:r>
              <a:rPr lang="en-US" dirty="0"/>
              <a:t>Modeling effects</a:t>
            </a:r>
          </a:p>
          <a:p>
            <a:r>
              <a:rPr lang="en-US" dirty="0"/>
              <a:t>Writing an auto test for a specific implementation and monad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Writing explicit tests is time consuming and error prone</a:t>
            </a:r>
          </a:p>
          <a:p>
            <a:r>
              <a:rPr lang="en-US" dirty="0"/>
              <a:t>Tests can be written generically and tested using Id but</a:t>
            </a:r>
          </a:p>
          <a:p>
            <a:pPr lvl="1"/>
            <a:r>
              <a:rPr lang="en-US" dirty="0"/>
              <a:t>What if we want to run tests using a concrete monad or concrete back-end (i.e. integration tests)</a:t>
            </a:r>
          </a:p>
          <a:p>
            <a:pPr lvl="1"/>
            <a:r>
              <a:rPr lang="en-US" dirty="0"/>
              <a:t>Ideally, we should be able to run the same tests on any implementation</a:t>
            </a:r>
          </a:p>
          <a:p>
            <a:r>
              <a:rPr lang="en-US" dirty="0"/>
              <a:t>Using a law based approach, we can:</a:t>
            </a:r>
          </a:p>
          <a:p>
            <a:pPr lvl="1"/>
            <a:r>
              <a:rPr lang="en-US" dirty="0"/>
              <a:t>Write a ”law” as a function in terms of our </a:t>
            </a:r>
            <a:r>
              <a:rPr lang="en-US" dirty="0" err="1"/>
              <a:t>tagless</a:t>
            </a:r>
            <a:r>
              <a:rPr lang="en-US" dirty="0"/>
              <a:t> algebra/API (and effects)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ScalaCheck</a:t>
            </a:r>
            <a:r>
              <a:rPr lang="en-US" dirty="0"/>
              <a:t> to inject parameters into our law</a:t>
            </a:r>
          </a:p>
          <a:p>
            <a:pPr lvl="1"/>
            <a:r>
              <a:rPr lang="en-US" dirty="0"/>
              <a:t>Verify all of our laws hold for any combination of implementation and monad</a:t>
            </a:r>
          </a:p>
        </p:txBody>
      </p:sp>
    </p:spTree>
    <p:extLst>
      <p:ext uri="{BB962C8B-B14F-4D97-AF65-F5344CB8AC3E}">
        <p14:creationId xmlns:p14="http://schemas.microsoft.com/office/powerpoint/2010/main" val="60126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ScalaCheck</a:t>
            </a:r>
            <a:r>
              <a:rPr lang="en-US" dirty="0"/>
              <a:t> properties (Prop)</a:t>
            </a:r>
          </a:p>
          <a:p>
            <a:r>
              <a:rPr lang="en-US" dirty="0"/>
              <a:t>Properties are functions that can accept zero or more typed parameters</a:t>
            </a:r>
          </a:p>
          <a:p>
            <a:r>
              <a:rPr lang="en-US" dirty="0" err="1"/>
              <a:t>ScalaCheck</a:t>
            </a:r>
            <a:r>
              <a:rPr lang="en-US" dirty="0"/>
              <a:t> generates a few random valid values to plug into property functions based on the Arbitrary type-class</a:t>
            </a:r>
          </a:p>
          <a:p>
            <a:r>
              <a:rPr lang="en-US" dirty="0" err="1"/>
              <a:t>ScalaCheck</a:t>
            </a:r>
            <a:r>
              <a:rPr lang="en-US" dirty="0"/>
              <a:t> also ensures boundary conditions are tested (e.g. -1,0,1,Int.MaxValue, empty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857A7-1D26-0842-9A17-B17CBB7D0C38}"/>
              </a:ext>
            </a:extLst>
          </p:cNvPr>
          <p:cNvSpPr/>
          <p:nvPr/>
        </p:nvSpPr>
        <p:spPr>
          <a:xfrm>
            <a:off x="114875" y="6384141"/>
            <a:ext cx="250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www.scalacheck.org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899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ScalaCheck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D4C5A-AA31-F14D-8BF0-6D78FFD6E9BB}"/>
              </a:ext>
            </a:extLst>
          </p:cNvPr>
          <p:cNvSpPr txBox="1"/>
          <p:nvPr/>
        </p:nvSpPr>
        <p:spPr>
          <a:xfrm>
            <a:off x="1144929" y="1340975"/>
            <a:ext cx="8263476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import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org.scalacheck.Properties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import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org.scalacheck.Prop.forAll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object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StringSpecification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extends Properties("String") {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property("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startsWith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")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forAll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 (a: String, b: String)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startsWith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(a)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property("concatenate")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forAll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 (a: String, b: String)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).length &gt;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a.length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&amp;&amp;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).length &gt;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b.length</a:t>
            </a:r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endParaRPr lang="en-US" sz="2000" dirty="0">
              <a:latin typeface="Helvetica" pitchFamily="2" charset="0"/>
              <a:ea typeface="Gungsuh" panose="02030600000101010101" pitchFamily="18" charset="-127"/>
            </a:endParaRP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property("substring") =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forAll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{ (a: String, b: String, c: String) =&gt;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  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a+b+c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).substring(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a.length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, </a:t>
            </a:r>
            <a:r>
              <a:rPr lang="en-US" sz="2000" dirty="0" err="1">
                <a:latin typeface="Helvetica" pitchFamily="2" charset="0"/>
                <a:ea typeface="Gungsuh" panose="02030600000101010101" pitchFamily="18" charset="-127"/>
              </a:rPr>
              <a:t>a.length+b.length</a:t>
            </a:r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) == b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  }</a:t>
            </a:r>
          </a:p>
          <a:p>
            <a:r>
              <a:rPr lang="en-US" sz="2000" dirty="0">
                <a:latin typeface="Helvetica" pitchFamily="2" charset="0"/>
                <a:ea typeface="Gungsuh" panose="02030600000101010101" pitchFamily="18" charset="-127"/>
              </a:rPr>
              <a:t>}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67C0C-3363-5446-8350-6E15CD273C24}"/>
              </a:ext>
            </a:extLst>
          </p:cNvPr>
          <p:cNvSpPr txBox="1"/>
          <p:nvPr/>
        </p:nvSpPr>
        <p:spPr>
          <a:xfrm>
            <a:off x="677334" y="1340974"/>
            <a:ext cx="467595" cy="5016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06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07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08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09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10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14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15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AB6E7-EF5B-A242-88BE-47E980CDC710}"/>
              </a:ext>
            </a:extLst>
          </p:cNvPr>
          <p:cNvSpPr/>
          <p:nvPr/>
        </p:nvSpPr>
        <p:spPr>
          <a:xfrm>
            <a:off x="114875" y="6384141"/>
            <a:ext cx="2504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www.scalacheck.org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967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54D16-DC8B-8643-A913-9EE22E11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writing </a:t>
            </a:r>
            <a:r>
              <a:rPr lang="en-US" dirty="0" err="1"/>
              <a:t>RuleSets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Consist of named “laws” (i.e. </a:t>
            </a:r>
            <a:r>
              <a:rPr lang="en-US" dirty="0" err="1"/>
              <a:t>ScalaCheck</a:t>
            </a:r>
            <a:r>
              <a:rPr lang="en-US" dirty="0"/>
              <a:t> Prop)</a:t>
            </a:r>
          </a:p>
          <a:p>
            <a:pPr lvl="1"/>
            <a:r>
              <a:rPr lang="en-US" dirty="0"/>
              <a:t>Allows for re-using laws from other </a:t>
            </a:r>
            <a:r>
              <a:rPr lang="en-US" dirty="0" err="1"/>
              <a:t>RuleSets</a:t>
            </a:r>
            <a:r>
              <a:rPr lang="en-US" dirty="0"/>
              <a:t> (parents &amp; bases)</a:t>
            </a:r>
          </a:p>
          <a:p>
            <a:pPr lvl="2"/>
            <a:r>
              <a:rPr lang="en-US" dirty="0"/>
              <a:t>Not utilized here</a:t>
            </a:r>
          </a:p>
          <a:p>
            <a:r>
              <a:rPr lang="en-US" dirty="0" err="1"/>
              <a:t>RuleSets</a:t>
            </a:r>
            <a:r>
              <a:rPr lang="en-US" dirty="0"/>
              <a:t> are then tested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1717F9-EE04-BF49-9CEC-E9BE34FCFD44}"/>
              </a:ext>
            </a:extLst>
          </p:cNvPr>
          <p:cNvSpPr/>
          <p:nvPr/>
        </p:nvSpPr>
        <p:spPr>
          <a:xfrm>
            <a:off x="114875" y="6384141"/>
            <a:ext cx="4682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typelevel.org</a:t>
            </a:r>
            <a:r>
              <a:rPr lang="en-US" sz="1400" dirty="0"/>
              <a:t>/blog/2013/11/17/</a:t>
            </a:r>
            <a:r>
              <a:rPr lang="en-US" sz="1400" dirty="0" err="1"/>
              <a:t>discipline.html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8599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{FA978DF6-213E-1C43-BE3D-1CA81B285BEF}tf10001060</Template>
  <TotalTime>7454</TotalTime>
  <Words>1714</Words>
  <Application>Microsoft Macintosh PowerPoint</Application>
  <PresentationFormat>Widescreen</PresentationFormat>
  <Paragraphs>289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</vt:lpstr>
      <vt:lpstr>Trebuchet MS</vt:lpstr>
      <vt:lpstr>Wingdings 3</vt:lpstr>
      <vt:lpstr>Facet</vt:lpstr>
      <vt:lpstr>Auto-test Tagless  with Discipline &amp; ScalaCheck</vt:lpstr>
      <vt:lpstr>Who am I?</vt:lpstr>
      <vt:lpstr>Who am I?</vt:lpstr>
      <vt:lpstr>My Code Principles (read later)</vt:lpstr>
      <vt:lpstr>Overview</vt:lpstr>
      <vt:lpstr>Why auto-test?</vt:lpstr>
      <vt:lpstr>ScalaCheck</vt:lpstr>
      <vt:lpstr>ScalaCheck</vt:lpstr>
      <vt:lpstr>Discipline</vt:lpstr>
      <vt:lpstr>Discipline</vt:lpstr>
      <vt:lpstr>Users algebra/API</vt:lpstr>
      <vt:lpstr>Example explicit Users test with mocking</vt:lpstr>
      <vt:lpstr>Overall auto-test flow</vt:lpstr>
      <vt:lpstr>Writing generic laws</vt:lpstr>
      <vt:lpstr>Modeling effects</vt:lpstr>
      <vt:lpstr>Test UsersEfx extension</vt:lpstr>
      <vt:lpstr>Explicitly test accumulation of effects</vt:lpstr>
      <vt:lpstr>UsersLaws</vt:lpstr>
      <vt:lpstr>UsersImplIdAutoTest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Finally! Tagless and Fancy Free Monads</dc:title>
  <dc:creator>Gatlin, Lance</dc:creator>
  <cp:lastModifiedBy>Gatlin, Lance</cp:lastModifiedBy>
  <cp:revision>52</cp:revision>
  <dcterms:created xsi:type="dcterms:W3CDTF">2018-09-29T14:01:14Z</dcterms:created>
  <dcterms:modified xsi:type="dcterms:W3CDTF">2019-02-19T23:18:02Z</dcterms:modified>
</cp:coreProperties>
</file>