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4"/>
  </p:notesMasterIdLst>
  <p:handoutMasterIdLst>
    <p:handoutMasterId r:id="rId15"/>
  </p:handoutMasterIdLst>
  <p:sldIdLst>
    <p:sldId id="292" r:id="rId2"/>
    <p:sldId id="293" r:id="rId3"/>
    <p:sldId id="294" r:id="rId4"/>
    <p:sldId id="295" r:id="rId5"/>
    <p:sldId id="298" r:id="rId6"/>
    <p:sldId id="299" r:id="rId7"/>
    <p:sldId id="300" r:id="rId8"/>
    <p:sldId id="307" r:id="rId9"/>
    <p:sldId id="302" r:id="rId10"/>
    <p:sldId id="303" r:id="rId11"/>
    <p:sldId id="306" r:id="rId12"/>
    <p:sldId id="305" r:id="rId13"/>
  </p:sldIdLst>
  <p:sldSz cx="9906000" cy="6858000" type="A4"/>
  <p:notesSz cx="6797675" cy="9926638"/>
  <p:defaultTextStyle>
    <a:defPPr>
      <a:defRPr lang="zh-TW"/>
    </a:defPPr>
    <a:lvl1pPr marL="0" algn="l" defTabSz="127717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587" algn="l" defTabSz="127717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173" algn="l" defTabSz="127717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761" algn="l" defTabSz="127717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348" algn="l" defTabSz="127717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2935" algn="l" defTabSz="127717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521" algn="l" defTabSz="127717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108" algn="l" defTabSz="127717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696" algn="l" defTabSz="127717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081A28"/>
    <a:srgbClr val="2DA699"/>
    <a:srgbClr val="467E20"/>
    <a:srgbClr val="456A2C"/>
    <a:srgbClr val="7B4928"/>
    <a:srgbClr val="A02C17"/>
    <a:srgbClr val="38B69A"/>
    <a:srgbClr val="FF8C03"/>
    <a:srgbClr val="E78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79505" autoAdjust="0"/>
  </p:normalViewPr>
  <p:slideViewPr>
    <p:cSldViewPr>
      <p:cViewPr varScale="1">
        <p:scale>
          <a:sx n="89" d="100"/>
          <a:sy n="89" d="100"/>
        </p:scale>
        <p:origin x="2286" y="84"/>
      </p:cViewPr>
      <p:guideLst>
        <p:guide orient="horz" pos="2160"/>
        <p:guide pos="2160"/>
        <p:guide orient="horz" pos="1620"/>
        <p:guide orient="horz" pos="288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134" d="100"/>
          <a:sy n="134" d="100"/>
        </p:scale>
        <p:origin x="442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5984C-A4EF-194D-9A36-44511C5545FA}" type="datetimeFigureOut">
              <a:rPr kumimoji="1" lang="zh-TW" altLang="en-US" smtClean="0"/>
              <a:t>2019/9/17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06954-EC81-234C-A609-B73BDC8399B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5347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9B3F7-D2E3-4DB9-A28B-8CA26004AF2F}" type="datetimeFigureOut">
              <a:rPr lang="zh-TW" altLang="en-US" smtClean="0"/>
              <a:t>2019/9/17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D4769-8042-4CDB-B5AF-ED545880C6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7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717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38587" algn="l" defTabSz="127717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77173" algn="l" defTabSz="127717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15761" algn="l" defTabSz="127717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54348" algn="l" defTabSz="127717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92935" algn="l" defTabSz="127717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31521" algn="l" defTabSz="127717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70108" algn="l" defTabSz="127717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08696" algn="l" defTabSz="127717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4769-8042-4CDB-B5AF-ED545880C65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395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4769-8042-4CDB-B5AF-ED545880C659}" type="slidenum">
              <a:rPr lang="zh-TW" altLang="en-US" smtClean="0">
                <a:solidFill>
                  <a:prstClr val="black"/>
                </a:solidFill>
              </a:rPr>
              <a:pPr/>
              <a:t>11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421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4769-8042-4CDB-B5AF-ED545880C659}" type="slidenum">
              <a:rPr lang="zh-TW" altLang="en-US" smtClean="0">
                <a:solidFill>
                  <a:prstClr val="black"/>
                </a:solidFill>
              </a:rPr>
              <a:pPr/>
              <a:t>12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613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4769-8042-4CDB-B5AF-ED545880C65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554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4769-8042-4CDB-B5AF-ED545880C65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866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4769-8042-4CDB-B5AF-ED545880C659}" type="slidenum">
              <a:rPr lang="zh-TW" altLang="en-US" smtClean="0">
                <a:solidFill>
                  <a:prstClr val="black"/>
                </a:solidFill>
              </a:rPr>
              <a:pPr/>
              <a:t>5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404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4769-8042-4CDB-B5AF-ED545880C659}" type="slidenum">
              <a:rPr lang="zh-TW" altLang="en-US" smtClean="0">
                <a:solidFill>
                  <a:prstClr val="black"/>
                </a:solidFill>
              </a:rPr>
              <a:pPr/>
              <a:t>6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195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Here are two examples of security misconfiguration</a:t>
            </a:r>
            <a:endParaRPr lang="en-US" altLang="zh-TW" sz="17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這裡將舉二個</a:t>
            </a:r>
            <a:r>
              <a:rPr lang="zh-TW" altLang="en-US" sz="17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配置不當產生風險的例子</a:t>
            </a:r>
            <a:endParaRPr lang="en-US" altLang="zh-TW" sz="17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1. In 2017, due to the error in AWS that</a:t>
            </a:r>
            <a:r>
              <a:rPr lang="en-US" altLang="zh-TW" baseline="0" dirty="0" smtClean="0"/>
              <a:t> set by Verizon’s </a:t>
            </a:r>
            <a:r>
              <a:rPr lang="en-US" altLang="zh-TW" dirty="0" smtClean="0"/>
              <a:t>outsourcer NICE Systems , At least 6 million users, including names, home addresses and accounts, are at risk of being seen by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public.</a:t>
            </a:r>
            <a:endParaRPr lang="en-US" altLang="zh-TW" sz="17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1. 2017</a:t>
            </a:r>
            <a:r>
              <a:rPr lang="zh-TW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年，美國電信公司</a:t>
            </a:r>
            <a:r>
              <a:rPr lang="en-US" altLang="zh-TW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Verizon</a:t>
            </a:r>
            <a:r>
              <a:rPr lang="zh-TW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因外包商</a:t>
            </a:r>
            <a:r>
              <a:rPr lang="en-US" altLang="zh-TW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NICE Systems</a:t>
            </a:r>
            <a:r>
              <a:rPr lang="zh-TW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Web Service (AWS)</a:t>
            </a:r>
            <a:r>
              <a:rPr lang="zh-TW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的雲端儲存服務設定錯誤，導致至少</a:t>
            </a:r>
            <a:r>
              <a:rPr lang="en-US" altLang="zh-TW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600</a:t>
            </a:r>
            <a:r>
              <a:rPr lang="zh-TW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萬用戶包括姓名、住家地址及帳密有公開被看光的風險。</a:t>
            </a:r>
            <a:endParaRPr lang="en-US" altLang="zh-TW" sz="17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a specific business rules, NICE Systems established a customer profile from January to June in 2017. Due to Negligence</a:t>
            </a:r>
            <a:r>
              <a:rPr lang="en-US" altLang="zh-TW" dirty="0" smtClean="0"/>
              <a:t>, just enter the URL of the S3 database and all the data can be downloaded.</a:t>
            </a:r>
            <a:endParaRPr lang="en-US" altLang="zh-TW" sz="17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NICE Systems</a:t>
            </a:r>
            <a:r>
              <a:rPr lang="zh-TW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基於特定業務，建立了</a:t>
            </a:r>
            <a:r>
              <a:rPr lang="en-US" altLang="zh-TW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zh-TW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TW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月到</a:t>
            </a:r>
            <a:r>
              <a:rPr lang="en-US" altLang="zh-TW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TW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月的客戶資料夾。由於設定疏失，只要輸入</a:t>
            </a:r>
            <a:r>
              <a:rPr lang="en-US" altLang="zh-TW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 </a:t>
            </a:r>
            <a:r>
              <a:rPr lang="zh-TW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檔案庫的</a:t>
            </a:r>
            <a:r>
              <a:rPr lang="en-US" altLang="zh-TW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TW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，就能將所有資料全部下載下來。</a:t>
            </a:r>
            <a:endParaRPr lang="en-US" altLang="zh-TW" sz="17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4769-8042-4CDB-B5AF-ED545880C659}" type="slidenum">
              <a:rPr lang="zh-TW" altLang="en-US" smtClean="0">
                <a:solidFill>
                  <a:prstClr val="black"/>
                </a:solidFill>
              </a:rPr>
              <a:pPr/>
              <a:t>7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980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Here are two examples of security misconfiguration</a:t>
            </a:r>
            <a:endParaRPr lang="en-US" altLang="zh-TW" sz="17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這裡將舉二個</a:t>
            </a:r>
            <a:r>
              <a:rPr lang="zh-TW" altLang="en-US" sz="17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配置不當產生風險的例子</a:t>
            </a:r>
            <a:endParaRPr lang="en-US" altLang="zh-TW" sz="17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1. In 2017, due to the error in AWS that</a:t>
            </a:r>
            <a:r>
              <a:rPr lang="en-US" altLang="zh-TW" baseline="0" dirty="0" smtClean="0"/>
              <a:t> set by Verizon’s </a:t>
            </a:r>
            <a:r>
              <a:rPr lang="en-US" altLang="zh-TW" dirty="0" smtClean="0"/>
              <a:t>outsourcer NICE Systems , At least 6 million users, including names, home addresses and accounts, are at risk of being seen by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public.</a:t>
            </a:r>
            <a:endParaRPr lang="en-US" altLang="zh-TW" sz="17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1. 2017</a:t>
            </a:r>
            <a:r>
              <a:rPr lang="zh-TW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年，美國電信公司</a:t>
            </a:r>
            <a:r>
              <a:rPr lang="en-US" altLang="zh-TW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Verizon</a:t>
            </a:r>
            <a:r>
              <a:rPr lang="zh-TW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因外包商</a:t>
            </a:r>
            <a:r>
              <a:rPr lang="en-US" altLang="zh-TW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NICE Systems</a:t>
            </a:r>
            <a:r>
              <a:rPr lang="zh-TW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Web Service (AWS)</a:t>
            </a:r>
            <a:r>
              <a:rPr lang="zh-TW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的雲端儲存服務設定錯誤，導致至少</a:t>
            </a:r>
            <a:r>
              <a:rPr lang="en-US" altLang="zh-TW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600</a:t>
            </a:r>
            <a:r>
              <a:rPr lang="zh-TW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萬用戶包括姓名、住家地址及帳密有公開被看光的風險。</a:t>
            </a:r>
            <a:endParaRPr lang="en-US" altLang="zh-TW" sz="17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a specific business rules, NICE Systems established a customer profile from January to June in 2017. Due to Negligence</a:t>
            </a:r>
            <a:r>
              <a:rPr lang="en-US" altLang="zh-TW" dirty="0" smtClean="0"/>
              <a:t>, just enter the URL of the S3 database and all the data can be downloaded.</a:t>
            </a:r>
            <a:endParaRPr lang="en-US" altLang="zh-TW" sz="17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NICE Systems</a:t>
            </a:r>
            <a:r>
              <a:rPr lang="zh-TW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基於特定業務，建立了</a:t>
            </a:r>
            <a:r>
              <a:rPr lang="en-US" altLang="zh-TW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zh-TW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TW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月到</a:t>
            </a:r>
            <a:r>
              <a:rPr lang="en-US" altLang="zh-TW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TW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月的客戶資料夾。由於設定疏失，只要輸入</a:t>
            </a:r>
            <a:r>
              <a:rPr lang="en-US" altLang="zh-TW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 </a:t>
            </a:r>
            <a:r>
              <a:rPr lang="zh-TW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檔案庫的</a:t>
            </a:r>
            <a:r>
              <a:rPr lang="en-US" altLang="zh-TW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TW" altLang="en-US" sz="17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，就能將所有資料全部下載下來。</a:t>
            </a:r>
            <a:endParaRPr lang="en-US" altLang="zh-TW" sz="17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4769-8042-4CDB-B5AF-ED545880C659}" type="slidenum">
              <a:rPr lang="zh-TW" altLang="en-US" smtClean="0">
                <a:solidFill>
                  <a:prstClr val="black"/>
                </a:solidFill>
              </a:rPr>
              <a:pPr/>
              <a:t>8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211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4769-8042-4CDB-B5AF-ED545880C659}" type="slidenum">
              <a:rPr lang="zh-TW" altLang="en-US" smtClean="0">
                <a:solidFill>
                  <a:prstClr val="black"/>
                </a:solidFill>
              </a:rPr>
              <a:pPr/>
              <a:t>9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013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4769-8042-4CDB-B5AF-ED545880C659}" type="slidenum">
              <a:rPr lang="zh-TW" altLang="en-US" smtClean="0">
                <a:solidFill>
                  <a:prstClr val="black"/>
                </a:solidFill>
              </a:rPr>
              <a:pPr/>
              <a:t>10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3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28497" y="1052737"/>
            <a:ext cx="4441953" cy="5124227"/>
          </a:xfrm>
        </p:spPr>
        <p:txBody>
          <a:bodyPr/>
          <a:lstStyle>
            <a:lvl1pPr marL="274947" indent="-274947">
              <a:buClr>
                <a:schemeClr val="accent5"/>
              </a:buClr>
              <a:buFont typeface="Arial"/>
              <a:buChar char="•"/>
              <a:tabLst/>
              <a:defRPr/>
            </a:lvl1pPr>
            <a:lvl2pPr marL="527966" indent="-263983">
              <a:buClr>
                <a:schemeClr val="accent5"/>
              </a:buClr>
              <a:buFont typeface="Arial"/>
              <a:buChar char="•"/>
              <a:defRPr/>
            </a:lvl2pPr>
            <a:lvl3pPr marL="754237" indent="-188559">
              <a:buClr>
                <a:schemeClr val="accent5"/>
              </a:buClr>
              <a:buFont typeface="Arial"/>
              <a:buChar char="•"/>
              <a:defRPr/>
            </a:lvl3pPr>
            <a:lvl4pPr marL="942796" indent="-188559">
              <a:buClr>
                <a:schemeClr val="accent5"/>
              </a:buClr>
              <a:buFont typeface="Arial"/>
              <a:buChar char="•"/>
              <a:defRPr/>
            </a:lvl4pPr>
          </a:lstStyle>
          <a:p>
            <a:pPr lvl="0"/>
            <a:r>
              <a:rPr kumimoji="1" lang="zh-TW" altLang="en-US" dirty="0" smtClean="0"/>
              <a:t>第一層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第二層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第三層</a:t>
            </a:r>
          </a:p>
          <a:p>
            <a:pPr lvl="3"/>
            <a:r>
              <a:rPr kumimoji="1" lang="zh-TW" altLang="en-US" dirty="0" smtClean="0"/>
              <a:t>第四層</a:t>
            </a:r>
            <a:endParaRPr kumimoji="1"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half" idx="13" hasCustomPrompt="1"/>
          </p:nvPr>
        </p:nvSpPr>
        <p:spPr>
          <a:xfrm>
            <a:off x="4983544" y="1052737"/>
            <a:ext cx="4441953" cy="5124227"/>
          </a:xfrm>
        </p:spPr>
        <p:txBody>
          <a:bodyPr/>
          <a:lstStyle>
            <a:lvl1pPr marL="259426" indent="-243905">
              <a:buClr>
                <a:schemeClr val="accent5"/>
              </a:buClr>
              <a:buFont typeface="Arial"/>
              <a:buChar char="•"/>
              <a:tabLst/>
              <a:defRPr/>
            </a:lvl1pPr>
            <a:lvl2pPr marL="527966" indent="-263983">
              <a:buClr>
                <a:schemeClr val="accent5"/>
              </a:buClr>
              <a:buFont typeface="Arial"/>
              <a:buChar char="•"/>
              <a:defRPr/>
            </a:lvl2pPr>
            <a:lvl3pPr marL="754237" indent="-188559">
              <a:buClr>
                <a:schemeClr val="accent5"/>
              </a:buClr>
              <a:buFont typeface="Arial"/>
              <a:buChar char="•"/>
              <a:defRPr/>
            </a:lvl3pPr>
            <a:lvl4pPr marL="942796" indent="-188559">
              <a:buClr>
                <a:schemeClr val="accent5"/>
              </a:buClr>
              <a:buFont typeface="Arial"/>
              <a:buChar char="•"/>
              <a:defRPr/>
            </a:lvl4pPr>
          </a:lstStyle>
          <a:p>
            <a:pPr lvl="0"/>
            <a:r>
              <a:rPr kumimoji="1" lang="zh-TW" altLang="en-US" dirty="0" smtClean="0"/>
              <a:t>第一層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第二層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第三層</a:t>
            </a:r>
          </a:p>
          <a:p>
            <a:pPr lvl="3"/>
            <a:r>
              <a:rPr kumimoji="1" lang="zh-TW" altLang="en-US" dirty="0" smtClean="0"/>
              <a:t>第四層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6597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4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428497" y="1052737"/>
            <a:ext cx="8997000" cy="5124227"/>
          </a:xfrm>
          <a:prstGeom prst="rect">
            <a:avLst/>
          </a:prstGeom>
        </p:spPr>
        <p:txBody>
          <a:bodyPr vert="horz" lIns="127717" tIns="63859" rIns="127717" bIns="63859" rtlCol="0">
            <a:normAutofit/>
          </a:bodyPr>
          <a:lstStyle/>
          <a:p>
            <a:pPr lvl="0"/>
            <a:r>
              <a:rPr kumimoji="1" lang="zh-TW" altLang="en-US" dirty="0" smtClean="0"/>
              <a:t>第一層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第二層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第三層</a:t>
            </a:r>
          </a:p>
          <a:p>
            <a:pPr lvl="3"/>
            <a:r>
              <a:rPr kumimoji="1" lang="zh-TW" altLang="en-US" dirty="0" smtClean="0"/>
              <a:t>第四層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10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883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clude th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499" y="332656"/>
            <a:ext cx="3449633" cy="115212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211771" y="987427"/>
            <a:ext cx="5014914" cy="4873625"/>
          </a:xfrm>
        </p:spPr>
        <p:txBody>
          <a:bodyPr/>
          <a:lstStyle>
            <a:lvl1pPr marL="274947" indent="-274947">
              <a:buClr>
                <a:schemeClr val="accent5"/>
              </a:buClr>
              <a:buFont typeface="Arial"/>
              <a:buChar char="•"/>
              <a:tabLst/>
              <a:defRPr sz="3400"/>
            </a:lvl1pPr>
            <a:lvl2pPr marL="527966" indent="-263983">
              <a:buClr>
                <a:schemeClr val="accent5"/>
              </a:buClr>
              <a:buFont typeface="Arial"/>
              <a:buChar char="•"/>
              <a:defRPr sz="2900" baseline="0"/>
            </a:lvl2pPr>
            <a:lvl3pPr marL="754237" indent="-188559">
              <a:buClr>
                <a:schemeClr val="accent5"/>
              </a:buClr>
              <a:buFont typeface="Arial"/>
              <a:buChar char="•"/>
              <a:defRPr sz="2500" baseline="0"/>
            </a:lvl3pPr>
            <a:lvl4pPr marL="942796" indent="-188559">
              <a:buClr>
                <a:schemeClr val="accent5"/>
              </a:buClr>
              <a:buFont typeface="Arial"/>
              <a:buChar char="•"/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zh-TW" altLang="en-US" dirty="0" smtClean="0"/>
              <a:t>第一層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第二層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第三層</a:t>
            </a:r>
          </a:p>
          <a:p>
            <a:pPr lvl="3"/>
            <a:r>
              <a:rPr kumimoji="1" lang="zh-TW" altLang="en-US" dirty="0" smtClean="0"/>
              <a:t>第四層</a:t>
            </a:r>
            <a:endParaRPr kumimoji="1"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28499" y="1556794"/>
            <a:ext cx="3449633" cy="4312196"/>
          </a:xfrm>
        </p:spPr>
        <p:txBody>
          <a:bodyPr/>
          <a:lstStyle>
            <a:lvl1pPr marL="0" indent="0">
              <a:buNone/>
              <a:defRPr sz="1700"/>
            </a:lvl1pPr>
            <a:lvl2pPr marL="478940" indent="0">
              <a:buNone/>
              <a:defRPr sz="1500"/>
            </a:lvl2pPr>
            <a:lvl3pPr marL="957881" indent="0">
              <a:buNone/>
              <a:defRPr sz="1300"/>
            </a:lvl3pPr>
            <a:lvl4pPr marL="1436821" indent="0">
              <a:buNone/>
              <a:defRPr sz="1000"/>
            </a:lvl4pPr>
            <a:lvl5pPr marL="1915761" indent="0">
              <a:buNone/>
              <a:defRPr sz="1000"/>
            </a:lvl5pPr>
            <a:lvl6pPr marL="2394701" indent="0">
              <a:buNone/>
              <a:defRPr sz="1000"/>
            </a:lvl6pPr>
            <a:lvl7pPr marL="2873641" indent="0">
              <a:buNone/>
              <a:defRPr sz="1000"/>
            </a:lvl7pPr>
            <a:lvl8pPr marL="3352581" indent="0">
              <a:buNone/>
              <a:defRPr sz="1000"/>
            </a:lvl8pPr>
            <a:lvl9pPr marL="3831521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72442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the title of th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16897" y="987427"/>
            <a:ext cx="5209788" cy="4873625"/>
          </a:xfrm>
        </p:spPr>
        <p:txBody>
          <a:bodyPr>
            <a:normAutofit/>
          </a:bodyPr>
          <a:lstStyle>
            <a:lvl1pPr marL="0" indent="0">
              <a:buNone/>
              <a:defRPr sz="1900" b="0"/>
            </a:lvl1pPr>
            <a:lvl2pPr marL="478940" indent="0">
              <a:buNone/>
              <a:defRPr sz="2900"/>
            </a:lvl2pPr>
            <a:lvl3pPr marL="957881" indent="0">
              <a:buNone/>
              <a:defRPr sz="2500"/>
            </a:lvl3pPr>
            <a:lvl4pPr marL="1436821" indent="0">
              <a:buNone/>
              <a:defRPr sz="2100"/>
            </a:lvl4pPr>
            <a:lvl5pPr marL="1915761" indent="0">
              <a:buNone/>
              <a:defRPr sz="2100"/>
            </a:lvl5pPr>
            <a:lvl6pPr marL="2394701" indent="0">
              <a:buNone/>
              <a:defRPr sz="2100"/>
            </a:lvl6pPr>
            <a:lvl7pPr marL="2873641" indent="0">
              <a:buNone/>
              <a:defRPr sz="2100"/>
            </a:lvl7pPr>
            <a:lvl8pPr marL="3352581" indent="0">
              <a:buNone/>
              <a:defRPr sz="2100"/>
            </a:lvl8pPr>
            <a:lvl9pPr marL="3831521" indent="0">
              <a:buNone/>
              <a:defRPr sz="21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28499" y="332656"/>
            <a:ext cx="3449633" cy="115212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 dirty="0"/>
          </a:p>
        </p:txBody>
      </p:sp>
      <p:sp>
        <p:nvSpPr>
          <p:cNvPr id="9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28499" y="1556794"/>
            <a:ext cx="3449633" cy="4312196"/>
          </a:xfrm>
        </p:spPr>
        <p:txBody>
          <a:bodyPr/>
          <a:lstStyle>
            <a:lvl1pPr marL="0" indent="0">
              <a:buNone/>
              <a:defRPr sz="1700"/>
            </a:lvl1pPr>
            <a:lvl2pPr marL="478940" indent="0">
              <a:buNone/>
              <a:defRPr sz="1500"/>
            </a:lvl2pPr>
            <a:lvl3pPr marL="957881" indent="0">
              <a:buNone/>
              <a:defRPr sz="1300"/>
            </a:lvl3pPr>
            <a:lvl4pPr marL="1436821" indent="0">
              <a:buNone/>
              <a:defRPr sz="1000"/>
            </a:lvl4pPr>
            <a:lvl5pPr marL="1915761" indent="0">
              <a:buNone/>
              <a:defRPr sz="1000"/>
            </a:lvl5pPr>
            <a:lvl6pPr marL="2394701" indent="0">
              <a:buNone/>
              <a:defRPr sz="1000"/>
            </a:lvl6pPr>
            <a:lvl7pPr marL="2873641" indent="0">
              <a:buNone/>
              <a:defRPr sz="1000"/>
            </a:lvl7pPr>
            <a:lvl8pPr marL="3352581" indent="0">
              <a:buNone/>
              <a:defRPr sz="1000"/>
            </a:lvl8pPr>
            <a:lvl9pPr marL="3831521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00726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50102"/>
            </a:gs>
            <a:gs pos="0">
              <a:srgbClr val="331433"/>
            </a:gs>
            <a:gs pos="100000">
              <a:srgbClr val="061C5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gradFill>
            <a:gsLst>
              <a:gs pos="0">
                <a:srgbClr val="050102"/>
              </a:gs>
              <a:gs pos="0">
                <a:srgbClr val="331433"/>
              </a:gs>
              <a:gs pos="100000">
                <a:srgbClr val="061C52"/>
              </a:gs>
            </a:gsLst>
            <a:lin ang="2700000" scaled="1"/>
          </a:gradFill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0" y="72000"/>
            <a:ext cx="8997000" cy="543594"/>
          </a:xfrm>
          <a:prstGeom prst="rect">
            <a:avLst/>
          </a:prstGeom>
        </p:spPr>
        <p:txBody>
          <a:bodyPr vert="horz" lIns="127717" tIns="63859" rIns="127717" bIns="63859" rtlCol="0" anchor="ctr">
            <a:noAutofit/>
          </a:bodyPr>
          <a:lstStyle/>
          <a:p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28497" y="1052737"/>
            <a:ext cx="8997000" cy="5124227"/>
          </a:xfrm>
          <a:prstGeom prst="rect">
            <a:avLst/>
          </a:prstGeom>
        </p:spPr>
        <p:txBody>
          <a:bodyPr vert="horz" lIns="127717" tIns="63859" rIns="127717" bIns="63859" rtlCol="0">
            <a:normAutofit/>
          </a:bodyPr>
          <a:lstStyle/>
          <a:p>
            <a:pPr lvl="0"/>
            <a:r>
              <a:rPr kumimoji="1" lang="zh-TW" altLang="en-US" dirty="0" smtClean="0"/>
              <a:t>第一層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第二層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第三層</a:t>
            </a:r>
          </a:p>
          <a:p>
            <a:pPr lvl="3"/>
            <a:r>
              <a:rPr kumimoji="1" lang="zh-TW" altLang="en-US" dirty="0" smtClean="0"/>
              <a:t>第四層</a:t>
            </a:r>
            <a:endParaRPr kumimoji="1" lang="zh-TW" altLang="en-US" dirty="0"/>
          </a:p>
        </p:txBody>
      </p:sp>
      <p:sp>
        <p:nvSpPr>
          <p:cNvPr id="9" name="Slide Number Placeholder 4"/>
          <p:cNvSpPr txBox="1">
            <a:spLocks/>
          </p:cNvSpPr>
          <p:nvPr userDrawn="1"/>
        </p:nvSpPr>
        <p:spPr>
          <a:xfrm>
            <a:off x="9113462" y="6176965"/>
            <a:ext cx="663074" cy="845727"/>
          </a:xfrm>
          <a:prstGeom prst="rect">
            <a:avLst/>
          </a:prstGeom>
        </p:spPr>
        <p:txBody>
          <a:bodyPr vert="horz" lIns="95788" tIns="47894" rIns="95788" bIns="47894" rtlCol="0" anchor="ctr"/>
          <a:lstStyle>
            <a:defPPr>
              <a:defRPr lang="zh-TW"/>
            </a:defPPr>
            <a:lvl1pPr marL="0" algn="r" defTabSz="914400" rtl="0" eaLnBrk="1" latinLnBrk="0" hangingPunct="1">
              <a:defRPr sz="1000" b="0" i="0" kern="1200" baseline="0">
                <a:solidFill>
                  <a:srgbClr val="A0A1A4"/>
                </a:solidFill>
                <a:latin typeface="+mj-lt"/>
                <a:ea typeface="+mn-ea"/>
                <a:cs typeface="Noto Sans CJK TC Regula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E2719F-92A1-4FFE-81FF-B45F661B4D21}" type="slidenum">
              <a:rPr lang="zh-TW" altLang="en-US" sz="900" smtClean="0">
                <a:solidFill>
                  <a:srgbClr val="D2D3D4"/>
                </a:solidFill>
                <a:latin typeface="Calibri"/>
              </a:rPr>
              <a:pPr/>
              <a:t>‹#›</a:t>
            </a:fld>
            <a:r>
              <a:rPr lang="en-US" altLang="zh-TW" sz="1300" dirty="0">
                <a:solidFill>
                  <a:srgbClr val="D2D3D4"/>
                </a:solidFill>
                <a:latin typeface="Calibri"/>
              </a:rPr>
              <a:t> </a:t>
            </a:r>
            <a:endParaRPr lang="zh-TW" altLang="en-US" sz="1300" dirty="0">
              <a:solidFill>
                <a:srgbClr val="D2D3D4"/>
              </a:solidFill>
              <a:latin typeface="Calibri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7241255" y="6269058"/>
            <a:ext cx="2396912" cy="344409"/>
          </a:xfrm>
          <a:prstGeom prst="rect">
            <a:avLst/>
          </a:prstGeom>
        </p:spPr>
        <p:txBody>
          <a:bodyPr wrap="none" lIns="127717" tIns="63859" rIns="127717" bIns="63859">
            <a:spAutoFit/>
          </a:bodyPr>
          <a:lstStyle/>
          <a:p>
            <a:r>
              <a:rPr lang="en-US" altLang="zh-TW" sz="1400" b="1" i="0" u="none" strike="noStrike" kern="1200" baseline="0" smtClean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ASE Confidential / Security-B</a:t>
            </a:r>
            <a:endParaRPr lang="zh-TW" altLang="en-US" sz="1400" dirty="0">
              <a:solidFill>
                <a:srgbClr val="0070C0"/>
              </a:solidFill>
              <a:effectLst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77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1" r:id="rId2"/>
    <p:sldLayoutId id="2147483695" r:id="rId3"/>
    <p:sldLayoutId id="2147483697" r:id="rId4"/>
    <p:sldLayoutId id="2147483698" r:id="rId5"/>
  </p:sldLayoutIdLst>
  <p:timing>
    <p:tnLst>
      <p:par>
        <p:cTn id="1" dur="indefinite" restart="never" nodeType="tmRoot"/>
      </p:par>
    </p:tnLst>
  </p:timing>
  <p:txStyles>
    <p:titleStyle>
      <a:lvl1pPr algn="l" defTabSz="957881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+mn-lt"/>
          <a:ea typeface="微軟正黑體" charset="-120"/>
          <a:cs typeface="Microsoft JhengHei" charset="-120"/>
        </a:defRPr>
      </a:lvl1pPr>
    </p:titleStyle>
    <p:bodyStyle>
      <a:lvl1pPr marL="239470" indent="-239470" algn="l" defTabSz="957881" rtl="0" eaLnBrk="1" latinLnBrk="0" hangingPunct="1">
        <a:lnSpc>
          <a:spcPct val="90000"/>
        </a:lnSpc>
        <a:spcBef>
          <a:spcPts val="838"/>
        </a:spcBef>
        <a:buClr>
          <a:schemeClr val="accent5"/>
        </a:buClr>
        <a:buFont typeface="Arial" charset="0"/>
        <a:buChar char="•"/>
        <a:defRPr sz="2400" b="1" kern="1200" baseline="0">
          <a:solidFill>
            <a:schemeClr val="tx1"/>
          </a:solidFill>
          <a:latin typeface="+mn-lt"/>
          <a:ea typeface="微軟正黑體" charset="-120"/>
          <a:cs typeface="+mn-cs"/>
        </a:defRPr>
      </a:lvl1pPr>
      <a:lvl2pPr marL="517280" indent="-239470" algn="l" defTabSz="957881" rtl="0" eaLnBrk="1" latinLnBrk="0" hangingPunct="1">
        <a:lnSpc>
          <a:spcPct val="90000"/>
        </a:lnSpc>
        <a:spcBef>
          <a:spcPts val="838"/>
        </a:spcBef>
        <a:buClr>
          <a:schemeClr val="accent5"/>
        </a:buClr>
        <a:buFont typeface="Arial" charset="0"/>
        <a:buChar char="•"/>
        <a:defRPr sz="1800" b="1" kern="1200" baseline="0">
          <a:solidFill>
            <a:schemeClr val="tx1"/>
          </a:solidFill>
          <a:latin typeface="+mn-lt"/>
          <a:ea typeface="微軟正黑體" charset="-120"/>
          <a:cs typeface="+mn-cs"/>
        </a:defRPr>
      </a:lvl2pPr>
      <a:lvl3pPr marL="744808" indent="-239470" algn="l" defTabSz="957881" rtl="0" eaLnBrk="1" latinLnBrk="0" hangingPunct="1">
        <a:lnSpc>
          <a:spcPct val="90000"/>
        </a:lnSpc>
        <a:spcBef>
          <a:spcPts val="838"/>
        </a:spcBef>
        <a:buClr>
          <a:schemeClr val="accent5"/>
        </a:buClr>
        <a:buFont typeface="Arial" charset="0"/>
        <a:buChar char="•"/>
        <a:defRPr sz="1600" kern="1200" baseline="0">
          <a:solidFill>
            <a:schemeClr val="tx1"/>
          </a:solidFill>
          <a:latin typeface="+mn-lt"/>
          <a:ea typeface="微軟正黑體" charset="-120"/>
          <a:cs typeface="+mn-cs"/>
        </a:defRPr>
      </a:lvl3pPr>
      <a:lvl4pPr marL="972336" indent="-239470" algn="l" defTabSz="957881" rtl="0" eaLnBrk="1" latinLnBrk="0" hangingPunct="1">
        <a:lnSpc>
          <a:spcPct val="90000"/>
        </a:lnSpc>
        <a:spcBef>
          <a:spcPts val="838"/>
        </a:spcBef>
        <a:buClr>
          <a:schemeClr val="accent5"/>
        </a:buClr>
        <a:buFont typeface="Arial" charset="0"/>
        <a:buChar char="•"/>
        <a:defRPr sz="1400" kern="1200" baseline="0">
          <a:solidFill>
            <a:schemeClr val="tx1"/>
          </a:solidFill>
          <a:latin typeface="+mn-lt"/>
          <a:ea typeface="微軟正黑體" charset="-120"/>
          <a:cs typeface="+mn-cs"/>
        </a:defRPr>
      </a:lvl4pPr>
      <a:lvl5pPr marL="2155231" indent="-239470" algn="l" defTabSz="957881" rtl="0" eaLnBrk="1" latinLnBrk="0" hangingPunct="1">
        <a:lnSpc>
          <a:spcPct val="90000"/>
        </a:lnSpc>
        <a:spcBef>
          <a:spcPts val="523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171" indent="-239470" algn="l" defTabSz="957881" rtl="0" eaLnBrk="1" latinLnBrk="0" hangingPunct="1">
        <a:lnSpc>
          <a:spcPct val="90000"/>
        </a:lnSpc>
        <a:spcBef>
          <a:spcPts val="523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111" indent="-239470" algn="l" defTabSz="957881" rtl="0" eaLnBrk="1" latinLnBrk="0" hangingPunct="1">
        <a:lnSpc>
          <a:spcPct val="90000"/>
        </a:lnSpc>
        <a:spcBef>
          <a:spcPts val="523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052" indent="-239470" algn="l" defTabSz="957881" rtl="0" eaLnBrk="1" latinLnBrk="0" hangingPunct="1">
        <a:lnSpc>
          <a:spcPct val="90000"/>
        </a:lnSpc>
        <a:spcBef>
          <a:spcPts val="523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992" indent="-239470" algn="l" defTabSz="957881" rtl="0" eaLnBrk="1" latinLnBrk="0" hangingPunct="1">
        <a:lnSpc>
          <a:spcPct val="90000"/>
        </a:lnSpc>
        <a:spcBef>
          <a:spcPts val="523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57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40" algn="l" defTabSz="957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81" algn="l" defTabSz="957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21" algn="l" defTabSz="957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761" algn="l" defTabSz="957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701" algn="l" defTabSz="957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641" algn="l" defTabSz="957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581" algn="l" defTabSz="957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521" algn="l" defTabSz="957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0" y="72000"/>
            <a:ext cx="9906000" cy="543594"/>
          </a:xfrm>
        </p:spPr>
        <p:txBody>
          <a:bodyPr/>
          <a:lstStyle/>
          <a:p>
            <a:r>
              <a:rPr lang="en-US" altLang="zh-TW" dirty="0" err="1">
                <a:solidFill>
                  <a:srgbClr val="7030A0"/>
                </a:solidFill>
              </a:rPr>
              <a:t>Cybersecurity</a:t>
            </a:r>
            <a:r>
              <a:rPr lang="en-US" altLang="zh-TW" dirty="0">
                <a:solidFill>
                  <a:srgbClr val="7030A0"/>
                </a:solidFill>
              </a:rPr>
              <a:t> Global Summit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464" y="836712"/>
            <a:ext cx="96490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37882">
              <a:lnSpc>
                <a:spcPts val="4400"/>
              </a:lnSpc>
              <a:spcBef>
                <a:spcPts val="821"/>
              </a:spcBef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Distinguished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guests, ladies and gentlemen. </a:t>
            </a:r>
          </a:p>
          <a:p>
            <a:pPr defTabSz="937882">
              <a:lnSpc>
                <a:spcPts val="4400"/>
              </a:lnSpc>
              <a:spcBef>
                <a:spcPts val="821"/>
              </a:spcBef>
              <a:buClr>
                <a:srgbClr val="5B9BD5"/>
              </a:buClr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尊敬的大會的主席先生和貴賓們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女士們，先生們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937882">
              <a:lnSpc>
                <a:spcPts val="4400"/>
              </a:lnSpc>
              <a:spcBef>
                <a:spcPts val="821"/>
              </a:spcBef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Jimmy Chen, and it's my 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pleasure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behalf of SEMI Taiwan Smart Manufacturing Committee to welcome you here today.</a:t>
            </a:r>
          </a:p>
          <a:p>
            <a:pPr defTabSz="937882">
              <a:lnSpc>
                <a:spcPts val="4400"/>
              </a:lnSpc>
              <a:spcBef>
                <a:spcPts val="821"/>
              </a:spcBef>
              <a:buClr>
                <a:srgbClr val="5B9BD5"/>
              </a:buClr>
            </a:pPr>
            <a:r>
              <a:rPr lang="zh-TW" altLang="en-US" sz="2400" dirty="0">
                <a:latin typeface="+mn-ea"/>
                <a:cs typeface="Arial" panose="020B0604020202020204" pitchFamily="34" charset="0"/>
              </a:rPr>
              <a:t>我是</a:t>
            </a:r>
            <a:r>
              <a:rPr lang="en-US" altLang="zh-TW" sz="2400" dirty="0">
                <a:latin typeface="+mn-ea"/>
                <a:cs typeface="Arial" panose="020B0604020202020204" pitchFamily="34" charset="0"/>
              </a:rPr>
              <a:t>Jimmy Chen, </a:t>
            </a:r>
            <a:r>
              <a:rPr lang="zh-TW" altLang="en-US" sz="2400" dirty="0">
                <a:latin typeface="+mn-ea"/>
                <a:cs typeface="Arial" panose="020B0604020202020204" pitchFamily="34" charset="0"/>
              </a:rPr>
              <a:t>我非常榮幸的代表</a:t>
            </a:r>
            <a:r>
              <a:rPr lang="en-US" altLang="zh-TW" sz="2400" dirty="0">
                <a:latin typeface="+mn-ea"/>
                <a:cs typeface="Arial" panose="020B0604020202020204" pitchFamily="34" charset="0"/>
              </a:rPr>
              <a:t>SEMI Taiwan Manufacturing Committee</a:t>
            </a:r>
            <a:r>
              <a:rPr lang="zh-TW" altLang="en-US" sz="2400" dirty="0">
                <a:latin typeface="+mn-ea"/>
                <a:cs typeface="Arial" panose="020B0604020202020204" pitchFamily="34" charset="0"/>
              </a:rPr>
              <a:t>歡迎大家的</a:t>
            </a:r>
            <a:r>
              <a:rPr lang="zh-TW" altLang="en-US" sz="2400" dirty="0" smtClean="0">
                <a:latin typeface="+mn-ea"/>
                <a:cs typeface="Arial" panose="020B0604020202020204" pitchFamily="34" charset="0"/>
              </a:rPr>
              <a:t>到來</a:t>
            </a:r>
            <a:endParaRPr lang="zh-TW" altLang="en-US" sz="2400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4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0" y="72000"/>
            <a:ext cx="9906000" cy="543594"/>
          </a:xfrm>
        </p:spPr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</a:rPr>
              <a:t>Phishing Attack – ( 2/2 )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32" y="836712"/>
            <a:ext cx="9777536" cy="511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37882">
              <a:lnSpc>
                <a:spcPts val="3200"/>
              </a:lnSpc>
              <a:spcBef>
                <a:spcPts val="821"/>
              </a:spcBef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Hackers are still working hard to make the attack more convincing and  sometimes they even use security tools.</a:t>
            </a:r>
          </a:p>
          <a:p>
            <a:pPr marL="363538" defTabSz="937882">
              <a:lnSpc>
                <a:spcPts val="3200"/>
              </a:lnSpc>
              <a:spcBef>
                <a:spcPts val="821"/>
              </a:spcBef>
              <a:buClr>
                <a:srgbClr val="5B9BD5"/>
              </a:buClr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駭客很努力地讓攻擊更加有說服力，甚至會利用安全性工具。</a:t>
            </a:r>
          </a:p>
          <a:p>
            <a:pPr marL="457200" indent="-457200" defTabSz="937882">
              <a:lnSpc>
                <a:spcPts val="3200"/>
              </a:lnSpc>
              <a:spcBef>
                <a:spcPts val="821"/>
              </a:spcBef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example is phishing website which is established using the HTTPS protocol. </a:t>
            </a:r>
          </a:p>
          <a:p>
            <a:pPr marL="363538" defTabSz="937882">
              <a:lnSpc>
                <a:spcPts val="3200"/>
              </a:lnSpc>
              <a:spcBef>
                <a:spcPts val="821"/>
              </a:spcBef>
              <a:buClr>
                <a:srgbClr val="5B9BD5"/>
              </a:buClr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例子之一是用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協定建立釣魚網站。</a:t>
            </a:r>
          </a:p>
          <a:p>
            <a:pPr marL="457200" indent="-457200" defTabSz="937882">
              <a:lnSpc>
                <a:spcPts val="3200"/>
              </a:lnSpc>
              <a:spcBef>
                <a:spcPts val="821"/>
              </a:spcBef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Anti-Phishing Working Group's (APWG) first quarter’s report of 2019, this is a growing trend in phishing attacks, currently up to 58%.</a:t>
            </a:r>
          </a:p>
          <a:p>
            <a:pPr marL="363538" defTabSz="937882">
              <a:lnSpc>
                <a:spcPts val="3200"/>
              </a:lnSpc>
              <a:spcBef>
                <a:spcPts val="821"/>
              </a:spcBef>
              <a:buClr>
                <a:srgbClr val="5B9BD5"/>
              </a:buClr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根據反網路釣魚工作小組（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APWG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年第一季報告，這是網路釣魚攻擊越來越常見的趨勢，目前高達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58%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723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0" y="72000"/>
            <a:ext cx="9906000" cy="543594"/>
          </a:xfrm>
        </p:spPr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</a:rPr>
              <a:t>Data Security Governance Framework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798" y="980728"/>
            <a:ext cx="9777536" cy="522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7882">
              <a:lnSpc>
                <a:spcPts val="3200"/>
              </a:lnSpc>
              <a:spcBef>
                <a:spcPts val="821"/>
              </a:spcBef>
              <a:buClr>
                <a:srgbClr val="5B9BD5"/>
              </a:buClr>
            </a:pP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Facing the threatens we just mentioned.</a:t>
            </a:r>
          </a:p>
          <a:p>
            <a:pPr defTabSz="937882">
              <a:lnSpc>
                <a:spcPts val="3200"/>
              </a:lnSpc>
              <a:spcBef>
                <a:spcPts val="821"/>
              </a:spcBef>
              <a:buClr>
                <a:srgbClr val="5B9BD5"/>
              </a:buClr>
            </a:pP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面對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剛剛提到的這些威脅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937882">
              <a:lnSpc>
                <a:spcPts val="3200"/>
              </a:lnSpc>
              <a:spcBef>
                <a:spcPts val="821"/>
              </a:spcBef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are starting to address data security through a </a:t>
            </a:r>
            <a:r>
              <a:rPr lang="en-US" altLang="zh-TW" sz="24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TW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4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ecurity </a:t>
            </a:r>
            <a:r>
              <a:rPr lang="en-US" altLang="zh-TW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4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overnance </a:t>
            </a:r>
            <a:r>
              <a:rPr lang="en-US" altLang="zh-TW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4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ramework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approach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identifies datasets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all enterprise computing assets and defines data security policies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TW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defTabSz="937882">
              <a:lnSpc>
                <a:spcPts val="3200"/>
              </a:lnSpc>
              <a:spcBef>
                <a:spcPts val="821"/>
              </a:spcBef>
              <a:buClr>
                <a:srgbClr val="5B9BD5"/>
              </a:buClr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領先的組織開始通過數據安全治理框架（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DSGF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）方法解決數據安全問題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。此方法用於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識別和分類所有企業計算資產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中的數據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集，並定義數據安全策略。</a:t>
            </a:r>
            <a:endParaRPr lang="en-US" altLang="zh-TW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937882">
              <a:lnSpc>
                <a:spcPts val="3200"/>
              </a:lnSpc>
              <a:spcBef>
                <a:spcPts val="821"/>
              </a:spcBef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notable that the better direction to put it into practice should be top-down instead of bottom-up.</a:t>
            </a:r>
          </a:p>
          <a:p>
            <a:pPr marL="363538" defTabSz="937882">
              <a:lnSpc>
                <a:spcPts val="3200"/>
              </a:lnSpc>
              <a:spcBef>
                <a:spcPts val="821"/>
              </a:spcBef>
              <a:buClr>
                <a:srgbClr val="5B9BD5"/>
              </a:buClr>
            </a:pP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值得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一提的是，要付諸實踐的較佳方向是由上而下，而非由下而上。</a:t>
            </a:r>
          </a:p>
        </p:txBody>
      </p:sp>
    </p:spTree>
    <p:extLst>
      <p:ext uri="{BB962C8B-B14F-4D97-AF65-F5344CB8AC3E}">
        <p14:creationId xmlns:p14="http://schemas.microsoft.com/office/powerpoint/2010/main" val="256651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0" y="72000"/>
            <a:ext cx="9906000" cy="543594"/>
          </a:xfrm>
        </p:spPr>
        <p:txBody>
          <a:bodyPr/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Thank you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32" y="836712"/>
            <a:ext cx="9777536" cy="18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7882">
              <a:lnSpc>
                <a:spcPts val="3200"/>
              </a:lnSpc>
              <a:spcBef>
                <a:spcPts val="821"/>
              </a:spcBef>
              <a:buClr>
                <a:srgbClr val="5B9BD5"/>
              </a:buClr>
            </a:pP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above are the concept about today’s theme. I would like to welcome your coming again, and hand over to Cheney, Thank you.</a:t>
            </a:r>
          </a:p>
          <a:p>
            <a:pPr defTabSz="937882">
              <a:lnSpc>
                <a:spcPts val="3200"/>
              </a:lnSpc>
              <a:spcBef>
                <a:spcPts val="821"/>
              </a:spcBef>
              <a:buClr>
                <a:srgbClr val="5B9BD5"/>
              </a:buClr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以上針對今天的主題所帶來的概論，我要再次歡迎大家的光臨，並且把主持棒交還給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Cheney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，謝謝大家</a:t>
            </a:r>
          </a:p>
        </p:txBody>
      </p:sp>
    </p:spTree>
    <p:extLst>
      <p:ext uri="{BB962C8B-B14F-4D97-AF65-F5344CB8AC3E}">
        <p14:creationId xmlns:p14="http://schemas.microsoft.com/office/powerpoint/2010/main" val="42170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0" y="72000"/>
            <a:ext cx="9906000" cy="543594"/>
          </a:xfrm>
        </p:spPr>
        <p:txBody>
          <a:bodyPr/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Opening Speaker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464" y="1124744"/>
            <a:ext cx="9649072" cy="3760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37882">
              <a:lnSpc>
                <a:spcPts val="4600"/>
              </a:lnSpc>
              <a:spcBef>
                <a:spcPts val="821"/>
              </a:spcBef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delighted to have you with us to participate and share in our </a:t>
            </a:r>
            <a:r>
              <a:rPr lang="en-US" altLang="zh-TW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Forum. Thank you for coming. </a:t>
            </a:r>
          </a:p>
          <a:p>
            <a:pPr marL="457200" indent="-457200" defTabSz="937882">
              <a:lnSpc>
                <a:spcPts val="4600"/>
              </a:lnSpc>
              <a:spcBef>
                <a:spcPts val="821"/>
              </a:spcBef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of you have traveled long distances to be here, and it serves as a reminder to us how important our work is.</a:t>
            </a:r>
          </a:p>
          <a:p>
            <a:pPr defTabSz="937882">
              <a:lnSpc>
                <a:spcPts val="4600"/>
              </a:lnSpc>
              <a:spcBef>
                <a:spcPts val="821"/>
              </a:spcBef>
              <a:buClr>
                <a:srgbClr val="5B9BD5"/>
              </a:buClr>
            </a:pPr>
            <a:r>
              <a:rPr lang="zh-TW" altLang="en-US" sz="2400" dirty="0" smtClean="0">
                <a:latin typeface="+mn-ea"/>
                <a:cs typeface="Arial" panose="020B0604020202020204" pitchFamily="34" charset="0"/>
              </a:rPr>
              <a:t>我們</a:t>
            </a:r>
            <a:r>
              <a:rPr lang="zh-TW" altLang="en-US" sz="2400" dirty="0">
                <a:latin typeface="+mn-ea"/>
                <a:cs typeface="Arial" panose="020B0604020202020204" pitchFamily="34" charset="0"/>
              </a:rPr>
              <a:t>非常的開心這場</a:t>
            </a:r>
            <a:r>
              <a:rPr lang="en-US" altLang="zh-TW" sz="2400" dirty="0" err="1">
                <a:latin typeface="+mn-ea"/>
                <a:cs typeface="Arial" panose="020B0604020202020204" pitchFamily="34" charset="0"/>
              </a:rPr>
              <a:t>cybersecurity</a:t>
            </a:r>
            <a:r>
              <a:rPr lang="zh-TW" altLang="en-US" sz="2400" dirty="0">
                <a:latin typeface="+mn-ea"/>
                <a:cs typeface="Arial" panose="020B0604020202020204" pitchFamily="34" charset="0"/>
              </a:rPr>
              <a:t>論壇有您的參與和分享，謝謝你們的光臨。你們的遠道而來，也提醒著我們這場會議有多麼的重要。</a:t>
            </a:r>
          </a:p>
        </p:txBody>
      </p:sp>
    </p:spTree>
    <p:extLst>
      <p:ext uri="{BB962C8B-B14F-4D97-AF65-F5344CB8AC3E}">
        <p14:creationId xmlns:p14="http://schemas.microsoft.com/office/powerpoint/2010/main" val="8662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0" y="72000"/>
            <a:ext cx="9906000" cy="543594"/>
          </a:xfrm>
        </p:spPr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</a:rPr>
              <a:t>2019 Top 10 Risk by </a:t>
            </a:r>
            <a:r>
              <a:rPr lang="en-US" altLang="zh-TW" dirty="0" smtClean="0">
                <a:solidFill>
                  <a:srgbClr val="7030A0"/>
                </a:solidFill>
              </a:rPr>
              <a:t>Interconnections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8464" y="764704"/>
            <a:ext cx="9649072" cy="511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7882">
              <a:lnSpc>
                <a:spcPts val="4000"/>
              </a:lnSpc>
              <a:spcBef>
                <a:spcPts val="821"/>
              </a:spcBef>
              <a:buClr>
                <a:srgbClr val="5B9BD5"/>
              </a:buClr>
            </a:pP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of all, Let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’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look at this graph. </a:t>
            </a:r>
            <a:endParaRPr lang="en-US" altLang="zh-TW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defTabSz="937882">
              <a:lnSpc>
                <a:spcPts val="4000"/>
              </a:lnSpc>
              <a:spcBef>
                <a:spcPts val="821"/>
              </a:spcBef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study of 2019 Global Risks Report, 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Interconnection risks include 2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-related topics: </a:t>
            </a:r>
          </a:p>
          <a:p>
            <a:pPr marL="457200" indent="-457200" defTabSz="937882">
              <a:lnSpc>
                <a:spcPts val="4000"/>
              </a:lnSpc>
              <a:spcBef>
                <a:spcPts val="821"/>
              </a:spcBef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『Large-Scale </a:t>
            </a:r>
            <a:r>
              <a:rPr lang="en-US" altLang="zh-TW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Cyberattacks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』 and number 5『Massive incident of data fraud』</a:t>
            </a:r>
          </a:p>
          <a:p>
            <a:pPr defTabSz="937882">
              <a:lnSpc>
                <a:spcPts val="4000"/>
              </a:lnSpc>
              <a:spcBef>
                <a:spcPts val="821"/>
              </a:spcBef>
              <a:buClr>
                <a:srgbClr val="5B9BD5"/>
              </a:buClr>
            </a:pPr>
            <a:r>
              <a:rPr lang="zh-TW" altLang="en-US" sz="2400" dirty="0" smtClean="0">
                <a:solidFill>
                  <a:prstClr val="black"/>
                </a:solidFill>
                <a:latin typeface="微軟正黑體"/>
                <a:cs typeface="Arial" panose="020B0604020202020204" pitchFamily="34" charset="0"/>
              </a:rPr>
              <a:t>首先，我們看一下這張圖片</a:t>
            </a:r>
            <a:endParaRPr lang="en-US" altLang="zh-TW" sz="2400" dirty="0" smtClean="0">
              <a:solidFill>
                <a:prstClr val="black"/>
              </a:solidFill>
              <a:latin typeface="微軟正黑體"/>
              <a:cs typeface="Arial" panose="020B0604020202020204" pitchFamily="34" charset="0"/>
            </a:endParaRPr>
          </a:p>
          <a:p>
            <a:pPr defTabSz="937882">
              <a:lnSpc>
                <a:spcPts val="4000"/>
              </a:lnSpc>
              <a:spcBef>
                <a:spcPts val="821"/>
              </a:spcBef>
              <a:buClr>
                <a:srgbClr val="5B9BD5"/>
              </a:buClr>
            </a:pPr>
            <a:r>
              <a:rPr lang="zh-TW" altLang="en-US" sz="2400" dirty="0" smtClean="0">
                <a:solidFill>
                  <a:prstClr val="black"/>
                </a:solidFill>
                <a:latin typeface="微軟正黑體"/>
                <a:cs typeface="Arial" panose="020B0604020202020204" pitchFamily="34" charset="0"/>
              </a:rPr>
              <a:t>依 </a:t>
            </a:r>
            <a:r>
              <a:rPr lang="en-US" altLang="zh-TW" sz="2400" dirty="0">
                <a:solidFill>
                  <a:prstClr val="black"/>
                </a:solidFill>
                <a:latin typeface="微軟正黑體"/>
                <a:cs typeface="Arial" panose="020B0604020202020204" pitchFamily="34" charset="0"/>
              </a:rPr>
              <a:t>2019 Global Risks Report </a:t>
            </a:r>
            <a:r>
              <a:rPr lang="zh-TW" altLang="en-US" sz="2400" dirty="0">
                <a:solidFill>
                  <a:prstClr val="black"/>
                </a:solidFill>
                <a:latin typeface="微軟正黑體"/>
                <a:cs typeface="Arial" panose="020B0604020202020204" pitchFamily="34" charset="0"/>
              </a:rPr>
              <a:t>研究指出 </a:t>
            </a:r>
            <a:r>
              <a:rPr lang="en-US" altLang="zh-TW" sz="2400" dirty="0">
                <a:solidFill>
                  <a:prstClr val="black"/>
                </a:solidFill>
                <a:latin typeface="微軟正黑體"/>
                <a:cs typeface="Arial" panose="020B0604020202020204" pitchFamily="34" charset="0"/>
              </a:rPr>
              <a:t>, </a:t>
            </a:r>
            <a:r>
              <a:rPr lang="zh-TW" altLang="en-US" sz="2400" dirty="0">
                <a:solidFill>
                  <a:prstClr val="black"/>
                </a:solidFill>
                <a:latin typeface="微軟正黑體"/>
                <a:cs typeface="Arial" panose="020B0604020202020204" pitchFamily="34" charset="0"/>
              </a:rPr>
              <a:t>全球前</a:t>
            </a:r>
            <a:r>
              <a:rPr lang="en-US" altLang="zh-TW" sz="2400" dirty="0">
                <a:solidFill>
                  <a:prstClr val="black"/>
                </a:solidFill>
                <a:latin typeface="微軟正黑體"/>
                <a:cs typeface="Arial" panose="020B0604020202020204" pitchFamily="34" charset="0"/>
              </a:rPr>
              <a:t>10 </a:t>
            </a:r>
            <a:r>
              <a:rPr lang="zh-TW" altLang="en-US" sz="2400" dirty="0">
                <a:solidFill>
                  <a:prstClr val="black"/>
                </a:solidFill>
                <a:latin typeface="微軟正黑體"/>
                <a:cs typeface="Arial" panose="020B0604020202020204" pitchFamily="34" charset="0"/>
              </a:rPr>
              <a:t>大</a:t>
            </a:r>
            <a:r>
              <a:rPr lang="zh-TW" altLang="en-US" sz="2400" dirty="0" smtClean="0">
                <a:solidFill>
                  <a:prstClr val="black"/>
                </a:solidFill>
                <a:latin typeface="微軟正黑體"/>
                <a:cs typeface="Arial" panose="020B0604020202020204" pitchFamily="34" charset="0"/>
              </a:rPr>
              <a:t>風險中包含</a:t>
            </a:r>
            <a:r>
              <a:rPr lang="en-US" altLang="zh-TW" sz="2400" dirty="0" smtClean="0">
                <a:solidFill>
                  <a:prstClr val="black"/>
                </a:solidFill>
                <a:latin typeface="微軟正黑體"/>
                <a:cs typeface="Arial" panose="020B0604020202020204" pitchFamily="34" charset="0"/>
              </a:rPr>
              <a:t>2</a:t>
            </a:r>
            <a:r>
              <a:rPr lang="zh-TW" altLang="en-US" sz="2400" dirty="0" smtClean="0">
                <a:solidFill>
                  <a:prstClr val="black"/>
                </a:solidFill>
                <a:latin typeface="微軟正黑體"/>
                <a:cs typeface="Arial" panose="020B0604020202020204" pitchFamily="34" charset="0"/>
              </a:rPr>
              <a:t>個</a:t>
            </a:r>
            <a:r>
              <a:rPr lang="en-US" altLang="zh-TW" sz="2400" dirty="0" smtClean="0">
                <a:solidFill>
                  <a:prstClr val="black"/>
                </a:solidFill>
                <a:latin typeface="微軟正黑體"/>
                <a:cs typeface="Arial" panose="020B0604020202020204" pitchFamily="34" charset="0"/>
              </a:rPr>
              <a:t>Cyber </a:t>
            </a:r>
            <a:r>
              <a:rPr lang="en-US" altLang="zh-TW" sz="2400" dirty="0">
                <a:solidFill>
                  <a:prstClr val="black"/>
                </a:solidFill>
                <a:latin typeface="微軟正黑體"/>
                <a:cs typeface="Arial" panose="020B0604020202020204" pitchFamily="34" charset="0"/>
              </a:rPr>
              <a:t>Security </a:t>
            </a:r>
            <a:r>
              <a:rPr lang="zh-TW" altLang="en-US" sz="2400" dirty="0" smtClean="0">
                <a:solidFill>
                  <a:prstClr val="black"/>
                </a:solidFill>
                <a:latin typeface="微軟正黑體"/>
                <a:cs typeface="Arial" panose="020B0604020202020204" pitchFamily="34" charset="0"/>
              </a:rPr>
              <a:t>相關的主題：第 </a:t>
            </a:r>
            <a:r>
              <a:rPr lang="en-US" altLang="zh-TW" sz="2400" dirty="0">
                <a:solidFill>
                  <a:prstClr val="black"/>
                </a:solidFill>
                <a:latin typeface="微軟正黑體"/>
                <a:cs typeface="Arial" panose="020B0604020202020204" pitchFamily="34" charset="0"/>
              </a:rPr>
              <a:t>2 </a:t>
            </a:r>
            <a:r>
              <a:rPr lang="zh-TW" altLang="en-US" sz="2400" dirty="0">
                <a:solidFill>
                  <a:prstClr val="black"/>
                </a:solidFill>
                <a:latin typeface="微軟正黑體"/>
                <a:cs typeface="Arial" panose="020B0604020202020204" pitchFamily="34" charset="0"/>
              </a:rPr>
              <a:t>名的 </a:t>
            </a:r>
            <a:r>
              <a:rPr lang="en-US" altLang="zh-TW" sz="2400" dirty="0">
                <a:solidFill>
                  <a:prstClr val="black"/>
                </a:solidFill>
                <a:latin typeface="微軟正黑體"/>
                <a:cs typeface="Arial" panose="020B0604020202020204" pitchFamily="34" charset="0"/>
              </a:rPr>
              <a:t>『Large-Scale </a:t>
            </a:r>
            <a:r>
              <a:rPr lang="en-US" altLang="zh-TW" sz="2400" dirty="0" err="1">
                <a:solidFill>
                  <a:prstClr val="black"/>
                </a:solidFill>
                <a:latin typeface="微軟正黑體"/>
                <a:cs typeface="Arial" panose="020B0604020202020204" pitchFamily="34" charset="0"/>
              </a:rPr>
              <a:t>Cyberattacks</a:t>
            </a:r>
            <a:r>
              <a:rPr lang="en-US" altLang="zh-TW" sz="2400" dirty="0">
                <a:solidFill>
                  <a:prstClr val="black"/>
                </a:solidFill>
                <a:latin typeface="微軟正黑體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solidFill>
                  <a:prstClr val="black"/>
                </a:solidFill>
                <a:latin typeface="微軟正黑體"/>
                <a:cs typeface="Arial" panose="020B0604020202020204" pitchFamily="34" charset="0"/>
              </a:rPr>
              <a:t>』 </a:t>
            </a:r>
            <a:r>
              <a:rPr lang="zh-TW" altLang="en-US" sz="2400" dirty="0">
                <a:solidFill>
                  <a:prstClr val="black"/>
                </a:solidFill>
                <a:latin typeface="微軟正黑體"/>
                <a:cs typeface="Arial" panose="020B0604020202020204" pitchFamily="34" charset="0"/>
              </a:rPr>
              <a:t>以及 第 </a:t>
            </a:r>
            <a:r>
              <a:rPr lang="en-US" altLang="zh-TW" sz="2400" dirty="0">
                <a:solidFill>
                  <a:prstClr val="black"/>
                </a:solidFill>
                <a:latin typeface="微軟正黑體"/>
                <a:cs typeface="Arial" panose="020B0604020202020204" pitchFamily="34" charset="0"/>
              </a:rPr>
              <a:t>5 </a:t>
            </a:r>
            <a:r>
              <a:rPr lang="zh-TW" altLang="en-US" sz="2400" dirty="0">
                <a:solidFill>
                  <a:prstClr val="black"/>
                </a:solidFill>
                <a:latin typeface="微軟正黑體"/>
                <a:cs typeface="Arial" panose="020B0604020202020204" pitchFamily="34" charset="0"/>
              </a:rPr>
              <a:t>名的</a:t>
            </a:r>
            <a:r>
              <a:rPr lang="en-US" altLang="zh-TW" sz="2400" dirty="0">
                <a:solidFill>
                  <a:prstClr val="black"/>
                </a:solidFill>
                <a:latin typeface="微軟正黑體"/>
                <a:cs typeface="Arial" panose="020B0604020202020204" pitchFamily="34" charset="0"/>
              </a:rPr>
              <a:t>『Massive incident of data fraud/theft </a:t>
            </a:r>
            <a:r>
              <a:rPr lang="en-US" altLang="zh-TW" sz="2400" dirty="0" smtClean="0">
                <a:solidFill>
                  <a:prstClr val="black"/>
                </a:solidFill>
                <a:latin typeface="微軟正黑體"/>
                <a:cs typeface="Arial" panose="020B0604020202020204" pitchFamily="34" charset="0"/>
              </a:rPr>
              <a:t>』</a:t>
            </a:r>
            <a:endParaRPr lang="en-US" altLang="zh-TW" sz="2400" dirty="0">
              <a:solidFill>
                <a:prstClr val="black"/>
              </a:solidFill>
              <a:latin typeface="微軟正黑體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9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0" y="72000"/>
            <a:ext cx="9906000" cy="543594"/>
          </a:xfrm>
        </p:spPr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</a:rPr>
              <a:t>Major Security Predictions in </a:t>
            </a:r>
            <a:r>
              <a:rPr lang="en-US" altLang="zh-TW" dirty="0" smtClean="0">
                <a:solidFill>
                  <a:srgbClr val="7030A0"/>
                </a:solidFill>
              </a:rPr>
              <a:t>2019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48778"/>
            <a:ext cx="9906000" cy="5824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7882">
              <a:lnSpc>
                <a:spcPts val="2700"/>
              </a:lnSpc>
              <a:spcBef>
                <a:spcPts val="600"/>
              </a:spcBef>
              <a:buClr>
                <a:srgbClr val="5B9BD5"/>
              </a:buClr>
            </a:pP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Next, </a:t>
            </a:r>
            <a:r>
              <a:rPr lang="en-US" altLang="zh-TW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another report from Trend 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</a:t>
            </a:r>
            <a:r>
              <a:rPr lang="en-US" altLang="zh-TW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TW" sz="2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937882">
              <a:lnSpc>
                <a:spcPts val="2700"/>
              </a:lnSpc>
              <a:spcBef>
                <a:spcPts val="600"/>
              </a:spcBef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</a:t>
            </a:r>
            <a:r>
              <a:rPr lang="en-US" altLang="zh-TW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Predictions in 2019 are defined 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3 </a:t>
            </a:r>
            <a:r>
              <a:rPr lang="en-US" altLang="zh-TW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as below:</a:t>
            </a:r>
            <a:endParaRPr lang="en-US" altLang="zh-TW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 defTabSz="937882">
              <a:lnSpc>
                <a:spcPts val="2700"/>
              </a:lnSpc>
              <a:spcBef>
                <a:spcPts val="6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 Security Concern :</a:t>
            </a:r>
            <a:br>
              <a:rPr lang="en-US" altLang="zh-TW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Industrial Control Systems Security Market to See 20% CAGR Over 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2018-2024</a:t>
            </a:r>
          </a:p>
          <a:p>
            <a:pPr marL="363538" defTabSz="937882">
              <a:lnSpc>
                <a:spcPts val="2700"/>
              </a:lnSpc>
              <a:spcBef>
                <a:spcPts val="600"/>
              </a:spcBef>
              <a:buClr>
                <a:srgbClr val="5B9BD5"/>
              </a:buClr>
            </a:pPr>
            <a:r>
              <a:rPr lang="en-US" altLang="zh-TW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ICS</a:t>
            </a:r>
            <a:r>
              <a:rPr lang="zh-TW" alt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安全的市場價值，一直到</a:t>
            </a:r>
            <a:r>
              <a:rPr lang="en-US" altLang="zh-TW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  <a:r>
              <a:rPr lang="zh-TW" alt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年都會有</a:t>
            </a:r>
            <a:r>
              <a:rPr lang="en-US" altLang="zh-TW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20%</a:t>
            </a:r>
            <a:r>
              <a:rPr lang="zh-TW" alt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的年複合成長率</a:t>
            </a:r>
            <a:endParaRPr lang="en-US" altLang="zh-TW" sz="2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 defTabSz="937882">
              <a:lnSpc>
                <a:spcPts val="2700"/>
              </a:lnSpc>
              <a:spcBef>
                <a:spcPts val="600"/>
              </a:spcBef>
              <a:buClr>
                <a:srgbClr val="5B9BD5"/>
              </a:buClr>
              <a:buFont typeface="+mj-lt"/>
              <a:buAutoNum type="arabicPeriod" startAt="2"/>
            </a:pP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Data Breaches :</a:t>
            </a:r>
            <a:br>
              <a:rPr lang="en-US" altLang="zh-TW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62% of companies </a:t>
            </a:r>
            <a:r>
              <a:rPr lang="en-US" altLang="zh-TW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believe that the biggest threat to security is no longer cyber attacks, but the misconducts of employees.</a:t>
            </a:r>
          </a:p>
          <a:p>
            <a:pPr marL="363538" defTabSz="937882">
              <a:lnSpc>
                <a:spcPts val="2700"/>
              </a:lnSpc>
              <a:spcBef>
                <a:spcPts val="600"/>
              </a:spcBef>
              <a:buClr>
                <a:srgbClr val="5B9BD5"/>
              </a:buClr>
            </a:pPr>
            <a:r>
              <a:rPr lang="en-US" altLang="zh-TW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62%</a:t>
            </a:r>
            <a:r>
              <a:rPr lang="zh-TW" alt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企業</a:t>
            </a:r>
            <a:r>
              <a:rPr lang="zh-TW" alt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認為最大的資安威脅，已經不再是各式的網路攻擊，而是員工錯誤的設定造成機密曝</a:t>
            </a:r>
            <a:r>
              <a:rPr lang="zh-TW" alt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險</a:t>
            </a:r>
            <a:endParaRPr lang="en-US" altLang="zh-TW" sz="2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 defTabSz="937882">
              <a:lnSpc>
                <a:spcPts val="2700"/>
              </a:lnSpc>
              <a:spcBef>
                <a:spcPts val="600"/>
              </a:spcBef>
              <a:buClr>
                <a:srgbClr val="5B9BD5"/>
              </a:buClr>
              <a:buFont typeface="+mj-lt"/>
              <a:buAutoNum type="arabicPeriod" startAt="3"/>
            </a:pP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Phishing </a:t>
            </a:r>
            <a:r>
              <a:rPr lang="en-US" altLang="zh-TW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 :</a:t>
            </a:r>
            <a:br>
              <a:rPr lang="en-US" altLang="zh-TW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2018, </a:t>
            </a:r>
            <a:r>
              <a:rPr lang="en-US" altLang="zh-TW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 Micro Smart Protection Network 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blocked phishing-related URLs three </a:t>
            </a:r>
            <a:r>
              <a:rPr lang="en-US" altLang="zh-TW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 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</a:t>
            </a:r>
            <a:r>
              <a:rPr lang="en-US" altLang="zh-TW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2017; it is expected to hit another high in 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zh-TW" altLang="en-US" sz="2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defTabSz="937882">
              <a:lnSpc>
                <a:spcPts val="2700"/>
              </a:lnSpc>
              <a:spcBef>
                <a:spcPts val="600"/>
              </a:spcBef>
              <a:buClr>
                <a:srgbClr val="5B9BD5"/>
              </a:buClr>
            </a:pPr>
            <a:r>
              <a:rPr lang="en-US" altLang="zh-TW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zh-TW" alt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年，</a:t>
            </a:r>
            <a:r>
              <a:rPr lang="zh-TW" alt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趨勢科技 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Protection Network </a:t>
            </a:r>
            <a:r>
              <a:rPr lang="zh-TW" alt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</a:t>
            </a:r>
            <a:r>
              <a:rPr lang="zh-TW" alt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阻擋超過</a:t>
            </a:r>
            <a:r>
              <a:rPr lang="en-US" altLang="zh-TW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r>
              <a:rPr lang="zh-TW" alt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年三倍的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網路釣魚相關的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TW" alt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TW" alt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預期</a:t>
            </a:r>
            <a:r>
              <a:rPr lang="en-US" altLang="zh-TW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zh-TW" alt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年會再創高點</a:t>
            </a:r>
            <a:r>
              <a:rPr lang="zh-TW" alt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TW" alt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51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0" y="72000"/>
            <a:ext cx="9906000" cy="543594"/>
          </a:xfrm>
        </p:spPr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</a:rPr>
              <a:t>The ICS Advisories from ICS-CERT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980728"/>
            <a:ext cx="9777536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7882">
              <a:lnSpc>
                <a:spcPts val="3200"/>
              </a:lnSpc>
              <a:spcBef>
                <a:spcPts val="821"/>
              </a:spcBef>
              <a:buClr>
                <a:srgbClr val="5B9BD5"/>
              </a:buClr>
            </a:pP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1st topic “ICS Security Concern”, </a:t>
            </a:r>
          </a:p>
          <a:p>
            <a:pPr defTabSz="937882">
              <a:lnSpc>
                <a:spcPts val="3200"/>
              </a:lnSpc>
              <a:spcBef>
                <a:spcPts val="821"/>
              </a:spcBef>
              <a:buClr>
                <a:srgbClr val="5B9BD5"/>
              </a:buClr>
            </a:pP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examination of ICS-specific vulnerability disclosures between 2010 and 2019 shows a sharp increase in 2011 and a steady increase from 2012. </a:t>
            </a:r>
          </a:p>
          <a:p>
            <a:pPr defTabSz="937882">
              <a:lnSpc>
                <a:spcPts val="3200"/>
              </a:lnSpc>
              <a:spcBef>
                <a:spcPts val="821"/>
              </a:spcBef>
              <a:buClr>
                <a:srgbClr val="5B9BD5"/>
              </a:buClr>
            </a:pP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amount in 2018 is 215% more than the amount in 2011.</a:t>
            </a:r>
          </a:p>
          <a:p>
            <a:pPr defTabSz="937882">
              <a:lnSpc>
                <a:spcPts val="3200"/>
              </a:lnSpc>
              <a:spcBef>
                <a:spcPts val="821"/>
              </a:spcBef>
              <a:buClr>
                <a:srgbClr val="5B9BD5"/>
              </a:buClr>
            </a:pPr>
            <a:r>
              <a:rPr lang="zh-TW" altLang="en-US" sz="2400" dirty="0"/>
              <a:t>對</a:t>
            </a:r>
            <a:r>
              <a:rPr lang="en-US" altLang="zh-TW" sz="2400" dirty="0"/>
              <a:t>2010</a:t>
            </a:r>
            <a:r>
              <a:rPr lang="zh-TW" altLang="en-US" sz="2400" dirty="0"/>
              <a:t>年至</a:t>
            </a:r>
            <a:r>
              <a:rPr lang="en-US" altLang="zh-TW" sz="2400" dirty="0"/>
              <a:t>2019</a:t>
            </a:r>
            <a:r>
              <a:rPr lang="zh-TW" altLang="en-US" sz="2400" dirty="0"/>
              <a:t>年期間特定的</a:t>
            </a:r>
            <a:r>
              <a:rPr lang="en-US" altLang="zh-TW" sz="2400" dirty="0"/>
              <a:t>ICS</a:t>
            </a:r>
            <a:r>
              <a:rPr lang="zh-TW" altLang="en-US" sz="2400" dirty="0"/>
              <a:t>漏洞披露（見圖</a:t>
            </a:r>
            <a:r>
              <a:rPr lang="en-US" altLang="zh-TW" sz="2400" dirty="0"/>
              <a:t>1</a:t>
            </a:r>
            <a:r>
              <a:rPr lang="zh-TW" altLang="en-US" sz="2400" dirty="0"/>
              <a:t>）的檢查顯示，</a:t>
            </a:r>
            <a:r>
              <a:rPr lang="en-US" altLang="zh-TW" sz="2400" dirty="0"/>
              <a:t>2011</a:t>
            </a:r>
            <a:r>
              <a:rPr lang="zh-TW" altLang="en-US" sz="2400" dirty="0"/>
              <a:t>年出現了大幅增長，</a:t>
            </a:r>
            <a:r>
              <a:rPr lang="en-US" altLang="zh-TW" sz="2400" dirty="0"/>
              <a:t>2012</a:t>
            </a:r>
            <a:r>
              <a:rPr lang="zh-TW" altLang="en-US" sz="2400" dirty="0"/>
              <a:t>後則是穩定的成長。</a:t>
            </a:r>
          </a:p>
          <a:p>
            <a:pPr defTabSz="937882">
              <a:lnSpc>
                <a:spcPts val="3200"/>
              </a:lnSpc>
              <a:spcBef>
                <a:spcPts val="821"/>
              </a:spcBef>
              <a:buClr>
                <a:srgbClr val="5B9BD5"/>
              </a:buClr>
            </a:pPr>
            <a:r>
              <a:rPr lang="en-US" altLang="zh-TW" sz="2400" dirty="0"/>
              <a:t>2018</a:t>
            </a:r>
            <a:r>
              <a:rPr lang="zh-TW" altLang="en-US" sz="2400" dirty="0"/>
              <a:t>年的數量比</a:t>
            </a:r>
            <a:r>
              <a:rPr lang="en-US" altLang="zh-TW" sz="2400" dirty="0"/>
              <a:t>2011</a:t>
            </a:r>
            <a:r>
              <a:rPr lang="zh-TW" altLang="en-US" sz="2400" dirty="0"/>
              <a:t>年多了</a:t>
            </a:r>
            <a:r>
              <a:rPr lang="en-US" altLang="zh-TW" sz="2400" dirty="0"/>
              <a:t>215%</a:t>
            </a:r>
            <a:r>
              <a:rPr lang="zh-TW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3695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0" y="72000"/>
            <a:ext cx="9906000" cy="543594"/>
          </a:xfrm>
        </p:spPr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</a:rPr>
              <a:t>ICS-Specific Vulnerability Disclosure Over </a:t>
            </a:r>
            <a:r>
              <a:rPr lang="en-US" altLang="zh-TW" dirty="0" smtClean="0">
                <a:solidFill>
                  <a:srgbClr val="7030A0"/>
                </a:solidFill>
              </a:rPr>
              <a:t>Time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232" y="836712"/>
            <a:ext cx="9777536" cy="3118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37882">
              <a:lnSpc>
                <a:spcPts val="3800"/>
              </a:lnSpc>
              <a:spcBef>
                <a:spcPts val="821"/>
              </a:spcBef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 Micro believes that organizations need a new security strategy. This strategy should be able to 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prevent, detect, respond to, recover from and predict the threats of today and tomorrow across both the IT and OT environments. </a:t>
            </a:r>
            <a:endParaRPr lang="en-US" altLang="zh-TW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37882">
              <a:lnSpc>
                <a:spcPts val="3800"/>
              </a:lnSpc>
              <a:spcBef>
                <a:spcPts val="821"/>
              </a:spcBef>
              <a:buClr>
                <a:srgbClr val="5B9BD5"/>
              </a:buClr>
            </a:pPr>
            <a:r>
              <a:rPr lang="zh-TW" altLang="en-US" sz="2400" dirty="0"/>
              <a:t>趨勢科技認為組織需要新的安全策略。 該策略應該能夠在</a:t>
            </a:r>
            <a:r>
              <a:rPr lang="en-US" altLang="zh-TW" sz="2400" dirty="0"/>
              <a:t>IT</a:t>
            </a:r>
            <a:r>
              <a:rPr lang="zh-TW" altLang="en-US" sz="2400" dirty="0"/>
              <a:t>和</a:t>
            </a:r>
            <a:r>
              <a:rPr lang="en-US" altLang="zh-TW" sz="2400" dirty="0"/>
              <a:t>OT</a:t>
            </a:r>
            <a:r>
              <a:rPr lang="zh-TW" altLang="en-US" sz="2400" dirty="0"/>
              <a:t>環境中識別，預防，檢測，響應，恢復和預測當前和未來的威脅</a:t>
            </a:r>
            <a:r>
              <a:rPr lang="zh-TW" altLang="en-US" sz="2400" dirty="0" smtClean="0"/>
              <a:t>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77685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0" y="72000"/>
            <a:ext cx="9906000" cy="543594"/>
          </a:xfrm>
        </p:spPr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</a:rPr>
              <a:t>Cloud Data Breaches – Case </a:t>
            </a:r>
            <a:r>
              <a:rPr lang="en-US" altLang="zh-TW" dirty="0" smtClean="0">
                <a:solidFill>
                  <a:srgbClr val="7030A0"/>
                </a:solidFill>
              </a:rPr>
              <a:t>1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232" y="595056"/>
            <a:ext cx="9777536" cy="429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7882">
              <a:lnSpc>
                <a:spcPts val="3000"/>
              </a:lnSpc>
              <a:spcBef>
                <a:spcPts val="600"/>
              </a:spcBef>
              <a:buClr>
                <a:srgbClr val="5B9BD5"/>
              </a:buClr>
            </a:pPr>
            <a:endParaRPr lang="en-US" altLang="zh-TW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37882">
              <a:lnSpc>
                <a:spcPts val="3000"/>
              </a:lnSpc>
              <a:spcBef>
                <a:spcPts val="600"/>
              </a:spcBef>
              <a:buClr>
                <a:srgbClr val="5B9BD5"/>
              </a:buClr>
            </a:pP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2</a:t>
            </a:r>
            <a:r>
              <a:rPr lang="en-US" altLang="zh-TW" sz="24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Topic: Cloud Data Breaches</a:t>
            </a:r>
          </a:p>
          <a:p>
            <a:pPr marL="342900" indent="-342900" defTabSz="937882">
              <a:lnSpc>
                <a:spcPts val="3000"/>
              </a:lnSpc>
              <a:spcBef>
                <a:spcPts val="600"/>
              </a:spcBef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two examples of security misconfiguration</a:t>
            </a:r>
          </a:p>
          <a:p>
            <a:pPr defTabSz="937882">
              <a:lnSpc>
                <a:spcPts val="3000"/>
              </a:lnSpc>
              <a:spcBef>
                <a:spcPts val="600"/>
              </a:spcBef>
              <a:buClr>
                <a:srgbClr val="5B9BD5"/>
              </a:buClr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這裡將舉二個配置不當產生風險的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例子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defTabSz="937882">
              <a:lnSpc>
                <a:spcPts val="3000"/>
              </a:lnSpc>
              <a:spcBef>
                <a:spcPts val="600"/>
              </a:spcBef>
              <a:buClr>
                <a:srgbClr val="5B9BD5"/>
              </a:buClr>
              <a:buFont typeface="+mj-lt"/>
              <a:buAutoNum type="arabicPeriod"/>
            </a:pP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2017, due to the error in AWS that set by Verizon’s outsourcer NICE Systems , At least 6 million users, including names, home addresses and accounts, are at risk of being seen by public.</a:t>
            </a:r>
          </a:p>
          <a:p>
            <a:pPr defTabSz="937882">
              <a:lnSpc>
                <a:spcPts val="3000"/>
              </a:lnSpc>
              <a:spcBef>
                <a:spcPts val="600"/>
              </a:spcBef>
              <a:buClr>
                <a:srgbClr val="5B9BD5"/>
              </a:buClr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年，美國電信公司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Verizon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因外包商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NICE Systems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Web Service (AWS)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的雲端儲存服務設定錯誤，導致至少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萬用戶包括姓名、住家地址及帳密有公開被看光的風險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56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0" y="72000"/>
            <a:ext cx="9906000" cy="543594"/>
          </a:xfrm>
        </p:spPr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</a:rPr>
              <a:t>Cloud Data Breaches – Case 2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32" y="595056"/>
            <a:ext cx="9777536" cy="3498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37882">
              <a:lnSpc>
                <a:spcPts val="3200"/>
              </a:lnSpc>
              <a:spcBef>
                <a:spcPts val="600"/>
              </a:spcBef>
              <a:buClr>
                <a:srgbClr val="5B9BD5"/>
              </a:buClr>
              <a:buFont typeface="+mj-lt"/>
              <a:buAutoNum type="arabicPeriod" startAt="2"/>
            </a:pPr>
            <a:endParaRPr lang="en-US" altLang="zh-TW" sz="24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defTabSz="937882">
              <a:lnSpc>
                <a:spcPts val="3200"/>
              </a:lnSpc>
              <a:spcBef>
                <a:spcPts val="600"/>
              </a:spcBef>
              <a:buClr>
                <a:srgbClr val="5B9BD5"/>
              </a:buClr>
              <a:buFont typeface="+mj-lt"/>
              <a:buAutoNum type="arabicPeriod" startAt="2"/>
            </a:pP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2018, </a:t>
            </a:r>
            <a:r>
              <a:rPr lang="en-US" altLang="zh-TW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Veeam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revealed that the </a:t>
            </a:r>
            <a:r>
              <a:rPr lang="en-US" altLang="zh-TW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 placed on AWS was misconfigured and exposed 200 GB of customer data, </a:t>
            </a: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name, email account number, nationality, IP address, URL, and the size of the company which the customer belongs.</a:t>
            </a:r>
          </a:p>
          <a:p>
            <a:pPr marL="363538" defTabSz="937882">
              <a:lnSpc>
                <a:spcPts val="3200"/>
              </a:lnSpc>
              <a:spcBef>
                <a:spcPts val="600"/>
              </a:spcBef>
              <a:buClr>
                <a:srgbClr val="5B9BD5"/>
              </a:buClr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Veeam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軟體公司，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遭人揭露其放置在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資料庫因配置錯誤，而讓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200GB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的客戶資料暴露在外，包括客戶名稱、電子郵件帳號、國籍、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位址、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及客戶所屬的企業規模等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0" y="72000"/>
            <a:ext cx="9906000" cy="543594"/>
          </a:xfrm>
        </p:spPr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</a:rPr>
              <a:t>Phishing Attack – ( 1/2 )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32" y="836712"/>
            <a:ext cx="9777536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7882">
              <a:lnSpc>
                <a:spcPts val="3200"/>
              </a:lnSpc>
              <a:spcBef>
                <a:spcPts val="821"/>
              </a:spcBef>
              <a:buClr>
                <a:srgbClr val="5B9BD5"/>
              </a:buClr>
            </a:pP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3rd  Topic: Phishing Attack</a:t>
            </a:r>
          </a:p>
          <a:p>
            <a:pPr marL="342900" indent="-342900" defTabSz="937882">
              <a:lnSpc>
                <a:spcPts val="3200"/>
              </a:lnSpc>
              <a:spcBef>
                <a:spcPts val="821"/>
              </a:spcBef>
              <a:buClr>
                <a:srgbClr val="5B9BD5"/>
              </a:buClr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2018, 5 billion phishing emails and three hundred thousand suspicious activities were blocked, that is only including data from Microsoft enterprises and individual users.</a:t>
            </a:r>
          </a:p>
          <a:p>
            <a:pPr marL="363538" defTabSz="937882">
              <a:lnSpc>
                <a:spcPts val="3200"/>
              </a:lnSpc>
              <a:spcBef>
                <a:spcPts val="821"/>
              </a:spcBef>
              <a:buClr>
                <a:srgbClr val="5B9BD5"/>
              </a:buClr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而在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年，一年下來封鎖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億封釣魚郵件及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萬次可疑活動，這還只是涵蓋微軟企業及個人用戶的攔阻數據而已。</a:t>
            </a:r>
          </a:p>
        </p:txBody>
      </p:sp>
    </p:spTree>
    <p:extLst>
      <p:ext uri="{BB962C8B-B14F-4D97-AF65-F5344CB8AC3E}">
        <p14:creationId xmlns:p14="http://schemas.microsoft.com/office/powerpoint/2010/main" val="13014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中-微軟正黑_英-Calibri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(Security B).potx" id="{9C70C90E-0089-4D6D-B9C4-337B64B9E0D8}" vid="{6F02EAEF-9739-4F43-8C2A-3210C70F7A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Security B</Template>
  <TotalTime>849</TotalTime>
  <Words>1306</Words>
  <Application>Microsoft Office PowerPoint</Application>
  <PresentationFormat>A4 紙張 (210x297 公釐)</PresentationFormat>
  <Paragraphs>88</Paragraphs>
  <Slides>12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Microsoft YaHei UI Light</vt:lpstr>
      <vt:lpstr>Noto Sans CJK TC Regular</vt:lpstr>
      <vt:lpstr>Microsoft JhengHei</vt:lpstr>
      <vt:lpstr>Microsoft JhengHei</vt:lpstr>
      <vt:lpstr>新細明體</vt:lpstr>
      <vt:lpstr>Arial</vt:lpstr>
      <vt:lpstr>Calibri</vt:lpstr>
      <vt:lpstr>Cambria</vt:lpstr>
      <vt:lpstr>Times New Roman</vt:lpstr>
      <vt:lpstr>Light background</vt:lpstr>
      <vt:lpstr>Cybersecurity Global Summit</vt:lpstr>
      <vt:lpstr>Opening Speaker</vt:lpstr>
      <vt:lpstr>2019 Top 10 Risk by Interconnections</vt:lpstr>
      <vt:lpstr>Major Security Predictions in 2019</vt:lpstr>
      <vt:lpstr>The ICS Advisories from ICS-CERT</vt:lpstr>
      <vt:lpstr>ICS-Specific Vulnerability Disclosure Over Time</vt:lpstr>
      <vt:lpstr>Cloud Data Breaches – Case 1</vt:lpstr>
      <vt:lpstr>Cloud Data Breaches – Case 2</vt:lpstr>
      <vt:lpstr>Phishing Attack – ( 1/2 )</vt:lpstr>
      <vt:lpstr>Phishing Attack – ( 2/2 )</vt:lpstr>
      <vt:lpstr>Data Security Governance Framework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ASE Corporate Profile</dc:title>
  <dc:creator>陳裕忠</dc:creator>
  <cp:keywords>Security B</cp:keywords>
  <dc:description>Security B</dc:description>
  <cp:lastModifiedBy>許智程</cp:lastModifiedBy>
  <cp:revision>94</cp:revision>
  <cp:lastPrinted>2019-09-17T10:33:34Z</cp:lastPrinted>
  <dcterms:created xsi:type="dcterms:W3CDTF">2019-09-11T07:47:45Z</dcterms:created>
  <dcterms:modified xsi:type="dcterms:W3CDTF">2019-09-17T10:37:36Z</dcterms:modified>
</cp:coreProperties>
</file>