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33" r:id="rId2"/>
    <p:sldId id="612" r:id="rId3"/>
    <p:sldId id="613" r:id="rId4"/>
    <p:sldId id="515" r:id="rId5"/>
    <p:sldId id="614" r:id="rId6"/>
    <p:sldId id="615" r:id="rId7"/>
    <p:sldId id="593" r:id="rId8"/>
    <p:sldId id="598" r:id="rId9"/>
    <p:sldId id="599" r:id="rId10"/>
    <p:sldId id="600" r:id="rId11"/>
    <p:sldId id="594" r:id="rId12"/>
    <p:sldId id="595" r:id="rId13"/>
    <p:sldId id="616" r:id="rId14"/>
    <p:sldId id="617" r:id="rId15"/>
    <p:sldId id="596" r:id="rId16"/>
    <p:sldId id="260" r:id="rId17"/>
    <p:sldId id="261" r:id="rId18"/>
    <p:sldId id="601" r:id="rId19"/>
    <p:sldId id="267" r:id="rId20"/>
    <p:sldId id="627" r:id="rId21"/>
    <p:sldId id="262" r:id="rId22"/>
    <p:sldId id="264" r:id="rId23"/>
    <p:sldId id="266" r:id="rId24"/>
    <p:sldId id="60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VERGES" initials="SV" lastIdx="29" clrIdx="0">
    <p:extLst>
      <p:ext uri="{19B8F6BF-5375-455C-9EA6-DF929625EA0E}">
        <p15:presenceInfo xmlns:p15="http://schemas.microsoft.com/office/powerpoint/2012/main" userId="256cbcd4173fc203" providerId="Windows Live"/>
      </p:ext>
    </p:extLst>
  </p:cmAuthor>
  <p:cmAuthor id="2" name="LANCELOT RAVIER" initials="LR" lastIdx="1" clrIdx="1">
    <p:extLst>
      <p:ext uri="{19B8F6BF-5375-455C-9EA6-DF929625EA0E}">
        <p15:presenceInfo xmlns:p15="http://schemas.microsoft.com/office/powerpoint/2012/main" userId="S::ravierl@azure.univ-grenoble-alpes.fr::44be86a6-104b-4120-b8b8-3b1fc113a6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/>
    <p:restoredTop sz="94726"/>
  </p:normalViewPr>
  <p:slideViewPr>
    <p:cSldViewPr snapToGrid="0">
      <p:cViewPr>
        <p:scale>
          <a:sx n="115" d="100"/>
          <a:sy n="115" d="100"/>
        </p:scale>
        <p:origin x="5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9089-E030-7642-AFA8-173D7C29E8F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DE9C9-F01D-8249-A2E4-7619D69FB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0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DE9C9-F01D-8249-A2E4-7619D69FBD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1EA2F-4753-5976-A9D0-E479A546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7ED368-B770-E67D-9323-6CCB5487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B076E-BB47-7D95-6CE5-42491C7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0FA22-0267-F803-7CA0-B58248FC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10400-651E-3E59-BC27-34F15F9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45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88E89-F1BB-8D35-638E-32F8807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02BDE4-F6F6-4BC2-27A1-6AE516E0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8B975-62F9-05F7-FA7E-9E17FE1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FD8AF-381E-C558-DCAD-2D3EACB9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EB9A8-E514-A368-01E3-5996C204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C1821-A82C-A850-FB7B-9FF0C2F6F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2F0CDC-7FB0-6F30-C34E-7075C94F5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50C3B-564F-88F9-8A6B-783A2E2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2AF64A-7DEE-F7DC-6BA7-64D739E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F4BE2-77E0-5E92-F8EA-56F673B8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CC1D2-1F31-E671-6C61-3F05BF9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D68F6-2985-0790-88F6-C3DDF0A6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FD903-199C-502D-9D4A-2F010822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1A444-2B01-C94E-8E6F-03049642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EE887-5F22-DF27-608F-F4C47DED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BAC58-7D8D-C19F-D1E1-F2F12AD8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13A5C-392C-F85F-4B65-B62656BB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AA56E-C524-F0B3-3570-CBF6382B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7F638-A3EF-19D8-7DC0-1DA586B6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A15FF-00E2-AD7C-6D82-AFBCD4E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86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30CFC-E6EC-D309-65BF-4122EF14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7DABB-D8A3-1079-7485-03E692931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D68307-952D-4710-256C-7E9A30F1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45888-ED75-7208-2255-8B520636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DDDA58-2F1E-F65F-153D-29C55BBB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EE831-201B-08A9-CCE1-48B5855D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9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07CFB-DE4D-20CC-2A69-28BF37AA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C2C70-2B01-9985-0609-FC972AEE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327128-4AFF-E598-98C4-FABDF0AD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9C2EE-10FC-760A-4621-9EAE91D7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77DD18-1744-B0C4-1D75-B88A22EAB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01060-7873-C02F-2643-E8E101D8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4D4722-8A5C-8A07-A9A1-3E71A934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1B5E42-4BD0-814A-2ED6-05C2AFDD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2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11519-06A4-C309-0D62-E3649E48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7F34B-A3B3-D48A-057A-F62EFB2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0CA26A-776A-32C2-F5EB-216C3D4F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20843F-F455-2CD0-9B2F-87A3846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55046-4478-16E1-EECC-D3B9115C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A711EF-2902-7DAF-3050-962DE645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56E463-8891-5BA3-18BA-640B802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2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E229B-CD2A-0A08-7840-532B3DF9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7AE95-60B9-F26B-E172-48701D3C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5141D6-2002-3CFA-5AB4-BD41AADE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A62FDF-CB6D-CDFA-649C-3959DE65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F0D8E0-F6FF-C2CF-8668-558E578C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DEA129-FC71-2A2F-B79A-17609C9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0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95A94-5872-6974-3A66-D6928E57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169992-45BC-590E-C81D-E934AF6A3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22FABF-856F-C29D-44DA-442CEA47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0ED87-8F59-B81B-7045-133E8031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C87E2A-E315-650B-A268-BBAE840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F3BBA1-D174-6FF9-0E56-221D92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E16EAC-20FA-CA27-6727-6D856F0B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A862F-6117-21F0-695F-154F849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7369A-38E4-7CD8-0878-8509ED06A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6162D-11EB-C647-8BE6-546F2537328C}" type="datetimeFigureOut">
              <a:rPr lang="fr-FR" smtClean="0"/>
              <a:t>28/08/2025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EE90D-E26E-5669-28A1-EF5D3BFE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592A3-5175-1181-ABF3-2E32F7DC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802DB-5026-BF4D-98C7-1ED06701E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7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44FF7-6A96-EF99-CC96-AAEDD939A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FED9-579F-1770-5DAB-14FB5B0F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5. Comparaison des moyennes des différents marqueurs sanguins du fer (ou de la prévalence</a:t>
            </a:r>
            <a:br>
              <a:rPr lang="fr-FR" dirty="0"/>
            </a:br>
            <a:r>
              <a:rPr lang="fr-FR" dirty="0"/>
              <a:t>de valeurs hautes ou basses) entre enfants avec/sans anémie selon les différentes méthodes</a:t>
            </a:r>
            <a:br>
              <a:rPr lang="fr-FR" dirty="0"/>
            </a:br>
            <a:r>
              <a:rPr lang="fr-FR" dirty="0"/>
              <a:t>(OMS 2011, OMS 2024, </a:t>
            </a:r>
            <a:r>
              <a:rPr lang="fr-FR" dirty="0" err="1"/>
              <a:t>mean</a:t>
            </a:r>
            <a:r>
              <a:rPr lang="fr-FR" dirty="0"/>
              <a:t> [</a:t>
            </a:r>
            <a:r>
              <a:rPr lang="fr-FR" dirty="0" err="1"/>
              <a:t>Hb</a:t>
            </a:r>
            <a:r>
              <a:rPr lang="fr-FR" dirty="0"/>
              <a:t>] -1, -1,5 et -2SD,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Hbmass</a:t>
            </a:r>
            <a:r>
              <a:rPr lang="fr-FR" dirty="0"/>
              <a:t> -1, -1,5 et -2SD) par ville et</a:t>
            </a:r>
            <a:br>
              <a:rPr lang="fr-FR" dirty="0"/>
            </a:br>
            <a:r>
              <a:rPr lang="fr-FR" dirty="0"/>
              <a:t>par catégorie d’âge </a:t>
            </a:r>
            <a:br>
              <a:rPr lang="fr-FR" dirty="0"/>
            </a:br>
            <a:r>
              <a:rPr lang="fr-FR" dirty="0"/>
              <a:t>a. Box plots</a:t>
            </a:r>
            <a:br>
              <a:rPr lang="fr-FR" dirty="0"/>
            </a:br>
            <a:r>
              <a:rPr lang="fr-FR" dirty="0"/>
              <a:t>b. Tables avec </a:t>
            </a:r>
            <a:r>
              <a:rPr lang="fr-FR" dirty="0" err="1"/>
              <a:t>mean</a:t>
            </a:r>
            <a:r>
              <a:rPr lang="fr-FR" dirty="0"/>
              <a:t> +/- SD</a:t>
            </a:r>
          </a:p>
        </p:txBody>
      </p:sp>
    </p:spTree>
    <p:extLst>
      <p:ext uri="{BB962C8B-B14F-4D97-AF65-F5344CB8AC3E}">
        <p14:creationId xmlns:p14="http://schemas.microsoft.com/office/powerpoint/2010/main" val="16772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64F5-312A-321A-0C25-8625A64A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F024CCA-1108-C69B-D362-E77F7D42EEFE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Nutrition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qualitative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F85B7F0-663D-A340-CB52-BBAE3581DF1E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00200"/>
          <a:ext cx="11353797" cy="10556240"/>
        </p:xfrm>
        <a:graphic>
          <a:graphicData uri="http://schemas.openxmlformats.org/drawingml/2006/table">
            <a:tbl>
              <a:tblPr/>
              <a:tblGrid>
                <a:gridCol w="162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Calcium..mg.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-100.154919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-4.104859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-3.685594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-3.394914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-2.732820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-2.847388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-2.751197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-54.466766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-43.599235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-42.330058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51.098407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38.536260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-9.044879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-13.591932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-13.536793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8.847947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0.256211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0.212267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0.180048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-0.284814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-0.118760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0.162652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0.145048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-0.120422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-340.125190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-272.680563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295.230576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246.110529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5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CC9B9-A1E4-FFC7-280B-B3CF0A89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567338A-7EA9-4EC5-1D46-5B293799E7C5}"/>
              </a:ext>
            </a:extLst>
          </p:cNvPr>
          <p:cNvSpPr txBox="1"/>
          <p:nvPr/>
        </p:nvSpPr>
        <p:spPr>
          <a:xfrm>
            <a:off x="3049732" y="2828836"/>
            <a:ext cx="609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18. Description et comparaisons des variables neurocognitives des enfants</a:t>
            </a:r>
          </a:p>
          <a:p>
            <a:r>
              <a:rPr lang="fr-FR" dirty="0"/>
              <a:t>a. Box plots par altitude et catégories d’âge</a:t>
            </a:r>
          </a:p>
          <a:p>
            <a:r>
              <a:rPr lang="fr-FR" dirty="0"/>
              <a:t>b. Tables avec </a:t>
            </a:r>
            <a:r>
              <a:rPr lang="fr-FR" dirty="0" err="1"/>
              <a:t>mean</a:t>
            </a:r>
            <a:r>
              <a:rPr lang="fr-FR" dirty="0"/>
              <a:t> +/- SD par altitude et catégorie d’âge</a:t>
            </a:r>
          </a:p>
        </p:txBody>
      </p:sp>
    </p:spTree>
    <p:extLst>
      <p:ext uri="{BB962C8B-B14F-4D97-AF65-F5344CB8AC3E}">
        <p14:creationId xmlns:p14="http://schemas.microsoft.com/office/powerpoint/2010/main" val="2608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92A89-A457-9BBC-49B5-1F8CF475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49C233-E12F-08CB-5F7B-E24423BE52F0}"/>
              </a:ext>
            </a:extLst>
          </p:cNvPr>
          <p:cNvSpPr txBox="1"/>
          <p:nvPr/>
        </p:nvSpPr>
        <p:spPr>
          <a:xfrm>
            <a:off x="3046269" y="1550755"/>
            <a:ext cx="60994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Relation entre [</a:t>
            </a:r>
            <a:r>
              <a:rPr lang="fr-FR" dirty="0" err="1"/>
              <a:t>Hb</a:t>
            </a:r>
            <a:r>
              <a:rPr lang="fr-FR" dirty="0"/>
              <a:t>], </a:t>
            </a:r>
            <a:r>
              <a:rPr lang="fr-FR" dirty="0" err="1"/>
              <a:t>Ht</a:t>
            </a:r>
            <a:r>
              <a:rPr lang="fr-FR" dirty="0"/>
              <a:t>, </a:t>
            </a:r>
            <a:r>
              <a:rPr lang="fr-FR" dirty="0" err="1"/>
              <a:t>Hbmass</a:t>
            </a:r>
            <a:r>
              <a:rPr lang="fr-FR" dirty="0"/>
              <a:t>, les variables du fer, diagnostic de l’anémie (OMS 2011, OMS</a:t>
            </a:r>
          </a:p>
          <a:p>
            <a:r>
              <a:rPr lang="fr-FR" dirty="0"/>
              <a:t>2024, OMS 2011 + Ferritine basse, OMS 2024 + Ferritine basse) et de la polyglobulie (OMS</a:t>
            </a:r>
          </a:p>
          <a:p>
            <a:r>
              <a:rPr lang="fr-FR" dirty="0"/>
              <a:t>2011, OMS 2024) selon les différentes méthodes, et les variables neurocognitives</a:t>
            </a:r>
          </a:p>
          <a:p>
            <a:r>
              <a:rPr lang="fr-FR" dirty="0"/>
              <a:t>a. Régressions simples</a:t>
            </a:r>
          </a:p>
          <a:p>
            <a:r>
              <a:rPr lang="fr-FR" dirty="0"/>
              <a:t>b. Régressions multiples</a:t>
            </a:r>
          </a:p>
          <a:p>
            <a:endParaRPr lang="fr-FR" dirty="0"/>
          </a:p>
          <a:p>
            <a:r>
              <a:rPr lang="fr-FR" dirty="0"/>
              <a:t>c. Box plots et tables des variables neurocognitives chez les enfants en fonction de leur</a:t>
            </a:r>
          </a:p>
          <a:p>
            <a:r>
              <a:rPr lang="fr-FR" dirty="0"/>
              <a:t>diagnostic de l’anémie ou de polyglobulie (avec ou sans, selon les différentes</a:t>
            </a:r>
          </a:p>
          <a:p>
            <a:r>
              <a:rPr lang="fr-FR" dirty="0"/>
              <a:t>méthodes)</a:t>
            </a:r>
          </a:p>
        </p:txBody>
      </p:sp>
    </p:spTree>
    <p:extLst>
      <p:ext uri="{BB962C8B-B14F-4D97-AF65-F5344CB8AC3E}">
        <p14:creationId xmlns:p14="http://schemas.microsoft.com/office/powerpoint/2010/main" val="11771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BEDEA75-6C2A-F7D6-4801-660D79A1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11AE9F6-65C6-9FE6-151E-AB8C8B842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13944"/>
              </p:ext>
            </p:extLst>
          </p:nvPr>
        </p:nvGraphicFramePr>
        <p:xfrm>
          <a:off x="457200" y="1600200"/>
          <a:ext cx="10371879" cy="7027344"/>
        </p:xfrm>
        <a:graphic>
          <a:graphicData uri="http://schemas.openxmlformats.org/drawingml/2006/table">
            <a:tbl>
              <a:tblPr/>
              <a:tblGrid>
                <a:gridCol w="248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BRIEF_IFL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36.65 ± 8.97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34.90 ± 6.21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33.39 ± 5.41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38.20 ± 6.29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BRIEF_IFL_Nota_T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65.71 ± 15.81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62.31 ± 11.58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59.11 ± 9.60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69.60 ± 11.96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BRIEF_IGFE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114.07 ± 24.82 (n=15)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109.89 ± 15.59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108.39 ± 16.83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122.70 ± 17.04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BRIEF_IGFE_Nota_T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64.07 ± 14.35 (n=15)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62.24 ± 10.29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61.22 ± 10.88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71.50 ± 11.21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48.29 ± 10.05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47.05 ± 7.80 (n=38)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45.72 ± 7.66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53.20 ± 7.86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BRIEF_IME_Nota_T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60.59 ± 10.92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60.11 ± 9.47 (n=38)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58.89 ± 10.09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67.40 ± 9.40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19.59 ± 4.53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18.31 ± 3.33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18.59 ± 3.47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18.70 ± 3.95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64.41 ± 13.16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60.62 ± 9.85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61.18 ± 9.95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62.00 ± 11.89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Flexibilidad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17.06 ± 5.01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16.57 ± 3.96 (n=40)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15.11 ± 2.63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19.50 ± 3.60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Flexibilidad_Nota_T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62.24 ± 15.92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60.35 ± 13.38 (n=40)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54.83 ± 8.32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71.90 ± 12.62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29.24 ± 6.23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28.71 ± 4.77 (n=38)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29.28 ± 5.58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31.30 ± 5.23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62.35 ± 12.26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59.97 ± 9.94 (n=38)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60.78 ± 11.15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67.20 ± 11.10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31.06 ± 6.72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29.08 ± 5.33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27.94 ± 5.35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33.50 ± 5.40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63.24 ± 11.56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59.95 ± 10.35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57.78 ± 10.57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68.70 ± 10.33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17.24 ± 3.65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18.05 ± 3.33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17.78 ± 3.44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19.70 ± 3.47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54.65 ± 9.19 (n=17)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59.41 ± 10.02 (n=39)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59.33 ± 10.29 (n=18)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62.40 ± 9.90 (n=10)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6D1FCCE-E447-EDD0-1FE7-7ABC8DD0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76BD380-F673-3A8F-49DC-848E776AC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129"/>
              </p:ext>
            </p:extLst>
          </p:nvPr>
        </p:nvGraphicFramePr>
        <p:xfrm>
          <a:off x="457200" y="1600200"/>
          <a:ext cx="10752166" cy="17631935"/>
        </p:xfrm>
        <a:graphic>
          <a:graphicData uri="http://schemas.openxmlformats.org/drawingml/2006/table">
            <a:tbl>
              <a:tblPr/>
              <a:tblGrid>
                <a:gridCol w="248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3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75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Assemblage_Z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 ± 1.22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-0.33 ± 0.92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 ± 1.09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-0.25 ± 1.19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108.83 ± 20.55 (n=70)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107.65 ± 20.99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108.05 ± 20.68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110.47 ± 20.45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BRIEF2_IGE_Nota_T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59.70 ± 11.55 (n=69)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60.12 ± 11.45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59.26 ± 10.90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60.33 ± 11.40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BRIEF2_IRCG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58.14 ± 11.89 (n=70)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57.46 ± 12.32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57.39 ± 11.94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60.35 ± 12.19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BRIEF2_IRCG_Nota_T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57.24 ± 11.31 (n=70)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57.96 ± 11.18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56.90 ± 10.53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59.13 ± 10.97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BRIEF2_IRCN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21.78 ± 4.68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21.67 ± 4.83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21.47 ± 4.50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22.24 ± 4.79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BRIEF2_IRCN_Nota_T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58.00 ± 10.44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58.49 ± 10.40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57.58 ± 9.64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59.06 ± 10.73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28.99 ± 5.58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28.33 ± 6.08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29.38 ± 5.90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28.37 ± 5.61 (n=51)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BRIEF2_IREM_Nota_T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60.86 ± 10.46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60.16 ± 11.44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61.63 ± 10.80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59.92 ± 10.51 (n=51)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15.15 ± 3.17 (n=74)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14.64 ± 3.75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15.38 ± 3.74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14.77 ± 3.20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58.84 ± 8.90 (n=74)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57.69 ± 10.68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59.50 ± 10.30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57.85 ± 8.93 (n=52)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Coordination_Z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-0.34 ± 0.99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-0.64 ± 0.97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-0.55 ± 0.93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-0.58 ± 0.90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38.15 ± 8.86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35.94 ± 9.70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36.98 ± 9.07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35.31 ± 8.45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40.26 ± 8.30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38.96 ± 7.87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38.41 ± 8.63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37.04 ± 8.43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39.68 ± 11.34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37.76 ± 9.59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40.84 ± 9.84 (n=116)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36.55 ± 9.78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9365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DS_Labyrinthe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19.63 ± 4.81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18.55 ± 4.85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19.71 ± 4.79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18.94 ± 4.94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17.40 ± 3.70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17.15 ± 3.58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18.00 ± 3.85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15.22 ± 4.25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DS_Purdue_Assemblage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24.94 ± 6.48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23.09 ± 4.51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25.08 ± 5.78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24.13 ± 6.31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DS_Purdue_Coordination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9.98 ± 1.83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9.41 ± 1.77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9.61 ± 1.76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9.56 ± 1.71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12.65 ± 1.82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12.58 ± 1.83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12.96 ± 2.11 (n=118)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12.87 ± 1.87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10.96 ± 2.12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11.27 ± 1.85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11.68 ± 1.75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11.33 ± 1.80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Flexibilidad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13.90 ± 3.25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13.66 ± 2.97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14.00 ± 2.81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13.80 ± 3.08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Flexibilidad_Nota_T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60.77 ± 12.72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60.34 ± 11.62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61.31 ± 10.91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60.55 ± 11.92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14.05 ± 3.28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14.09 ± 3.39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14.03 ± 3.29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14.60 ± 3.55 (n=43)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56.29 ± 10.32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57.15 ± 10.49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56.50 ± 10.06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58.52 ± 10.59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8.79 ± 2.42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8.64 ± 2.17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8.82 ± 2.32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9.53 ± 2.49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54.90 ± 12.12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55.50 ± 11.08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55.27 ± 11.48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58.29 ± 12.09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-0.51 ± 1.15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-0.40 ± 0.97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-0.32 ± 1.15 (n=118)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-0.36 ± 1.01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MND_Z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-0.86 ± 1.25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-0.60 ± 1.02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-0.42 ± 0.96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-0.63 ± 0.98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14.71 ± 3.83 (n=72)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14.61 ± 3.79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14.44 ± 3.59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15.45 ± 3.74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57.96 ± 12.07 (n=72)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58.57 ± 11.75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57.31 ± 10.45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59.85 ± 11.02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Organizacion_Materiales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10.34 ± 2.50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10.11 ± 2.44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10.28 ± 2.38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10.57 ± 2.33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Organizacion_Materiales_Nota_T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56.64 ± 10.84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56.22 ± 10.25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56.47 ± 10.05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57.38 ± 9.55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14.89 ± 2.87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14.89 ± 3.44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14.83 ± 3.47 (n=110)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15.49 ± 3.60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56.37 ± 9.01 (n=73)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57.64 ± 10.12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56.50 ± 10.30 (n=110)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58.04 ± 10.53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12.85 ± 2.33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12.74 ± 2.42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12.19 ± 2.68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11.57 ± 2.68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9.02 ± 2.33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8.88 ± 2.24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8.97 ± 2.01 (n=116)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7.81 ± 1.87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39365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QI_Labyrinthe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10.67 ± 3.29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10.64 ± 4.03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11.14 ± 4.07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10.07 ± 3.52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9.82 ± 2.51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9.98 ± 2.40 (n=53)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10.17 ± 2.77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8.14 ± 2.71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3928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Supervision_Si_Mismo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7.68 ± 2.01 (n=75)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7.54 ± 2.04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7.48 ± 1.69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7.58 ± 1.88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3928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Supervision_Si_Mismo_Nota_T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59.07 ± 11.00 (n=75)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58.91 ± 11.10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58.19 ± 8.98 (n=112)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58.62 ± 10.32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3928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Supervision_Tarea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9.30 ± 2.11 (n=74)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9.50 ± 2.17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9.16 ± 2.22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9.55 ± 2.04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3928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Supervision_Tarea_Nota_T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53.74 ± 9.90 (n=74)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56.14 ± 9.53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53.58 ± 9.58 (n=113)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54.98 ± 9.61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A99B-647B-B932-3A03-2E1861EE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1343D8F-DE49-5836-A290-01FC586D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anemic</a:t>
            </a:r>
            <a:r>
              <a:rPr lang="fr-FR" sz="2400" dirty="0"/>
              <a:t> and non-</a:t>
            </a:r>
            <a:r>
              <a:rPr lang="fr-FR" sz="2400" dirty="0" err="1"/>
              <a:t>anemic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(neuro)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062088B-58BC-66C7-09EE-97A8F00920E0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00200"/>
          <a:ext cx="11353800" cy="14437360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 IGFE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 IGFE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 IGFE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 IGFE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Assembly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Assembly (Z)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Working Memory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IRCN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Emotional Control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Planning &amp; Organization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Planning &amp; Organization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Task Monitoring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Working Memory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Working Memory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Assembly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Non-Dominant Hand (Z)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0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96F7-CC0C-A8C4-5C9C-1187454C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E2CE255-1196-D12E-BAB6-997370927298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polycythemic</a:t>
            </a:r>
            <a:r>
              <a:rPr lang="fr-FR" sz="2400" dirty="0"/>
              <a:t> and non-</a:t>
            </a:r>
            <a:r>
              <a:rPr lang="fr-FR" sz="2400" dirty="0" err="1"/>
              <a:t>polycythemic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(neuro)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0A9A1-49D5-CF79-9185-C9552B08A72E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00200"/>
          <a:ext cx="11315700" cy="13172440"/>
        </p:xfrm>
        <a:graphic>
          <a:graphicData uri="http://schemas.openxmlformats.org/drawingml/2006/table">
            <a:tbl>
              <a:tblPr/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Coding IQ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Matrix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Assembly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IGE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IRCG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 IREM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Cancellation Part 2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Coding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Flexibility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Initiative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Planning &amp; Organization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Planning &amp; Organization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Cancellation Part 1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Cancellation Part 1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Cancellation Part 2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Coding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Coding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Coding IQ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Matrix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Organization of Materials (T-score)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Assembly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Coordination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Coordination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Dominant Hand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Dominant Hand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Dominant Hand (Z)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Non-Dominant Hand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Purdue Non-Dominant Hand (Z)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Maze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Maze (DS)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4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0367-F8B0-8782-0D70-096FEB9B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E4EE0A3-AB66-F2C2-44C1-64BBAD087126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Neuro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quantitative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2E0F5D-F008-FC3B-6989-E9E94FC6E50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353797" cy="28732480"/>
        </p:xfrm>
        <a:graphic>
          <a:graphicData uri="http://schemas.openxmlformats.org/drawingml/2006/table">
            <a:tbl>
              <a:tblPr/>
              <a:tblGrid>
                <a:gridCol w="162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0.079903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-0.020178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-0.022767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-0.020428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DS_Labyrinthe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-0.022782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-0.036764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DS_Purdue_Assemblage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-0.023107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DS_Purdue_Coordination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-0.051337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-0.062060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-0.044621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Flexibilidad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0.094470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0.117938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0.012695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0.108371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0.080097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-0.023488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0.376194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BRIEF_IME_Nota_T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0.345459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0.451172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0.144978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0.316320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ERFE..ng.mL.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0.046391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Assemblage_Z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0.649538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Coordination_Z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0.828567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DS_Purdue_Assemblage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0.140158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DS_Purdue_Coordination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0.535478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0.541231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0.469985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-0.139135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-0.074180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-0.349262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Iniciativa_Nota_T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-0.082095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0.893515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MND_Z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0.674938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-0.148324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-0.062200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Supervision_Tarea_Nota_T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-0.080361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-0.069650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-0.066529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0.128961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0.135015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-0.054740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0.191318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MND_Z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0.212671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-0.058626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-0.085448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-0.129907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BRIEF_IGFE_Nota_T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0.080579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-0.188720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-0.157254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0.414642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0.439066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-0.161149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0.611248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MND_Z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0.691078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-0.161712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-0.256200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-0.338930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-0.111935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0.183737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0.179934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0.283268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MND_Z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0.294047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-0.131158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-0.146940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-0.205341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BRIEF_IGFE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0.004499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BRIEF_IGFE_Nota_T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0.007507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0.005320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0.005248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0.006759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0.023803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-0.008692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-0.008792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-4.308540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Control_Emocional_Nota_T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-1.731481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-2.333990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-2.399412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-1.712056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0.176525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0.113426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0.090072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QI_Barrage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0.224850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0.315224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36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0DD0-CEAC-728F-BF59-7949B4FE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DE8B024-C717-07CE-F600-34265CE78B34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Neuro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qualitative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F291B6F-3266-891B-93AB-F9F2AA80A32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353797" cy="14081760"/>
        </p:xfrm>
        <a:graphic>
          <a:graphicData uri="http://schemas.openxmlformats.org/drawingml/2006/table">
            <a:tbl>
              <a:tblPr/>
              <a:tblGrid>
                <a:gridCol w="162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Assemblage_Z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0.665753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Assemblage_Z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0.306657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4.775000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BRIEF2_IREM_Nota_T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8.164286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Coordination_Z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-0.837987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Coordination_Z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-1.009587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5.223419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DS_Barrage_partie_2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7.429573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7.338095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DS_Code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3.559259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DS_Purdue_Assemblage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4.138889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DS_Purdue_Assemblage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2.566210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DS_Purdue_Coordination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-1.695522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DS_Purdue_Coordination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-1.938427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-1.841317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1.321809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0.818931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DS_Purdue_Main_Non_Dominante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0.641187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4.279774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4.411891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Inhibicion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-3.000522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-1.023223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MD_Z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-1.147506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4.543732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5.928273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Memoria_Trabajo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-3.341654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Organizacion_Materiales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-1.445341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1.840269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2.683227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Planificacion_Organizacion_Nota_T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6.071959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QI_Matrice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-0.776060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Supervision_Si_Mismo_Nota_T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-9.768166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9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7A55-27A5-9DC1-AB64-731A684C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0B042B4-FBCA-564F-54A3-A957AD0A9F05}"/>
              </a:ext>
            </a:extLst>
          </p:cNvPr>
          <p:cNvSpPr txBox="1"/>
          <p:nvPr/>
        </p:nvSpPr>
        <p:spPr>
          <a:xfrm>
            <a:off x="3050498" y="1447588"/>
            <a:ext cx="6100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Relation entre [</a:t>
            </a:r>
            <a:r>
              <a:rPr lang="fr-FR" dirty="0" err="1"/>
              <a:t>Hb</a:t>
            </a:r>
            <a:r>
              <a:rPr lang="fr-FR" dirty="0"/>
              <a:t>], </a:t>
            </a:r>
            <a:r>
              <a:rPr lang="fr-FR" dirty="0" err="1"/>
              <a:t>Ht</a:t>
            </a:r>
            <a:r>
              <a:rPr lang="fr-FR" dirty="0"/>
              <a:t>, </a:t>
            </a:r>
            <a:r>
              <a:rPr lang="fr-FR" dirty="0" err="1"/>
              <a:t>Hbmass</a:t>
            </a:r>
            <a:r>
              <a:rPr lang="fr-FR" dirty="0"/>
              <a:t>, les variables du fer, diagnostic de l’anémie (OMS 2011, OMS</a:t>
            </a:r>
          </a:p>
          <a:p>
            <a:r>
              <a:rPr lang="fr-FR" dirty="0"/>
              <a:t>2024, OMS 2011 + Ferritine basse, OMS 2024 + Ferritine basse) et de la polyglobulie (OMS</a:t>
            </a:r>
          </a:p>
          <a:p>
            <a:r>
              <a:rPr lang="fr-FR" dirty="0"/>
              <a:t>2011, OMS 2024) selon les différentes méthodes, et les variables cardiaques (vol OD </a:t>
            </a:r>
            <a:r>
              <a:rPr lang="fr-FR" dirty="0" err="1"/>
              <a:t>ind</a:t>
            </a:r>
            <a:r>
              <a:rPr lang="fr-FR" dirty="0"/>
              <a:t>,</a:t>
            </a:r>
          </a:p>
          <a:p>
            <a:r>
              <a:rPr lang="fr-FR" dirty="0" err="1"/>
              <a:t>PAPs</a:t>
            </a:r>
            <a:r>
              <a:rPr lang="fr-FR" dirty="0"/>
              <a:t>, </a:t>
            </a:r>
            <a:r>
              <a:rPr lang="fr-FR" dirty="0" err="1"/>
              <a:t>PAPm</a:t>
            </a:r>
            <a:r>
              <a:rPr lang="fr-FR" dirty="0"/>
              <a:t> et TVR)</a:t>
            </a:r>
          </a:p>
          <a:p>
            <a:r>
              <a:rPr lang="fr-FR" dirty="0"/>
              <a:t>a. Régressions simples</a:t>
            </a:r>
          </a:p>
          <a:p>
            <a:r>
              <a:rPr lang="fr-FR" dirty="0"/>
              <a:t>b. Régressions multiples</a:t>
            </a:r>
          </a:p>
          <a:p>
            <a:r>
              <a:rPr lang="fr-FR" dirty="0"/>
              <a:t>c. Box plots et tables des variables cardiaques chez les enfants en fonction de leur</a:t>
            </a:r>
          </a:p>
          <a:p>
            <a:r>
              <a:rPr lang="fr-FR" dirty="0"/>
              <a:t>diagnostic de l’anémie ou de polyglobulie (avec ou sans, selon les différentes</a:t>
            </a:r>
          </a:p>
          <a:p>
            <a:r>
              <a:rPr lang="fr-FR" dirty="0"/>
              <a:t>méthodes)</a:t>
            </a:r>
          </a:p>
        </p:txBody>
      </p:sp>
    </p:spTree>
    <p:extLst>
      <p:ext uri="{BB962C8B-B14F-4D97-AF65-F5344CB8AC3E}">
        <p14:creationId xmlns:p14="http://schemas.microsoft.com/office/powerpoint/2010/main" val="31379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E2F9B5C-D400-DEA4-EE74-169A29D0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A7D857F-0D1E-A98F-9CA0-0B5405977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4842"/>
              </p:ext>
            </p:extLst>
          </p:nvPr>
        </p:nvGraphicFramePr>
        <p:xfrm>
          <a:off x="419099" y="1283456"/>
          <a:ext cx="10922085" cy="4291087"/>
        </p:xfrm>
        <a:graphic>
          <a:graphicData uri="http://schemas.openxmlformats.org/drawingml/2006/table">
            <a:tbl>
              <a:tblPr/>
              <a:tblGrid>
                <a:gridCol w="257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3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5.07 ± 1.17 (n=33)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5.08 ± 0.89 (n=26)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4.83 ± 1.06 (n=35)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4.82 ± 1.04 (n=44)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5.04 ± 4.31 (n=34)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7.81 ± 14.73 (n=27)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6.57 ± 6.39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5.34 ± 3.47 (n=46)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ERFE..ng.mL.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 ± 0.49 (n=19)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1.09 ± 1.92 (n=25)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2.73 ± 5.40 (n=36)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1.90 ± 4.50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11.33 ± 4.77 (n=34)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12.73 ± 5.96 (n=27)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12.40 ± 6.17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13.05 ± 8.01 (n=46)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29.50 ± 15.79 (n=34)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28.15 ± 21.15 (n=27)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19.97 ± 11.84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20.24 ± 15.52 (n=46)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fr-FR"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lang="fr-FR"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L-J; R-L</a:t>
                      </a: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1.61 ± 0.36 (n=34)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1.54 ± 0.26 (n=26)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1.68 ± 0.30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2.04 ± 0.75 (n=46)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2.75 ± 0.36 (n=34)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2.68 ± 0.35 (n=27)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2.99 ± 0.39 (n=37)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3.02 ± 0.54 (n=46)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R-L; J-C; R-C</a:t>
                      </a:r>
                      <a:r>
                        <a:rPr lang="fr-FR"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; L-J</a:t>
                      </a: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355.78 ± 109.77 (n=9)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446.05 ± 154.26 (n=21)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485.71 ± 149.04 (n=28)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404.17 ± 140.80 (n=23)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16.62 ± 2.91 (n=9)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16.39 ± 3.36 (n=20)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12.68 ± 2.86 (n=25)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11.87 ± 3.04 (n=24)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L-J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17791"/>
              </p:ext>
            </p:extLst>
          </p:nvPr>
        </p:nvGraphicFramePr>
        <p:xfrm>
          <a:off x="972645" y="924339"/>
          <a:ext cx="10246708" cy="23614618"/>
        </p:xfrm>
        <a:graphic>
          <a:graphicData uri="http://schemas.openxmlformats.org/drawingml/2006/table">
            <a:tbl>
              <a:tblPr/>
              <a:tblGrid>
                <a:gridCol w="110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3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75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0.54 ± 0.12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 ± 0.11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0.49 ± 0.10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0.53 ± 0.12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0.42 ± 0.09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 ± 0.09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0.32 ± 0.08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 ± 0.15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18.33 ± 1.38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16.98 ± 1.47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16.83 ± 1.42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16.97 ± 1.74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4.79 ± 0.87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3.87 ± 0.87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3.69 ± 0.94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3.97 ± 1.11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39.74 ± 3.72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37.34 ± 3.67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38.29 ± 3.39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37.41 ± 3.95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32.57 ± 4.08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33.47 ± 4.06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33.04 ± 4.07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34.21 ± 4.26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25.27 ± 3.05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23.16 ± 2.39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23.73 ± 2.90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23.80 ± 2.73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20.67 ± 2.68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20.77 ± 2.74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20.49 ± 3.19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21.70 ± 3.04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0.19 ± 0.03 (n=80)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 ± 0.02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 ± 0.02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 ± 0.02 (n=88)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1.84 ± 0.41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1.95 ± 0.45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1.98 ± 0.42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1.68 ± 0.39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1.50 ± 0.30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 ± 0.40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2.01 ± 0.52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 ± 0.60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E.e..mit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4.98 ± 0.91 (n=80)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5.33 ± 0.87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5.27 ± 0.89 (n=117)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5.16 ± 0.99 (n=87)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0.95 ± 0.13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 ± 0.12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 ± 0.14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0.85 ± 0.15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0.60 ± 0.08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0.61 ± 0.09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0.60 ± 0.10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0.56 ± 0.10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80.00 ± 12.04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78.98 ± 11.68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75.11 ± 11.88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84.12 ± 13.33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66.05 ± 6.41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68.61 ± 5.43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68.82 ± 6.84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66.73 ± 6.22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51.48 ± 4.42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56.61 ± 6.23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55.14 ± 4.67 (n=114)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55.05 ± 5.14 (n=86)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FR.VD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49.31 ± 6.58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51.26 ± 5.05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47.38 ± 6.50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46.42 ± 6.14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J-C;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-17.72 ± 1.66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-19.87 ± 2.03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-19.21 ± 2.38 (n=114)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-18.42 ± 2.17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3.92 ± 0.70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3.44 ± 0.64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3.14 ± 0.59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3.58 ± 0.83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17.95 ± 2.36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17.60 ± 2.40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17.86 ± 2.34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17.85 ± 2.31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23.00 ± 2.76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21.73 ± 3.33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22.02 ± 2.86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20.57 ± 3.54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67.38 ± 9.66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53.75 ± 11.65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59.77 ± 12.65 (n=118)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51.42 ± 12.76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78.14 ± 8.61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64.11 ± 10.27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71.06 ± 11.69 (n=118)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61.23 ± 13.72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13.12 ± 2.15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18.18 ± 2.33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20.73 ± 2.82 (n=101)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25.68 ± 3.32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18.24 ± 3.52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26.53 ± 3.82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30.70 ± 4.62 (n=101)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38.82 ± 5.44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99.64 ± 10.36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84.84 ± 10.51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93.65 ± 12.27 (n=118)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82.92 ± 13.15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7.53 ± 1.16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6.84 ± 1.13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6.94 ± 1.01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7.02 ± 1.06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RWT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 ± 0.07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 ± 0.06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 ± 0.05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 ± 0.06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1.24 ± 0.20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1.13 ± 0.19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1.18 ± 0.19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1.12 ± 0.20 (n=92)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12.48 ± 2.67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10.60 ± 2.27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11.72 ± 2.86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12.95 ± 3.10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10.17 ± 2.00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9.37 ± 1.41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9.96 ± 1.88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11.71 ± 2.21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6.31 ± 1.49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5.16 ± 1.17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6.20 ± 1.83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6.88 ± 1.57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5.15 ± 1.18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4.57 ± 0.87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5.28 ± 1.34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6.25 ± 1.24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TAPSE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18.15 ± 2.41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18.77 ± 2.05 (n=51)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19.28 ± 2.56 (n=115)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18.31 ± 2.31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147.05 ± 36.39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138.62 ± 24.37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148.74 ± 31.32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139.72 ± 32.48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168.33 ± 49.54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175.73 ± 34.06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195.13 ± 47.72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158.26 ± 49.90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2.83 ± 0.72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4.86 ± 0.95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5.89 ± 1.55 (n=101)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6.73 ± 1.91 (n=75)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Tacc.pulm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139.27 ± 19.29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148.05 ± 16.96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132.43 ± 19.01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127.94 ± 19.67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R-L; J-C;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69.65 ± 15.20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60.27 ± 14.81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63.96 ± 13.49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60.50 ± 16.00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56.41 ± 9.93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53.17 ± 8.71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54.51 ± 8.77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54.26 ± 10.80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0.67 ± 0.08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0.67 ± 0.09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0.68 ± 0.10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0.76 ± 0.12 (n=92)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31.99 ± 3.78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30.02 ± 4.03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31.59 ± 3.89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29.30 ± 4.01 (n=92)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h.r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 ± 0.06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 ± 0.06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 ± 0.05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 ± 0.06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83.68 ± 21.31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72.58 ± 21.03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73.65 ± 20.49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71.29 ± 20.84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onde.S.tric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12.95 ± 1.68 (n=75)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11.93 ± 1.40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12.09 ± 1.50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12.63 ± 1.64 (n=78)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strain.VD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-24.16 ± 3.26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-22.67 ± 3.07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-23.53 ± 3.61 (n=120)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-22.68 ± 3.40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9.32 ± 1.80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9.68 ± 2.01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10.64 ± 2.23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11.56 ± 2.80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7.60 ± 1.37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8.55 ± 1.14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9.06 ± 1.35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10.38 ± 1.61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12.67 ± 2.02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11.63 ± 2.28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11.59 ± 2.19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11.21 ± 2.18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10.34 ± 1.59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10.27 ± 1.23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9.91 ± 1.49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10.15 ± 1.48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2.12 ± 0.21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2.57 ± 0.18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2.76 ± 0.21 (n=101)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3.11 ± 0.21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J-C;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19.47 ± 6.17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21.20 ± 7.23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24.46 ± 8.02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28.73 ± 10.34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15.76 ± 4.38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18.47 ± 4.25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20.60 ± 5.15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25.47 ± 6.56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29.60 ± 7.27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28.51 ± 7.81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26.67 ± 8.05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25.22 ± 7.61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24.02 ± 5.13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24.95 ± 4.42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22.65 ± 5.62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22.55 ± 4.88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J-C;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vol.ej..teich.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45.94 ± 10.79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41.49 ± 11.46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44.40 ± 10.46 (n=119)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40.99 ± 11.88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60.31 ± 9.95 (n=81)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49.53 ± 12.44 (n=56)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49.38 ± 12.34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47.72 ± 12.67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</a:tbl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391C7EEF-F90C-9CF3-64AF-F882BAD0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964EF-A45F-7932-01BE-8BF8DD4CE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25E2608-4D94-422F-3548-2E084636F01F}"/>
              </a:ext>
            </a:extLst>
          </p:cNvPr>
          <p:cNvSpPr txBox="1">
            <a:spLocks/>
          </p:cNvSpPr>
          <p:nvPr/>
        </p:nvSpPr>
        <p:spPr>
          <a:xfrm>
            <a:off x="419099" y="39506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anemic</a:t>
            </a:r>
            <a:r>
              <a:rPr lang="fr-FR" sz="2400" dirty="0"/>
              <a:t> and non-</a:t>
            </a:r>
            <a:r>
              <a:rPr lang="fr-FR" sz="2400" dirty="0" err="1"/>
              <a:t>anemic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</a:t>
            </a:r>
            <a:r>
              <a:rPr lang="fr-FR" sz="2400" dirty="0" err="1"/>
              <a:t>heart</a:t>
            </a:r>
            <a:r>
              <a:rPr lang="fr-FR" sz="2400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69E45-56B2-79F3-A1B9-CFD443982C8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353800" cy="12496800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Heart Rate (bpm)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LVEF (Auto)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End-Diastolic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Systemic Vascular Resistance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 Jet Velocity (m/s)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Heart Rate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LV End-Diastolic Volume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RA Surface Area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Global Longitudinal Strain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Arterial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Pulmonary Acceleration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Relative Wall Thickness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A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A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Stroke Volume (Teichholz)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Stroke Volume (Teichholz)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6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F706-B94A-F2B3-1C92-9586E12C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AD72B4-1F31-6158-F610-188798B1A7C8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polycythemic</a:t>
            </a:r>
            <a:r>
              <a:rPr lang="fr-FR" sz="2400" dirty="0"/>
              <a:t> and non-</a:t>
            </a:r>
            <a:r>
              <a:rPr lang="fr-FR" sz="2400" dirty="0" err="1"/>
              <a:t>polycythemic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</a:t>
            </a:r>
            <a:r>
              <a:rPr lang="fr-FR" sz="2400" dirty="0" err="1"/>
              <a:t>heart</a:t>
            </a:r>
            <a:r>
              <a:rPr lang="fr-FR" sz="2400" dirty="0"/>
              <a:t>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9ED71C-A874-6565-57B0-947F30828A61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00200"/>
          <a:ext cx="11353800" cy="23815040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E/E' Ratio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LA Surface Area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LA Volume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End-Diastolic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End-Diastolic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Shortening Fraction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E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 Jet Velocity (m/s)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E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Index (L/min/m²)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Index (L/min/m²)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Heart Rate (bpm)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LV End-Diastolic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Global Longitudinal Strain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LVEF (Auto)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LVOT VTI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A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E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Posterior Wall Thickness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 Volume (mL)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A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Deceleration Time (ms)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E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Tricuspid E/A Ratio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 Surface Area (BSA)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 Surface Area (BSA)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Index (L/min/m²)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Cardiac Output (L/min)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Heart Rate (bpm)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LA Surface Area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LV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End-Diastolic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End-Diastolic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End-Diastolic Volume (mL)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End-Diastolic Volume (mL)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Mass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Mass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Shortening Fraction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Shortening Fraction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Arterial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Pulmonary Artery Pressure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Mitral E Wave Velocity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 Surface Area (cm²)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 Volume (mL)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End-Diastolic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End-Diastolic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Stroke Volume (Shortening Fraction)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Stroke Volume (Teichholz)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Stroke Volume (Teichholz)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Systolic BP (mmHg)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Ao/LA Ratio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Ao/LA Ratio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Indexed RV End-Systolic Diameter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LV End-Systolic Diameter (mm)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0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34D8-8CBA-352F-8DA6-4370E440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8B0C40-55A7-7F38-505D-E19D1939A85D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err="1"/>
              <a:t>Heart</a:t>
            </a:r>
            <a:r>
              <a:rPr lang="fr-FR" sz="2400" dirty="0"/>
              <a:t>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quantitative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2825F-60E4-566D-E3CF-33E90756B6B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734800" cy="870356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-0.454957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-0.596825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-0.175695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-0.234033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-0.234033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-0.080672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0.091200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-0.081201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0.110319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0.005674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0.017166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-0.042785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0.091719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-0.053397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-0.050273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-0.013971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-0.016545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-0.018437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-0.203245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-2.293722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-0.083232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0.041155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-0.114314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0.073236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TAPSE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-0.047889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0.095652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-0.020197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0.529981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-0.070994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-0.015257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-0.100688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0.054927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-0.134765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0.096243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0.133745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-0.025065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-0.034820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vol.ej..teich.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-0.024075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-0.023659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7.990630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-0.272388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-2.669835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0.102329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-0.160429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0.333860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1.071916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RWT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24.778126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0.750843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0.043233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Tacc.pulm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-0.066405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h.r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29.323120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ERFE..ng.mL.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-0.278641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-7.660111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-8.103110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-0.081103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0.013749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0.410945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0.604736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0.112425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0.167302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19.027608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2.560804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2.560804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-97.637886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-7.567994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0.268560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5.281729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1.875947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RWT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51.063909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1.052678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1.867165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h.r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64.912580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1.339620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-3.821498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-0.232457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-0.460931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-0.460931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-25.626946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-0.677217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0.557190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-4.168410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-4.581342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0.055730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FR.VD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-0.048153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-0.644819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-0.136273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-0.041073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-0.044093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0.262921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0.262921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0.160382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-0.037585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-0.226797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0.103744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0.215692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0.235378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0.391310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0.579335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Tacc.pulm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-0.018766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5.276907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-0.074840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-0.009754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strain.VD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0.076851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0.296709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0.549995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-0.147388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-0.192791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3.366407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0.087992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0.152220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-0.040659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-0.066630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-0.038316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-9.174131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-0.536323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-1.092980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-1.092980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-63.157266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-2.010963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1.370535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-11.560062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-11.989004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0.128092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FR.VD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-0.143406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-1.667726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-0.371513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-0.107884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-0.114439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0.739319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0.739319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0.450985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-0.097047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0.358152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0.628279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0.781041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1.138154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1.612992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Tacc.pulm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-0.061295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15.860275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-0.178321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strain.VD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0.236789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0.893319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1.542255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-0.335680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-0.525484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9.368034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0.261666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0.434522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-0.099690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-0.186075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-0.093572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-5.413004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-0.298911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-0.566003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-0.566003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0.160644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0.237907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-20.672132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-0.724568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1.116500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-4.715877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-3.961369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0.103373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FR.VD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-0.055504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-0.144156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-0.057192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-0.065769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0.256128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0.256128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0.156238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-0.058125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-0.330892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-3.616733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0.157515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0.501134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0.315329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0.763852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0.645274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6.427005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-0.130852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-0.016048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0.246952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0.695718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-0.263279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3.272309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0.081516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0.182701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-0.071045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-0.043350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-2.239888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0.027132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0.005696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0.024078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0.022687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0.587188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0.017165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0.024934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0.113952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0.005933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0.009494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0.052667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0.065831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0.065831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-0.013915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0.022579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-0.020396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0.030665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0.003910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0.004819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0.045683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0.530641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0.015734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-0.034940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0.006693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0.016700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0.004300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0.044531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0.007968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0.013992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0.010626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vol.ej..teich.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0.008405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0.006611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-284.610261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-21.883951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-37.212531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-37.212531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-7.582646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7.394711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-9.274405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8.426689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-674.818960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49.703117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ITVSSAo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-8.198291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-2.123904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-2.570640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4.635312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4.635312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2.827540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-2.519538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-17.363535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-206.028916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12.934091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21.569965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0.386519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20.895975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-1.913795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310.389452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-9.934195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-1.577526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-7.305532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-15.327211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60.819845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-1.742208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-4.032885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vol.ej..teich.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-1.994571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-3.153462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5.380020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0.299265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0.454843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0.454843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34.774102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-1.157218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3.247212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FR.VD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0.076376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0.805514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-0.197200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-0.197200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-0.120292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-0.149253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-0.239150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-0.362355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-0.492450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TDM.Etric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-0.009687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-0.452755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Tacc.pulm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0.035159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-6.123862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-0.184650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-0.274196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-2.568857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-0.053055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-0.083270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0.044004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4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42ED5-6CED-2163-2967-62D8F783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56AA43E-4FAF-3123-DA12-F8656FADAC0A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err="1"/>
              <a:t>Heart</a:t>
            </a:r>
            <a:r>
              <a:rPr lang="fr-FR" sz="2400" dirty="0"/>
              <a:t>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qualitative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B7A612D-E941-E78D-59D4-85D29EC6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7533"/>
              </p:ext>
            </p:extLst>
          </p:nvPr>
        </p:nvGraphicFramePr>
        <p:xfrm>
          <a:off x="0" y="1600200"/>
          <a:ext cx="12191998" cy="23835360"/>
        </p:xfrm>
        <a:graphic>
          <a:graphicData uri="http://schemas.openxmlformats.org/drawingml/2006/table">
            <a:tbl>
              <a:tblPr/>
              <a:tblGrid>
                <a:gridCol w="17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-0.041554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CCVG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1.483518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0.731402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0.731402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2.679269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1.037093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DTDVGi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-2.461964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1.901966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DTSVG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1.092103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E..lat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-0.013388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E.A.mit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-0.130733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E.e..mit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0.446054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E.e..mit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0.682172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0.091650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0.123484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0.143260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E.mit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-0.107828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0.084906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0.084582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0.099985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0.144926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E.tric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-0.026732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-1.779912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FEVG.auto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4.081368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-2.098155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-2.360214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GLS.VG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0.750090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-0.296455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3.844734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3.844734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PAPs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6.302842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7.255312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0.514867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0.173975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0.058207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1.707856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1.346212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-2.226606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0.645286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0.817027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STSVDi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0.453805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TVR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1.251117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VTDVG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11.096243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ao.og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0.057587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diam.OG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2.463623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masseVG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17.234971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1.596974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1.732597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surf.OD.ind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0.989196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vitesse.IT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0.283549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5.868180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6.775965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vol.OD.ind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4.580032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vol.OG.ind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4.621441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vol.ej..teich.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6.637802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vol.éj..CCVG.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9.080696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13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34712474-059C-A595-BE44-EFC0F8AF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3115347-BE3F-85F4-04B9-FA6E92C5207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349166" cy="4300500"/>
        </p:xfrm>
        <a:graphic>
          <a:graphicData uri="http://schemas.openxmlformats.org/drawingml/2006/table">
            <a:tbl>
              <a:tblPr/>
              <a:tblGrid>
                <a:gridCol w="257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5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75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1.58 ± 0.44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1.84 ± 0.51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1.69 ± 0.44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1.86 ± 0.49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CRP..mg.L.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5.50 ± 9.86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4.18 ± 2.08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5.96 ± 3.87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7.30 ± 12.14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ERFE..ng.mL.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0.27 ± 0.69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0.69 ± 1.39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1.46 ± 5.23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1.14 ± 5.46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14.75 ± 6.35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14.90 ± 5.54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14.58 ± 5.41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16.89 ± 7.18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34.01 ± 22.51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31.13 ± 12.50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27.46 ± 14.55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38.17 ± 23.55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1.53 ± 0.49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1.44 ± 0.24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1.57 ± 0.27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1.70 ± 0.32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2.98 ± 0.43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2.86 ± 0.34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2.94 ± 0.41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2.98 ± 0.33 (n=77)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398.68 ± 141.38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467.20 ± 125.77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457.55 ± 148.40 (n=122)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488.21 ± 130.00 (n=90)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14.51 ± 4.25 (n=82)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13.91 ± 3.06 (n=54)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11.59 ± 3.29 (n=121)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11.08 ± 3.01 (n=89)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J-L; R-L; J-C;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9D27D-6A4A-95E1-2D78-3CDEED676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A01826-86F6-062E-0CC8-BDEEEA0BBE25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Relation entre [</a:t>
            </a:r>
            <a:r>
              <a:rPr lang="fr-FR" dirty="0" err="1"/>
              <a:t>Hb</a:t>
            </a:r>
            <a:r>
              <a:rPr lang="fr-FR" dirty="0"/>
              <a:t>], </a:t>
            </a:r>
            <a:r>
              <a:rPr lang="fr-FR" dirty="0" err="1"/>
              <a:t>Ht</a:t>
            </a:r>
            <a:r>
              <a:rPr lang="fr-FR" dirty="0"/>
              <a:t>, </a:t>
            </a:r>
            <a:r>
              <a:rPr lang="fr-FR" dirty="0" err="1"/>
              <a:t>Hbmass</a:t>
            </a:r>
            <a:r>
              <a:rPr lang="fr-FR" dirty="0"/>
              <a:t>, les variables du fer, diagnostic de l’anémie (OMS 2011, OMS</a:t>
            </a:r>
          </a:p>
          <a:p>
            <a:r>
              <a:rPr lang="fr-FR" dirty="0"/>
              <a:t>2024, OMS 2011 + Ferritine basse, OMS 2024 + Ferritine basse) et de la polyglobulie (OMS</a:t>
            </a:r>
          </a:p>
          <a:p>
            <a:r>
              <a:rPr lang="fr-FR" dirty="0"/>
              <a:t>2011, OMS 2024) selon les différentes méthodes, et les variables nutritionnelles</a:t>
            </a:r>
          </a:p>
          <a:p>
            <a:r>
              <a:rPr lang="fr-FR" dirty="0"/>
              <a:t>a. Régressions simples</a:t>
            </a:r>
          </a:p>
          <a:p>
            <a:r>
              <a:rPr lang="fr-FR" dirty="0"/>
              <a:t>b. Régressions multiples</a:t>
            </a:r>
          </a:p>
          <a:p>
            <a:r>
              <a:rPr lang="fr-FR" dirty="0"/>
              <a:t>c. Box plots et tables des variables nutritionnelles chez les enfants en fonction de leur</a:t>
            </a:r>
          </a:p>
          <a:p>
            <a:r>
              <a:rPr lang="fr-FR" dirty="0"/>
              <a:t>diagnostic de l’anémie ou de polyglobulie (avec ou sans, selon les différentes</a:t>
            </a:r>
          </a:p>
          <a:p>
            <a:r>
              <a:rPr lang="fr-FR" dirty="0"/>
              <a:t>méthodes)</a:t>
            </a:r>
          </a:p>
        </p:txBody>
      </p:sp>
    </p:spTree>
    <p:extLst>
      <p:ext uri="{BB962C8B-B14F-4D97-AF65-F5344CB8AC3E}">
        <p14:creationId xmlns:p14="http://schemas.microsoft.com/office/powerpoint/2010/main" val="8311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E8760B8-8620-0EC3-F5AC-7CE5650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D928E3D-21D2-57AB-3A7D-B39EF007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84784"/>
              </p:ext>
            </p:extLst>
          </p:nvPr>
        </p:nvGraphicFramePr>
        <p:xfrm>
          <a:off x="966710" y="1064622"/>
          <a:ext cx="10258578" cy="5468564"/>
        </p:xfrm>
        <a:graphic>
          <a:graphicData uri="http://schemas.openxmlformats.org/drawingml/2006/table">
            <a:tbl>
              <a:tblPr/>
              <a:tblGrid>
                <a:gridCol w="14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3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88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Calcium..mg.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488.08 ± 248.64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498.32 ± 236.94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559.96 ± 423.32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544.05 ± 229.79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10.90 ± 7.64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12.21 ± 7.05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9.18 ± 5.50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9.52 ± 5.18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9.87 ± 5.43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9.12 ± 5.27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8.95 ± 5.53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7.10 ± 5.42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151.47 ± 60.18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175.62 ± 53.10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146.89 ± 46.71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149.40 ± 46.81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C-L; J-C;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45.45 ± 15.19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40.58 ± 16.24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40.31 ± 20.21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41.97 ± 19.53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40.35 ± 20.39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42.72 ± 16.60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40.72 ± 21.50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37.20 ± 14.10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Vitamine.C..mg.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70.12 ± 62.41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84.81 ± 74.82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84.82 ± 68.23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90.02 ± 97.88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1.09 ± 0.50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0.98 ± 0.59 (n=114)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1.20 ± 0.83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1.03 ± 0.52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1.16 ± 0.37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1.08 ± 0.34 (n=114)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 ± 0.33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0.95 ± 0.32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0.38 ± 0.43 (n=49)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 ± 0.51 (n=114)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 ± 0.47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0.56 ± 0.65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5.54 ± 5.87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43.27 ± 201.01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5.66 ± 4.22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4.69 ± 1.73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1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1112.30 ± 350.02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1175.77 ± 292.14 (n=109)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1052.76 ± 347.21 (n=48)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1073.26 ± 264.46 (n=55)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5B36B4-DC7B-C37C-0EBE-D2B0B707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Table (</a:t>
            </a:r>
            <a:r>
              <a:rPr lang="fr-FR" sz="2400" dirty="0" err="1"/>
              <a:t>mean</a:t>
            </a:r>
            <a:r>
              <a:rPr lang="fr-FR" sz="2400" dirty="0"/>
              <a:t> +-SD)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EAE26F2-BE12-35B2-98AE-26325D19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5201"/>
              </p:ext>
            </p:extLst>
          </p:nvPr>
        </p:nvGraphicFramePr>
        <p:xfrm>
          <a:off x="830864" y="1012371"/>
          <a:ext cx="10530270" cy="5490528"/>
        </p:xfrm>
        <a:graphic>
          <a:graphicData uri="http://schemas.openxmlformats.org/drawingml/2006/table">
            <a:tbl>
              <a:tblPr/>
              <a:tblGrid>
                <a:gridCol w="14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5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75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9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Cusco (3400m)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Comparaisons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Calcium..mg.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704.94 ± 330.87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629.73 ± 321.68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700.35 ± 365.10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556.45 ± 238.01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18.91 ± 8.01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17.08 ± 5.94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15.91 ± 6.41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13.38 ± 5.47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R-L; R-C;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16.38 ± 8.80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10.75 ± 5.64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13.63 ± 8.44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10.41 ± 7.53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284.59 ± 76.03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228.09 ± 64.93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238.24 ± 79.73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223.62 ± 74.92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66.48 ± 23.33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64.14 ± 30.59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58.14 ± 29.19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54.56 ± 35.53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74.46 ± 20.97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64.74 ± 21.59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60.89 ± 21.80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59.42 ± 18.80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Vitamine.C..mg.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90.24 ± 121.91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69.31 ± 78.66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123.35 ± 150.55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64.12 ± 101.53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J-C;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0.64 ± 0.38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0.59 ± 0.34 (n=59)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0.62 ± 0.40 (n=125)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 ± 0.23 (n=96)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R-L;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1.09 ± 0.30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0.97 ± 0.27 (n=59)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0.92 ± 0.29 (n=125)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0.83 ± 0.31 (n=96)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J-L; R-L; R-C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0.26 ± 0.41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0.19 ± 0.21 (n=59)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0.32 ± 0.41 (n=125)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 ± 0.29 (n=96)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8.76 ± 2.57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8.25 ± 2.88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9.09 ± 8.44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6.95 ± 3.03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Signif: R-J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460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1934.96 ± 454.21 (n=83)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1690.19 ± 417.48 (n=58)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1637.77 ± 469.11 (n=124)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1564.35 ± 440.75 (n=91)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</a:t>
                      </a: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: C-L; J-L; R-L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23CC-075C-D1CE-659A-AB66B589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C2B33D8-8AAC-8061-2566-42A28B66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-161781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anemic</a:t>
            </a:r>
            <a:r>
              <a:rPr lang="fr-FR" sz="2400" dirty="0"/>
              <a:t> and non-</a:t>
            </a:r>
            <a:r>
              <a:rPr lang="fr-FR" sz="2400" dirty="0" err="1"/>
              <a:t>anemic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(nutrition)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4EF63-9D13-CA34-D6AB-C795724E0FBE}"/>
              </a:ext>
            </a:extLst>
          </p:cNvPr>
          <p:cNvGraphicFramePr>
            <a:graphicFrameLocks noGrp="1"/>
          </p:cNvGraphicFramePr>
          <p:nvPr/>
        </p:nvGraphicFramePr>
        <p:xfrm>
          <a:off x="419099" y="965200"/>
          <a:ext cx="11353800" cy="5892800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Vitamin C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Calcium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Fibers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Iron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Lipids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Vitamin C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0-3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Vitamin C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Anemie_OMS2011_FER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Vitamin C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Vitamin C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Carbohydrates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Carbohydrates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Anemie_OMS2024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0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6DCAAB5-D37D-F06D-7891-FEB29699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12292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 err="1"/>
              <a:t>t.test</a:t>
            </a:r>
            <a:r>
              <a:rPr lang="fr-FR" sz="2400" dirty="0"/>
              <a:t> on </a:t>
            </a:r>
            <a:r>
              <a:rPr lang="fr-FR" sz="2400" dirty="0" err="1"/>
              <a:t>mean</a:t>
            </a:r>
            <a:r>
              <a:rPr lang="fr-FR" sz="2400" dirty="0"/>
              <a:t> values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polycythemic</a:t>
            </a:r>
            <a:r>
              <a:rPr lang="fr-FR" sz="2400" dirty="0"/>
              <a:t> and non-</a:t>
            </a:r>
            <a:r>
              <a:rPr lang="fr-FR" sz="2400" dirty="0" err="1"/>
              <a:t>polycythemic</a:t>
            </a:r>
            <a:r>
              <a:rPr lang="fr-FR" sz="2400" dirty="0"/>
              <a:t> </a:t>
            </a:r>
            <a:r>
              <a:rPr lang="fr-FR" sz="2400" dirty="0" err="1"/>
              <a:t>childrens</a:t>
            </a:r>
            <a:r>
              <a:rPr lang="fr-FR" sz="2400" dirty="0"/>
              <a:t> (nutrition)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8BC77D1-BA25-34EC-652F-85729F24DEED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600200"/>
          <a:ext cx="11353800" cy="2946400"/>
        </p:xfrm>
        <a:graphic>
          <a:graphicData uri="http://schemas.openxmlformats.org/drawingml/2006/table">
            <a:tbl>
              <a:tblPr/>
              <a:tblGrid>
                <a:gridCol w="227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Ville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Variable_binaire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Fibers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Juliaca (3800m)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Fibers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Iron (mg/100g)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Vitamin C (mg)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Calcium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% Calcium 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Protein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8-12 ans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Lima (150m)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Protein (g)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Polyglobulie_14.5_OMS2024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45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690C-9109-617A-4D67-F91C7ACB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FEFDFFA-6F88-E5D3-37E3-3D3557A4ED32}"/>
              </a:ext>
            </a:extLst>
          </p:cNvPr>
          <p:cNvSpPr txBox="1">
            <a:spLocks/>
          </p:cNvSpPr>
          <p:nvPr/>
        </p:nvSpPr>
        <p:spPr>
          <a:xfrm>
            <a:off x="419099" y="-9112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Nutrition – simple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for quantitative vars (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59F3077C-8F81-2C8D-2772-E277251768A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11353797" cy="16621760"/>
        </p:xfrm>
        <a:graphic>
          <a:graphicData uri="http://schemas.openxmlformats.org/drawingml/2006/table">
            <a:tbl>
              <a:tblPr/>
              <a:tblGrid>
                <a:gridCol w="162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Variable_expliquee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Estimate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Pvalue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Significativite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Calcium..mg.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-0.000978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-0.072919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-0.052246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-0.009565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-0.015521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-0.033429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1.283443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0.996734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0.834599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-0.061773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Body.iron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-0.001708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0.281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0.138934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0.129598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0.013404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0.038580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-1.430413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FER..micromol.L.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0.090362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-3.481371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0.003620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-0.945025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-1.730129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-0.477736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0.000584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0.007953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0.021275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-2.504086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-4.610514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-1.396633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HCT..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0.001241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-0.064047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-0.051827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-0.005618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-0.014831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-0.016325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-0.935468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-2.259728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-0.814587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Hb.mass.kg..g...kg.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-0.001209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Fer..mg.100.g.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-0.008937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-0.007573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-0.000732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Pr..g.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-0.001875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Zinc..mg.100.g.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-0.007097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-0.000105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L.g.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0.001593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TRANSFERINE..g.L.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kCalHors.fibres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0.000095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Fibres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0.054140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X..CALCIUM...RNP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0.742552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X..ENERGIE.RNP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2.079550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Vit.B9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X..vit.C...RNP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0.879791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*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0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17912</Words>
  <Application>Microsoft Macintosh PowerPoint</Application>
  <PresentationFormat>Grand écran</PresentationFormat>
  <Paragraphs>5966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Helvetica</vt:lpstr>
      <vt:lpstr>Thème Office</vt:lpstr>
      <vt:lpstr>5. Comparaison des moyennes des différents marqueurs sanguins du fer (ou de la prévalence de valeurs hautes ou basses) entre enfants avec/sans anémie selon les différentes méthodes (OMS 2011, OMS 2024, mean [Hb] -1, -1,5 et -2SD, mean Hbmass -1, -1,5 et -2SD) par ville et par catégorie d’âge  a. Box plots b. Tables avec mean +/- SD</vt:lpstr>
      <vt:lpstr>Table (mean +-SD)</vt:lpstr>
      <vt:lpstr>Table (mean +-SD)</vt:lpstr>
      <vt:lpstr>Présentation PowerPoint</vt:lpstr>
      <vt:lpstr>Table (mean +-SD)</vt:lpstr>
      <vt:lpstr>Table (mean +-SD)</vt:lpstr>
      <vt:lpstr>t.test on mean values for each parameters between anemic and non-anemic childrens (nutrition)</vt:lpstr>
      <vt:lpstr>t.test on mean values for each parameters between polycythemic and non-polycythemic childrens (nutrition)</vt:lpstr>
      <vt:lpstr>Présentation PowerPoint</vt:lpstr>
      <vt:lpstr>Présentation PowerPoint</vt:lpstr>
      <vt:lpstr>Présentation PowerPoint</vt:lpstr>
      <vt:lpstr>Présentation PowerPoint</vt:lpstr>
      <vt:lpstr>Table (mean +-SD)</vt:lpstr>
      <vt:lpstr>Table (mean +-SD)</vt:lpstr>
      <vt:lpstr>t.test on mean values for each parameters between anemic and non-anemic childrens (neuro)</vt:lpstr>
      <vt:lpstr>Présentation PowerPoint</vt:lpstr>
      <vt:lpstr>Présentation PowerPoint</vt:lpstr>
      <vt:lpstr>Présentation PowerPoint</vt:lpstr>
      <vt:lpstr>Présentation PowerPoint</vt:lpstr>
      <vt:lpstr>Table (mean +-SD)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LANCELOT RAVIER</dc:creator>
  <cp:lastModifiedBy>LANCELOT RAVIER</cp:lastModifiedBy>
  <cp:revision>18</cp:revision>
  <dcterms:created xsi:type="dcterms:W3CDTF">2025-07-28T09:13:59Z</dcterms:created>
  <dcterms:modified xsi:type="dcterms:W3CDTF">2025-08-28T10:15:01Z</dcterms:modified>
</cp:coreProperties>
</file>