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0" r:id="rId4"/>
    <p:sldId id="261" r:id="rId5"/>
    <p:sldId id="263" r:id="rId6"/>
    <p:sldId id="264" r:id="rId7"/>
    <p:sldId id="433" r:id="rId8"/>
    <p:sldId id="3744" r:id="rId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5F2B575-7058-D272-DF13-F8CE25238A31}" name="Lance Concepcion" initials="LC" userId="S::darwin.concepcion@kmcmaggroup.com::ad9cd835-d9e7-457a-b322-f8901560669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1" d="100"/>
          <a:sy n="151" d="100"/>
        </p:scale>
        <p:origin x="62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8/10/relationships/authors" Targe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3BACEC1-40C6-4812-B573-A35DE907D71D}"/>
              </a:ext>
            </a:extLst>
          </p:cNvPr>
          <p:cNvSpPr>
            <a:spLocks noGrp="1"/>
          </p:cNvSpPr>
          <p:nvPr>
            <p:ph type="title"/>
          </p:nvPr>
        </p:nvSpPr>
        <p:spPr>
          <a:xfrm>
            <a:off x="156556" y="108066"/>
            <a:ext cx="10515600" cy="673331"/>
          </a:xfrm>
          <a:prstGeom prst="rect">
            <a:avLst/>
          </a:prstGeom>
        </p:spPr>
        <p:txBody>
          <a:bodyPr anchor="b"/>
          <a:lstStyle>
            <a:lvl1pPr>
              <a:defRPr sz="2800">
                <a:solidFill>
                  <a:srgbClr val="1A3865"/>
                </a:solidFill>
                <a:latin typeface="Arial" panose="020B0604020202020204" pitchFamily="34" charset="0"/>
                <a:cs typeface="Arial" panose="020B0604020202020204" pitchFamily="34" charset="0"/>
              </a:defRPr>
            </a:lvl1pPr>
          </a:lstStyle>
          <a:p>
            <a:r>
              <a:rPr lang="en-US"/>
              <a:t>Click to edit Master title style</a:t>
            </a:r>
            <a:endParaRPr lang="en-PH" dirty="0"/>
          </a:p>
        </p:txBody>
      </p:sp>
      <p:sp>
        <p:nvSpPr>
          <p:cNvPr id="8" name="TextBox 7">
            <a:extLst>
              <a:ext uri="{FF2B5EF4-FFF2-40B4-BE49-F238E27FC236}">
                <a16:creationId xmlns:a16="http://schemas.microsoft.com/office/drawing/2014/main" id="{75F5540F-53BD-4C16-8F6C-81511CE190A4}"/>
              </a:ext>
            </a:extLst>
          </p:cNvPr>
          <p:cNvSpPr txBox="1"/>
          <p:nvPr userDrawn="1"/>
        </p:nvSpPr>
        <p:spPr>
          <a:xfrm>
            <a:off x="11244305" y="6642556"/>
            <a:ext cx="947695" cy="215444"/>
          </a:xfrm>
          <a:prstGeom prst="rect">
            <a:avLst/>
          </a:prstGeom>
          <a:noFill/>
        </p:spPr>
        <p:txBody>
          <a:bodyPr wrap="none" rtlCol="0">
            <a:spAutoFit/>
          </a:bodyPr>
          <a:lstStyle/>
          <a:p>
            <a:pPr algn="r"/>
            <a:r>
              <a:rPr lang="en-PH" sz="800" dirty="0">
                <a:solidFill>
                  <a:schemeClr val="bg1"/>
                </a:solidFill>
                <a:latin typeface="Arial" panose="020B0604020202020204" pitchFamily="34" charset="0"/>
                <a:cs typeface="Arial" panose="020B0604020202020204" pitchFamily="34" charset="0"/>
              </a:rPr>
              <a:t>KMC Savills | </a:t>
            </a:r>
            <a:fld id="{0AEA38B9-F10B-4FF5-9FF3-5E59161D2872}" type="slidenum">
              <a:rPr lang="en-PH" sz="800" smtClean="0">
                <a:solidFill>
                  <a:schemeClr val="bg1"/>
                </a:solidFill>
                <a:latin typeface="Arial" panose="020B0604020202020204" pitchFamily="34" charset="0"/>
                <a:cs typeface="Arial" panose="020B0604020202020204" pitchFamily="34" charset="0"/>
              </a:rPr>
              <a:pPr algn="r"/>
              <a:t>‹#›</a:t>
            </a:fld>
            <a:endParaRPr lang="en-PH" sz="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375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Quezon City">
    <p:spTree>
      <p:nvGrpSpPr>
        <p:cNvPr id="1" name=""/>
        <p:cNvGrpSpPr/>
        <p:nvPr/>
      </p:nvGrpSpPr>
      <p:grpSpPr>
        <a:xfrm>
          <a:off x="0" y="0"/>
          <a:ext cx="0" cy="0"/>
          <a:chOff x="0" y="0"/>
          <a:chExt cx="0" cy="0"/>
        </a:xfrm>
      </p:grpSpPr>
      <p:pic>
        <p:nvPicPr>
          <p:cNvPr id="4" name="Picture 3" descr="A building in the background&#10;&#10;Description automatically generated">
            <a:extLst>
              <a:ext uri="{FF2B5EF4-FFF2-40B4-BE49-F238E27FC236}">
                <a16:creationId xmlns:a16="http://schemas.microsoft.com/office/drawing/2014/main" id="{AD60ECE8-0958-40F0-8DC9-5A334BE2ACA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BE9553F1-5B3C-46CC-81E6-4B9615747B83}"/>
              </a:ext>
            </a:extLst>
          </p:cNvPr>
          <p:cNvSpPr>
            <a:spLocks noGrp="1"/>
          </p:cNvSpPr>
          <p:nvPr>
            <p:ph type="ctrTitle"/>
          </p:nvPr>
        </p:nvSpPr>
        <p:spPr>
          <a:xfrm>
            <a:off x="5752407" y="4127268"/>
            <a:ext cx="5826153" cy="2069868"/>
          </a:xfrm>
          <a:prstGeom prst="rect">
            <a:avLst/>
          </a:prstGeom>
        </p:spPr>
        <p:txBody>
          <a:bodyPr anchor="b"/>
          <a:lstStyle>
            <a:lvl1pPr algn="r">
              <a:defRPr sz="6000">
                <a:solidFill>
                  <a:srgbClr val="1A3865"/>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pic>
        <p:nvPicPr>
          <p:cNvPr id="5" name="Picture 4">
            <a:extLst>
              <a:ext uri="{FF2B5EF4-FFF2-40B4-BE49-F238E27FC236}">
                <a16:creationId xmlns:a16="http://schemas.microsoft.com/office/drawing/2014/main" id="{756F8D04-50E9-4B6E-AA62-17E365DC961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50678" y="257300"/>
            <a:ext cx="1619075" cy="786646"/>
          </a:xfrm>
          <a:prstGeom prst="rect">
            <a:avLst/>
          </a:prstGeom>
        </p:spPr>
      </p:pic>
    </p:spTree>
    <p:extLst>
      <p:ext uri="{BB962C8B-B14F-4D97-AF65-F5344CB8AC3E}">
        <p14:creationId xmlns:p14="http://schemas.microsoft.com/office/powerpoint/2010/main" val="158913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GC">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F48F96-1F8B-4ACE-B7B4-B2CADD9C1E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0B8F4836-4657-4A7C-9256-B50DBDBB2EA9}"/>
              </a:ext>
            </a:extLst>
          </p:cNvPr>
          <p:cNvSpPr>
            <a:spLocks noGrp="1"/>
          </p:cNvSpPr>
          <p:nvPr>
            <p:ph type="ctrTitle"/>
          </p:nvPr>
        </p:nvSpPr>
        <p:spPr>
          <a:xfrm>
            <a:off x="5752407" y="4127268"/>
            <a:ext cx="5826153" cy="2069868"/>
          </a:xfrm>
          <a:prstGeom prst="rect">
            <a:avLst/>
          </a:prstGeom>
        </p:spPr>
        <p:txBody>
          <a:bodyPr anchor="b"/>
          <a:lstStyle>
            <a:lvl1pPr algn="r">
              <a:defRPr sz="6000">
                <a:solidFill>
                  <a:srgbClr val="1A3865"/>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pic>
        <p:nvPicPr>
          <p:cNvPr id="5" name="Picture 4">
            <a:extLst>
              <a:ext uri="{FF2B5EF4-FFF2-40B4-BE49-F238E27FC236}">
                <a16:creationId xmlns:a16="http://schemas.microsoft.com/office/drawing/2014/main" id="{29691FE5-F944-4994-956E-BFAE4EBD0C1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50678" y="257300"/>
            <a:ext cx="1619075" cy="786646"/>
          </a:xfrm>
          <a:prstGeom prst="rect">
            <a:avLst/>
          </a:prstGeom>
        </p:spPr>
      </p:pic>
    </p:spTree>
    <p:extLst>
      <p:ext uri="{BB962C8B-B14F-4D97-AF65-F5344CB8AC3E}">
        <p14:creationId xmlns:p14="http://schemas.microsoft.com/office/powerpoint/2010/main" val="3056869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Building Option - Portrai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9783426"/>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o Ma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EC43C53-76C7-41A7-A4E6-DF638E468431}"/>
              </a:ext>
            </a:extLst>
          </p:cNvPr>
          <p:cNvSpPr/>
          <p:nvPr userDrawn="1"/>
        </p:nvSpPr>
        <p:spPr>
          <a:xfrm>
            <a:off x="386908" y="1247501"/>
            <a:ext cx="3142924" cy="507418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6325A"/>
              </a:solidFill>
            </a:endParaRPr>
          </a:p>
        </p:txBody>
      </p:sp>
      <p:cxnSp>
        <p:nvCxnSpPr>
          <p:cNvPr id="7" name="Straight Connector 6">
            <a:extLst>
              <a:ext uri="{FF2B5EF4-FFF2-40B4-BE49-F238E27FC236}">
                <a16:creationId xmlns:a16="http://schemas.microsoft.com/office/drawing/2014/main" id="{1E199D45-1B7B-49E3-A8A7-19E4F100AD94}"/>
              </a:ext>
            </a:extLst>
          </p:cNvPr>
          <p:cNvCxnSpPr/>
          <p:nvPr userDrawn="1"/>
        </p:nvCxnSpPr>
        <p:spPr>
          <a:xfrm>
            <a:off x="0" y="889462"/>
            <a:ext cx="12192000" cy="0"/>
          </a:xfrm>
          <a:prstGeom prst="line">
            <a:avLst/>
          </a:prstGeom>
          <a:ln w="38100">
            <a:solidFill>
              <a:srgbClr val="1A3865"/>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7B22642-0E07-428B-ACAC-E730D2F36B2E}"/>
              </a:ext>
            </a:extLst>
          </p:cNvPr>
          <p:cNvSpPr/>
          <p:nvPr userDrawn="1"/>
        </p:nvSpPr>
        <p:spPr>
          <a:xfrm>
            <a:off x="0" y="6658521"/>
            <a:ext cx="12192000" cy="199479"/>
          </a:xfrm>
          <a:prstGeom prst="rect">
            <a:avLst/>
          </a:prstGeom>
          <a:solidFill>
            <a:srgbClr val="1A3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2" name="Picture Placeholder 2">
            <a:extLst>
              <a:ext uri="{FF2B5EF4-FFF2-40B4-BE49-F238E27FC236}">
                <a16:creationId xmlns:a16="http://schemas.microsoft.com/office/drawing/2014/main" id="{B9AADC65-5E86-473B-BF18-2A1F8E04EEAD}"/>
              </a:ext>
            </a:extLst>
          </p:cNvPr>
          <p:cNvSpPr>
            <a:spLocks noGrp="1"/>
          </p:cNvSpPr>
          <p:nvPr>
            <p:ph type="pic" sz="quarter" idx="10" hasCustomPrompt="1"/>
          </p:nvPr>
        </p:nvSpPr>
        <p:spPr>
          <a:xfrm>
            <a:off x="3529831" y="1247458"/>
            <a:ext cx="8275261" cy="5073764"/>
          </a:xfrm>
          <a:prstGeom prst="rect">
            <a:avLst/>
          </a:prstGeom>
        </p:spPr>
        <p:txBody>
          <a:bodyPr/>
          <a:lstStyle>
            <a:lvl1pPr>
              <a:defRPr sz="1800">
                <a:latin typeface="Arial" panose="020B0604020202020204" pitchFamily="34" charset="0"/>
                <a:cs typeface="Arial" panose="020B0604020202020204" pitchFamily="34" charset="0"/>
              </a:defRPr>
            </a:lvl1pPr>
          </a:lstStyle>
          <a:p>
            <a:r>
              <a:rPr lang="en-PH" dirty="0">
                <a:latin typeface="Arial" panose="020B0604020202020204" pitchFamily="34" charset="0"/>
                <a:cs typeface="Arial" panose="020B0604020202020204" pitchFamily="34" charset="0"/>
              </a:rPr>
              <a:t>Map</a:t>
            </a:r>
            <a:endParaRPr lang="fil-PH" dirty="0"/>
          </a:p>
        </p:txBody>
      </p:sp>
      <p:sp>
        <p:nvSpPr>
          <p:cNvPr id="84" name="Title 6">
            <a:extLst>
              <a:ext uri="{FF2B5EF4-FFF2-40B4-BE49-F238E27FC236}">
                <a16:creationId xmlns:a16="http://schemas.microsoft.com/office/drawing/2014/main" id="{B18D2611-E9A5-4737-BDE1-D3650F01E556}"/>
              </a:ext>
            </a:extLst>
          </p:cNvPr>
          <p:cNvSpPr>
            <a:spLocks noGrp="1"/>
          </p:cNvSpPr>
          <p:nvPr>
            <p:ph type="title"/>
          </p:nvPr>
        </p:nvSpPr>
        <p:spPr>
          <a:xfrm>
            <a:off x="205740" y="108066"/>
            <a:ext cx="10504515" cy="673331"/>
          </a:xfrm>
          <a:prstGeom prst="rect">
            <a:avLst/>
          </a:prstGeom>
        </p:spPr>
        <p:txBody>
          <a:bodyPr anchor="b"/>
          <a:lstStyle>
            <a:lvl1pPr>
              <a:defRPr sz="2800">
                <a:solidFill>
                  <a:srgbClr val="1A3865"/>
                </a:solidFill>
                <a:latin typeface="Arial" panose="020B0604020202020204" pitchFamily="34" charset="0"/>
                <a:cs typeface="Arial" panose="020B0604020202020204" pitchFamily="34" charset="0"/>
              </a:defRPr>
            </a:lvl1pPr>
          </a:lstStyle>
          <a:p>
            <a:r>
              <a:rPr lang="en-US"/>
              <a:t>Click to edit Master title style</a:t>
            </a:r>
            <a:endParaRPr lang="en-PH" dirty="0"/>
          </a:p>
        </p:txBody>
      </p:sp>
      <p:sp>
        <p:nvSpPr>
          <p:cNvPr id="10" name="TextBox 9">
            <a:extLst>
              <a:ext uri="{FF2B5EF4-FFF2-40B4-BE49-F238E27FC236}">
                <a16:creationId xmlns:a16="http://schemas.microsoft.com/office/drawing/2014/main" id="{5CAD953A-3451-46DC-AA87-6C1B9F10D1EB}"/>
              </a:ext>
            </a:extLst>
          </p:cNvPr>
          <p:cNvSpPr txBox="1"/>
          <p:nvPr userDrawn="1"/>
        </p:nvSpPr>
        <p:spPr>
          <a:xfrm>
            <a:off x="11244305" y="6642556"/>
            <a:ext cx="947695" cy="215444"/>
          </a:xfrm>
          <a:prstGeom prst="rect">
            <a:avLst/>
          </a:prstGeom>
          <a:noFill/>
        </p:spPr>
        <p:txBody>
          <a:bodyPr wrap="none" rtlCol="0">
            <a:spAutoFit/>
          </a:bodyPr>
          <a:lstStyle/>
          <a:p>
            <a:pPr algn="r"/>
            <a:r>
              <a:rPr lang="en-PH" sz="800" dirty="0">
                <a:solidFill>
                  <a:schemeClr val="bg1"/>
                </a:solidFill>
                <a:latin typeface="Arial" panose="020B0604020202020204" pitchFamily="34" charset="0"/>
                <a:cs typeface="Arial" panose="020B0604020202020204" pitchFamily="34" charset="0"/>
              </a:rPr>
              <a:t>KMC Savills | </a:t>
            </a:r>
            <a:fld id="{0AEA38B9-F10B-4FF5-9FF3-5E59161D2872}" type="slidenum">
              <a:rPr lang="en-PH" sz="800" smtClean="0">
                <a:solidFill>
                  <a:schemeClr val="bg1"/>
                </a:solidFill>
                <a:latin typeface="Arial" panose="020B0604020202020204" pitchFamily="34" charset="0"/>
                <a:cs typeface="Arial" panose="020B0604020202020204" pitchFamily="34" charset="0"/>
              </a:rPr>
              <a:pPr algn="r"/>
              <a:t>‹#›</a:t>
            </a:fld>
            <a:endParaRPr lang="en-PH" sz="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7769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BF30FF-08CA-4F3B-8949-8E5026F182DF}"/>
              </a:ext>
            </a:extLst>
          </p:cNvPr>
          <p:cNvSpPr/>
          <p:nvPr userDrawn="1"/>
        </p:nvSpPr>
        <p:spPr>
          <a:xfrm>
            <a:off x="0" y="0"/>
            <a:ext cx="12192000" cy="6858000"/>
          </a:xfrm>
          <a:prstGeom prst="rect">
            <a:avLst/>
          </a:prstGeom>
          <a:solidFill>
            <a:srgbClr val="1A38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4" name="Picture 3">
            <a:extLst>
              <a:ext uri="{FF2B5EF4-FFF2-40B4-BE49-F238E27FC236}">
                <a16:creationId xmlns:a16="http://schemas.microsoft.com/office/drawing/2014/main" id="{773A1CBC-AE18-4FE1-9227-373A2F8662B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62709" y="5406389"/>
            <a:ext cx="2246726" cy="1091597"/>
          </a:xfrm>
          <a:prstGeom prst="rect">
            <a:avLst/>
          </a:prstGeom>
        </p:spPr>
      </p:pic>
    </p:spTree>
    <p:extLst>
      <p:ext uri="{BB962C8B-B14F-4D97-AF65-F5344CB8AC3E}">
        <p14:creationId xmlns:p14="http://schemas.microsoft.com/office/powerpoint/2010/main" val="542542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uilding Option - Landscap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301176" y="1157516"/>
            <a:ext cx="3799768" cy="2359925"/>
          </a:xfrm>
          <a:prstGeom prst="rect">
            <a:avLst/>
          </a:prstGeom>
        </p:spPr>
        <p:txBody>
          <a:bodyPr/>
          <a:lstStyle>
            <a:lvl1pPr>
              <a:defRPr sz="1800" baseline="0">
                <a:solidFill>
                  <a:srgbClr val="1A3865"/>
                </a:solidFill>
              </a:defRPr>
            </a:lvl1pPr>
          </a:lstStyle>
          <a:p>
            <a:r>
              <a:rPr lang="en-PH" dirty="0"/>
              <a:t>Building Photo</a:t>
            </a:r>
            <a:endParaRPr lang="fil-PH" dirty="0"/>
          </a:p>
        </p:txBody>
      </p:sp>
      <p:sp>
        <p:nvSpPr>
          <p:cNvPr id="7" name="Picture Placeholder 7">
            <a:extLst>
              <a:ext uri="{FF2B5EF4-FFF2-40B4-BE49-F238E27FC236}">
                <a16:creationId xmlns:a16="http://schemas.microsoft.com/office/drawing/2014/main" id="{CB0CC6DF-DFCB-4B35-92F4-F563267EC291}"/>
              </a:ext>
            </a:extLst>
          </p:cNvPr>
          <p:cNvSpPr>
            <a:spLocks noGrp="1"/>
          </p:cNvSpPr>
          <p:nvPr>
            <p:ph type="pic" sz="quarter" idx="11" hasCustomPrompt="1"/>
          </p:nvPr>
        </p:nvSpPr>
        <p:spPr>
          <a:xfrm>
            <a:off x="301175" y="3699164"/>
            <a:ext cx="3799769" cy="2250431"/>
          </a:xfrm>
          <a:prstGeom prst="rect">
            <a:avLst/>
          </a:prstGeom>
          <a:ln>
            <a:solidFill>
              <a:schemeClr val="bg1">
                <a:lumMod val="50000"/>
              </a:schemeClr>
            </a:solidFill>
          </a:ln>
        </p:spPr>
        <p:txBody>
          <a:bodyPr/>
          <a:lstStyle>
            <a:lvl1pPr>
              <a:defRPr sz="1800">
                <a:solidFill>
                  <a:srgbClr val="1A3865"/>
                </a:solidFill>
              </a:defRPr>
            </a:lvl1pPr>
          </a:lstStyle>
          <a:p>
            <a:r>
              <a:rPr lang="en-PH" dirty="0"/>
              <a:t>Floor plan</a:t>
            </a:r>
            <a:endParaRPr lang="fil-PH" dirty="0"/>
          </a:p>
        </p:txBody>
      </p:sp>
      <p:sp>
        <p:nvSpPr>
          <p:cNvPr id="9" name="Table Placeholder 9">
            <a:extLst>
              <a:ext uri="{FF2B5EF4-FFF2-40B4-BE49-F238E27FC236}">
                <a16:creationId xmlns:a16="http://schemas.microsoft.com/office/drawing/2014/main" id="{83DEAF4B-D7C2-4F40-9C9D-BE2E2C786475}"/>
              </a:ext>
            </a:extLst>
          </p:cNvPr>
          <p:cNvSpPr>
            <a:spLocks noGrp="1"/>
          </p:cNvSpPr>
          <p:nvPr>
            <p:ph type="tbl" sz="quarter" idx="12" hasCustomPrompt="1"/>
          </p:nvPr>
        </p:nvSpPr>
        <p:spPr>
          <a:xfrm>
            <a:off x="4326340" y="1157514"/>
            <a:ext cx="7560860" cy="5262532"/>
          </a:xfrm>
          <a:prstGeom prst="rect">
            <a:avLst/>
          </a:prstGeom>
        </p:spPr>
        <p:txBody>
          <a:bodyPr/>
          <a:lstStyle>
            <a:lvl1pPr>
              <a:defRPr sz="1800">
                <a:solidFill>
                  <a:srgbClr val="1A3865"/>
                </a:solidFill>
              </a:defRPr>
            </a:lvl1pPr>
          </a:lstStyle>
          <a:p>
            <a:r>
              <a:rPr lang="en-PH" dirty="0"/>
              <a:t>Building and Lease Information</a:t>
            </a:r>
            <a:endParaRPr lang="fil-PH" dirty="0"/>
          </a:p>
        </p:txBody>
      </p:sp>
      <p:sp>
        <p:nvSpPr>
          <p:cNvPr id="13" name="TextBox 12">
            <a:extLst>
              <a:ext uri="{FF2B5EF4-FFF2-40B4-BE49-F238E27FC236}">
                <a16:creationId xmlns:a16="http://schemas.microsoft.com/office/drawing/2014/main" id="{8079337A-11AB-443B-9E82-B78928C9CF7B}"/>
              </a:ext>
            </a:extLst>
          </p:cNvPr>
          <p:cNvSpPr txBox="1"/>
          <p:nvPr userDrawn="1"/>
        </p:nvSpPr>
        <p:spPr>
          <a:xfrm>
            <a:off x="11244305" y="6642556"/>
            <a:ext cx="947695" cy="215444"/>
          </a:xfrm>
          <a:prstGeom prst="rect">
            <a:avLst/>
          </a:prstGeom>
          <a:noFill/>
        </p:spPr>
        <p:txBody>
          <a:bodyPr wrap="none" rtlCol="0">
            <a:spAutoFit/>
          </a:bodyPr>
          <a:lstStyle/>
          <a:p>
            <a:pPr algn="r"/>
            <a:r>
              <a:rPr lang="en-PH" sz="800" dirty="0">
                <a:solidFill>
                  <a:schemeClr val="bg1"/>
                </a:solidFill>
                <a:latin typeface="Arial" panose="020B0604020202020204" pitchFamily="34" charset="0"/>
                <a:cs typeface="Arial" panose="020B0604020202020204" pitchFamily="34" charset="0"/>
              </a:rPr>
              <a:t>KMC Savills | </a:t>
            </a:r>
            <a:fld id="{0AEA38B9-F10B-4FF5-9FF3-5E59161D2872}" type="slidenum">
              <a:rPr lang="en-PH" sz="800" smtClean="0">
                <a:solidFill>
                  <a:schemeClr val="bg1"/>
                </a:solidFill>
                <a:latin typeface="Arial" panose="020B0604020202020204" pitchFamily="34" charset="0"/>
                <a:cs typeface="Arial" panose="020B0604020202020204" pitchFamily="34" charset="0"/>
              </a:rPr>
              <a:pPr algn="r"/>
              <a:t>‹#›</a:t>
            </a:fld>
            <a:endParaRPr lang="en-PH" sz="800" dirty="0">
              <a:solidFill>
                <a:schemeClr val="bg1"/>
              </a:solidFill>
              <a:latin typeface="Arial" panose="020B0604020202020204" pitchFamily="34" charset="0"/>
              <a:cs typeface="Arial" panose="020B0604020202020204" pitchFamily="34" charset="0"/>
            </a:endParaRPr>
          </a:p>
        </p:txBody>
      </p:sp>
      <p:sp>
        <p:nvSpPr>
          <p:cNvPr id="10" name="Title 6">
            <a:extLst>
              <a:ext uri="{FF2B5EF4-FFF2-40B4-BE49-F238E27FC236}">
                <a16:creationId xmlns:a16="http://schemas.microsoft.com/office/drawing/2014/main" id="{3A806D26-75F1-4EC0-B9AD-C9C8350C1487}"/>
              </a:ext>
            </a:extLst>
          </p:cNvPr>
          <p:cNvSpPr>
            <a:spLocks noGrp="1"/>
          </p:cNvSpPr>
          <p:nvPr>
            <p:ph type="title"/>
          </p:nvPr>
        </p:nvSpPr>
        <p:spPr>
          <a:xfrm>
            <a:off x="205740" y="108066"/>
            <a:ext cx="10504515" cy="673331"/>
          </a:xfrm>
          <a:prstGeom prst="rect">
            <a:avLst/>
          </a:prstGeom>
        </p:spPr>
        <p:txBody>
          <a:bodyPr anchor="b"/>
          <a:lstStyle>
            <a:lvl1pPr>
              <a:defRPr sz="2800">
                <a:solidFill>
                  <a:srgbClr val="1A3865"/>
                </a:solidFill>
                <a:latin typeface="Arial" panose="020B0604020202020204" pitchFamily="34" charset="0"/>
                <a:cs typeface="Arial" panose="020B0604020202020204" pitchFamily="34" charset="0"/>
              </a:defRPr>
            </a:lvl1pPr>
          </a:lstStyle>
          <a:p>
            <a:r>
              <a:rPr lang="en-US"/>
              <a:t>Click to edit Master title style</a:t>
            </a:r>
            <a:endParaRPr lang="en-PH" dirty="0"/>
          </a:p>
        </p:txBody>
      </p:sp>
    </p:spTree>
    <p:extLst>
      <p:ext uri="{BB962C8B-B14F-4D97-AF65-F5344CB8AC3E}">
        <p14:creationId xmlns:p14="http://schemas.microsoft.com/office/powerpoint/2010/main" val="1061596237"/>
      </p:ext>
    </p:extLst>
  </p:cSld>
  <p:clrMapOvr>
    <a:masterClrMapping/>
  </p:clrMapOvr>
  <p:extLst>
    <p:ext uri="{DCECCB84-F9BA-43D5-87BE-67443E8EF086}">
      <p15:sldGuideLst xmlns:p15="http://schemas.microsoft.com/office/powerpoint/2012/main">
        <p15:guide id="1" orient="horz" pos="4049">
          <p15:clr>
            <a:srgbClr val="FBAE40"/>
          </p15:clr>
        </p15:guide>
        <p15:guide id="2" pos="3840">
          <p15:clr>
            <a:srgbClr val="FBAE40"/>
          </p15:clr>
        </p15:guide>
        <p15:guide id="3" orient="horz" pos="720">
          <p15:clr>
            <a:srgbClr val="FBAE40"/>
          </p15:clr>
        </p15:guide>
        <p15:guide id="4" pos="7488">
          <p15:clr>
            <a:srgbClr val="FBAE40"/>
          </p15:clr>
        </p15:guide>
        <p15:guide id="5" pos="18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Building Option - Portrait">
    <p:spTree>
      <p:nvGrpSpPr>
        <p:cNvPr id="1" name=""/>
        <p:cNvGrpSpPr/>
        <p:nvPr/>
      </p:nvGrpSpPr>
      <p:grpSpPr>
        <a:xfrm>
          <a:off x="0" y="0"/>
          <a:ext cx="0" cy="0"/>
          <a:chOff x="0" y="0"/>
          <a:chExt cx="0" cy="0"/>
        </a:xfrm>
      </p:grpSpPr>
      <p:sp>
        <p:nvSpPr>
          <p:cNvPr id="22" name="Picture Placeholder 5">
            <a:extLst>
              <a:ext uri="{FF2B5EF4-FFF2-40B4-BE49-F238E27FC236}">
                <a16:creationId xmlns:a16="http://schemas.microsoft.com/office/drawing/2014/main" id="{F7AF648C-11A8-4B86-AD6E-64D767C96285}"/>
              </a:ext>
            </a:extLst>
          </p:cNvPr>
          <p:cNvSpPr>
            <a:spLocks noGrp="1"/>
          </p:cNvSpPr>
          <p:nvPr>
            <p:ph type="pic" sz="quarter" idx="10" hasCustomPrompt="1"/>
          </p:nvPr>
        </p:nvSpPr>
        <p:spPr>
          <a:xfrm>
            <a:off x="1339606" y="1157516"/>
            <a:ext cx="1722908" cy="2359152"/>
          </a:xfrm>
          <a:prstGeom prst="rect">
            <a:avLst/>
          </a:prstGeom>
        </p:spPr>
        <p:txBody>
          <a:bodyPr/>
          <a:lstStyle>
            <a:lvl1pPr>
              <a:defRPr sz="1800" baseline="0">
                <a:solidFill>
                  <a:srgbClr val="1A3865"/>
                </a:solidFill>
              </a:defRPr>
            </a:lvl1pPr>
          </a:lstStyle>
          <a:p>
            <a:r>
              <a:rPr lang="en-PH" dirty="0"/>
              <a:t>Building Photo</a:t>
            </a:r>
            <a:endParaRPr lang="fil-PH" dirty="0"/>
          </a:p>
        </p:txBody>
      </p:sp>
      <p:sp>
        <p:nvSpPr>
          <p:cNvPr id="24" name="Picture Placeholder 7">
            <a:extLst>
              <a:ext uri="{FF2B5EF4-FFF2-40B4-BE49-F238E27FC236}">
                <a16:creationId xmlns:a16="http://schemas.microsoft.com/office/drawing/2014/main" id="{F2917479-4492-42C2-A402-C0FC79197022}"/>
              </a:ext>
            </a:extLst>
          </p:cNvPr>
          <p:cNvSpPr>
            <a:spLocks noGrp="1"/>
          </p:cNvSpPr>
          <p:nvPr>
            <p:ph type="pic" sz="quarter" idx="12" hasCustomPrompt="1"/>
          </p:nvPr>
        </p:nvSpPr>
        <p:spPr>
          <a:xfrm>
            <a:off x="301175" y="3699164"/>
            <a:ext cx="3799769" cy="2250431"/>
          </a:xfrm>
          <a:prstGeom prst="rect">
            <a:avLst/>
          </a:prstGeom>
          <a:ln>
            <a:solidFill>
              <a:schemeClr val="bg1">
                <a:lumMod val="50000"/>
              </a:schemeClr>
            </a:solidFill>
          </a:ln>
        </p:spPr>
        <p:txBody>
          <a:bodyPr/>
          <a:lstStyle>
            <a:lvl1pPr>
              <a:defRPr sz="1800">
                <a:solidFill>
                  <a:srgbClr val="1A3865"/>
                </a:solidFill>
              </a:defRPr>
            </a:lvl1pPr>
          </a:lstStyle>
          <a:p>
            <a:r>
              <a:rPr lang="en-PH" dirty="0"/>
              <a:t>Floor plan</a:t>
            </a:r>
            <a:endParaRPr lang="fil-PH" dirty="0"/>
          </a:p>
        </p:txBody>
      </p:sp>
      <p:sp>
        <p:nvSpPr>
          <p:cNvPr id="25" name="Table Placeholder 9">
            <a:extLst>
              <a:ext uri="{FF2B5EF4-FFF2-40B4-BE49-F238E27FC236}">
                <a16:creationId xmlns:a16="http://schemas.microsoft.com/office/drawing/2014/main" id="{21BF8A6A-303C-4CE1-BC08-FE704A388A9B}"/>
              </a:ext>
            </a:extLst>
          </p:cNvPr>
          <p:cNvSpPr>
            <a:spLocks noGrp="1"/>
          </p:cNvSpPr>
          <p:nvPr>
            <p:ph type="tbl" sz="quarter" idx="13" hasCustomPrompt="1"/>
          </p:nvPr>
        </p:nvSpPr>
        <p:spPr>
          <a:xfrm>
            <a:off x="4325576" y="1157514"/>
            <a:ext cx="7561624" cy="5262532"/>
          </a:xfrm>
          <a:prstGeom prst="rect">
            <a:avLst/>
          </a:prstGeom>
        </p:spPr>
        <p:txBody>
          <a:bodyPr/>
          <a:lstStyle>
            <a:lvl1pPr>
              <a:defRPr sz="1800">
                <a:solidFill>
                  <a:srgbClr val="1A3865"/>
                </a:solidFill>
              </a:defRPr>
            </a:lvl1pPr>
          </a:lstStyle>
          <a:p>
            <a:r>
              <a:rPr lang="en-PH" dirty="0"/>
              <a:t>Building and Lease Information</a:t>
            </a:r>
            <a:endParaRPr lang="fil-PH" dirty="0"/>
          </a:p>
        </p:txBody>
      </p:sp>
      <p:sp>
        <p:nvSpPr>
          <p:cNvPr id="26" name="Title 6">
            <a:extLst>
              <a:ext uri="{FF2B5EF4-FFF2-40B4-BE49-F238E27FC236}">
                <a16:creationId xmlns:a16="http://schemas.microsoft.com/office/drawing/2014/main" id="{19B272A8-8809-4AAD-A64D-D5B3F0ABF047}"/>
              </a:ext>
            </a:extLst>
          </p:cNvPr>
          <p:cNvSpPr>
            <a:spLocks noGrp="1"/>
          </p:cNvSpPr>
          <p:nvPr>
            <p:ph type="title"/>
          </p:nvPr>
        </p:nvSpPr>
        <p:spPr>
          <a:xfrm>
            <a:off x="205740" y="108066"/>
            <a:ext cx="10504515" cy="673331"/>
          </a:xfrm>
          <a:prstGeom prst="rect">
            <a:avLst/>
          </a:prstGeom>
        </p:spPr>
        <p:txBody>
          <a:bodyPr anchor="b"/>
          <a:lstStyle>
            <a:lvl1pPr>
              <a:defRPr sz="2800">
                <a:solidFill>
                  <a:srgbClr val="1A3865"/>
                </a:solidFill>
                <a:latin typeface="Arial" panose="020B0604020202020204" pitchFamily="34" charset="0"/>
                <a:cs typeface="Arial" panose="020B0604020202020204" pitchFamily="34" charset="0"/>
              </a:defRPr>
            </a:lvl1pPr>
          </a:lstStyle>
          <a:p>
            <a:r>
              <a:rPr lang="en-US" dirty="0"/>
              <a:t>Click to edit Master title style</a:t>
            </a:r>
            <a:endParaRPr lang="en-PH" dirty="0"/>
          </a:p>
        </p:txBody>
      </p:sp>
      <p:sp>
        <p:nvSpPr>
          <p:cNvPr id="27" name="TextBox 26">
            <a:extLst>
              <a:ext uri="{FF2B5EF4-FFF2-40B4-BE49-F238E27FC236}">
                <a16:creationId xmlns:a16="http://schemas.microsoft.com/office/drawing/2014/main" id="{D919DCDB-CE1C-4EF8-A584-4811370411BE}"/>
              </a:ext>
            </a:extLst>
          </p:cNvPr>
          <p:cNvSpPr txBox="1"/>
          <p:nvPr userDrawn="1"/>
        </p:nvSpPr>
        <p:spPr>
          <a:xfrm>
            <a:off x="11244305" y="6642556"/>
            <a:ext cx="947695" cy="215444"/>
          </a:xfrm>
          <a:prstGeom prst="rect">
            <a:avLst/>
          </a:prstGeom>
          <a:noFill/>
        </p:spPr>
        <p:txBody>
          <a:bodyPr wrap="none" rtlCol="0">
            <a:spAutoFit/>
          </a:bodyPr>
          <a:lstStyle/>
          <a:p>
            <a:pPr algn="r"/>
            <a:r>
              <a:rPr lang="en-PH" sz="800" dirty="0">
                <a:solidFill>
                  <a:prstClr val="white"/>
                </a:solidFill>
                <a:cs typeface="Arial" panose="020B0604020202020204" pitchFamily="34" charset="0"/>
              </a:rPr>
              <a:t>KMC Savills | </a:t>
            </a:r>
            <a:fld id="{0AEA38B9-F10B-4FF5-9FF3-5E59161D2872}" type="slidenum">
              <a:rPr lang="en-PH" sz="800" smtClean="0">
                <a:solidFill>
                  <a:prstClr val="white"/>
                </a:solidFill>
                <a:cs typeface="Arial" panose="020B0604020202020204" pitchFamily="34" charset="0"/>
              </a:rPr>
              <a:pPr algn="r"/>
              <a:t>‹#›</a:t>
            </a:fld>
            <a:endParaRPr lang="en-PH" sz="800" dirty="0">
              <a:solidFill>
                <a:prstClr val="white"/>
              </a:solidFill>
              <a:cs typeface="Arial" panose="020B0604020202020204" pitchFamily="34" charset="0"/>
            </a:endParaRPr>
          </a:p>
        </p:txBody>
      </p:sp>
    </p:spTree>
    <p:extLst>
      <p:ext uri="{BB962C8B-B14F-4D97-AF65-F5344CB8AC3E}">
        <p14:creationId xmlns:p14="http://schemas.microsoft.com/office/powerpoint/2010/main" val="493356151"/>
      </p:ext>
    </p:extLst>
  </p:cSld>
  <p:clrMapOvr>
    <a:masterClrMapping/>
  </p:clrMapOvr>
  <p:extLst>
    <p:ext uri="{DCECCB84-F9BA-43D5-87BE-67443E8EF086}">
      <p15:sldGuideLst xmlns:p15="http://schemas.microsoft.com/office/powerpoint/2012/main">
        <p15:guide id="1" orient="horz" pos="4049">
          <p15:clr>
            <a:srgbClr val="FBAE40"/>
          </p15:clr>
        </p15:guide>
        <p15:guide id="2" pos="3840">
          <p15:clr>
            <a:srgbClr val="FBAE40"/>
          </p15:clr>
        </p15:guide>
        <p15:guide id="3" orient="horz" pos="720">
          <p15:clr>
            <a:srgbClr val="FBAE40"/>
          </p15:clr>
        </p15:guide>
        <p15:guide id="4" pos="7488">
          <p15:clr>
            <a:srgbClr val="FBAE40"/>
          </p15:clr>
        </p15:guide>
        <p15:guide id="5" pos="183">
          <p15:clr>
            <a:srgbClr val="FBAE40"/>
          </p15:clr>
        </p15:guide>
        <p15:guide id="6" pos="271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Building Option - Portrait">
    <p:spTree>
      <p:nvGrpSpPr>
        <p:cNvPr id="1" name=""/>
        <p:cNvGrpSpPr/>
        <p:nvPr/>
      </p:nvGrpSpPr>
      <p:grpSpPr>
        <a:xfrm>
          <a:off x="0" y="0"/>
          <a:ext cx="0" cy="0"/>
          <a:chOff x="0" y="0"/>
          <a:chExt cx="0" cy="0"/>
        </a:xfrm>
      </p:grpSpPr>
      <p:sp>
        <p:nvSpPr>
          <p:cNvPr id="22" name="Picture Placeholder 5">
            <a:extLst>
              <a:ext uri="{FF2B5EF4-FFF2-40B4-BE49-F238E27FC236}">
                <a16:creationId xmlns:a16="http://schemas.microsoft.com/office/drawing/2014/main" id="{F7AF648C-11A8-4B86-AD6E-64D767C96285}"/>
              </a:ext>
            </a:extLst>
          </p:cNvPr>
          <p:cNvSpPr>
            <a:spLocks noGrp="1"/>
          </p:cNvSpPr>
          <p:nvPr>
            <p:ph type="pic" sz="quarter" idx="10" hasCustomPrompt="1"/>
          </p:nvPr>
        </p:nvSpPr>
        <p:spPr>
          <a:xfrm>
            <a:off x="1339606" y="1157517"/>
            <a:ext cx="1722908" cy="2250431"/>
          </a:xfrm>
          <a:prstGeom prst="rect">
            <a:avLst/>
          </a:prstGeom>
        </p:spPr>
        <p:txBody>
          <a:bodyPr/>
          <a:lstStyle>
            <a:lvl1pPr>
              <a:defRPr sz="1800" baseline="0">
                <a:solidFill>
                  <a:srgbClr val="1A3865"/>
                </a:solidFill>
              </a:defRPr>
            </a:lvl1pPr>
          </a:lstStyle>
          <a:p>
            <a:r>
              <a:rPr lang="en-PH"/>
              <a:t>Building Photo</a:t>
            </a:r>
            <a:endParaRPr lang="fil-PH"/>
          </a:p>
        </p:txBody>
      </p:sp>
      <p:sp>
        <p:nvSpPr>
          <p:cNvPr id="24" name="Picture Placeholder 7">
            <a:extLst>
              <a:ext uri="{FF2B5EF4-FFF2-40B4-BE49-F238E27FC236}">
                <a16:creationId xmlns:a16="http://schemas.microsoft.com/office/drawing/2014/main" id="{F2917479-4492-42C2-A402-C0FC79197022}"/>
              </a:ext>
            </a:extLst>
          </p:cNvPr>
          <p:cNvSpPr>
            <a:spLocks noGrp="1"/>
          </p:cNvSpPr>
          <p:nvPr>
            <p:ph type="pic" sz="quarter" idx="12" hasCustomPrompt="1"/>
          </p:nvPr>
        </p:nvSpPr>
        <p:spPr>
          <a:xfrm>
            <a:off x="301175" y="3699164"/>
            <a:ext cx="3799769" cy="2250431"/>
          </a:xfrm>
          <a:prstGeom prst="rect">
            <a:avLst/>
          </a:prstGeom>
          <a:ln>
            <a:solidFill>
              <a:schemeClr val="bg1">
                <a:lumMod val="50000"/>
              </a:schemeClr>
            </a:solidFill>
          </a:ln>
        </p:spPr>
        <p:txBody>
          <a:bodyPr/>
          <a:lstStyle>
            <a:lvl1pPr>
              <a:defRPr sz="1800">
                <a:solidFill>
                  <a:srgbClr val="1A3865"/>
                </a:solidFill>
              </a:defRPr>
            </a:lvl1pPr>
          </a:lstStyle>
          <a:p>
            <a:r>
              <a:rPr lang="en-PH"/>
              <a:t>Floor plan</a:t>
            </a:r>
            <a:endParaRPr lang="fil-PH"/>
          </a:p>
        </p:txBody>
      </p:sp>
      <p:sp>
        <p:nvSpPr>
          <p:cNvPr id="26" name="Title 6">
            <a:extLst>
              <a:ext uri="{FF2B5EF4-FFF2-40B4-BE49-F238E27FC236}">
                <a16:creationId xmlns:a16="http://schemas.microsoft.com/office/drawing/2014/main" id="{19B272A8-8809-4AAD-A64D-D5B3F0ABF047}"/>
              </a:ext>
            </a:extLst>
          </p:cNvPr>
          <p:cNvSpPr>
            <a:spLocks noGrp="1"/>
          </p:cNvSpPr>
          <p:nvPr>
            <p:ph type="title"/>
          </p:nvPr>
        </p:nvSpPr>
        <p:spPr>
          <a:xfrm>
            <a:off x="205740" y="108066"/>
            <a:ext cx="10504515" cy="673331"/>
          </a:xfrm>
          <a:prstGeom prst="rect">
            <a:avLst/>
          </a:prstGeom>
        </p:spPr>
        <p:txBody>
          <a:bodyPr anchor="b"/>
          <a:lstStyle>
            <a:lvl1pPr>
              <a:defRPr sz="2800">
                <a:solidFill>
                  <a:srgbClr val="1A3865"/>
                </a:solidFill>
                <a:latin typeface="Arial" panose="020B0604020202020204" pitchFamily="34" charset="0"/>
                <a:cs typeface="Arial" panose="020B0604020202020204" pitchFamily="34" charset="0"/>
              </a:defRPr>
            </a:lvl1pPr>
          </a:lstStyle>
          <a:p>
            <a:r>
              <a:rPr lang="en-US"/>
              <a:t>Click to edit Master title style</a:t>
            </a:r>
            <a:endParaRPr lang="en-PH"/>
          </a:p>
        </p:txBody>
      </p:sp>
      <p:sp>
        <p:nvSpPr>
          <p:cNvPr id="27" name="TextBox 26">
            <a:extLst>
              <a:ext uri="{FF2B5EF4-FFF2-40B4-BE49-F238E27FC236}">
                <a16:creationId xmlns:a16="http://schemas.microsoft.com/office/drawing/2014/main" id="{D919DCDB-CE1C-4EF8-A584-4811370411BE}"/>
              </a:ext>
            </a:extLst>
          </p:cNvPr>
          <p:cNvSpPr txBox="1"/>
          <p:nvPr userDrawn="1"/>
        </p:nvSpPr>
        <p:spPr>
          <a:xfrm>
            <a:off x="11244305" y="6642556"/>
            <a:ext cx="947695" cy="215444"/>
          </a:xfrm>
          <a:prstGeom prst="rect">
            <a:avLst/>
          </a:prstGeom>
          <a:noFill/>
        </p:spPr>
        <p:txBody>
          <a:bodyPr wrap="none" rtlCol="0">
            <a:spAutoFit/>
          </a:bodyPr>
          <a:lstStyle/>
          <a:p>
            <a:pPr algn="r"/>
            <a:r>
              <a:rPr lang="en-PH" sz="800">
                <a:solidFill>
                  <a:schemeClr val="bg1"/>
                </a:solidFill>
                <a:latin typeface="Arial" panose="020B0604020202020204" pitchFamily="34" charset="0"/>
                <a:cs typeface="Arial" panose="020B0604020202020204" pitchFamily="34" charset="0"/>
              </a:rPr>
              <a:t>KMC Savills | </a:t>
            </a:r>
            <a:fld id="{0AEA38B9-F10B-4FF5-9FF3-5E59161D2872}" type="slidenum">
              <a:rPr lang="en-PH" sz="800" smtClean="0">
                <a:solidFill>
                  <a:schemeClr val="bg1"/>
                </a:solidFill>
                <a:latin typeface="Arial" panose="020B0604020202020204" pitchFamily="34" charset="0"/>
                <a:cs typeface="Arial" panose="020B0604020202020204" pitchFamily="34" charset="0"/>
              </a:rPr>
              <a:pPr algn="r"/>
              <a:t>‹#›</a:t>
            </a:fld>
            <a:endParaRPr lang="en-PH" sz="800">
              <a:solidFill>
                <a:schemeClr val="bg1"/>
              </a:solidFill>
              <a:latin typeface="Arial" panose="020B0604020202020204" pitchFamily="34" charset="0"/>
              <a:cs typeface="Arial" panose="020B0604020202020204" pitchFamily="34" charset="0"/>
            </a:endParaRPr>
          </a:p>
        </p:txBody>
      </p:sp>
      <p:graphicFrame>
        <p:nvGraphicFramePr>
          <p:cNvPr id="2" name="Table Placeholder 5">
            <a:extLst>
              <a:ext uri="{FF2B5EF4-FFF2-40B4-BE49-F238E27FC236}">
                <a16:creationId xmlns:a16="http://schemas.microsoft.com/office/drawing/2014/main" id="{F0E167B6-695F-6FDF-4CDE-F401C77203AE}"/>
              </a:ext>
            </a:extLst>
          </p:cNvPr>
          <p:cNvGraphicFramePr>
            <a:graphicFrameLocks/>
          </p:cNvGraphicFramePr>
          <p:nvPr userDrawn="1">
            <p:extLst>
              <p:ext uri="{D42A27DB-BD31-4B8C-83A1-F6EECF244321}">
                <p14:modId xmlns:p14="http://schemas.microsoft.com/office/powerpoint/2010/main" val="1719569544"/>
              </p:ext>
            </p:extLst>
          </p:nvPr>
        </p:nvGraphicFramePr>
        <p:xfrm>
          <a:off x="4327613" y="1157517"/>
          <a:ext cx="7563212" cy="5192969"/>
        </p:xfrm>
        <a:graphic>
          <a:graphicData uri="http://schemas.openxmlformats.org/drawingml/2006/table">
            <a:tbl>
              <a:tblPr firstRow="1" bandRow="1">
                <a:tableStyleId>{2A488322-F2BA-4B5B-9748-0D474271808F}</a:tableStyleId>
              </a:tblPr>
              <a:tblGrid>
                <a:gridCol w="1890803">
                  <a:extLst>
                    <a:ext uri="{9D8B030D-6E8A-4147-A177-3AD203B41FA5}">
                      <a16:colId xmlns:a16="http://schemas.microsoft.com/office/drawing/2014/main" val="1868747246"/>
                    </a:ext>
                  </a:extLst>
                </a:gridCol>
                <a:gridCol w="1890803">
                  <a:extLst>
                    <a:ext uri="{9D8B030D-6E8A-4147-A177-3AD203B41FA5}">
                      <a16:colId xmlns:a16="http://schemas.microsoft.com/office/drawing/2014/main" val="2990560871"/>
                    </a:ext>
                  </a:extLst>
                </a:gridCol>
                <a:gridCol w="1890803">
                  <a:extLst>
                    <a:ext uri="{9D8B030D-6E8A-4147-A177-3AD203B41FA5}">
                      <a16:colId xmlns:a16="http://schemas.microsoft.com/office/drawing/2014/main" val="3676084263"/>
                    </a:ext>
                  </a:extLst>
                </a:gridCol>
                <a:gridCol w="1890803">
                  <a:extLst>
                    <a:ext uri="{9D8B030D-6E8A-4147-A177-3AD203B41FA5}">
                      <a16:colId xmlns:a16="http://schemas.microsoft.com/office/drawing/2014/main" val="1889756559"/>
                    </a:ext>
                  </a:extLst>
                </a:gridCol>
              </a:tblGrid>
              <a:tr h="304435">
                <a:tc gridSpan="4">
                  <a:txBody>
                    <a:bodyPr/>
                    <a:lstStyle/>
                    <a:p>
                      <a:pPr latinLnBrk="0"/>
                      <a:r>
                        <a:rPr lang="en-US" sz="1400" b="0" baseline="0" dirty="0">
                          <a:latin typeface="+mn-lt"/>
                        </a:rPr>
                        <a:t>Unit name</a:t>
                      </a:r>
                    </a:p>
                  </a:txBody>
                  <a:tcPr marL="87407" marR="87407"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47912322"/>
                  </a:ext>
                </a:extLst>
              </a:tr>
              <a:tr h="376013">
                <a:tc gridSpan="2">
                  <a:txBody>
                    <a:bodyPr/>
                    <a:lstStyle/>
                    <a:p>
                      <a:pPr latinLnBrk="0"/>
                      <a:r>
                        <a:rPr lang="en-US" sz="1000" b="1" baseline="0" dirty="0"/>
                        <a:t>BUILDING INFORMATION</a:t>
                      </a:r>
                    </a:p>
                  </a:txBody>
                  <a:tcPr marL="43703" marR="43703" anchor="ctr">
                    <a:lnT w="12700" cap="flat" cmpd="sng" algn="ctr">
                      <a:noFill/>
                      <a:prstDash val="solid"/>
                      <a:round/>
                      <a:headEnd type="none" w="med" len="med"/>
                      <a:tailEnd type="none" w="med" len="med"/>
                    </a:lnT>
                    <a:solidFill>
                      <a:srgbClr val="D8DDEC"/>
                    </a:solidFill>
                  </a:tcPr>
                </a:tc>
                <a:tc hMerge="1">
                  <a:txBody>
                    <a:bodyPr/>
                    <a:lstStyle/>
                    <a:p>
                      <a:endParaRPr lang="en-US"/>
                    </a:p>
                  </a:txBody>
                  <a:tcPr/>
                </a:tc>
                <a:tc gridSpan="2">
                  <a:txBody>
                    <a:bodyPr/>
                    <a:lstStyle/>
                    <a:p>
                      <a:pPr latinLnBrk="0"/>
                      <a:r>
                        <a:rPr lang="en-US" sz="1000" b="1" baseline="0"/>
                        <a:t>LEASE INFORMATION</a:t>
                      </a:r>
                    </a:p>
                  </a:txBody>
                  <a:tcPr marL="43703" marR="43703" anchor="ctr">
                    <a:lnT w="12700" cap="flat" cmpd="sng" algn="ctr">
                      <a:noFill/>
                      <a:prstDash val="solid"/>
                      <a:round/>
                      <a:headEnd type="none" w="med" len="med"/>
                      <a:tailEnd type="none" w="med" len="med"/>
                    </a:lnT>
                    <a:solidFill>
                      <a:srgbClr val="D8DDEC"/>
                    </a:solidFill>
                  </a:tcPr>
                </a:tc>
                <a:tc hMerge="1">
                  <a:txBody>
                    <a:bodyPr/>
                    <a:lstStyle/>
                    <a:p>
                      <a:endParaRPr lang="en-US"/>
                    </a:p>
                  </a:txBody>
                  <a:tcPr/>
                </a:tc>
                <a:extLst>
                  <a:ext uri="{0D108BD9-81ED-4DB2-BD59-A6C34878D82A}">
                    <a16:rowId xmlns:a16="http://schemas.microsoft.com/office/drawing/2014/main" val="1228583333"/>
                  </a:ext>
                </a:extLst>
              </a:tr>
              <a:tr h="376013">
                <a:tc>
                  <a:txBody>
                    <a:bodyPr/>
                    <a:lstStyle/>
                    <a:p>
                      <a:pPr latinLnBrk="0"/>
                      <a:r>
                        <a:rPr lang="en-US" sz="1000" baseline="0" dirty="0"/>
                        <a:t>OWNER / DEVELOPER</a:t>
                      </a:r>
                      <a:endParaRPr lang="en-US" sz="1000" b="1" baseline="0" dirty="0"/>
                    </a:p>
                  </a:txBody>
                  <a:tcPr marL="43703" marR="43703" marT="27432" marB="27432" anchor="ctr">
                    <a:solidFill>
                      <a:srgbClr val="ECEFF6"/>
                    </a:solidFill>
                  </a:tcPr>
                </a:tc>
                <a:tc>
                  <a:txBody>
                    <a:bodyPr/>
                    <a:lstStyle/>
                    <a:p>
                      <a:r>
                        <a:rPr lang="en-PH" sz="1000">
                          <a:solidFill>
                            <a:schemeClr val="tx1"/>
                          </a:solidFill>
                          <a:latin typeface="+mn-lt"/>
                        </a:rPr>
                        <a:t>Super Prime Holdings Inc.</a:t>
                      </a:r>
                    </a:p>
                  </a:txBody>
                  <a:tcPr marL="0" marR="0" marT="0" marB="0" anchor="ctr">
                    <a:solidFill>
                      <a:srgbClr val="ECEFF6"/>
                    </a:solidFill>
                  </a:tcPr>
                </a:tc>
                <a:tc>
                  <a:txBody>
                    <a:bodyPr/>
                    <a:lstStyle/>
                    <a:p>
                      <a:pPr latinLnBrk="0"/>
                      <a:r>
                        <a:rPr lang="en-US" sz="1000" baseline="0">
                          <a:solidFill>
                            <a:schemeClr val="tx1"/>
                          </a:solidFill>
                          <a:latin typeface="+mn-lt"/>
                        </a:rPr>
                        <a:t>AVAILABLE DATE</a:t>
                      </a:r>
                      <a:endParaRPr lang="en-US" sz="1000" b="1" baseline="0">
                        <a:solidFill>
                          <a:schemeClr val="tx1"/>
                        </a:solidFill>
                        <a:latin typeface="+mn-lt"/>
                      </a:endParaRPr>
                    </a:p>
                  </a:txBody>
                  <a:tcPr marL="43703" marR="43703" marT="27432" marB="27432" anchor="ctr">
                    <a:solidFill>
                      <a:srgbClr val="ECEFF6"/>
                    </a:solidFill>
                  </a:tcPr>
                </a:tc>
                <a:tc>
                  <a:txBody>
                    <a:bodyPr/>
                    <a:lstStyle/>
                    <a:p>
                      <a:pPr marL="0" algn="l" defTabSz="1043056" rtl="0" eaLnBrk="1" fontAlgn="ctr" latinLnBrk="1" hangingPunct="1"/>
                      <a:r>
                        <a:rPr lang="en-PH" sz="1000" kern="1200" dirty="0">
                          <a:solidFill>
                            <a:schemeClr val="tx1"/>
                          </a:solidFill>
                          <a:latin typeface="+mn-lt"/>
                          <a:ea typeface="+mn-ea"/>
                          <a:cs typeface="+mn-cs"/>
                        </a:rPr>
                        <a:t>Available</a:t>
                      </a:r>
                      <a:r>
                        <a:rPr lang="en-PH" sz="1000" kern="1200" baseline="0" dirty="0">
                          <a:solidFill>
                            <a:schemeClr val="tx1"/>
                          </a:solidFill>
                          <a:latin typeface="+mn-lt"/>
                          <a:ea typeface="+mn-ea"/>
                          <a:cs typeface="+mn-cs"/>
                        </a:rPr>
                        <a:t> status</a:t>
                      </a:r>
                      <a:endParaRPr lang="en-PH" sz="1000" kern="1200" dirty="0">
                        <a:solidFill>
                          <a:schemeClr val="tx1"/>
                        </a:solidFill>
                        <a:latin typeface="+mn-lt"/>
                        <a:ea typeface="+mn-ea"/>
                        <a:cs typeface="+mn-cs"/>
                      </a:endParaRPr>
                    </a:p>
                  </a:txBody>
                  <a:tcPr marL="0" marR="0" marT="0" marB="0" anchor="ctr">
                    <a:solidFill>
                      <a:srgbClr val="ECEFF6"/>
                    </a:solidFill>
                  </a:tcPr>
                </a:tc>
                <a:extLst>
                  <a:ext uri="{0D108BD9-81ED-4DB2-BD59-A6C34878D82A}">
                    <a16:rowId xmlns:a16="http://schemas.microsoft.com/office/drawing/2014/main" val="1728037592"/>
                  </a:ext>
                </a:extLst>
              </a:tr>
              <a:tr h="376013">
                <a:tc>
                  <a:txBody>
                    <a:bodyPr/>
                    <a:lstStyle/>
                    <a:p>
                      <a:pPr latinLnBrk="0"/>
                      <a:r>
                        <a:rPr lang="en-US" sz="1000" baseline="0" dirty="0"/>
                        <a:t>YEAR COMPLETED / BUILDING CLASS</a:t>
                      </a:r>
                      <a:endParaRPr lang="en-US" sz="1000" b="1" baseline="0" dirty="0"/>
                    </a:p>
                  </a:txBody>
                  <a:tcPr marL="43703" marR="43703" marT="27432" marB="27432" anchor="ctr">
                    <a:solidFill>
                      <a:srgbClr val="D8DDEC"/>
                    </a:solidFill>
                  </a:tcPr>
                </a:tc>
                <a:tc>
                  <a:txBody>
                    <a:bodyPr/>
                    <a:lstStyle/>
                    <a:p>
                      <a:r>
                        <a:rPr lang="en-PH" sz="1000" dirty="0">
                          <a:solidFill>
                            <a:schemeClr val="tx1"/>
                          </a:solidFill>
                          <a:latin typeface="+mn-lt"/>
                        </a:rPr>
                        <a:t>Build Year / Classification</a:t>
                      </a:r>
                    </a:p>
                  </a:txBody>
                  <a:tcPr marL="0" marR="0" marT="0" marB="0" anchor="ctr">
                    <a:solidFill>
                      <a:srgbClr val="D8DDEC"/>
                    </a:solidFill>
                  </a:tcPr>
                </a:tc>
                <a:tc>
                  <a:txBody>
                    <a:bodyPr/>
                    <a:lstStyle/>
                    <a:p>
                      <a:pPr latinLnBrk="0"/>
                      <a:r>
                        <a:rPr lang="en-US" sz="1000" baseline="0">
                          <a:solidFill>
                            <a:schemeClr val="tx1"/>
                          </a:solidFill>
                          <a:latin typeface="+mn-lt"/>
                        </a:rPr>
                        <a:t>UNIT / FLOOR</a:t>
                      </a:r>
                      <a:endParaRPr lang="en-US" sz="1000" b="1" baseline="0">
                        <a:solidFill>
                          <a:schemeClr val="tx1"/>
                        </a:solidFill>
                        <a:latin typeface="+mn-lt"/>
                      </a:endParaRPr>
                    </a:p>
                  </a:txBody>
                  <a:tcPr marL="43703" marR="43703" marT="27432" marB="27432" anchor="ctr">
                    <a:solidFill>
                      <a:srgbClr val="D8DDEC"/>
                    </a:solidFill>
                  </a:tcPr>
                </a:tc>
                <a:tc>
                  <a:txBody>
                    <a:bodyPr/>
                    <a:lstStyle/>
                    <a:p>
                      <a:pPr marL="0" algn="l" defTabSz="1043056" rtl="0" eaLnBrk="1" fontAlgn="ctr" latinLnBrk="1" hangingPunct="1"/>
                      <a:r>
                        <a:rPr lang="en-PH" sz="1000" kern="1200" dirty="0">
                          <a:solidFill>
                            <a:schemeClr val="tx1"/>
                          </a:solidFill>
                          <a:latin typeface="+mn-lt"/>
                          <a:ea typeface="+mn-ea"/>
                          <a:cs typeface="+mn-cs"/>
                        </a:rPr>
                        <a:t>Unit name and Floor</a:t>
                      </a:r>
                    </a:p>
                  </a:txBody>
                  <a:tcPr marL="0" marR="0" marT="0" marB="0" anchor="ctr">
                    <a:solidFill>
                      <a:srgbClr val="D8DDEC"/>
                    </a:solidFill>
                  </a:tcPr>
                </a:tc>
                <a:extLst>
                  <a:ext uri="{0D108BD9-81ED-4DB2-BD59-A6C34878D82A}">
                    <a16:rowId xmlns:a16="http://schemas.microsoft.com/office/drawing/2014/main" val="467932608"/>
                  </a:ext>
                </a:extLst>
              </a:tr>
              <a:tr h="376013">
                <a:tc>
                  <a:txBody>
                    <a:bodyPr/>
                    <a:lstStyle/>
                    <a:p>
                      <a:pPr latinLnBrk="0"/>
                      <a:r>
                        <a:rPr lang="en-US" sz="1000" baseline="0"/>
                        <a:t>PEZA STATUS</a:t>
                      </a:r>
                      <a:endParaRPr lang="en-US" sz="1000" b="1" baseline="0"/>
                    </a:p>
                  </a:txBody>
                  <a:tcPr marL="43703" marR="43703" marT="27432" marB="27432" anchor="ctr">
                    <a:solidFill>
                      <a:srgbClr val="ECEFF6"/>
                    </a:solidFill>
                  </a:tcPr>
                </a:tc>
                <a:tc>
                  <a:txBody>
                    <a:bodyPr/>
                    <a:lstStyle/>
                    <a:p>
                      <a:r>
                        <a:rPr lang="en-PH" sz="1000" dirty="0">
                          <a:solidFill>
                            <a:schemeClr val="tx1"/>
                          </a:solidFill>
                          <a:latin typeface="+mn-lt"/>
                        </a:rPr>
                        <a:t>PEZA Status</a:t>
                      </a:r>
                    </a:p>
                  </a:txBody>
                  <a:tcPr marL="0" marR="0" marT="0" marB="0" anchor="ctr">
                    <a:solidFill>
                      <a:srgbClr val="ECEFF6"/>
                    </a:solidFill>
                  </a:tcPr>
                </a:tc>
                <a:tc>
                  <a:txBody>
                    <a:bodyPr/>
                    <a:lstStyle/>
                    <a:p>
                      <a:pPr latinLnBrk="0"/>
                      <a:r>
                        <a:rPr lang="en-US" sz="1000" baseline="0" dirty="0">
                          <a:solidFill>
                            <a:schemeClr val="tx1"/>
                          </a:solidFill>
                          <a:latin typeface="+mn-lt"/>
                        </a:rPr>
                        <a:t>FLOOR AREA (SQM)</a:t>
                      </a:r>
                      <a:endParaRPr lang="en-US" sz="1000" b="1" baseline="0" dirty="0">
                        <a:solidFill>
                          <a:schemeClr val="tx1"/>
                        </a:solidFill>
                        <a:latin typeface="+mn-lt"/>
                      </a:endParaRPr>
                    </a:p>
                  </a:txBody>
                  <a:tcPr marL="43703" marR="43703" marT="27432" marB="27432" anchor="ctr">
                    <a:solidFill>
                      <a:srgbClr val="ECEFF6"/>
                    </a:solidFill>
                  </a:tcPr>
                </a:tc>
                <a:tc>
                  <a:txBody>
                    <a:bodyPr/>
                    <a:lstStyle/>
                    <a:p>
                      <a:pPr marL="0" algn="l" defTabSz="1043056" rtl="0" eaLnBrk="1" fontAlgn="ctr" latinLnBrk="1" hangingPunct="1"/>
                      <a:r>
                        <a:rPr lang="en-PH" sz="1000" kern="1200" dirty="0">
                          <a:solidFill>
                            <a:schemeClr val="tx1"/>
                          </a:solidFill>
                          <a:latin typeface="+mn-lt"/>
                          <a:ea typeface="+mn-ea"/>
                          <a:cs typeface="+mn-cs"/>
                        </a:rPr>
                        <a:t>Floor area</a:t>
                      </a:r>
                    </a:p>
                  </a:txBody>
                  <a:tcPr marL="0" marR="0" marT="0" marB="0" anchor="ctr">
                    <a:solidFill>
                      <a:srgbClr val="ECEFF6"/>
                    </a:solidFill>
                  </a:tcPr>
                </a:tc>
                <a:extLst>
                  <a:ext uri="{0D108BD9-81ED-4DB2-BD59-A6C34878D82A}">
                    <a16:rowId xmlns:a16="http://schemas.microsoft.com/office/drawing/2014/main" val="2883360434"/>
                  </a:ext>
                </a:extLst>
              </a:tr>
              <a:tr h="376013">
                <a:tc>
                  <a:txBody>
                    <a:bodyPr/>
                    <a:lstStyle/>
                    <a:p>
                      <a:pPr latinLnBrk="0"/>
                      <a:r>
                        <a:rPr lang="en-US" sz="1000" baseline="0" dirty="0"/>
                        <a:t>TOTAL BUILDING SIZE (SQM)</a:t>
                      </a:r>
                      <a:endParaRPr lang="en-US" sz="1000" b="1" baseline="0" dirty="0"/>
                    </a:p>
                  </a:txBody>
                  <a:tcPr marL="43703" marR="43703" marT="27432" marB="27432" anchor="ctr">
                    <a:solidFill>
                      <a:srgbClr val="D8DDEC"/>
                    </a:solidFill>
                  </a:tcPr>
                </a:tc>
                <a:tc>
                  <a:txBody>
                    <a:bodyPr/>
                    <a:lstStyle/>
                    <a:p>
                      <a:r>
                        <a:rPr lang="en-PH" sz="1000" dirty="0">
                          <a:solidFill>
                            <a:schemeClr val="tx1"/>
                          </a:solidFill>
                          <a:latin typeface="+mn-lt"/>
                        </a:rPr>
                        <a:t>Total Building Size</a:t>
                      </a:r>
                    </a:p>
                  </a:txBody>
                  <a:tcPr marL="0" marR="0" marT="0" marB="0" anchor="ctr">
                    <a:solidFill>
                      <a:srgbClr val="D8DDEC"/>
                    </a:solidFill>
                  </a:tcPr>
                </a:tc>
                <a:tc>
                  <a:txBody>
                    <a:bodyPr/>
                    <a:lstStyle/>
                    <a:p>
                      <a:pPr latinLnBrk="0"/>
                      <a:r>
                        <a:rPr lang="en-US" sz="1000" baseline="0" dirty="0">
                          <a:solidFill>
                            <a:schemeClr val="tx1"/>
                          </a:solidFill>
                          <a:latin typeface="+mn-lt"/>
                        </a:rPr>
                        <a:t>BASE RENT / SQM (</a:t>
                      </a:r>
                      <a:r>
                        <a:rPr lang="en-US" sz="1000" baseline="0" dirty="0" err="1">
                          <a:solidFill>
                            <a:schemeClr val="tx1"/>
                          </a:solidFill>
                          <a:latin typeface="+mn-lt"/>
                        </a:rPr>
                        <a:t>Php</a:t>
                      </a:r>
                      <a:r>
                        <a:rPr lang="en-US" sz="1000" baseline="0" dirty="0">
                          <a:solidFill>
                            <a:schemeClr val="tx1"/>
                          </a:solidFill>
                          <a:latin typeface="+mn-lt"/>
                        </a:rPr>
                        <a:t>)</a:t>
                      </a:r>
                      <a:endParaRPr lang="en-US" sz="1000" b="1" baseline="0" dirty="0">
                        <a:solidFill>
                          <a:schemeClr val="tx1"/>
                        </a:solidFill>
                        <a:latin typeface="+mn-lt"/>
                      </a:endParaRPr>
                    </a:p>
                  </a:txBody>
                  <a:tcPr marL="43703" marR="43703" marT="27432" marB="27432" anchor="ctr">
                    <a:solidFill>
                      <a:srgbClr val="D8DDEC"/>
                    </a:solidFill>
                  </a:tcPr>
                </a:tc>
                <a:tc>
                  <a:txBody>
                    <a:bodyPr/>
                    <a:lstStyle/>
                    <a:p>
                      <a:pPr marL="0" algn="l" defTabSz="1043056" rtl="0" eaLnBrk="1" fontAlgn="ctr" latinLnBrk="1" hangingPunct="1"/>
                      <a:r>
                        <a:rPr lang="en-PH" sz="1000" kern="1200" dirty="0">
                          <a:solidFill>
                            <a:schemeClr val="tx1"/>
                          </a:solidFill>
                          <a:latin typeface="+mn-lt"/>
                          <a:ea typeface="+mn-ea"/>
                          <a:cs typeface="+mn-cs"/>
                        </a:rPr>
                        <a:t>Base rent</a:t>
                      </a:r>
                    </a:p>
                  </a:txBody>
                  <a:tcPr marL="0" marR="0" marT="0" marB="0" anchor="ctr">
                    <a:solidFill>
                      <a:srgbClr val="D8DDEC"/>
                    </a:solidFill>
                  </a:tcPr>
                </a:tc>
                <a:extLst>
                  <a:ext uri="{0D108BD9-81ED-4DB2-BD59-A6C34878D82A}">
                    <a16:rowId xmlns:a16="http://schemas.microsoft.com/office/drawing/2014/main" val="2713198181"/>
                  </a:ext>
                </a:extLst>
              </a:tr>
              <a:tr h="376013">
                <a:tc>
                  <a:txBody>
                    <a:bodyPr/>
                    <a:lstStyle/>
                    <a:p>
                      <a:pPr latinLnBrk="0"/>
                      <a:r>
                        <a:rPr lang="en-US" sz="1000" baseline="0" dirty="0"/>
                        <a:t>TYPICAL FLOOR PLATE </a:t>
                      </a:r>
                      <a:br>
                        <a:rPr lang="en-US" sz="1000" baseline="0" dirty="0"/>
                      </a:br>
                      <a:r>
                        <a:rPr lang="en-US" sz="1000" baseline="0" dirty="0"/>
                        <a:t>(SQM)</a:t>
                      </a:r>
                      <a:endParaRPr lang="en-US" sz="1000" b="1" baseline="0" dirty="0"/>
                    </a:p>
                  </a:txBody>
                  <a:tcPr marL="43703" marR="43703" marT="27432" marB="27432" anchor="ctr">
                    <a:solidFill>
                      <a:srgbClr val="ECEFF6"/>
                    </a:solidFill>
                  </a:tcPr>
                </a:tc>
                <a:tc>
                  <a:txBody>
                    <a:bodyPr/>
                    <a:lstStyle/>
                    <a:p>
                      <a:pPr marL="0" algn="l" defTabSz="1043056" rtl="0" eaLnBrk="1" fontAlgn="ctr" latinLnBrk="1" hangingPunct="1"/>
                      <a:r>
                        <a:rPr lang="en-PH" sz="1000" kern="1200" dirty="0">
                          <a:solidFill>
                            <a:schemeClr val="tx1"/>
                          </a:solidFill>
                          <a:latin typeface="+mn-lt"/>
                          <a:ea typeface="+mn-ea"/>
                          <a:cs typeface="+mn-cs"/>
                        </a:rPr>
                        <a:t>Typical floor size</a:t>
                      </a:r>
                    </a:p>
                  </a:txBody>
                  <a:tcPr marL="0" marR="0" marT="0" marB="0" anchor="ctr">
                    <a:solidFill>
                      <a:srgbClr val="ECEFF6"/>
                    </a:solidFill>
                  </a:tcPr>
                </a:tc>
                <a:tc>
                  <a:txBody>
                    <a:bodyPr/>
                    <a:lstStyle/>
                    <a:p>
                      <a:pPr latinLnBrk="0"/>
                      <a:r>
                        <a:rPr lang="en-US" sz="1000" baseline="0">
                          <a:solidFill>
                            <a:schemeClr val="tx1"/>
                          </a:solidFill>
                          <a:latin typeface="+mn-lt"/>
                        </a:rPr>
                        <a:t>ANNUAL ESCALATION</a:t>
                      </a:r>
                      <a:endParaRPr lang="en-US" sz="1000" b="1" baseline="0">
                        <a:solidFill>
                          <a:schemeClr val="tx1"/>
                        </a:solidFill>
                        <a:latin typeface="+mn-lt"/>
                      </a:endParaRPr>
                    </a:p>
                  </a:txBody>
                  <a:tcPr marL="43703" marR="43703" marT="27432" marB="27432" anchor="ctr">
                    <a:solidFill>
                      <a:srgbClr val="ECEFF6"/>
                    </a:solidFill>
                  </a:tcPr>
                </a:tc>
                <a:tc>
                  <a:txBody>
                    <a:bodyPr/>
                    <a:lstStyle/>
                    <a:p>
                      <a:pPr marL="0" algn="l" defTabSz="1043056" rtl="0" eaLnBrk="1" fontAlgn="ctr" latinLnBrk="1" hangingPunct="1"/>
                      <a:r>
                        <a:rPr lang="en-PH" sz="1000" kern="1200" dirty="0">
                          <a:solidFill>
                            <a:schemeClr val="tx1"/>
                          </a:solidFill>
                          <a:latin typeface="+mn-lt"/>
                          <a:ea typeface="+mn-ea"/>
                          <a:cs typeface="+mn-cs"/>
                        </a:rPr>
                        <a:t>Escalation rate</a:t>
                      </a:r>
                    </a:p>
                  </a:txBody>
                  <a:tcPr marL="0" marR="0" marT="0" marB="0" anchor="ctr">
                    <a:solidFill>
                      <a:srgbClr val="ECEFF6"/>
                    </a:solidFill>
                  </a:tcPr>
                </a:tc>
                <a:extLst>
                  <a:ext uri="{0D108BD9-81ED-4DB2-BD59-A6C34878D82A}">
                    <a16:rowId xmlns:a16="http://schemas.microsoft.com/office/drawing/2014/main" val="1811230327"/>
                  </a:ext>
                </a:extLst>
              </a:tr>
              <a:tr h="376013">
                <a:tc>
                  <a:txBody>
                    <a:bodyPr/>
                    <a:lstStyle/>
                    <a:p>
                      <a:pPr latinLnBrk="0"/>
                      <a:r>
                        <a:rPr lang="en-US" sz="1000" baseline="0"/>
                        <a:t>EFFICIENCY RATE</a:t>
                      </a:r>
                      <a:endParaRPr lang="en-US" sz="1000" b="1" baseline="0"/>
                    </a:p>
                  </a:txBody>
                  <a:tcPr marL="43703" marR="43703" marT="27432" marB="27432" anchor="ctr">
                    <a:solidFill>
                      <a:srgbClr val="D8DDEC"/>
                    </a:solidFill>
                  </a:tcPr>
                </a:tc>
                <a:tc>
                  <a:txBody>
                    <a:bodyPr/>
                    <a:lstStyle/>
                    <a:p>
                      <a:pPr marL="0" algn="l" defTabSz="1043056" rtl="0" eaLnBrk="1" fontAlgn="ctr" latinLnBrk="1" hangingPunct="1"/>
                      <a:r>
                        <a:rPr lang="en-PH" sz="1000" kern="1200" dirty="0">
                          <a:solidFill>
                            <a:schemeClr val="tx1"/>
                          </a:solidFill>
                          <a:latin typeface="+mn-lt"/>
                          <a:ea typeface="+mn-ea"/>
                          <a:cs typeface="+mn-cs"/>
                        </a:rPr>
                        <a:t>Efficiency rate</a:t>
                      </a:r>
                    </a:p>
                  </a:txBody>
                  <a:tcPr marL="0" marR="0" marT="0" marB="0" anchor="ctr">
                    <a:solidFill>
                      <a:srgbClr val="D8DDEC"/>
                    </a:solidFill>
                  </a:tcPr>
                </a:tc>
                <a:tc>
                  <a:txBody>
                    <a:bodyPr/>
                    <a:lstStyle/>
                    <a:p>
                      <a:pPr latinLnBrk="0"/>
                      <a:r>
                        <a:rPr lang="en-US" sz="1000" baseline="0" dirty="0">
                          <a:solidFill>
                            <a:schemeClr val="tx1"/>
                          </a:solidFill>
                          <a:latin typeface="+mn-lt"/>
                        </a:rPr>
                        <a:t>MONTHLY DUES / SQM (</a:t>
                      </a:r>
                      <a:r>
                        <a:rPr lang="en-US" sz="1000" baseline="0" dirty="0" err="1">
                          <a:solidFill>
                            <a:schemeClr val="tx1"/>
                          </a:solidFill>
                          <a:latin typeface="+mn-lt"/>
                        </a:rPr>
                        <a:t>Php</a:t>
                      </a:r>
                      <a:r>
                        <a:rPr lang="en-US" sz="1000" baseline="0" dirty="0">
                          <a:solidFill>
                            <a:schemeClr val="tx1"/>
                          </a:solidFill>
                          <a:latin typeface="+mn-lt"/>
                        </a:rPr>
                        <a:t>)</a:t>
                      </a:r>
                      <a:endParaRPr lang="en-US" sz="1000" b="1" baseline="0" dirty="0">
                        <a:solidFill>
                          <a:schemeClr val="tx1"/>
                        </a:solidFill>
                        <a:latin typeface="+mn-lt"/>
                      </a:endParaRPr>
                    </a:p>
                  </a:txBody>
                  <a:tcPr marL="43703" marR="43703" marT="27432" marB="27432" anchor="ctr">
                    <a:solidFill>
                      <a:srgbClr val="D8DDEC"/>
                    </a:solidFill>
                  </a:tcPr>
                </a:tc>
                <a:tc>
                  <a:txBody>
                    <a:bodyPr/>
                    <a:lstStyle/>
                    <a:p>
                      <a:pPr marL="0" algn="l" defTabSz="1043056" rtl="0" eaLnBrk="1" fontAlgn="ctr" latinLnBrk="1" hangingPunct="1"/>
                      <a:r>
                        <a:rPr lang="en-PH" sz="1000" kern="1200" dirty="0">
                          <a:solidFill>
                            <a:schemeClr val="tx1"/>
                          </a:solidFill>
                          <a:latin typeface="+mn-lt"/>
                          <a:ea typeface="+mn-ea"/>
                          <a:cs typeface="+mn-cs"/>
                        </a:rPr>
                        <a:t>Monthly dues</a:t>
                      </a:r>
                    </a:p>
                  </a:txBody>
                  <a:tcPr marL="0" marR="0" marT="0" marB="0" anchor="ctr">
                    <a:solidFill>
                      <a:srgbClr val="D8DDEC"/>
                    </a:solidFill>
                  </a:tcPr>
                </a:tc>
                <a:extLst>
                  <a:ext uri="{0D108BD9-81ED-4DB2-BD59-A6C34878D82A}">
                    <a16:rowId xmlns:a16="http://schemas.microsoft.com/office/drawing/2014/main" val="164923470"/>
                  </a:ext>
                </a:extLst>
              </a:tr>
              <a:tr h="376013">
                <a:tc>
                  <a:txBody>
                    <a:bodyPr/>
                    <a:lstStyle/>
                    <a:p>
                      <a:pPr latinLnBrk="0"/>
                      <a:r>
                        <a:rPr lang="en-US" sz="1000" baseline="0"/>
                        <a:t>CEILING HEIGHT (m)</a:t>
                      </a:r>
                      <a:endParaRPr lang="en-US" sz="1000" b="1" baseline="0"/>
                    </a:p>
                  </a:txBody>
                  <a:tcPr marL="43703" marR="43703" marT="27432" marB="27432" anchor="ctr">
                    <a:solidFill>
                      <a:srgbClr val="ECEFF6"/>
                    </a:solidFill>
                  </a:tcPr>
                </a:tc>
                <a:tc>
                  <a:txBody>
                    <a:bodyPr/>
                    <a:lstStyle/>
                    <a:p>
                      <a:pPr marL="0" algn="l" defTabSz="1043056" rtl="0" eaLnBrk="1" fontAlgn="ctr" latinLnBrk="1" hangingPunct="1"/>
                      <a:r>
                        <a:rPr lang="en-PH" sz="1000" kern="1200" dirty="0">
                          <a:solidFill>
                            <a:schemeClr val="tx1"/>
                          </a:solidFill>
                          <a:latin typeface="+mn-lt"/>
                          <a:ea typeface="+mn-ea"/>
                          <a:cs typeface="+mn-cs"/>
                        </a:rPr>
                        <a:t>Ceiling height</a:t>
                      </a:r>
                    </a:p>
                  </a:txBody>
                  <a:tcPr marL="0" marR="0" marT="0" marB="0" anchor="ctr">
                    <a:solidFill>
                      <a:srgbClr val="ECEFF6"/>
                    </a:solidFill>
                  </a:tcPr>
                </a:tc>
                <a:tc>
                  <a:txBody>
                    <a:bodyPr/>
                    <a:lstStyle/>
                    <a:p>
                      <a:pPr latinLnBrk="0"/>
                      <a:r>
                        <a:rPr lang="en-US" sz="1000" baseline="0" dirty="0">
                          <a:solidFill>
                            <a:schemeClr val="tx1"/>
                          </a:solidFill>
                          <a:latin typeface="+mn-lt"/>
                        </a:rPr>
                        <a:t>AC CHARGES / SQM (</a:t>
                      </a:r>
                      <a:r>
                        <a:rPr lang="en-US" sz="1000" baseline="0" dirty="0" err="1">
                          <a:solidFill>
                            <a:schemeClr val="tx1"/>
                          </a:solidFill>
                          <a:latin typeface="+mn-lt"/>
                        </a:rPr>
                        <a:t>Php</a:t>
                      </a:r>
                      <a:r>
                        <a:rPr lang="en-US" sz="1000" baseline="0" dirty="0">
                          <a:solidFill>
                            <a:schemeClr val="tx1"/>
                          </a:solidFill>
                          <a:latin typeface="+mn-lt"/>
                        </a:rPr>
                        <a:t>)</a:t>
                      </a:r>
                      <a:endParaRPr lang="en-US" sz="1000" b="1" baseline="0" dirty="0">
                        <a:solidFill>
                          <a:schemeClr val="tx1"/>
                        </a:solidFill>
                        <a:latin typeface="+mn-lt"/>
                      </a:endParaRPr>
                    </a:p>
                  </a:txBody>
                  <a:tcPr marL="43703" marR="43703" marT="27432" marB="27432" anchor="ctr">
                    <a:solidFill>
                      <a:srgbClr val="ECEFF6"/>
                    </a:solidFill>
                  </a:tcPr>
                </a:tc>
                <a:tc>
                  <a:txBody>
                    <a:bodyPr/>
                    <a:lstStyle/>
                    <a:p>
                      <a:pPr marL="0" algn="l" defTabSz="1043056" rtl="0" eaLnBrk="1" fontAlgn="ctr" latinLnBrk="1" hangingPunct="1"/>
                      <a:r>
                        <a:rPr lang="en-PH" sz="1000" kern="1200" dirty="0">
                          <a:solidFill>
                            <a:schemeClr val="tx1"/>
                          </a:solidFill>
                          <a:latin typeface="+mn-lt"/>
                          <a:ea typeface="+mn-ea"/>
                          <a:cs typeface="+mn-cs"/>
                        </a:rPr>
                        <a:t>Ac charges</a:t>
                      </a:r>
                    </a:p>
                  </a:txBody>
                  <a:tcPr marL="0" marR="0" marT="0" marB="0" anchor="ctr">
                    <a:solidFill>
                      <a:srgbClr val="ECEFF6"/>
                    </a:solidFill>
                  </a:tcPr>
                </a:tc>
                <a:extLst>
                  <a:ext uri="{0D108BD9-81ED-4DB2-BD59-A6C34878D82A}">
                    <a16:rowId xmlns:a16="http://schemas.microsoft.com/office/drawing/2014/main" val="1701616147"/>
                  </a:ext>
                </a:extLst>
              </a:tr>
              <a:tr h="376013">
                <a:tc>
                  <a:txBody>
                    <a:bodyPr/>
                    <a:lstStyle/>
                    <a:p>
                      <a:pPr latinLnBrk="0"/>
                      <a:r>
                        <a:rPr lang="en-US" sz="1000" baseline="0"/>
                        <a:t>BACK-UP POWER</a:t>
                      </a:r>
                      <a:endParaRPr lang="en-US" sz="1000" b="1" baseline="0"/>
                    </a:p>
                  </a:txBody>
                  <a:tcPr marL="43703" marR="43703" marT="27432" marB="27432" anchor="ctr">
                    <a:solidFill>
                      <a:srgbClr val="D8DDEC"/>
                    </a:solidFill>
                  </a:tcPr>
                </a:tc>
                <a:tc>
                  <a:txBody>
                    <a:bodyPr/>
                    <a:lstStyle/>
                    <a:p>
                      <a:pPr marL="0" algn="l" defTabSz="1043056" rtl="0" eaLnBrk="1" fontAlgn="ctr" latinLnBrk="1" hangingPunct="1"/>
                      <a:r>
                        <a:rPr lang="en-PH" sz="1000" kern="1200" dirty="0">
                          <a:solidFill>
                            <a:schemeClr val="tx1"/>
                          </a:solidFill>
                          <a:latin typeface="+mn-lt"/>
                          <a:ea typeface="+mn-ea"/>
                          <a:cs typeface="+mn-cs"/>
                        </a:rPr>
                        <a:t>Back up power</a:t>
                      </a:r>
                    </a:p>
                  </a:txBody>
                  <a:tcPr marL="0" marR="0" marT="0" marB="0" anchor="ctr">
                    <a:solidFill>
                      <a:srgbClr val="D8DDEC"/>
                    </a:solidFill>
                  </a:tcPr>
                </a:tc>
                <a:tc>
                  <a:txBody>
                    <a:bodyPr/>
                    <a:lstStyle/>
                    <a:p>
                      <a:pPr latinLnBrk="0"/>
                      <a:r>
                        <a:rPr lang="en-US" sz="1000" baseline="0">
                          <a:solidFill>
                            <a:schemeClr val="tx1"/>
                          </a:solidFill>
                          <a:latin typeface="+mn-lt"/>
                        </a:rPr>
                        <a:t>HANDOVER CONDITION</a:t>
                      </a:r>
                      <a:endParaRPr lang="en-US" sz="1000" b="1" baseline="0">
                        <a:solidFill>
                          <a:schemeClr val="tx1"/>
                        </a:solidFill>
                        <a:latin typeface="+mn-lt"/>
                      </a:endParaRPr>
                    </a:p>
                  </a:txBody>
                  <a:tcPr marL="43703" marR="43703" marT="27432" marB="27432" anchor="ctr">
                    <a:solidFill>
                      <a:srgbClr val="D8DDEC"/>
                    </a:solidFill>
                  </a:tcPr>
                </a:tc>
                <a:tc>
                  <a:txBody>
                    <a:bodyPr/>
                    <a:lstStyle/>
                    <a:p>
                      <a:pPr marL="0" algn="l" defTabSz="1043056" rtl="0" eaLnBrk="1" fontAlgn="ctr" latinLnBrk="1" hangingPunct="1"/>
                      <a:r>
                        <a:rPr lang="en-PH" sz="1000" kern="1200" dirty="0">
                          <a:solidFill>
                            <a:schemeClr val="tx1"/>
                          </a:solidFill>
                          <a:latin typeface="+mn-lt"/>
                          <a:ea typeface="+mn-ea"/>
                          <a:cs typeface="+mn-cs"/>
                        </a:rPr>
                        <a:t>Handover condition</a:t>
                      </a:r>
                    </a:p>
                  </a:txBody>
                  <a:tcPr marL="0" marR="0" marT="0" marB="0" anchor="ctr">
                    <a:solidFill>
                      <a:srgbClr val="D8DDEC"/>
                    </a:solidFill>
                  </a:tcPr>
                </a:tc>
                <a:extLst>
                  <a:ext uri="{0D108BD9-81ED-4DB2-BD59-A6C34878D82A}">
                    <a16:rowId xmlns:a16="http://schemas.microsoft.com/office/drawing/2014/main" val="2569791374"/>
                  </a:ext>
                </a:extLst>
              </a:tr>
              <a:tr h="376013">
                <a:tc>
                  <a:txBody>
                    <a:bodyPr/>
                    <a:lstStyle/>
                    <a:p>
                      <a:pPr latinLnBrk="0"/>
                      <a:r>
                        <a:rPr lang="en-US" sz="1000" baseline="0"/>
                        <a:t>AC SYSTEM</a:t>
                      </a:r>
                      <a:endParaRPr lang="en-US" sz="1000" b="1" baseline="0"/>
                    </a:p>
                  </a:txBody>
                  <a:tcPr marL="43703" marR="43703" marT="27432" marB="27432" anchor="ctr">
                    <a:solidFill>
                      <a:srgbClr val="ECEFF6"/>
                    </a:solidFill>
                  </a:tcPr>
                </a:tc>
                <a:tc>
                  <a:txBody>
                    <a:bodyPr/>
                    <a:lstStyle/>
                    <a:p>
                      <a:pPr marL="0" algn="l" defTabSz="1043056" rtl="0" eaLnBrk="1" fontAlgn="ctr" latinLnBrk="1" hangingPunct="1"/>
                      <a:r>
                        <a:rPr lang="en-PH" sz="1000" kern="1200" dirty="0">
                          <a:solidFill>
                            <a:schemeClr val="tx1"/>
                          </a:solidFill>
                          <a:latin typeface="+mn-lt"/>
                          <a:ea typeface="+mn-ea"/>
                          <a:cs typeface="+mn-cs"/>
                        </a:rPr>
                        <a:t>Ac system</a:t>
                      </a:r>
                    </a:p>
                  </a:txBody>
                  <a:tcPr marL="0" marR="0" marT="0" marB="0" anchor="ctr">
                    <a:solidFill>
                      <a:srgbClr val="ECEFF6"/>
                    </a:solidFill>
                  </a:tcPr>
                </a:tc>
                <a:tc>
                  <a:txBody>
                    <a:bodyPr/>
                    <a:lstStyle/>
                    <a:p>
                      <a:pPr latinLnBrk="0"/>
                      <a:r>
                        <a:rPr lang="en-US" sz="1000" baseline="0">
                          <a:solidFill>
                            <a:schemeClr val="tx1"/>
                          </a:solidFill>
                          <a:latin typeface="+mn-lt"/>
                        </a:rPr>
                        <a:t>MINIMUM LEASE TERM</a:t>
                      </a:r>
                      <a:endParaRPr lang="en-US" sz="1000" b="1" baseline="0">
                        <a:solidFill>
                          <a:schemeClr val="tx1"/>
                        </a:solidFill>
                        <a:latin typeface="+mn-lt"/>
                      </a:endParaRPr>
                    </a:p>
                  </a:txBody>
                  <a:tcPr marL="43703" marR="43703" marT="27432" marB="27432" anchor="ctr">
                    <a:solidFill>
                      <a:srgbClr val="ECEFF6"/>
                    </a:solidFill>
                  </a:tcPr>
                </a:tc>
                <a:tc>
                  <a:txBody>
                    <a:bodyPr/>
                    <a:lstStyle/>
                    <a:p>
                      <a:pPr marL="0" algn="l" defTabSz="1043056" rtl="0" eaLnBrk="1" fontAlgn="ctr" latinLnBrk="1" hangingPunct="1"/>
                      <a:r>
                        <a:rPr lang="en-PH" sz="1000" kern="1200" dirty="0">
                          <a:solidFill>
                            <a:schemeClr val="tx1"/>
                          </a:solidFill>
                          <a:latin typeface="+mn-lt"/>
                          <a:ea typeface="+mn-ea"/>
                          <a:cs typeface="+mn-cs"/>
                        </a:rPr>
                        <a:t>Minimum lease term</a:t>
                      </a:r>
                    </a:p>
                  </a:txBody>
                  <a:tcPr marL="0" marR="0" marT="0" marB="0" anchor="ctr">
                    <a:solidFill>
                      <a:srgbClr val="ECEFF6"/>
                    </a:solidFill>
                  </a:tcPr>
                </a:tc>
                <a:extLst>
                  <a:ext uri="{0D108BD9-81ED-4DB2-BD59-A6C34878D82A}">
                    <a16:rowId xmlns:a16="http://schemas.microsoft.com/office/drawing/2014/main" val="2879788573"/>
                  </a:ext>
                </a:extLst>
              </a:tr>
              <a:tr h="376013">
                <a:tc>
                  <a:txBody>
                    <a:bodyPr/>
                    <a:lstStyle/>
                    <a:p>
                      <a:pPr latinLnBrk="0"/>
                      <a:r>
                        <a:rPr lang="en-US" sz="1000" baseline="0"/>
                        <a:t>TELECOMMUNICATION</a:t>
                      </a:r>
                      <a:endParaRPr lang="en-US" sz="1000" b="1" baseline="0"/>
                    </a:p>
                  </a:txBody>
                  <a:tcPr marL="43703" marR="43703" marT="27432" marB="27432" anchor="ctr">
                    <a:solidFill>
                      <a:srgbClr val="D8DDEC"/>
                    </a:solidFill>
                  </a:tcPr>
                </a:tc>
                <a:tc>
                  <a:txBody>
                    <a:bodyPr/>
                    <a:lstStyle/>
                    <a:p>
                      <a:pPr marL="0" algn="l" defTabSz="1043056" rtl="0" eaLnBrk="1" fontAlgn="ctr" latinLnBrk="1" hangingPunct="1"/>
                      <a:r>
                        <a:rPr lang="en-PH" sz="1000" kern="1200" dirty="0">
                          <a:solidFill>
                            <a:schemeClr val="tx1"/>
                          </a:solidFill>
                          <a:latin typeface="+mn-lt"/>
                          <a:ea typeface="+mn-ea"/>
                          <a:cs typeface="+mn-cs"/>
                        </a:rPr>
                        <a:t>telecommunication</a:t>
                      </a:r>
                    </a:p>
                  </a:txBody>
                  <a:tcPr marL="0" marR="0" marT="0" marB="0" anchor="ctr">
                    <a:solidFill>
                      <a:srgbClr val="D8DDEC"/>
                    </a:solidFill>
                  </a:tcPr>
                </a:tc>
                <a:tc>
                  <a:txBody>
                    <a:bodyPr/>
                    <a:lstStyle/>
                    <a:p>
                      <a:pPr latinLnBrk="0"/>
                      <a:r>
                        <a:rPr lang="en-US" sz="1000" baseline="0">
                          <a:solidFill>
                            <a:schemeClr val="tx1"/>
                          </a:solidFill>
                          <a:latin typeface="+mn-lt"/>
                        </a:rPr>
                        <a:t>AMENITIES</a:t>
                      </a:r>
                      <a:endParaRPr lang="en-US" sz="1000" b="1" baseline="0">
                        <a:solidFill>
                          <a:schemeClr val="tx1"/>
                        </a:solidFill>
                        <a:latin typeface="+mn-lt"/>
                      </a:endParaRPr>
                    </a:p>
                  </a:txBody>
                  <a:tcPr marL="43703" marR="43703" marT="27432" marB="27432" anchor="ctr">
                    <a:solidFill>
                      <a:srgbClr val="D8DDEC"/>
                    </a:solidFill>
                  </a:tcPr>
                </a:tc>
                <a:tc>
                  <a:txBody>
                    <a:bodyPr/>
                    <a:lstStyle/>
                    <a:p>
                      <a:pPr marL="0" algn="l" defTabSz="1043056" rtl="0" eaLnBrk="1" fontAlgn="ctr" latinLnBrk="1" hangingPunct="1"/>
                      <a:r>
                        <a:rPr lang="en-PH" sz="1000" kern="1200" dirty="0">
                          <a:solidFill>
                            <a:schemeClr val="tx1"/>
                          </a:solidFill>
                          <a:latin typeface="+mn-lt"/>
                          <a:ea typeface="+mn-ea"/>
                          <a:cs typeface="+mn-cs"/>
                        </a:rPr>
                        <a:t>amenities</a:t>
                      </a:r>
                    </a:p>
                  </a:txBody>
                  <a:tcPr marL="0" marR="0" marT="0" marB="0" anchor="ctr">
                    <a:solidFill>
                      <a:srgbClr val="D8DDEC"/>
                    </a:solidFill>
                  </a:tcPr>
                </a:tc>
                <a:extLst>
                  <a:ext uri="{0D108BD9-81ED-4DB2-BD59-A6C34878D82A}">
                    <a16:rowId xmlns:a16="http://schemas.microsoft.com/office/drawing/2014/main" val="4157075464"/>
                  </a:ext>
                </a:extLst>
              </a:tr>
              <a:tr h="376013">
                <a:tc>
                  <a:txBody>
                    <a:bodyPr/>
                    <a:lstStyle/>
                    <a:p>
                      <a:pPr latinLnBrk="0"/>
                      <a:r>
                        <a:rPr lang="en-US" sz="1000" baseline="0"/>
                        <a:t>FLOORS / ELEVATORS</a:t>
                      </a:r>
                      <a:endParaRPr lang="en-US" sz="1000" b="1" baseline="0"/>
                    </a:p>
                  </a:txBody>
                  <a:tcPr marL="43703" marR="43703" marT="27432" marB="27432" anchor="ctr">
                    <a:solidFill>
                      <a:srgbClr val="ECEFF6"/>
                    </a:solidFill>
                  </a:tcPr>
                </a:tc>
                <a:tc>
                  <a:txBody>
                    <a:bodyPr/>
                    <a:lstStyle/>
                    <a:p>
                      <a:pPr marL="0" algn="l" defTabSz="1043056" rtl="0" eaLnBrk="1" fontAlgn="ctr" latinLnBrk="1" hangingPunct="1"/>
                      <a:r>
                        <a:rPr lang="en-PH" sz="1000" kern="1200" dirty="0">
                          <a:solidFill>
                            <a:schemeClr val="tx1"/>
                          </a:solidFill>
                          <a:latin typeface="+mn-lt"/>
                          <a:ea typeface="+mn-ea"/>
                          <a:cs typeface="+mn-cs"/>
                        </a:rPr>
                        <a:t>Floors elevator</a:t>
                      </a:r>
                    </a:p>
                  </a:txBody>
                  <a:tcPr marL="0" marR="0" marT="0" marB="0" anchor="ctr">
                    <a:solidFill>
                      <a:srgbClr val="ECEFF6"/>
                    </a:solidFill>
                  </a:tcPr>
                </a:tc>
                <a:tc>
                  <a:txBody>
                    <a:bodyPr/>
                    <a:lstStyle/>
                    <a:p>
                      <a:pPr latinLnBrk="0"/>
                      <a:r>
                        <a:rPr lang="en-US" sz="1000" baseline="0">
                          <a:solidFill>
                            <a:schemeClr val="tx1"/>
                          </a:solidFill>
                          <a:latin typeface="+mn-lt"/>
                        </a:rPr>
                        <a:t>TRANSPORTATION</a:t>
                      </a:r>
                      <a:endParaRPr lang="en-US" sz="1000" b="1" baseline="0">
                        <a:solidFill>
                          <a:schemeClr val="tx1"/>
                        </a:solidFill>
                        <a:latin typeface="+mn-lt"/>
                      </a:endParaRPr>
                    </a:p>
                  </a:txBody>
                  <a:tcPr marL="43703" marR="43703" marT="27432" marB="27432" anchor="ctr">
                    <a:solidFill>
                      <a:srgbClr val="ECEFF6"/>
                    </a:solidFill>
                  </a:tcPr>
                </a:tc>
                <a:tc>
                  <a:txBody>
                    <a:bodyPr/>
                    <a:lstStyle/>
                    <a:p>
                      <a:pPr marL="0" algn="l" defTabSz="1043056" rtl="0" eaLnBrk="1" fontAlgn="ctr" latinLnBrk="1" hangingPunct="1"/>
                      <a:r>
                        <a:rPr lang="en-US" sz="1000" kern="1200" dirty="0">
                          <a:solidFill>
                            <a:schemeClr val="tx1"/>
                          </a:solidFill>
                          <a:latin typeface="+mn-lt"/>
                        </a:rPr>
                        <a:t>transportation</a:t>
                      </a:r>
                    </a:p>
                  </a:txBody>
                  <a:tcPr marL="0" marR="0" marT="0" marB="0" anchor="ctr">
                    <a:solidFill>
                      <a:srgbClr val="ECEFF6"/>
                    </a:solidFill>
                  </a:tcPr>
                </a:tc>
                <a:extLst>
                  <a:ext uri="{0D108BD9-81ED-4DB2-BD59-A6C34878D82A}">
                    <a16:rowId xmlns:a16="http://schemas.microsoft.com/office/drawing/2014/main" val="1356239599"/>
                  </a:ext>
                </a:extLst>
              </a:tr>
              <a:tr h="376013">
                <a:tc>
                  <a:txBody>
                    <a:bodyPr/>
                    <a:lstStyle/>
                    <a:p>
                      <a:pPr latinLnBrk="0"/>
                      <a:r>
                        <a:rPr lang="en-US" sz="1000" b="0" baseline="0"/>
                        <a:t>DENSITY RATIO</a:t>
                      </a:r>
                    </a:p>
                  </a:txBody>
                  <a:tcPr marL="43703" marR="43703" marT="27432" marB="27432" anchor="ctr">
                    <a:lnB w="12700" cap="flat" cmpd="sng" algn="ctr">
                      <a:solidFill>
                        <a:schemeClr val="bg1"/>
                      </a:solidFill>
                      <a:prstDash val="solid"/>
                      <a:round/>
                      <a:headEnd type="none" w="med" len="med"/>
                      <a:tailEnd type="none" w="med" len="med"/>
                    </a:lnB>
                    <a:solidFill>
                      <a:srgbClr val="D8DDEC"/>
                    </a:solidFill>
                  </a:tcPr>
                </a:tc>
                <a:tc>
                  <a:txBody>
                    <a:bodyPr/>
                    <a:lstStyle/>
                    <a:p>
                      <a:pPr marL="0" marR="0" lvl="0" indent="0" algn="l" defTabSz="1043056" rtl="0" eaLnBrk="1" fontAlgn="ctr" latinLnBrk="1" hangingPunct="1">
                        <a:lnSpc>
                          <a:spcPct val="100000"/>
                        </a:lnSpc>
                        <a:spcBef>
                          <a:spcPts val="0"/>
                        </a:spcBef>
                        <a:spcAft>
                          <a:spcPts val="0"/>
                        </a:spcAft>
                        <a:buClrTx/>
                        <a:buSzTx/>
                        <a:buFontTx/>
                        <a:buNone/>
                        <a:tabLst/>
                        <a:defRPr/>
                      </a:pPr>
                      <a:r>
                        <a:rPr lang="en-PH" sz="1000" kern="1200" dirty="0">
                          <a:solidFill>
                            <a:schemeClr val="tx1"/>
                          </a:solidFill>
                          <a:latin typeface="+mn-lt"/>
                          <a:ea typeface="+mn-ea"/>
                          <a:cs typeface="+mn-cs"/>
                        </a:rPr>
                        <a:t>Density ratio</a:t>
                      </a:r>
                    </a:p>
                  </a:txBody>
                  <a:tcPr marL="0" marR="0" marT="0" marB="0" anchor="ctr">
                    <a:lnB w="12700" cap="flat" cmpd="sng" algn="ctr">
                      <a:solidFill>
                        <a:schemeClr val="bg1"/>
                      </a:solidFill>
                      <a:prstDash val="solid"/>
                      <a:round/>
                      <a:headEnd type="none" w="med" len="med"/>
                      <a:tailEnd type="none" w="med" len="med"/>
                    </a:lnB>
                    <a:solidFill>
                      <a:srgbClr val="D8DDEC"/>
                    </a:solidFill>
                  </a:tcPr>
                </a:tc>
                <a:tc>
                  <a:txBody>
                    <a:bodyPr/>
                    <a:lstStyle/>
                    <a:p>
                      <a:pPr latinLnBrk="0"/>
                      <a:r>
                        <a:rPr lang="en-US" sz="1000" b="0" baseline="0"/>
                        <a:t>PARKING RENT / SLOT (Php)</a:t>
                      </a:r>
                    </a:p>
                  </a:txBody>
                  <a:tcPr marL="43703" marR="43703" marT="27432" marB="27432" anchor="ctr">
                    <a:lnB w="12700" cap="flat" cmpd="sng" algn="ctr">
                      <a:solidFill>
                        <a:schemeClr val="bg1"/>
                      </a:solidFill>
                      <a:prstDash val="solid"/>
                      <a:round/>
                      <a:headEnd type="none" w="med" len="med"/>
                      <a:tailEnd type="none" w="med" len="med"/>
                    </a:lnB>
                    <a:solidFill>
                      <a:srgbClr val="D8DDEC"/>
                    </a:solidFill>
                  </a:tcPr>
                </a:tc>
                <a:tc>
                  <a:txBody>
                    <a:bodyPr/>
                    <a:lstStyle/>
                    <a:p>
                      <a:pPr marL="0" algn="l" defTabSz="1043056" rtl="0" eaLnBrk="1" fontAlgn="ctr" latinLnBrk="1" hangingPunct="1"/>
                      <a:r>
                        <a:rPr lang="en-PH" sz="1000" kern="1200" dirty="0">
                          <a:solidFill>
                            <a:schemeClr val="tx1"/>
                          </a:solidFill>
                          <a:latin typeface="+mn-lt"/>
                          <a:ea typeface="+mn-ea"/>
                          <a:cs typeface="+mn-cs"/>
                        </a:rPr>
                        <a:t>Parking rent</a:t>
                      </a:r>
                    </a:p>
                  </a:txBody>
                  <a:tcPr marL="0" marR="0" marT="0" marB="0" anchor="ctr">
                    <a:lnB w="12700" cap="flat" cmpd="sng" algn="ctr">
                      <a:solidFill>
                        <a:schemeClr val="bg1"/>
                      </a:solidFill>
                      <a:prstDash val="solid"/>
                      <a:round/>
                      <a:headEnd type="none" w="med" len="med"/>
                      <a:tailEnd type="none" w="med" len="med"/>
                    </a:lnB>
                    <a:solidFill>
                      <a:srgbClr val="D8DDEC"/>
                    </a:solidFill>
                  </a:tcPr>
                </a:tc>
                <a:extLst>
                  <a:ext uri="{0D108BD9-81ED-4DB2-BD59-A6C34878D82A}">
                    <a16:rowId xmlns:a16="http://schemas.microsoft.com/office/drawing/2014/main" val="3192683936"/>
                  </a:ext>
                </a:extLst>
              </a:tr>
            </a:tbl>
          </a:graphicData>
        </a:graphic>
      </p:graphicFrame>
    </p:spTree>
    <p:extLst>
      <p:ext uri="{BB962C8B-B14F-4D97-AF65-F5344CB8AC3E}">
        <p14:creationId xmlns:p14="http://schemas.microsoft.com/office/powerpoint/2010/main" val="442392672"/>
      </p:ext>
    </p:extLst>
  </p:cSld>
  <p:clrMapOvr>
    <a:masterClrMapping/>
  </p:clrMapOvr>
  <p:extLst>
    <p:ext uri="{DCECCB84-F9BA-43D5-87BE-67443E8EF086}">
      <p15:sldGuideLst xmlns:p15="http://schemas.microsoft.com/office/powerpoint/2012/main">
        <p15:guide id="1" orient="horz" pos="4049">
          <p15:clr>
            <a:srgbClr val="FBAE40"/>
          </p15:clr>
        </p15:guide>
        <p15:guide id="2" pos="3840">
          <p15:clr>
            <a:srgbClr val="FBAE40"/>
          </p15:clr>
        </p15:guide>
        <p15:guide id="3" orient="horz" pos="720">
          <p15:clr>
            <a:srgbClr val="FBAE40"/>
          </p15:clr>
        </p15:guide>
        <p15:guide id="4" pos="7488">
          <p15:clr>
            <a:srgbClr val="FBAE40"/>
          </p15:clr>
        </p15:guide>
        <p15:guide id="5" pos="18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kati">
    <p:spTree>
      <p:nvGrpSpPr>
        <p:cNvPr id="1" name=""/>
        <p:cNvGrpSpPr/>
        <p:nvPr/>
      </p:nvGrpSpPr>
      <p:grpSpPr>
        <a:xfrm>
          <a:off x="0" y="0"/>
          <a:ext cx="0" cy="0"/>
          <a:chOff x="0" y="0"/>
          <a:chExt cx="0" cy="0"/>
        </a:xfrm>
      </p:grpSpPr>
      <p:pic>
        <p:nvPicPr>
          <p:cNvPr id="8" name="Picture 7" descr="A circuit board&#10;&#10;Description automatically generated">
            <a:extLst>
              <a:ext uri="{FF2B5EF4-FFF2-40B4-BE49-F238E27FC236}">
                <a16:creationId xmlns:a16="http://schemas.microsoft.com/office/drawing/2014/main" id="{27A3A3D3-02BD-4525-9DB5-E7687AC46A4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23717F3A-4AC5-43C4-89A7-9802B0371C1C}"/>
              </a:ext>
            </a:extLst>
          </p:cNvPr>
          <p:cNvSpPr>
            <a:spLocks noGrp="1"/>
          </p:cNvSpPr>
          <p:nvPr>
            <p:ph type="ctrTitle"/>
          </p:nvPr>
        </p:nvSpPr>
        <p:spPr>
          <a:xfrm>
            <a:off x="5752407" y="4127268"/>
            <a:ext cx="5826153" cy="2069868"/>
          </a:xfrm>
          <a:prstGeom prst="rect">
            <a:avLst/>
          </a:prstGeom>
        </p:spPr>
        <p:txBody>
          <a:bodyPr anchor="b"/>
          <a:lstStyle>
            <a:lvl1pPr algn="r">
              <a:defRPr sz="6000">
                <a:solidFill>
                  <a:srgbClr val="1A3865"/>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pic>
        <p:nvPicPr>
          <p:cNvPr id="5" name="Picture 4">
            <a:extLst>
              <a:ext uri="{FF2B5EF4-FFF2-40B4-BE49-F238E27FC236}">
                <a16:creationId xmlns:a16="http://schemas.microsoft.com/office/drawing/2014/main" id="{354741F7-6FE9-4E64-845B-00EFA003807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50678" y="257300"/>
            <a:ext cx="1619075" cy="786646"/>
          </a:xfrm>
          <a:prstGeom prst="rect">
            <a:avLst/>
          </a:prstGeom>
        </p:spPr>
      </p:pic>
    </p:spTree>
    <p:extLst>
      <p:ext uri="{BB962C8B-B14F-4D97-AF65-F5344CB8AC3E}">
        <p14:creationId xmlns:p14="http://schemas.microsoft.com/office/powerpoint/2010/main" val="8188205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Ortigas">
    <p:spTree>
      <p:nvGrpSpPr>
        <p:cNvPr id="1" name=""/>
        <p:cNvGrpSpPr/>
        <p:nvPr/>
      </p:nvGrpSpPr>
      <p:grpSpPr>
        <a:xfrm>
          <a:off x="0" y="0"/>
          <a:ext cx="0" cy="0"/>
          <a:chOff x="0" y="0"/>
          <a:chExt cx="0" cy="0"/>
        </a:xfrm>
      </p:grpSpPr>
      <p:pic>
        <p:nvPicPr>
          <p:cNvPr id="3" name="Picture 2" descr="A top view of a city&#10;&#10;Description automatically generated">
            <a:extLst>
              <a:ext uri="{FF2B5EF4-FFF2-40B4-BE49-F238E27FC236}">
                <a16:creationId xmlns:a16="http://schemas.microsoft.com/office/drawing/2014/main" id="{AF14BDC2-A06D-4D26-A701-EA5F3EDF57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5F999114-592C-434C-BE06-D0AE2B7C1FBE}"/>
              </a:ext>
            </a:extLst>
          </p:cNvPr>
          <p:cNvSpPr>
            <a:spLocks noGrp="1"/>
          </p:cNvSpPr>
          <p:nvPr>
            <p:ph type="ctrTitle"/>
          </p:nvPr>
        </p:nvSpPr>
        <p:spPr>
          <a:xfrm>
            <a:off x="5752407" y="4127268"/>
            <a:ext cx="5826153" cy="2069868"/>
          </a:xfrm>
          <a:prstGeom prst="rect">
            <a:avLst/>
          </a:prstGeom>
        </p:spPr>
        <p:txBody>
          <a:bodyPr anchor="b"/>
          <a:lstStyle>
            <a:lvl1pPr algn="r">
              <a:defRPr sz="6000">
                <a:solidFill>
                  <a:srgbClr val="1A3865"/>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pic>
        <p:nvPicPr>
          <p:cNvPr id="5" name="Picture 4">
            <a:extLst>
              <a:ext uri="{FF2B5EF4-FFF2-40B4-BE49-F238E27FC236}">
                <a16:creationId xmlns:a16="http://schemas.microsoft.com/office/drawing/2014/main" id="{9BD37AFA-396D-41EE-8C13-13042241852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50678" y="257300"/>
            <a:ext cx="1619075" cy="786646"/>
          </a:xfrm>
          <a:prstGeom prst="rect">
            <a:avLst/>
          </a:prstGeom>
        </p:spPr>
      </p:pic>
    </p:spTree>
    <p:extLst>
      <p:ext uri="{BB962C8B-B14F-4D97-AF65-F5344CB8AC3E}">
        <p14:creationId xmlns:p14="http://schemas.microsoft.com/office/powerpoint/2010/main" val="2754909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ay Area">
    <p:spTree>
      <p:nvGrpSpPr>
        <p:cNvPr id="1" name=""/>
        <p:cNvGrpSpPr/>
        <p:nvPr/>
      </p:nvGrpSpPr>
      <p:grpSpPr>
        <a:xfrm>
          <a:off x="0" y="0"/>
          <a:ext cx="0" cy="0"/>
          <a:chOff x="0" y="0"/>
          <a:chExt cx="0" cy="0"/>
        </a:xfrm>
      </p:grpSpPr>
      <p:pic>
        <p:nvPicPr>
          <p:cNvPr id="3" name="Picture 2" descr="A view of a city&#10;&#10;Description automatically generated">
            <a:extLst>
              <a:ext uri="{FF2B5EF4-FFF2-40B4-BE49-F238E27FC236}">
                <a16:creationId xmlns:a16="http://schemas.microsoft.com/office/drawing/2014/main" id="{A31664FE-C00B-4D3C-B46E-19F472C363E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A9C407DD-96A6-42C1-8C24-2DDEB4F5F875}"/>
              </a:ext>
            </a:extLst>
          </p:cNvPr>
          <p:cNvSpPr>
            <a:spLocks noGrp="1"/>
          </p:cNvSpPr>
          <p:nvPr>
            <p:ph type="ctrTitle"/>
          </p:nvPr>
        </p:nvSpPr>
        <p:spPr>
          <a:xfrm>
            <a:off x="5752407" y="4127268"/>
            <a:ext cx="5826153" cy="2069868"/>
          </a:xfrm>
          <a:prstGeom prst="rect">
            <a:avLst/>
          </a:prstGeom>
        </p:spPr>
        <p:txBody>
          <a:bodyPr anchor="b"/>
          <a:lstStyle>
            <a:lvl1pPr algn="r">
              <a:defRPr sz="6000">
                <a:solidFill>
                  <a:srgbClr val="1A3865"/>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pic>
        <p:nvPicPr>
          <p:cNvPr id="5" name="Picture 4">
            <a:extLst>
              <a:ext uri="{FF2B5EF4-FFF2-40B4-BE49-F238E27FC236}">
                <a16:creationId xmlns:a16="http://schemas.microsoft.com/office/drawing/2014/main" id="{6CD8F42B-6294-4BC0-A1B9-4A4BBBDBF0E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50678" y="257300"/>
            <a:ext cx="1619075" cy="786646"/>
          </a:xfrm>
          <a:prstGeom prst="rect">
            <a:avLst/>
          </a:prstGeom>
        </p:spPr>
      </p:pic>
    </p:spTree>
    <p:extLst>
      <p:ext uri="{BB962C8B-B14F-4D97-AF65-F5344CB8AC3E}">
        <p14:creationId xmlns:p14="http://schemas.microsoft.com/office/powerpoint/2010/main" val="420770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Alabang &amp; Las Pina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872FC2-053F-4457-9DDD-E864FD1F48A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74AD5FAE-9183-4521-9715-6C3A026C684B}"/>
              </a:ext>
            </a:extLst>
          </p:cNvPr>
          <p:cNvSpPr>
            <a:spLocks noGrp="1"/>
          </p:cNvSpPr>
          <p:nvPr>
            <p:ph type="ctrTitle"/>
          </p:nvPr>
        </p:nvSpPr>
        <p:spPr>
          <a:xfrm>
            <a:off x="5752407" y="4127268"/>
            <a:ext cx="5826153" cy="2069868"/>
          </a:xfrm>
          <a:prstGeom prst="rect">
            <a:avLst/>
          </a:prstGeom>
        </p:spPr>
        <p:txBody>
          <a:bodyPr anchor="b"/>
          <a:lstStyle>
            <a:lvl1pPr algn="r">
              <a:defRPr sz="6000">
                <a:solidFill>
                  <a:srgbClr val="1A3865"/>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pic>
        <p:nvPicPr>
          <p:cNvPr id="5" name="Picture 4">
            <a:extLst>
              <a:ext uri="{FF2B5EF4-FFF2-40B4-BE49-F238E27FC236}">
                <a16:creationId xmlns:a16="http://schemas.microsoft.com/office/drawing/2014/main" id="{29216B52-1426-477E-B72D-C50984184C0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50678" y="257300"/>
            <a:ext cx="1619075" cy="786646"/>
          </a:xfrm>
          <a:prstGeom prst="rect">
            <a:avLst/>
          </a:prstGeom>
        </p:spPr>
      </p:pic>
    </p:spTree>
    <p:extLst>
      <p:ext uri="{BB962C8B-B14F-4D97-AF65-F5344CB8AC3E}">
        <p14:creationId xmlns:p14="http://schemas.microsoft.com/office/powerpoint/2010/main" val="664968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0CEC2B7-92E5-4B34-8A99-A27B07F47232}"/>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10981823" y="209864"/>
            <a:ext cx="1062449" cy="521653"/>
          </a:xfrm>
          <a:prstGeom prst="rect">
            <a:avLst/>
          </a:prstGeom>
        </p:spPr>
      </p:pic>
      <p:cxnSp>
        <p:nvCxnSpPr>
          <p:cNvPr id="10" name="Straight Connector 9">
            <a:extLst>
              <a:ext uri="{FF2B5EF4-FFF2-40B4-BE49-F238E27FC236}">
                <a16:creationId xmlns:a16="http://schemas.microsoft.com/office/drawing/2014/main" id="{CEEF89DE-360F-4E49-9215-82AEA569B10A}"/>
              </a:ext>
            </a:extLst>
          </p:cNvPr>
          <p:cNvCxnSpPr/>
          <p:nvPr userDrawn="1"/>
        </p:nvCxnSpPr>
        <p:spPr>
          <a:xfrm>
            <a:off x="0" y="889462"/>
            <a:ext cx="12192000" cy="0"/>
          </a:xfrm>
          <a:prstGeom prst="line">
            <a:avLst/>
          </a:prstGeom>
          <a:ln w="38100">
            <a:solidFill>
              <a:srgbClr val="1A3865"/>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B23DDFD-6C0F-46AF-8C74-08EECB384FFD}"/>
              </a:ext>
            </a:extLst>
          </p:cNvPr>
          <p:cNvSpPr/>
          <p:nvPr userDrawn="1"/>
        </p:nvSpPr>
        <p:spPr>
          <a:xfrm>
            <a:off x="0" y="6658495"/>
            <a:ext cx="12192000" cy="199479"/>
          </a:xfrm>
          <a:prstGeom prst="rect">
            <a:avLst/>
          </a:prstGeom>
          <a:solidFill>
            <a:srgbClr val="1A3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585021204"/>
      </p:ext>
    </p:extLst>
  </p:cSld>
  <p:clrMap bg1="lt1" tx1="dk1" bg2="lt2" tx2="dk2" accent1="accent1" accent2="accent2" accent3="accent3" accent4="accent4" accent5="accent5" accent6="accent6" hlink="hlink" folHlink="folHlink"/>
  <p:sldLayoutIdLst>
    <p:sldLayoutId id="2147483689" r:id="rId1"/>
    <p:sldLayoutId id="2147483691" r:id="rId2"/>
    <p:sldLayoutId id="2147483698" r:id="rId3"/>
    <p:sldLayoutId id="2147483707" r:id="rId4"/>
    <p:sldLayoutId id="2147483706" r:id="rId5"/>
    <p:sldLayoutId id="2147483695" r:id="rId6"/>
    <p:sldLayoutId id="2147483696" r:id="rId7"/>
    <p:sldLayoutId id="2147483699" r:id="rId8"/>
    <p:sldLayoutId id="2147483701" r:id="rId9"/>
    <p:sldLayoutId id="2147483702" r:id="rId10"/>
    <p:sldLayoutId id="2147483703" r:id="rId11"/>
    <p:sldLayoutId id="2147483704" r:id="rId12"/>
    <p:sldLayoutId id="214748370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sv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image" Target="../media/image18.jpeg"/><Relationship Id="rId1" Type="http://schemas.openxmlformats.org/officeDocument/2006/relationships/slideLayout" Target="../slideLayouts/slideLayout1.xml"/><Relationship Id="rId6" Type="http://schemas.openxmlformats.org/officeDocument/2006/relationships/image" Target="../media/image22.jpeg"/><Relationship Id="rId11" Type="http://schemas.openxmlformats.org/officeDocument/2006/relationships/image" Target="../media/image27.emf"/><Relationship Id="rId5" Type="http://schemas.openxmlformats.org/officeDocument/2006/relationships/image" Target="../media/image21.jpeg"/><Relationship Id="rId10" Type="http://schemas.openxmlformats.org/officeDocument/2006/relationships/image" Target="../media/image26.emf"/><Relationship Id="rId4" Type="http://schemas.openxmlformats.org/officeDocument/2006/relationships/image" Target="../media/image20.png"/><Relationship Id="rId9" Type="http://schemas.openxmlformats.org/officeDocument/2006/relationships/image" Target="../media/image25.emf"/></Relationships>
</file>

<file path=ppt/slides/_rels/slide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9E3B4F-C11E-49B4-8423-C2AC66C8D58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5E736C87-2C4A-4B5B-B2B6-D0E0AC8BA8AB}"/>
              </a:ext>
            </a:extLst>
          </p:cNvPr>
          <p:cNvSpPr txBox="1"/>
          <p:nvPr/>
        </p:nvSpPr>
        <p:spPr>
          <a:xfrm>
            <a:off x="4993657" y="4792238"/>
            <a:ext cx="6769802" cy="1446550"/>
          </a:xfrm>
          <a:prstGeom prst="rect">
            <a:avLst/>
          </a:prstGeom>
          <a:noFill/>
        </p:spPr>
        <p:txBody>
          <a:bodyPr wrap="none" rtlCol="0">
            <a:spAutoFit/>
          </a:bodyPr>
          <a:lstStyle/>
          <a:p>
            <a:pPr algn="r"/>
            <a:r>
              <a:rPr lang="en-PH" sz="6000" dirty="0">
                <a:solidFill>
                  <a:srgbClr val="1A3865"/>
                </a:solidFill>
                <a:latin typeface="Arial" panose="020B0604020202020204" pitchFamily="34" charset="0"/>
                <a:cs typeface="Arial" panose="020B0604020202020204" pitchFamily="34" charset="0"/>
              </a:rPr>
              <a:t>Insert </a:t>
            </a:r>
            <a:r>
              <a:rPr lang="en-PH" sz="6000">
                <a:solidFill>
                  <a:srgbClr val="1A3865"/>
                </a:solidFill>
                <a:latin typeface="Arial" panose="020B0604020202020204" pitchFamily="34" charset="0"/>
                <a:cs typeface="Arial" panose="020B0604020202020204" pitchFamily="34" charset="0"/>
              </a:rPr>
              <a:t>Client Name</a:t>
            </a:r>
            <a:endParaRPr lang="en-PH" sz="6000" dirty="0">
              <a:solidFill>
                <a:srgbClr val="1A3865"/>
              </a:solidFill>
              <a:latin typeface="Arial" panose="020B0604020202020204" pitchFamily="34" charset="0"/>
              <a:cs typeface="Arial" panose="020B0604020202020204" pitchFamily="34" charset="0"/>
            </a:endParaRPr>
          </a:p>
          <a:p>
            <a:pPr algn="r"/>
            <a:r>
              <a:rPr lang="en-PH" sz="2800" dirty="0">
                <a:solidFill>
                  <a:srgbClr val="1A3865"/>
                </a:solidFill>
                <a:latin typeface="Arial" panose="020B0604020202020204" pitchFamily="34" charset="0"/>
                <a:cs typeface="Arial" panose="020B0604020202020204" pitchFamily="34" charset="0"/>
              </a:rPr>
              <a:t>Options List</a:t>
            </a:r>
          </a:p>
        </p:txBody>
      </p:sp>
      <p:pic>
        <p:nvPicPr>
          <p:cNvPr id="9" name="Picture 8">
            <a:extLst>
              <a:ext uri="{FF2B5EF4-FFF2-40B4-BE49-F238E27FC236}">
                <a16:creationId xmlns:a16="http://schemas.microsoft.com/office/drawing/2014/main" id="{C4EE5688-227A-45CE-A37A-5DB44539F5F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50678" y="257300"/>
            <a:ext cx="1619075" cy="786646"/>
          </a:xfrm>
          <a:prstGeom prst="rect">
            <a:avLst/>
          </a:prstGeom>
        </p:spPr>
      </p:pic>
    </p:spTree>
    <p:extLst>
      <p:ext uri="{BB962C8B-B14F-4D97-AF65-F5344CB8AC3E}">
        <p14:creationId xmlns:p14="http://schemas.microsoft.com/office/powerpoint/2010/main" val="439481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large white building&#10;&#10;Description automatically generated">
            <a:extLst>
              <a:ext uri="{FF2B5EF4-FFF2-40B4-BE49-F238E27FC236}">
                <a16:creationId xmlns:a16="http://schemas.microsoft.com/office/drawing/2014/main" id="{06A128DC-3F2C-4F71-A36B-103CAA636D3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522"/>
          <a:stretch/>
        </p:blipFill>
        <p:spPr>
          <a:xfrm>
            <a:off x="0" y="894945"/>
            <a:ext cx="2703542" cy="5768501"/>
          </a:xfrm>
          <a:prstGeom prst="rect">
            <a:avLst/>
          </a:prstGeom>
        </p:spPr>
      </p:pic>
      <p:sp>
        <p:nvSpPr>
          <p:cNvPr id="2" name="Title 1">
            <a:extLst>
              <a:ext uri="{FF2B5EF4-FFF2-40B4-BE49-F238E27FC236}">
                <a16:creationId xmlns:a16="http://schemas.microsoft.com/office/drawing/2014/main" id="{322815A6-C24D-4624-8621-BCD68643C640}"/>
              </a:ext>
            </a:extLst>
          </p:cNvPr>
          <p:cNvSpPr>
            <a:spLocks noGrp="1"/>
          </p:cNvSpPr>
          <p:nvPr>
            <p:ph type="title"/>
          </p:nvPr>
        </p:nvSpPr>
        <p:spPr/>
        <p:txBody>
          <a:bodyPr/>
          <a:lstStyle/>
          <a:p>
            <a:r>
              <a:rPr lang="en-PH" dirty="0"/>
              <a:t>Contents</a:t>
            </a:r>
          </a:p>
        </p:txBody>
      </p:sp>
      <p:sp>
        <p:nvSpPr>
          <p:cNvPr id="3" name="TextBox 2">
            <a:extLst>
              <a:ext uri="{FF2B5EF4-FFF2-40B4-BE49-F238E27FC236}">
                <a16:creationId xmlns:a16="http://schemas.microsoft.com/office/drawing/2014/main" id="{CF66505C-7F5C-4B50-8D20-B80E03F19EDC}"/>
              </a:ext>
            </a:extLst>
          </p:cNvPr>
          <p:cNvSpPr txBox="1"/>
          <p:nvPr/>
        </p:nvSpPr>
        <p:spPr>
          <a:xfrm>
            <a:off x="2893633" y="1612900"/>
            <a:ext cx="492443" cy="646331"/>
          </a:xfrm>
          <a:prstGeom prst="rect">
            <a:avLst/>
          </a:prstGeom>
          <a:noFill/>
        </p:spPr>
        <p:txBody>
          <a:bodyPr wrap="none" rtlCol="0">
            <a:spAutoFit/>
          </a:bodyPr>
          <a:lstStyle/>
          <a:p>
            <a:r>
              <a:rPr lang="en-PH" sz="3600" dirty="0">
                <a:latin typeface="Arial Black" panose="020B0A04020102020204" pitchFamily="34" charset="0"/>
              </a:rPr>
              <a:t>1</a:t>
            </a:r>
          </a:p>
        </p:txBody>
      </p:sp>
      <p:sp>
        <p:nvSpPr>
          <p:cNvPr id="4" name="TextBox 3">
            <a:extLst>
              <a:ext uri="{FF2B5EF4-FFF2-40B4-BE49-F238E27FC236}">
                <a16:creationId xmlns:a16="http://schemas.microsoft.com/office/drawing/2014/main" id="{4CF89675-AAE3-47B4-8B3A-3BF0AEECA341}"/>
              </a:ext>
            </a:extLst>
          </p:cNvPr>
          <p:cNvSpPr txBox="1"/>
          <p:nvPr/>
        </p:nvSpPr>
        <p:spPr>
          <a:xfrm>
            <a:off x="2893633" y="2660592"/>
            <a:ext cx="492443" cy="646331"/>
          </a:xfrm>
          <a:prstGeom prst="rect">
            <a:avLst/>
          </a:prstGeom>
          <a:noFill/>
        </p:spPr>
        <p:txBody>
          <a:bodyPr wrap="none" rtlCol="0">
            <a:spAutoFit/>
          </a:bodyPr>
          <a:lstStyle/>
          <a:p>
            <a:r>
              <a:rPr lang="en-PH" sz="3600" dirty="0">
                <a:latin typeface="Arial Black" panose="020B0A04020102020204" pitchFamily="34" charset="0"/>
              </a:rPr>
              <a:t>2</a:t>
            </a:r>
          </a:p>
        </p:txBody>
      </p:sp>
      <p:sp>
        <p:nvSpPr>
          <p:cNvPr id="5" name="TextBox 4">
            <a:extLst>
              <a:ext uri="{FF2B5EF4-FFF2-40B4-BE49-F238E27FC236}">
                <a16:creationId xmlns:a16="http://schemas.microsoft.com/office/drawing/2014/main" id="{D8409F1C-C5E1-40B3-A635-F3CD7A879B5E}"/>
              </a:ext>
            </a:extLst>
          </p:cNvPr>
          <p:cNvSpPr txBox="1"/>
          <p:nvPr/>
        </p:nvSpPr>
        <p:spPr>
          <a:xfrm>
            <a:off x="2893632" y="3708284"/>
            <a:ext cx="492443" cy="646331"/>
          </a:xfrm>
          <a:prstGeom prst="rect">
            <a:avLst/>
          </a:prstGeom>
          <a:noFill/>
        </p:spPr>
        <p:txBody>
          <a:bodyPr wrap="none" rtlCol="0">
            <a:spAutoFit/>
          </a:bodyPr>
          <a:lstStyle/>
          <a:p>
            <a:r>
              <a:rPr lang="en-PH" sz="3600" dirty="0">
                <a:latin typeface="Arial Black" panose="020B0A04020102020204" pitchFamily="34" charset="0"/>
              </a:rPr>
              <a:t>3</a:t>
            </a:r>
          </a:p>
        </p:txBody>
      </p:sp>
      <p:sp>
        <p:nvSpPr>
          <p:cNvPr id="6" name="TextBox 5">
            <a:extLst>
              <a:ext uri="{FF2B5EF4-FFF2-40B4-BE49-F238E27FC236}">
                <a16:creationId xmlns:a16="http://schemas.microsoft.com/office/drawing/2014/main" id="{728ADF27-1794-4DC7-97BB-36D4588F4FB1}"/>
              </a:ext>
            </a:extLst>
          </p:cNvPr>
          <p:cNvSpPr txBox="1"/>
          <p:nvPr/>
        </p:nvSpPr>
        <p:spPr>
          <a:xfrm>
            <a:off x="3487676" y="1751399"/>
            <a:ext cx="1531188" cy="369332"/>
          </a:xfrm>
          <a:prstGeom prst="rect">
            <a:avLst/>
          </a:prstGeom>
          <a:noFill/>
        </p:spPr>
        <p:txBody>
          <a:bodyPr wrap="none" rtlCol="0">
            <a:spAutoFit/>
          </a:bodyPr>
          <a:lstStyle/>
          <a:p>
            <a:r>
              <a:rPr lang="en-PH" b="1" dirty="0">
                <a:solidFill>
                  <a:srgbClr val="1A3865"/>
                </a:solidFill>
                <a:latin typeface="Arial" panose="020B0604020202020204" pitchFamily="34" charset="0"/>
                <a:cs typeface="Arial" panose="020B0604020202020204" pitchFamily="34" charset="0"/>
              </a:rPr>
              <a:t>Options List</a:t>
            </a:r>
          </a:p>
        </p:txBody>
      </p:sp>
      <p:sp>
        <p:nvSpPr>
          <p:cNvPr id="9" name="TextBox 8">
            <a:extLst>
              <a:ext uri="{FF2B5EF4-FFF2-40B4-BE49-F238E27FC236}">
                <a16:creationId xmlns:a16="http://schemas.microsoft.com/office/drawing/2014/main" id="{45FA601B-EE15-4001-8269-525AA7731357}"/>
              </a:ext>
            </a:extLst>
          </p:cNvPr>
          <p:cNvSpPr txBox="1"/>
          <p:nvPr/>
        </p:nvSpPr>
        <p:spPr>
          <a:xfrm>
            <a:off x="3493655" y="2799091"/>
            <a:ext cx="1441420" cy="369332"/>
          </a:xfrm>
          <a:prstGeom prst="rect">
            <a:avLst/>
          </a:prstGeom>
          <a:noFill/>
        </p:spPr>
        <p:txBody>
          <a:bodyPr wrap="none" rtlCol="0">
            <a:spAutoFit/>
          </a:bodyPr>
          <a:lstStyle/>
          <a:p>
            <a:r>
              <a:rPr lang="en-PH" b="1" dirty="0">
                <a:solidFill>
                  <a:srgbClr val="1A3865"/>
                </a:solidFill>
                <a:latin typeface="Arial" panose="020B0604020202020204" pitchFamily="34" charset="0"/>
                <a:cs typeface="Arial" panose="020B0604020202020204" pitchFamily="34" charset="0"/>
              </a:rPr>
              <a:t>About KMC</a:t>
            </a:r>
          </a:p>
        </p:txBody>
      </p:sp>
      <p:sp>
        <p:nvSpPr>
          <p:cNvPr id="11" name="TextBox 10">
            <a:extLst>
              <a:ext uri="{FF2B5EF4-FFF2-40B4-BE49-F238E27FC236}">
                <a16:creationId xmlns:a16="http://schemas.microsoft.com/office/drawing/2014/main" id="{82930499-7A66-43F3-A050-2EA26478B02B}"/>
              </a:ext>
            </a:extLst>
          </p:cNvPr>
          <p:cNvSpPr txBox="1"/>
          <p:nvPr/>
        </p:nvSpPr>
        <p:spPr>
          <a:xfrm>
            <a:off x="3492197" y="3846783"/>
            <a:ext cx="1043876" cy="369332"/>
          </a:xfrm>
          <a:prstGeom prst="rect">
            <a:avLst/>
          </a:prstGeom>
          <a:noFill/>
        </p:spPr>
        <p:txBody>
          <a:bodyPr wrap="none" rtlCol="0">
            <a:spAutoFit/>
          </a:bodyPr>
          <a:lstStyle/>
          <a:p>
            <a:r>
              <a:rPr lang="en-PH" b="1" dirty="0">
                <a:solidFill>
                  <a:srgbClr val="1A3865"/>
                </a:solidFill>
                <a:latin typeface="Arial" panose="020B0604020202020204" pitchFamily="34" charset="0"/>
                <a:cs typeface="Arial" panose="020B0604020202020204" pitchFamily="34" charset="0"/>
              </a:rPr>
              <a:t>Contact</a:t>
            </a:r>
          </a:p>
        </p:txBody>
      </p:sp>
    </p:spTree>
    <p:extLst>
      <p:ext uri="{BB962C8B-B14F-4D97-AF65-F5344CB8AC3E}">
        <p14:creationId xmlns:p14="http://schemas.microsoft.com/office/powerpoint/2010/main" val="3956768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0899-32F1-49C4-8A29-A5C406F70FF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56556" y="1065204"/>
            <a:ext cx="11919018" cy="5457254"/>
          </a:xfrm>
          <a:prstGeom prst="rect">
            <a:avLst/>
          </a:prstGeom>
        </p:spPr>
      </p:pic>
      <p:sp>
        <p:nvSpPr>
          <p:cNvPr id="4" name="Title 3">
            <a:extLst>
              <a:ext uri="{FF2B5EF4-FFF2-40B4-BE49-F238E27FC236}">
                <a16:creationId xmlns:a16="http://schemas.microsoft.com/office/drawing/2014/main" id="{7266C03D-DD33-4411-9106-56441F83D046}"/>
              </a:ext>
            </a:extLst>
          </p:cNvPr>
          <p:cNvSpPr>
            <a:spLocks noGrp="1"/>
          </p:cNvSpPr>
          <p:nvPr>
            <p:ph type="title"/>
          </p:nvPr>
        </p:nvSpPr>
        <p:spPr/>
        <p:txBody>
          <a:bodyPr/>
          <a:lstStyle/>
          <a:p>
            <a:r>
              <a:rPr lang="en-PH" dirty="0"/>
              <a:t>About KMC</a:t>
            </a:r>
          </a:p>
        </p:txBody>
      </p:sp>
      <p:sp>
        <p:nvSpPr>
          <p:cNvPr id="5" name="Rectangle 4">
            <a:extLst>
              <a:ext uri="{FF2B5EF4-FFF2-40B4-BE49-F238E27FC236}">
                <a16:creationId xmlns:a16="http://schemas.microsoft.com/office/drawing/2014/main" id="{17F12138-9BCD-4743-A047-C8E005718793}"/>
              </a:ext>
            </a:extLst>
          </p:cNvPr>
          <p:cNvSpPr/>
          <p:nvPr/>
        </p:nvSpPr>
        <p:spPr>
          <a:xfrm>
            <a:off x="3092450" y="2125256"/>
            <a:ext cx="6007100" cy="1569660"/>
          </a:xfrm>
          <a:prstGeom prst="rect">
            <a:avLst/>
          </a:prstGeom>
        </p:spPr>
        <p:txBody>
          <a:bodyPr wrap="square">
            <a:spAutoFit/>
          </a:bodyPr>
          <a:lstStyle/>
          <a:p>
            <a:pPr algn="ctr"/>
            <a:r>
              <a:rPr lang="en-US" sz="2400" dirty="0">
                <a:solidFill>
                  <a:srgbClr val="1A3865"/>
                </a:solidFill>
                <a:latin typeface="Arial" panose="020B0604020202020204" pitchFamily="34" charset="0"/>
                <a:cs typeface="Arial" panose="020B0604020202020204" pitchFamily="34" charset="0"/>
              </a:rPr>
              <a:t>KMC is focused on providing exceptional results which reflect our clients’ vision. We pride ourselves on building outstanding relationships based on integrity and trust.</a:t>
            </a:r>
            <a:endParaRPr lang="en-PH" sz="2400" dirty="0">
              <a:solidFill>
                <a:srgbClr val="1A386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788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5AF8FE-7328-4DBA-9B38-DF17C3486057}"/>
              </a:ext>
            </a:extLst>
          </p:cNvPr>
          <p:cNvSpPr>
            <a:spLocks noGrp="1"/>
          </p:cNvSpPr>
          <p:nvPr>
            <p:ph type="title"/>
          </p:nvPr>
        </p:nvSpPr>
        <p:spPr/>
        <p:txBody>
          <a:bodyPr/>
          <a:lstStyle/>
          <a:p>
            <a:r>
              <a:rPr lang="en-PH" dirty="0"/>
              <a:t>About KMC</a:t>
            </a:r>
          </a:p>
        </p:txBody>
      </p:sp>
      <p:sp>
        <p:nvSpPr>
          <p:cNvPr id="5" name="Rectangle 4">
            <a:extLst>
              <a:ext uri="{FF2B5EF4-FFF2-40B4-BE49-F238E27FC236}">
                <a16:creationId xmlns:a16="http://schemas.microsoft.com/office/drawing/2014/main" id="{498CB05B-E5D3-42F8-8A94-7EC5A63D95AD}"/>
              </a:ext>
            </a:extLst>
          </p:cNvPr>
          <p:cNvSpPr/>
          <p:nvPr/>
        </p:nvSpPr>
        <p:spPr>
          <a:xfrm>
            <a:off x="156555" y="1105238"/>
            <a:ext cx="10515599" cy="923330"/>
          </a:xfrm>
          <a:prstGeom prst="rect">
            <a:avLst/>
          </a:prstGeom>
        </p:spPr>
        <p:txBody>
          <a:bodyPr wrap="square">
            <a:spAutoFit/>
          </a:bodyPr>
          <a:lstStyle/>
          <a:p>
            <a:r>
              <a:rPr lang="en-US" dirty="0">
                <a:latin typeface="HelveticaNeueLTStd-Roman" panose="020B0604020202020204" pitchFamily="34" charset="0"/>
              </a:rPr>
              <a:t>KMC aims to be the preferred provider of professional real estate services in the Philippines, operating with the needs of foreign and local clients and providing services that are timely, responsive and informative –merged with local </a:t>
            </a:r>
            <a:r>
              <a:rPr lang="en-PH" dirty="0">
                <a:latin typeface="HelveticaNeueLTStd-Roman" panose="020B0604020202020204" pitchFamily="34" charset="0"/>
              </a:rPr>
              <a:t>expertise and passion.</a:t>
            </a:r>
            <a:endParaRPr lang="en-PH" dirty="0"/>
          </a:p>
        </p:txBody>
      </p:sp>
      <p:grpSp>
        <p:nvGrpSpPr>
          <p:cNvPr id="31" name="Group 30">
            <a:extLst>
              <a:ext uri="{FF2B5EF4-FFF2-40B4-BE49-F238E27FC236}">
                <a16:creationId xmlns:a16="http://schemas.microsoft.com/office/drawing/2014/main" id="{EB211367-255E-4EFF-9706-0719118EEA4B}"/>
              </a:ext>
            </a:extLst>
          </p:cNvPr>
          <p:cNvGrpSpPr/>
          <p:nvPr/>
        </p:nvGrpSpPr>
        <p:grpSpPr>
          <a:xfrm>
            <a:off x="10140062" y="3742939"/>
            <a:ext cx="1542237" cy="442555"/>
            <a:chOff x="9244217" y="3434718"/>
            <a:chExt cx="1542237" cy="442555"/>
          </a:xfrm>
        </p:grpSpPr>
        <p:pic>
          <p:nvPicPr>
            <p:cNvPr id="72" name="Graphic 71">
              <a:extLst>
                <a:ext uri="{FF2B5EF4-FFF2-40B4-BE49-F238E27FC236}">
                  <a16:creationId xmlns:a16="http://schemas.microsoft.com/office/drawing/2014/main" id="{0047C272-C2E2-4D54-B84D-7ABE165177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44217" y="3434718"/>
              <a:ext cx="1542237" cy="442555"/>
            </a:xfrm>
            <a:prstGeom prst="rect">
              <a:avLst/>
            </a:prstGeom>
          </p:spPr>
        </p:pic>
        <p:sp>
          <p:nvSpPr>
            <p:cNvPr id="73" name="TextBox 72">
              <a:extLst>
                <a:ext uri="{FF2B5EF4-FFF2-40B4-BE49-F238E27FC236}">
                  <a16:creationId xmlns:a16="http://schemas.microsoft.com/office/drawing/2014/main" id="{2F60AB51-4277-4B92-B4B9-650C9E52130E}"/>
                </a:ext>
              </a:extLst>
            </p:cNvPr>
            <p:cNvSpPr txBox="1"/>
            <p:nvPr/>
          </p:nvSpPr>
          <p:spPr>
            <a:xfrm>
              <a:off x="9666521" y="3477135"/>
              <a:ext cx="697627" cy="369332"/>
            </a:xfrm>
            <a:prstGeom prst="rect">
              <a:avLst/>
            </a:prstGeom>
            <a:noFill/>
          </p:spPr>
          <p:txBody>
            <a:bodyPr wrap="none" rtlCol="0">
              <a:spAutoFit/>
            </a:bodyPr>
            <a:lstStyle/>
            <a:p>
              <a:r>
                <a:rPr lang="en-US" b="1" dirty="0">
                  <a:solidFill>
                    <a:srgbClr val="FFE94F"/>
                  </a:solidFill>
                  <a:latin typeface="Arial" panose="020B0604020202020204" pitchFamily="34" charset="0"/>
                  <a:cs typeface="Arial" panose="020B0604020202020204" pitchFamily="34" charset="0"/>
                </a:rPr>
                <a:t>2018</a:t>
              </a:r>
            </a:p>
          </p:txBody>
        </p:sp>
      </p:grpSp>
      <p:grpSp>
        <p:nvGrpSpPr>
          <p:cNvPr id="32" name="Group 31">
            <a:extLst>
              <a:ext uri="{FF2B5EF4-FFF2-40B4-BE49-F238E27FC236}">
                <a16:creationId xmlns:a16="http://schemas.microsoft.com/office/drawing/2014/main" id="{605C1967-BF48-4B10-9B22-331E3C503A20}"/>
              </a:ext>
            </a:extLst>
          </p:cNvPr>
          <p:cNvGrpSpPr/>
          <p:nvPr/>
        </p:nvGrpSpPr>
        <p:grpSpPr>
          <a:xfrm>
            <a:off x="509700" y="3742939"/>
            <a:ext cx="1542237" cy="442555"/>
            <a:chOff x="907937" y="3434718"/>
            <a:chExt cx="1542237" cy="442555"/>
          </a:xfrm>
        </p:grpSpPr>
        <p:pic>
          <p:nvPicPr>
            <p:cNvPr id="70" name="Graphic 69">
              <a:extLst>
                <a:ext uri="{FF2B5EF4-FFF2-40B4-BE49-F238E27FC236}">
                  <a16:creationId xmlns:a16="http://schemas.microsoft.com/office/drawing/2014/main" id="{375F02F0-315A-458F-A43C-140CC26A0F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7937" y="3434718"/>
              <a:ext cx="1542237" cy="442555"/>
            </a:xfrm>
            <a:prstGeom prst="rect">
              <a:avLst/>
            </a:prstGeom>
          </p:spPr>
        </p:pic>
        <p:sp>
          <p:nvSpPr>
            <p:cNvPr id="71" name="TextBox 70">
              <a:extLst>
                <a:ext uri="{FF2B5EF4-FFF2-40B4-BE49-F238E27FC236}">
                  <a16:creationId xmlns:a16="http://schemas.microsoft.com/office/drawing/2014/main" id="{F23AEEA4-4A74-4D93-B5D4-A367BF318EF0}"/>
                </a:ext>
              </a:extLst>
            </p:cNvPr>
            <p:cNvSpPr txBox="1"/>
            <p:nvPr/>
          </p:nvSpPr>
          <p:spPr>
            <a:xfrm>
              <a:off x="1330241" y="3477135"/>
              <a:ext cx="697627" cy="369332"/>
            </a:xfrm>
            <a:prstGeom prst="rect">
              <a:avLst/>
            </a:prstGeom>
            <a:noFill/>
          </p:spPr>
          <p:txBody>
            <a:bodyPr wrap="none" rtlCol="0">
              <a:spAutoFit/>
            </a:bodyPr>
            <a:lstStyle/>
            <a:p>
              <a:r>
                <a:rPr lang="en-US" b="1" dirty="0">
                  <a:solidFill>
                    <a:srgbClr val="FFE94F"/>
                  </a:solidFill>
                  <a:latin typeface="Arial" panose="020B0604020202020204" pitchFamily="34" charset="0"/>
                  <a:cs typeface="Arial" panose="020B0604020202020204" pitchFamily="34" charset="0"/>
                </a:rPr>
                <a:t>2009</a:t>
              </a:r>
            </a:p>
          </p:txBody>
        </p:sp>
      </p:grpSp>
      <p:grpSp>
        <p:nvGrpSpPr>
          <p:cNvPr id="33" name="Group 32">
            <a:extLst>
              <a:ext uri="{FF2B5EF4-FFF2-40B4-BE49-F238E27FC236}">
                <a16:creationId xmlns:a16="http://schemas.microsoft.com/office/drawing/2014/main" id="{8ADEE060-FA8E-436A-8423-2958542F6691}"/>
              </a:ext>
            </a:extLst>
          </p:cNvPr>
          <p:cNvGrpSpPr/>
          <p:nvPr/>
        </p:nvGrpSpPr>
        <p:grpSpPr>
          <a:xfrm>
            <a:off x="2114760" y="3742939"/>
            <a:ext cx="1542237" cy="442555"/>
            <a:chOff x="2294777" y="3434718"/>
            <a:chExt cx="1542237" cy="442555"/>
          </a:xfrm>
        </p:grpSpPr>
        <p:pic>
          <p:nvPicPr>
            <p:cNvPr id="68" name="Graphic 67">
              <a:extLst>
                <a:ext uri="{FF2B5EF4-FFF2-40B4-BE49-F238E27FC236}">
                  <a16:creationId xmlns:a16="http://schemas.microsoft.com/office/drawing/2014/main" id="{9A8C43EC-3AF0-41A3-814F-390A8412DE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94777" y="3434718"/>
              <a:ext cx="1542237" cy="442555"/>
            </a:xfrm>
            <a:prstGeom prst="rect">
              <a:avLst/>
            </a:prstGeom>
          </p:spPr>
        </p:pic>
        <p:sp>
          <p:nvSpPr>
            <p:cNvPr id="69" name="TextBox 68">
              <a:extLst>
                <a:ext uri="{FF2B5EF4-FFF2-40B4-BE49-F238E27FC236}">
                  <a16:creationId xmlns:a16="http://schemas.microsoft.com/office/drawing/2014/main" id="{75618707-E2E1-4E54-9138-607F49BC0B5D}"/>
                </a:ext>
              </a:extLst>
            </p:cNvPr>
            <p:cNvSpPr txBox="1"/>
            <p:nvPr/>
          </p:nvSpPr>
          <p:spPr>
            <a:xfrm>
              <a:off x="2719621" y="3477135"/>
              <a:ext cx="697627" cy="369332"/>
            </a:xfrm>
            <a:prstGeom prst="rect">
              <a:avLst/>
            </a:prstGeom>
            <a:noFill/>
          </p:spPr>
          <p:txBody>
            <a:bodyPr wrap="none" rtlCol="0">
              <a:spAutoFit/>
            </a:bodyPr>
            <a:lstStyle/>
            <a:p>
              <a:r>
                <a:rPr lang="en-US" b="1" dirty="0">
                  <a:solidFill>
                    <a:srgbClr val="FFE94F"/>
                  </a:solidFill>
                  <a:latin typeface="Arial" panose="020B0604020202020204" pitchFamily="34" charset="0"/>
                  <a:cs typeface="Arial" panose="020B0604020202020204" pitchFamily="34" charset="0"/>
                </a:rPr>
                <a:t>2013</a:t>
              </a:r>
            </a:p>
          </p:txBody>
        </p:sp>
      </p:grpSp>
      <p:pic>
        <p:nvPicPr>
          <p:cNvPr id="34" name="Graphic 33">
            <a:extLst>
              <a:ext uri="{FF2B5EF4-FFF2-40B4-BE49-F238E27FC236}">
                <a16:creationId xmlns:a16="http://schemas.microsoft.com/office/drawing/2014/main" id="{E34C71EA-B2A8-4AFE-BACD-7558D317EF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96491" y="2273624"/>
            <a:ext cx="98025" cy="1486712"/>
          </a:xfrm>
          <a:prstGeom prst="rect">
            <a:avLst/>
          </a:prstGeom>
        </p:spPr>
      </p:pic>
      <p:grpSp>
        <p:nvGrpSpPr>
          <p:cNvPr id="35" name="Group 34">
            <a:extLst>
              <a:ext uri="{FF2B5EF4-FFF2-40B4-BE49-F238E27FC236}">
                <a16:creationId xmlns:a16="http://schemas.microsoft.com/office/drawing/2014/main" id="{7371D2A4-C576-4BE2-8004-8AC9D083BC4E}"/>
              </a:ext>
            </a:extLst>
          </p:cNvPr>
          <p:cNvGrpSpPr/>
          <p:nvPr/>
        </p:nvGrpSpPr>
        <p:grpSpPr>
          <a:xfrm>
            <a:off x="3719820" y="3742939"/>
            <a:ext cx="1542237" cy="442555"/>
            <a:chOff x="3689237" y="3434718"/>
            <a:chExt cx="1542237" cy="442555"/>
          </a:xfrm>
        </p:grpSpPr>
        <p:pic>
          <p:nvPicPr>
            <p:cNvPr id="58" name="Graphic 57">
              <a:extLst>
                <a:ext uri="{FF2B5EF4-FFF2-40B4-BE49-F238E27FC236}">
                  <a16:creationId xmlns:a16="http://schemas.microsoft.com/office/drawing/2014/main" id="{2520FADE-4B1C-495F-B8A6-459290E540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89237" y="3434718"/>
              <a:ext cx="1542237" cy="442555"/>
            </a:xfrm>
            <a:prstGeom prst="rect">
              <a:avLst/>
            </a:prstGeom>
          </p:spPr>
        </p:pic>
        <p:sp>
          <p:nvSpPr>
            <p:cNvPr id="59" name="TextBox 58">
              <a:extLst>
                <a:ext uri="{FF2B5EF4-FFF2-40B4-BE49-F238E27FC236}">
                  <a16:creationId xmlns:a16="http://schemas.microsoft.com/office/drawing/2014/main" id="{D2396A06-C435-44BB-A9F7-6F140D46B7EC}"/>
                </a:ext>
              </a:extLst>
            </p:cNvPr>
            <p:cNvSpPr txBox="1"/>
            <p:nvPr/>
          </p:nvSpPr>
          <p:spPr>
            <a:xfrm>
              <a:off x="4109001" y="3477135"/>
              <a:ext cx="697627" cy="369332"/>
            </a:xfrm>
            <a:prstGeom prst="rect">
              <a:avLst/>
            </a:prstGeom>
            <a:noFill/>
          </p:spPr>
          <p:txBody>
            <a:bodyPr wrap="none" rtlCol="0">
              <a:spAutoFit/>
            </a:bodyPr>
            <a:lstStyle/>
            <a:p>
              <a:r>
                <a:rPr lang="en-US" b="1" dirty="0">
                  <a:solidFill>
                    <a:srgbClr val="FFE94F"/>
                  </a:solidFill>
                  <a:latin typeface="Arial" panose="020B0604020202020204" pitchFamily="34" charset="0"/>
                  <a:cs typeface="Arial" panose="020B0604020202020204" pitchFamily="34" charset="0"/>
                </a:rPr>
                <a:t>2014</a:t>
              </a:r>
            </a:p>
          </p:txBody>
        </p:sp>
      </p:grpSp>
      <p:grpSp>
        <p:nvGrpSpPr>
          <p:cNvPr id="36" name="Group 35">
            <a:extLst>
              <a:ext uri="{FF2B5EF4-FFF2-40B4-BE49-F238E27FC236}">
                <a16:creationId xmlns:a16="http://schemas.microsoft.com/office/drawing/2014/main" id="{DCCA5BD5-2614-46F7-B53B-B4A5CB18039F}"/>
              </a:ext>
            </a:extLst>
          </p:cNvPr>
          <p:cNvGrpSpPr/>
          <p:nvPr/>
        </p:nvGrpSpPr>
        <p:grpSpPr>
          <a:xfrm>
            <a:off x="5324880" y="3742939"/>
            <a:ext cx="1542237" cy="442555"/>
            <a:chOff x="5076077" y="3434718"/>
            <a:chExt cx="1542237" cy="442555"/>
          </a:xfrm>
        </p:grpSpPr>
        <p:pic>
          <p:nvPicPr>
            <p:cNvPr id="56" name="Graphic 55">
              <a:extLst>
                <a:ext uri="{FF2B5EF4-FFF2-40B4-BE49-F238E27FC236}">
                  <a16:creationId xmlns:a16="http://schemas.microsoft.com/office/drawing/2014/main" id="{817805AE-F244-40AF-8452-543580F2CB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76077" y="3434718"/>
              <a:ext cx="1542237" cy="442555"/>
            </a:xfrm>
            <a:prstGeom prst="rect">
              <a:avLst/>
            </a:prstGeom>
          </p:spPr>
        </p:pic>
        <p:sp>
          <p:nvSpPr>
            <p:cNvPr id="57" name="TextBox 56">
              <a:extLst>
                <a:ext uri="{FF2B5EF4-FFF2-40B4-BE49-F238E27FC236}">
                  <a16:creationId xmlns:a16="http://schemas.microsoft.com/office/drawing/2014/main" id="{B4AB85D9-E107-4C6A-B5BB-F64EEB457E2D}"/>
                </a:ext>
              </a:extLst>
            </p:cNvPr>
            <p:cNvSpPr txBox="1"/>
            <p:nvPr/>
          </p:nvSpPr>
          <p:spPr>
            <a:xfrm>
              <a:off x="5498381" y="3477135"/>
              <a:ext cx="697627" cy="369332"/>
            </a:xfrm>
            <a:prstGeom prst="rect">
              <a:avLst/>
            </a:prstGeom>
            <a:noFill/>
          </p:spPr>
          <p:txBody>
            <a:bodyPr wrap="none" rtlCol="0">
              <a:spAutoFit/>
            </a:bodyPr>
            <a:lstStyle/>
            <a:p>
              <a:r>
                <a:rPr lang="en-US" b="1" dirty="0">
                  <a:solidFill>
                    <a:srgbClr val="FFE94F"/>
                  </a:solidFill>
                  <a:latin typeface="Arial" panose="020B0604020202020204" pitchFamily="34" charset="0"/>
                  <a:cs typeface="Arial" panose="020B0604020202020204" pitchFamily="34" charset="0"/>
                </a:rPr>
                <a:t>2015</a:t>
              </a:r>
            </a:p>
          </p:txBody>
        </p:sp>
      </p:grpSp>
      <p:grpSp>
        <p:nvGrpSpPr>
          <p:cNvPr id="37" name="Group 36">
            <a:extLst>
              <a:ext uri="{FF2B5EF4-FFF2-40B4-BE49-F238E27FC236}">
                <a16:creationId xmlns:a16="http://schemas.microsoft.com/office/drawing/2014/main" id="{5C896CEF-52C8-47D0-BCDF-2DA133F58859}"/>
              </a:ext>
            </a:extLst>
          </p:cNvPr>
          <p:cNvGrpSpPr/>
          <p:nvPr/>
        </p:nvGrpSpPr>
        <p:grpSpPr>
          <a:xfrm>
            <a:off x="6929940" y="3742939"/>
            <a:ext cx="1542237" cy="442555"/>
            <a:chOff x="6462917" y="3434718"/>
            <a:chExt cx="1542237" cy="442555"/>
          </a:xfrm>
        </p:grpSpPr>
        <p:pic>
          <p:nvPicPr>
            <p:cNvPr id="54" name="Graphic 53">
              <a:extLst>
                <a:ext uri="{FF2B5EF4-FFF2-40B4-BE49-F238E27FC236}">
                  <a16:creationId xmlns:a16="http://schemas.microsoft.com/office/drawing/2014/main" id="{F1386A83-B742-4FB5-BF62-9461A47D22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62917" y="3434718"/>
              <a:ext cx="1542237" cy="442555"/>
            </a:xfrm>
            <a:prstGeom prst="rect">
              <a:avLst/>
            </a:prstGeom>
          </p:spPr>
        </p:pic>
        <p:sp>
          <p:nvSpPr>
            <p:cNvPr id="55" name="TextBox 54">
              <a:extLst>
                <a:ext uri="{FF2B5EF4-FFF2-40B4-BE49-F238E27FC236}">
                  <a16:creationId xmlns:a16="http://schemas.microsoft.com/office/drawing/2014/main" id="{2DDCBF7D-8406-4389-9E7F-B5B197B7F0C1}"/>
                </a:ext>
              </a:extLst>
            </p:cNvPr>
            <p:cNvSpPr txBox="1"/>
            <p:nvPr/>
          </p:nvSpPr>
          <p:spPr>
            <a:xfrm>
              <a:off x="6887761" y="3477135"/>
              <a:ext cx="697627" cy="369332"/>
            </a:xfrm>
            <a:prstGeom prst="rect">
              <a:avLst/>
            </a:prstGeom>
            <a:noFill/>
          </p:spPr>
          <p:txBody>
            <a:bodyPr wrap="none" rtlCol="0">
              <a:spAutoFit/>
            </a:bodyPr>
            <a:lstStyle/>
            <a:p>
              <a:r>
                <a:rPr lang="en-US" b="1" dirty="0">
                  <a:solidFill>
                    <a:srgbClr val="FFE94F"/>
                  </a:solidFill>
                  <a:latin typeface="Arial" panose="020B0604020202020204" pitchFamily="34" charset="0"/>
                  <a:cs typeface="Arial" panose="020B0604020202020204" pitchFamily="34" charset="0"/>
                </a:rPr>
                <a:t>2016</a:t>
              </a:r>
            </a:p>
          </p:txBody>
        </p:sp>
      </p:grpSp>
      <p:grpSp>
        <p:nvGrpSpPr>
          <p:cNvPr id="38" name="Group 37">
            <a:extLst>
              <a:ext uri="{FF2B5EF4-FFF2-40B4-BE49-F238E27FC236}">
                <a16:creationId xmlns:a16="http://schemas.microsoft.com/office/drawing/2014/main" id="{22989349-D16A-484A-949C-7A985554AB74}"/>
              </a:ext>
            </a:extLst>
          </p:cNvPr>
          <p:cNvGrpSpPr/>
          <p:nvPr/>
        </p:nvGrpSpPr>
        <p:grpSpPr>
          <a:xfrm>
            <a:off x="8535000" y="3742939"/>
            <a:ext cx="1542237" cy="442555"/>
            <a:chOff x="7849757" y="3434718"/>
            <a:chExt cx="1542237" cy="442555"/>
          </a:xfrm>
        </p:grpSpPr>
        <p:pic>
          <p:nvPicPr>
            <p:cNvPr id="52" name="Graphic 51">
              <a:extLst>
                <a:ext uri="{FF2B5EF4-FFF2-40B4-BE49-F238E27FC236}">
                  <a16:creationId xmlns:a16="http://schemas.microsoft.com/office/drawing/2014/main" id="{FA35105F-0586-491A-A7BB-F48F91156C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49757" y="3434718"/>
              <a:ext cx="1542237" cy="442555"/>
            </a:xfrm>
            <a:prstGeom prst="rect">
              <a:avLst/>
            </a:prstGeom>
          </p:spPr>
        </p:pic>
        <p:sp>
          <p:nvSpPr>
            <p:cNvPr id="53" name="TextBox 52">
              <a:extLst>
                <a:ext uri="{FF2B5EF4-FFF2-40B4-BE49-F238E27FC236}">
                  <a16:creationId xmlns:a16="http://schemas.microsoft.com/office/drawing/2014/main" id="{DD1F7C32-6C23-4E83-B5B9-71C4EAD48939}"/>
                </a:ext>
              </a:extLst>
            </p:cNvPr>
            <p:cNvSpPr txBox="1"/>
            <p:nvPr/>
          </p:nvSpPr>
          <p:spPr>
            <a:xfrm>
              <a:off x="8277141" y="3477135"/>
              <a:ext cx="697627" cy="369332"/>
            </a:xfrm>
            <a:prstGeom prst="rect">
              <a:avLst/>
            </a:prstGeom>
            <a:noFill/>
          </p:spPr>
          <p:txBody>
            <a:bodyPr wrap="none" rtlCol="0">
              <a:spAutoFit/>
            </a:bodyPr>
            <a:lstStyle/>
            <a:p>
              <a:r>
                <a:rPr lang="en-US" b="1" dirty="0">
                  <a:solidFill>
                    <a:srgbClr val="FFE94F"/>
                  </a:solidFill>
                  <a:latin typeface="Arial" panose="020B0604020202020204" pitchFamily="34" charset="0"/>
                  <a:cs typeface="Arial" panose="020B0604020202020204" pitchFamily="34" charset="0"/>
                </a:rPr>
                <a:t>2017</a:t>
              </a:r>
            </a:p>
          </p:txBody>
        </p:sp>
      </p:grpSp>
      <p:sp>
        <p:nvSpPr>
          <p:cNvPr id="39" name="Rectangle 38">
            <a:extLst>
              <a:ext uri="{FF2B5EF4-FFF2-40B4-BE49-F238E27FC236}">
                <a16:creationId xmlns:a16="http://schemas.microsoft.com/office/drawing/2014/main" id="{F7C3A1EA-539E-4965-B2E8-080435A1F7B1}"/>
              </a:ext>
            </a:extLst>
          </p:cNvPr>
          <p:cNvSpPr/>
          <p:nvPr/>
        </p:nvSpPr>
        <p:spPr>
          <a:xfrm>
            <a:off x="807497" y="2242612"/>
            <a:ext cx="2153174" cy="553998"/>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KMC MAG Group is founded by Gregory </a:t>
            </a:r>
            <a:r>
              <a:rPr lang="en-US" sz="1000" dirty="0" err="1">
                <a:latin typeface="Arial" panose="020B0604020202020204" pitchFamily="34" charset="0"/>
                <a:cs typeface="Arial" panose="020B0604020202020204" pitchFamily="34" charset="0"/>
              </a:rPr>
              <a:t>Kittelson</a:t>
            </a:r>
            <a:r>
              <a:rPr lang="en-US" sz="1000" dirty="0">
                <a:latin typeface="Arial" panose="020B0604020202020204" pitchFamily="34" charset="0"/>
                <a:cs typeface="Arial" panose="020B0604020202020204" pitchFamily="34" charset="0"/>
              </a:rPr>
              <a:t>, Michael McCullough, and Amanda </a:t>
            </a:r>
            <a:r>
              <a:rPr lang="en-US" sz="1000" dirty="0" err="1">
                <a:latin typeface="Arial" panose="020B0604020202020204" pitchFamily="34" charset="0"/>
                <a:cs typeface="Arial" panose="020B0604020202020204" pitchFamily="34" charset="0"/>
              </a:rPr>
              <a:t>Carpo</a:t>
            </a:r>
            <a:r>
              <a:rPr lang="en-US" sz="1000" dirty="0">
                <a:latin typeface="Arial" panose="020B0604020202020204" pitchFamily="34" charset="0"/>
                <a:cs typeface="Arial" panose="020B0604020202020204" pitchFamily="34" charset="0"/>
              </a:rPr>
              <a:t>.</a:t>
            </a:r>
          </a:p>
        </p:txBody>
      </p:sp>
      <p:sp>
        <p:nvSpPr>
          <p:cNvPr id="40" name="Rectangle 39">
            <a:extLst>
              <a:ext uri="{FF2B5EF4-FFF2-40B4-BE49-F238E27FC236}">
                <a16:creationId xmlns:a16="http://schemas.microsoft.com/office/drawing/2014/main" id="{5EE8D954-CA24-4925-A1A1-08BBA0AE6A72}"/>
              </a:ext>
            </a:extLst>
          </p:cNvPr>
          <p:cNvSpPr/>
          <p:nvPr/>
        </p:nvSpPr>
        <p:spPr>
          <a:xfrm>
            <a:off x="2560925" y="4298118"/>
            <a:ext cx="2273271" cy="1323439"/>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KMC MAG Group is declared the Best Real Estate Agency in the Philippines by the International Property Awards (IPA) and becomes an International Associate of Savills.</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KMC launches Research &amp; Consultancy service line.</a:t>
            </a:r>
          </a:p>
        </p:txBody>
      </p:sp>
      <p:sp>
        <p:nvSpPr>
          <p:cNvPr id="41" name="Rectangle 40">
            <a:extLst>
              <a:ext uri="{FF2B5EF4-FFF2-40B4-BE49-F238E27FC236}">
                <a16:creationId xmlns:a16="http://schemas.microsoft.com/office/drawing/2014/main" id="{D953A76B-4244-440F-9595-BD986232F719}"/>
              </a:ext>
            </a:extLst>
          </p:cNvPr>
          <p:cNvSpPr/>
          <p:nvPr/>
        </p:nvSpPr>
        <p:spPr>
          <a:xfrm>
            <a:off x="4028653" y="2242612"/>
            <a:ext cx="2273271" cy="1169551"/>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KMC wins another 5-star award from the IPA for Best Real Estate Website.</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MD Michael McCullough wins as 2014’s Top Young Leader at the Asia CEO Awards.</a:t>
            </a:r>
          </a:p>
        </p:txBody>
      </p:sp>
      <p:sp>
        <p:nvSpPr>
          <p:cNvPr id="42" name="Rectangle 41">
            <a:extLst>
              <a:ext uri="{FF2B5EF4-FFF2-40B4-BE49-F238E27FC236}">
                <a16:creationId xmlns:a16="http://schemas.microsoft.com/office/drawing/2014/main" id="{C3A08DC0-B2A4-430F-94A2-3A26319525DC}"/>
              </a:ext>
            </a:extLst>
          </p:cNvPr>
          <p:cNvSpPr/>
          <p:nvPr/>
        </p:nvSpPr>
        <p:spPr>
          <a:xfrm>
            <a:off x="5747184" y="4304799"/>
            <a:ext cx="2068827" cy="1323439"/>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KMC opens a Cebu Office.</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KMC transacts more than 300,000 </a:t>
            </a:r>
            <a:r>
              <a:rPr lang="en-US" sz="1000" dirty="0" err="1">
                <a:latin typeface="Arial" panose="020B0604020202020204" pitchFamily="34" charset="0"/>
                <a:cs typeface="Arial" panose="020B0604020202020204" pitchFamily="34" charset="0"/>
              </a:rPr>
              <a:t>sq</a:t>
            </a:r>
            <a:r>
              <a:rPr lang="en-US" sz="1000" dirty="0">
                <a:latin typeface="Arial" panose="020B0604020202020204" pitchFamily="34" charset="0"/>
                <a:cs typeface="Arial" panose="020B0604020202020204" pitchFamily="34" charset="0"/>
              </a:rPr>
              <a:t> m and has more than 100,000 </a:t>
            </a:r>
            <a:r>
              <a:rPr lang="en-US" sz="1000" dirty="0" err="1">
                <a:latin typeface="Arial" panose="020B0604020202020204" pitchFamily="34" charset="0"/>
                <a:cs typeface="Arial" panose="020B0604020202020204" pitchFamily="34" charset="0"/>
              </a:rPr>
              <a:t>sq</a:t>
            </a:r>
            <a:r>
              <a:rPr lang="en-US" sz="1000" dirty="0">
                <a:latin typeface="Arial" panose="020B0604020202020204" pitchFamily="34" charset="0"/>
                <a:cs typeface="Arial" panose="020B0604020202020204" pitchFamily="34" charset="0"/>
              </a:rPr>
              <a:t> m under management.</a:t>
            </a:r>
          </a:p>
          <a:p>
            <a:endParaRPr lang="en-US" sz="1000"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F83C525C-F8EC-4BE1-A667-ADEC28A795E9}"/>
              </a:ext>
            </a:extLst>
          </p:cNvPr>
          <p:cNvSpPr/>
          <p:nvPr/>
        </p:nvSpPr>
        <p:spPr>
          <a:xfrm>
            <a:off x="7167335" y="2242612"/>
            <a:ext cx="2068827" cy="1169551"/>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KMC launches KMC One Integrated Services. A combined services solution between KMC Savills and KMC Solutions. </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Doubled the revenue growth from the previous year.</a:t>
            </a:r>
          </a:p>
        </p:txBody>
      </p:sp>
      <p:sp>
        <p:nvSpPr>
          <p:cNvPr id="44" name="Rectangle 43">
            <a:extLst>
              <a:ext uri="{FF2B5EF4-FFF2-40B4-BE49-F238E27FC236}">
                <a16:creationId xmlns:a16="http://schemas.microsoft.com/office/drawing/2014/main" id="{AEB21B59-EE6A-49A7-A486-C5298E4B7F97}"/>
              </a:ext>
            </a:extLst>
          </p:cNvPr>
          <p:cNvSpPr/>
          <p:nvPr/>
        </p:nvSpPr>
        <p:spPr>
          <a:xfrm>
            <a:off x="8962384" y="4304799"/>
            <a:ext cx="2068827" cy="415498"/>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Rosario </a:t>
            </a:r>
            <a:r>
              <a:rPr lang="en-US" sz="1000" dirty="0" err="1">
                <a:latin typeface="Arial" panose="020B0604020202020204" pitchFamily="34" charset="0"/>
                <a:cs typeface="Arial" panose="020B0604020202020204" pitchFamily="34" charset="0"/>
              </a:rPr>
              <a:t>Carbonell</a:t>
            </a:r>
            <a:r>
              <a:rPr lang="en-US" sz="1000" dirty="0">
                <a:latin typeface="Arial" panose="020B0604020202020204" pitchFamily="34" charset="0"/>
                <a:cs typeface="Arial" panose="020B0604020202020204" pitchFamily="34" charset="0"/>
              </a:rPr>
              <a:t> wins </a:t>
            </a:r>
            <a:r>
              <a:rPr lang="en-US" sz="1000" dirty="0" err="1">
                <a:latin typeface="Arial" panose="020B0604020202020204" pitchFamily="34" charset="0"/>
                <a:cs typeface="Arial" panose="020B0604020202020204" pitchFamily="34" charset="0"/>
              </a:rPr>
              <a:t>Corenet</a:t>
            </a:r>
            <a:r>
              <a:rPr lang="en-US" sz="1000" dirty="0">
                <a:latin typeface="Arial" panose="020B0604020202020204" pitchFamily="34" charset="0"/>
                <a:cs typeface="Arial" panose="020B0604020202020204" pitchFamily="34" charset="0"/>
              </a:rPr>
              <a:t> Young Leader Award. </a:t>
            </a:r>
          </a:p>
        </p:txBody>
      </p:sp>
      <p:sp>
        <p:nvSpPr>
          <p:cNvPr id="45" name="Rectangle 44">
            <a:extLst>
              <a:ext uri="{FF2B5EF4-FFF2-40B4-BE49-F238E27FC236}">
                <a16:creationId xmlns:a16="http://schemas.microsoft.com/office/drawing/2014/main" id="{E20C172D-9A3A-4DD7-8F91-D4DD8B025B2D}"/>
              </a:ext>
            </a:extLst>
          </p:cNvPr>
          <p:cNvSpPr/>
          <p:nvPr/>
        </p:nvSpPr>
        <p:spPr>
          <a:xfrm>
            <a:off x="10453441" y="2242612"/>
            <a:ext cx="1228858" cy="1169551"/>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Fully leased Insular Life Makati, the country’s first co-landlord representation project.</a:t>
            </a:r>
          </a:p>
        </p:txBody>
      </p:sp>
      <p:pic>
        <p:nvPicPr>
          <p:cNvPr id="46" name="Graphic 45">
            <a:extLst>
              <a:ext uri="{FF2B5EF4-FFF2-40B4-BE49-F238E27FC236}">
                <a16:creationId xmlns:a16="http://schemas.microsoft.com/office/drawing/2014/main" id="{5FD5646E-8247-4174-8B5A-AF3FB74272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6371" y="2273624"/>
            <a:ext cx="98025" cy="1486712"/>
          </a:xfrm>
          <a:prstGeom prst="rect">
            <a:avLst/>
          </a:prstGeom>
        </p:spPr>
      </p:pic>
      <p:pic>
        <p:nvPicPr>
          <p:cNvPr id="47" name="Graphic 46">
            <a:extLst>
              <a:ext uri="{FF2B5EF4-FFF2-40B4-BE49-F238E27FC236}">
                <a16:creationId xmlns:a16="http://schemas.microsoft.com/office/drawing/2014/main" id="{69E41BD8-AD13-4E6B-8F8D-CE39C90769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2399846" y="4154689"/>
            <a:ext cx="94262" cy="1429640"/>
          </a:xfrm>
          <a:prstGeom prst="rect">
            <a:avLst/>
          </a:prstGeom>
        </p:spPr>
      </p:pic>
      <p:pic>
        <p:nvPicPr>
          <p:cNvPr id="49" name="Graphic 48">
            <a:extLst>
              <a:ext uri="{FF2B5EF4-FFF2-40B4-BE49-F238E27FC236}">
                <a16:creationId xmlns:a16="http://schemas.microsoft.com/office/drawing/2014/main" id="{D22E7D81-DC9D-460D-84F4-D084AF4C1B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69310" y="2273624"/>
            <a:ext cx="98025" cy="1486712"/>
          </a:xfrm>
          <a:prstGeom prst="rect">
            <a:avLst/>
          </a:prstGeom>
        </p:spPr>
      </p:pic>
      <p:pic>
        <p:nvPicPr>
          <p:cNvPr id="51" name="Graphic 50">
            <a:extLst>
              <a:ext uri="{FF2B5EF4-FFF2-40B4-BE49-F238E27FC236}">
                <a16:creationId xmlns:a16="http://schemas.microsoft.com/office/drawing/2014/main" id="{456EF24B-B615-4EE6-9702-7F08FC03BC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18400" y="2243302"/>
            <a:ext cx="98025" cy="1486712"/>
          </a:xfrm>
          <a:prstGeom prst="rect">
            <a:avLst/>
          </a:prstGeom>
        </p:spPr>
      </p:pic>
      <p:pic>
        <p:nvPicPr>
          <p:cNvPr id="108" name="Graphic 107">
            <a:extLst>
              <a:ext uri="{FF2B5EF4-FFF2-40B4-BE49-F238E27FC236}">
                <a16:creationId xmlns:a16="http://schemas.microsoft.com/office/drawing/2014/main" id="{FB3448A4-6484-423E-BD6F-FD2370E1B25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5642310" y="4154688"/>
            <a:ext cx="94262" cy="1429640"/>
          </a:xfrm>
          <a:prstGeom prst="rect">
            <a:avLst/>
          </a:prstGeom>
        </p:spPr>
      </p:pic>
      <p:pic>
        <p:nvPicPr>
          <p:cNvPr id="109" name="Graphic 108">
            <a:extLst>
              <a:ext uri="{FF2B5EF4-FFF2-40B4-BE49-F238E27FC236}">
                <a16:creationId xmlns:a16="http://schemas.microsoft.com/office/drawing/2014/main" id="{EA8E7AB5-E8C7-4953-9F49-CEC53B937C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8836710" y="4154688"/>
            <a:ext cx="94262" cy="1429640"/>
          </a:xfrm>
          <a:prstGeom prst="rect">
            <a:avLst/>
          </a:prstGeom>
        </p:spPr>
      </p:pic>
      <p:grpSp>
        <p:nvGrpSpPr>
          <p:cNvPr id="11" name="Group 10">
            <a:extLst>
              <a:ext uri="{FF2B5EF4-FFF2-40B4-BE49-F238E27FC236}">
                <a16:creationId xmlns:a16="http://schemas.microsoft.com/office/drawing/2014/main" id="{D8BD9353-9CD0-4EC0-981B-6B699F777967}"/>
              </a:ext>
            </a:extLst>
          </p:cNvPr>
          <p:cNvGrpSpPr/>
          <p:nvPr/>
        </p:nvGrpSpPr>
        <p:grpSpPr>
          <a:xfrm>
            <a:off x="361092" y="5996298"/>
            <a:ext cx="2339016" cy="667177"/>
            <a:chOff x="361092" y="6038677"/>
            <a:chExt cx="2339016" cy="667177"/>
          </a:xfrm>
        </p:grpSpPr>
        <p:sp>
          <p:nvSpPr>
            <p:cNvPr id="10" name="Rectangle 9">
              <a:extLst>
                <a:ext uri="{FF2B5EF4-FFF2-40B4-BE49-F238E27FC236}">
                  <a16:creationId xmlns:a16="http://schemas.microsoft.com/office/drawing/2014/main" id="{06EBCD0D-A501-4F40-97C1-3AE0DA3143B5}"/>
                </a:ext>
              </a:extLst>
            </p:cNvPr>
            <p:cNvSpPr/>
            <p:nvPr/>
          </p:nvSpPr>
          <p:spPr>
            <a:xfrm>
              <a:off x="361092" y="6038677"/>
              <a:ext cx="2339016" cy="667177"/>
            </a:xfrm>
            <a:prstGeom prst="rect">
              <a:avLst/>
            </a:prstGeom>
            <a:solidFill>
              <a:srgbClr val="1A3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D4E06EB4-DFB0-40EE-ADA0-DD63F70B781C}"/>
                </a:ext>
              </a:extLst>
            </p:cNvPr>
            <p:cNvSpPr txBox="1"/>
            <p:nvPr/>
          </p:nvSpPr>
          <p:spPr>
            <a:xfrm>
              <a:off x="361092" y="6117835"/>
              <a:ext cx="1155699" cy="461665"/>
            </a:xfrm>
            <a:prstGeom prst="rect">
              <a:avLst/>
            </a:prstGeom>
            <a:noFill/>
          </p:spPr>
          <p:txBody>
            <a:bodyPr wrap="square" rtlCol="0">
              <a:spAutoFit/>
            </a:bodyPr>
            <a:lstStyle/>
            <a:p>
              <a:pPr algn="ctr"/>
              <a:r>
                <a:rPr lang="en-PH" sz="2400" dirty="0">
                  <a:solidFill>
                    <a:schemeClr val="bg1"/>
                  </a:solidFill>
                  <a:latin typeface="Arial Black" panose="020B0A04020102020204" pitchFamily="34" charset="0"/>
                </a:rPr>
                <a:t>150+</a:t>
              </a:r>
            </a:p>
          </p:txBody>
        </p:sp>
        <p:sp>
          <p:nvSpPr>
            <p:cNvPr id="16" name="TextBox 15">
              <a:extLst>
                <a:ext uri="{FF2B5EF4-FFF2-40B4-BE49-F238E27FC236}">
                  <a16:creationId xmlns:a16="http://schemas.microsoft.com/office/drawing/2014/main" id="{30ECA4C9-D345-4FC3-B5AD-AD9489F48DC1}"/>
                </a:ext>
              </a:extLst>
            </p:cNvPr>
            <p:cNvSpPr txBox="1"/>
            <p:nvPr/>
          </p:nvSpPr>
          <p:spPr>
            <a:xfrm>
              <a:off x="1615547" y="6229911"/>
              <a:ext cx="939681" cy="200055"/>
            </a:xfrm>
            <a:prstGeom prst="rect">
              <a:avLst/>
            </a:prstGeom>
            <a:noFill/>
          </p:spPr>
          <p:txBody>
            <a:bodyPr wrap="none" rtlCol="0">
              <a:spAutoFit/>
            </a:bodyPr>
            <a:lstStyle/>
            <a:p>
              <a:pPr algn="ctr"/>
              <a:r>
                <a:rPr lang="en-PH" sz="700" dirty="0">
                  <a:solidFill>
                    <a:schemeClr val="bg1"/>
                  </a:solidFill>
                  <a:latin typeface="Arial" panose="020B0604020202020204" pitchFamily="34" charset="0"/>
                  <a:cs typeface="Arial" panose="020B0604020202020204" pitchFamily="34" charset="0"/>
                </a:rPr>
                <a:t>PROFESSIONALS</a:t>
              </a:r>
            </a:p>
          </p:txBody>
        </p:sp>
        <p:cxnSp>
          <p:nvCxnSpPr>
            <p:cNvPr id="3" name="Straight Connector 2">
              <a:extLst>
                <a:ext uri="{FF2B5EF4-FFF2-40B4-BE49-F238E27FC236}">
                  <a16:creationId xmlns:a16="http://schemas.microsoft.com/office/drawing/2014/main" id="{4335578F-0572-47D0-8139-E66F166BF540}"/>
                </a:ext>
              </a:extLst>
            </p:cNvPr>
            <p:cNvCxnSpPr>
              <a:cxnSpLocks/>
            </p:cNvCxnSpPr>
            <p:nvPr/>
          </p:nvCxnSpPr>
          <p:spPr>
            <a:xfrm>
              <a:off x="1566169" y="6117835"/>
              <a:ext cx="0" cy="461665"/>
            </a:xfrm>
            <a:prstGeom prst="line">
              <a:avLst/>
            </a:prstGeom>
            <a:ln w="38100">
              <a:solidFill>
                <a:srgbClr val="FFE94F"/>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7EA12C56-DB46-4723-84D5-18B94DE33AC2}"/>
              </a:ext>
            </a:extLst>
          </p:cNvPr>
          <p:cNvGrpSpPr/>
          <p:nvPr/>
        </p:nvGrpSpPr>
        <p:grpSpPr>
          <a:xfrm>
            <a:off x="3024332" y="5996298"/>
            <a:ext cx="2339016" cy="667177"/>
            <a:chOff x="3102352" y="6038677"/>
            <a:chExt cx="2339016" cy="667177"/>
          </a:xfrm>
        </p:grpSpPr>
        <p:sp>
          <p:nvSpPr>
            <p:cNvPr id="64" name="Rectangle 63">
              <a:extLst>
                <a:ext uri="{FF2B5EF4-FFF2-40B4-BE49-F238E27FC236}">
                  <a16:creationId xmlns:a16="http://schemas.microsoft.com/office/drawing/2014/main" id="{5DA7C337-A0FD-4C4A-A3C7-BC11CCB5F887}"/>
                </a:ext>
              </a:extLst>
            </p:cNvPr>
            <p:cNvSpPr/>
            <p:nvPr/>
          </p:nvSpPr>
          <p:spPr>
            <a:xfrm>
              <a:off x="3102352" y="6038677"/>
              <a:ext cx="2339016" cy="667177"/>
            </a:xfrm>
            <a:prstGeom prst="rect">
              <a:avLst/>
            </a:prstGeom>
            <a:solidFill>
              <a:srgbClr val="1A3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3" name="TextBox 92">
              <a:extLst>
                <a:ext uri="{FF2B5EF4-FFF2-40B4-BE49-F238E27FC236}">
                  <a16:creationId xmlns:a16="http://schemas.microsoft.com/office/drawing/2014/main" id="{E8A8D2F5-FC31-4D85-87C6-C333F462DAD5}"/>
                </a:ext>
              </a:extLst>
            </p:cNvPr>
            <p:cNvSpPr txBox="1"/>
            <p:nvPr/>
          </p:nvSpPr>
          <p:spPr>
            <a:xfrm>
              <a:off x="3199780" y="6138708"/>
              <a:ext cx="643797" cy="461665"/>
            </a:xfrm>
            <a:prstGeom prst="rect">
              <a:avLst/>
            </a:prstGeom>
            <a:noFill/>
          </p:spPr>
          <p:txBody>
            <a:bodyPr wrap="square" rtlCol="0">
              <a:spAutoFit/>
            </a:bodyPr>
            <a:lstStyle/>
            <a:p>
              <a:pPr algn="ctr"/>
              <a:r>
                <a:rPr lang="en-PH" sz="2400" dirty="0">
                  <a:solidFill>
                    <a:schemeClr val="bg1"/>
                  </a:solidFill>
                  <a:latin typeface="Arial Black" panose="020B0A04020102020204" pitchFamily="34" charset="0"/>
                </a:rPr>
                <a:t>10</a:t>
              </a:r>
            </a:p>
          </p:txBody>
        </p:sp>
        <p:sp>
          <p:nvSpPr>
            <p:cNvPr id="94" name="TextBox 93">
              <a:extLst>
                <a:ext uri="{FF2B5EF4-FFF2-40B4-BE49-F238E27FC236}">
                  <a16:creationId xmlns:a16="http://schemas.microsoft.com/office/drawing/2014/main" id="{BF26FD11-C735-4661-92D1-9431AEF74390}"/>
                </a:ext>
              </a:extLst>
            </p:cNvPr>
            <p:cNvSpPr txBox="1"/>
            <p:nvPr/>
          </p:nvSpPr>
          <p:spPr>
            <a:xfrm>
              <a:off x="4028653" y="6194778"/>
              <a:ext cx="1317990" cy="307777"/>
            </a:xfrm>
            <a:prstGeom prst="rect">
              <a:avLst/>
            </a:prstGeom>
            <a:noFill/>
          </p:spPr>
          <p:txBody>
            <a:bodyPr wrap="none" rtlCol="0">
              <a:spAutoFit/>
            </a:bodyPr>
            <a:lstStyle/>
            <a:p>
              <a:pPr algn="ctr"/>
              <a:r>
                <a:rPr lang="en-PH" sz="700" dirty="0">
                  <a:solidFill>
                    <a:schemeClr val="bg1"/>
                  </a:solidFill>
                  <a:latin typeface="Arial" panose="020B0604020202020204" pitchFamily="34" charset="0"/>
                  <a:cs typeface="Arial" panose="020B0604020202020204" pitchFamily="34" charset="0"/>
                </a:rPr>
                <a:t>YEARS OF WORLD-CLASS</a:t>
              </a:r>
            </a:p>
            <a:p>
              <a:pPr algn="ctr"/>
              <a:r>
                <a:rPr lang="en-PH" sz="700" dirty="0">
                  <a:solidFill>
                    <a:schemeClr val="bg1"/>
                  </a:solidFill>
                  <a:latin typeface="Arial" panose="020B0604020202020204" pitchFamily="34" charset="0"/>
                  <a:cs typeface="Arial" panose="020B0604020202020204" pitchFamily="34" charset="0"/>
                </a:rPr>
                <a:t>REAL ESTATE SERVICES</a:t>
              </a:r>
            </a:p>
          </p:txBody>
        </p:sp>
        <p:cxnSp>
          <p:nvCxnSpPr>
            <p:cNvPr id="65" name="Straight Connector 64">
              <a:extLst>
                <a:ext uri="{FF2B5EF4-FFF2-40B4-BE49-F238E27FC236}">
                  <a16:creationId xmlns:a16="http://schemas.microsoft.com/office/drawing/2014/main" id="{08701EA8-EF8B-405E-BAD3-450445C761F4}"/>
                </a:ext>
              </a:extLst>
            </p:cNvPr>
            <p:cNvCxnSpPr>
              <a:cxnSpLocks/>
            </p:cNvCxnSpPr>
            <p:nvPr/>
          </p:nvCxnSpPr>
          <p:spPr>
            <a:xfrm>
              <a:off x="3918828" y="6117835"/>
              <a:ext cx="0" cy="461665"/>
            </a:xfrm>
            <a:prstGeom prst="line">
              <a:avLst/>
            </a:prstGeom>
            <a:ln w="38100">
              <a:solidFill>
                <a:srgbClr val="FFE94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85C49F6-284A-4DEF-8B23-E07692C0F2AA}"/>
              </a:ext>
            </a:extLst>
          </p:cNvPr>
          <p:cNvGrpSpPr/>
          <p:nvPr/>
        </p:nvGrpSpPr>
        <p:grpSpPr>
          <a:xfrm>
            <a:off x="5687572" y="5996298"/>
            <a:ext cx="3137095" cy="667177"/>
            <a:chOff x="5699615" y="6036566"/>
            <a:chExt cx="3137095" cy="667177"/>
          </a:xfrm>
        </p:grpSpPr>
        <p:sp>
          <p:nvSpPr>
            <p:cNvPr id="74" name="Rectangle 73">
              <a:extLst>
                <a:ext uri="{FF2B5EF4-FFF2-40B4-BE49-F238E27FC236}">
                  <a16:creationId xmlns:a16="http://schemas.microsoft.com/office/drawing/2014/main" id="{39DBCD7D-2DA4-487E-B8AA-DC01977F6B4C}"/>
                </a:ext>
              </a:extLst>
            </p:cNvPr>
            <p:cNvSpPr/>
            <p:nvPr/>
          </p:nvSpPr>
          <p:spPr>
            <a:xfrm>
              <a:off x="5699615" y="6036566"/>
              <a:ext cx="3137095" cy="667177"/>
            </a:xfrm>
            <a:prstGeom prst="rect">
              <a:avLst/>
            </a:prstGeom>
            <a:solidFill>
              <a:srgbClr val="1A3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8" name="TextBox 97">
              <a:extLst>
                <a:ext uri="{FF2B5EF4-FFF2-40B4-BE49-F238E27FC236}">
                  <a16:creationId xmlns:a16="http://schemas.microsoft.com/office/drawing/2014/main" id="{CA6EB2F5-A9EC-43BE-B7C2-92C4A9A2F270}"/>
                </a:ext>
              </a:extLst>
            </p:cNvPr>
            <p:cNvSpPr txBox="1"/>
            <p:nvPr/>
          </p:nvSpPr>
          <p:spPr>
            <a:xfrm>
              <a:off x="5724836" y="6115723"/>
              <a:ext cx="1155699" cy="461665"/>
            </a:xfrm>
            <a:prstGeom prst="rect">
              <a:avLst/>
            </a:prstGeom>
            <a:noFill/>
          </p:spPr>
          <p:txBody>
            <a:bodyPr wrap="square" rtlCol="0">
              <a:spAutoFit/>
            </a:bodyPr>
            <a:lstStyle/>
            <a:p>
              <a:pPr algn="ctr"/>
              <a:r>
                <a:rPr lang="en-PH" sz="2400" dirty="0">
                  <a:solidFill>
                    <a:schemeClr val="bg1"/>
                  </a:solidFill>
                  <a:latin typeface="Arial Black" panose="020B0A04020102020204" pitchFamily="34" charset="0"/>
                </a:rPr>
                <a:t>300+</a:t>
              </a:r>
            </a:p>
          </p:txBody>
        </p:sp>
        <p:sp>
          <p:nvSpPr>
            <p:cNvPr id="99" name="TextBox 98">
              <a:extLst>
                <a:ext uri="{FF2B5EF4-FFF2-40B4-BE49-F238E27FC236}">
                  <a16:creationId xmlns:a16="http://schemas.microsoft.com/office/drawing/2014/main" id="{25C40A4D-A9B3-4EB4-BAEE-9203B5F218D5}"/>
                </a:ext>
              </a:extLst>
            </p:cNvPr>
            <p:cNvSpPr txBox="1"/>
            <p:nvPr/>
          </p:nvSpPr>
          <p:spPr>
            <a:xfrm>
              <a:off x="7007497" y="6138708"/>
              <a:ext cx="1702250" cy="415498"/>
            </a:xfrm>
            <a:prstGeom prst="rect">
              <a:avLst/>
            </a:prstGeom>
            <a:noFill/>
          </p:spPr>
          <p:txBody>
            <a:bodyPr wrap="square" rtlCol="0">
              <a:spAutoFit/>
            </a:bodyPr>
            <a:lstStyle/>
            <a:p>
              <a:pPr algn="ctr"/>
              <a:r>
                <a:rPr lang="en-PH" sz="700" dirty="0">
                  <a:solidFill>
                    <a:schemeClr val="bg1"/>
                  </a:solidFill>
                  <a:latin typeface="Arial" panose="020B0604020202020204" pitchFamily="34" charset="0"/>
                  <a:cs typeface="Arial" panose="020B0604020202020204" pitchFamily="34" charset="0"/>
                </a:rPr>
                <a:t>CLIENTS FOR OFFICE,</a:t>
              </a:r>
            </a:p>
            <a:p>
              <a:pPr algn="ctr"/>
              <a:r>
                <a:rPr lang="en-PH" sz="700" dirty="0">
                  <a:solidFill>
                    <a:schemeClr val="bg1"/>
                  </a:solidFill>
                  <a:latin typeface="Arial" panose="020B0604020202020204" pitchFamily="34" charset="0"/>
                  <a:cs typeface="Arial" panose="020B0604020202020204" pitchFamily="34" charset="0"/>
                </a:rPr>
                <a:t>COMMERCIAL, CAPITAL MARKETS, </a:t>
              </a:r>
            </a:p>
            <a:p>
              <a:pPr algn="ctr"/>
              <a:r>
                <a:rPr lang="en-PH" sz="700" dirty="0">
                  <a:solidFill>
                    <a:schemeClr val="bg1"/>
                  </a:solidFill>
                  <a:latin typeface="Arial" panose="020B0604020202020204" pitchFamily="34" charset="0"/>
                  <a:cs typeface="Arial" panose="020B0604020202020204" pitchFamily="34" charset="0"/>
                </a:rPr>
                <a:t>RESIDENTIAL, INDUSTRIAL </a:t>
              </a:r>
            </a:p>
          </p:txBody>
        </p:sp>
        <p:cxnSp>
          <p:nvCxnSpPr>
            <p:cNvPr id="75" name="Straight Connector 74">
              <a:extLst>
                <a:ext uri="{FF2B5EF4-FFF2-40B4-BE49-F238E27FC236}">
                  <a16:creationId xmlns:a16="http://schemas.microsoft.com/office/drawing/2014/main" id="{6BC00281-1BD7-42C4-9935-1CAAB8AB8C05}"/>
                </a:ext>
              </a:extLst>
            </p:cNvPr>
            <p:cNvCxnSpPr>
              <a:cxnSpLocks/>
            </p:cNvCxnSpPr>
            <p:nvPr/>
          </p:nvCxnSpPr>
          <p:spPr>
            <a:xfrm>
              <a:off x="6880535" y="6115724"/>
              <a:ext cx="0" cy="461665"/>
            </a:xfrm>
            <a:prstGeom prst="line">
              <a:avLst/>
            </a:prstGeom>
            <a:ln w="38100">
              <a:solidFill>
                <a:srgbClr val="FFE94F"/>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C5EA0EE4-A271-48ED-AF08-3F34EAC5025A}"/>
              </a:ext>
            </a:extLst>
          </p:cNvPr>
          <p:cNvGrpSpPr/>
          <p:nvPr/>
        </p:nvGrpSpPr>
        <p:grpSpPr>
          <a:xfrm>
            <a:off x="9148892" y="5996298"/>
            <a:ext cx="2339016" cy="667177"/>
            <a:chOff x="9148892" y="6039586"/>
            <a:chExt cx="2339016" cy="667177"/>
          </a:xfrm>
        </p:grpSpPr>
        <p:sp>
          <p:nvSpPr>
            <p:cNvPr id="76" name="Rectangle 75">
              <a:extLst>
                <a:ext uri="{FF2B5EF4-FFF2-40B4-BE49-F238E27FC236}">
                  <a16:creationId xmlns:a16="http://schemas.microsoft.com/office/drawing/2014/main" id="{EB5DC8A4-2B1E-47BA-A599-AE45DBB03D81}"/>
                </a:ext>
              </a:extLst>
            </p:cNvPr>
            <p:cNvSpPr/>
            <p:nvPr/>
          </p:nvSpPr>
          <p:spPr>
            <a:xfrm>
              <a:off x="9148892" y="6039586"/>
              <a:ext cx="2339016" cy="667177"/>
            </a:xfrm>
            <a:prstGeom prst="rect">
              <a:avLst/>
            </a:prstGeom>
            <a:solidFill>
              <a:srgbClr val="1A3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TextBox 103">
              <a:extLst>
                <a:ext uri="{FF2B5EF4-FFF2-40B4-BE49-F238E27FC236}">
                  <a16:creationId xmlns:a16="http://schemas.microsoft.com/office/drawing/2014/main" id="{2E59A291-8B4D-430C-9AF1-DF7BF302A9CF}"/>
                </a:ext>
              </a:extLst>
            </p:cNvPr>
            <p:cNvSpPr txBox="1"/>
            <p:nvPr/>
          </p:nvSpPr>
          <p:spPr>
            <a:xfrm>
              <a:off x="9167538" y="6099105"/>
              <a:ext cx="1155699" cy="461665"/>
            </a:xfrm>
            <a:prstGeom prst="rect">
              <a:avLst/>
            </a:prstGeom>
            <a:noFill/>
          </p:spPr>
          <p:txBody>
            <a:bodyPr wrap="square" rtlCol="0">
              <a:spAutoFit/>
            </a:bodyPr>
            <a:lstStyle/>
            <a:p>
              <a:pPr algn="ctr"/>
              <a:r>
                <a:rPr lang="en-PH" sz="2400" dirty="0">
                  <a:solidFill>
                    <a:schemeClr val="bg1"/>
                  </a:solidFill>
                  <a:latin typeface="Arial Black" panose="020B0A04020102020204" pitchFamily="34" charset="0"/>
                </a:rPr>
                <a:t>107%</a:t>
              </a:r>
            </a:p>
          </p:txBody>
        </p:sp>
        <p:sp>
          <p:nvSpPr>
            <p:cNvPr id="105" name="TextBox 104">
              <a:extLst>
                <a:ext uri="{FF2B5EF4-FFF2-40B4-BE49-F238E27FC236}">
                  <a16:creationId xmlns:a16="http://schemas.microsoft.com/office/drawing/2014/main" id="{F19A52A4-9766-4983-81C1-22CE22EE5D3B}"/>
                </a:ext>
              </a:extLst>
            </p:cNvPr>
            <p:cNvSpPr txBox="1"/>
            <p:nvPr/>
          </p:nvSpPr>
          <p:spPr>
            <a:xfrm>
              <a:off x="10350769" y="6194778"/>
              <a:ext cx="1120820" cy="200055"/>
            </a:xfrm>
            <a:prstGeom prst="rect">
              <a:avLst/>
            </a:prstGeom>
            <a:noFill/>
          </p:spPr>
          <p:txBody>
            <a:bodyPr wrap="none" rtlCol="0">
              <a:spAutoFit/>
            </a:bodyPr>
            <a:lstStyle/>
            <a:p>
              <a:pPr algn="ctr"/>
              <a:r>
                <a:rPr lang="en-PH" sz="700" dirty="0">
                  <a:solidFill>
                    <a:schemeClr val="bg1"/>
                  </a:solidFill>
                  <a:latin typeface="Arial" panose="020B0604020202020204" pitchFamily="34" charset="0"/>
                  <a:cs typeface="Arial" panose="020B0604020202020204" pitchFamily="34" charset="0"/>
                </a:rPr>
                <a:t>REVENUE INCREASE </a:t>
              </a:r>
            </a:p>
          </p:txBody>
        </p:sp>
        <p:cxnSp>
          <p:nvCxnSpPr>
            <p:cNvPr id="77" name="Straight Connector 76">
              <a:extLst>
                <a:ext uri="{FF2B5EF4-FFF2-40B4-BE49-F238E27FC236}">
                  <a16:creationId xmlns:a16="http://schemas.microsoft.com/office/drawing/2014/main" id="{FAFF7BC0-6F45-46BE-A7DC-B3BF6062AB1B}"/>
                </a:ext>
              </a:extLst>
            </p:cNvPr>
            <p:cNvCxnSpPr>
              <a:cxnSpLocks/>
            </p:cNvCxnSpPr>
            <p:nvPr/>
          </p:nvCxnSpPr>
          <p:spPr>
            <a:xfrm>
              <a:off x="10318400" y="6118744"/>
              <a:ext cx="0" cy="461665"/>
            </a:xfrm>
            <a:prstGeom prst="line">
              <a:avLst/>
            </a:prstGeom>
            <a:ln w="38100">
              <a:solidFill>
                <a:srgbClr val="FFE94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113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4CE2-B701-4C4E-BE85-A5AE3ED26650}"/>
              </a:ext>
            </a:extLst>
          </p:cNvPr>
          <p:cNvSpPr>
            <a:spLocks noGrp="1"/>
          </p:cNvSpPr>
          <p:nvPr>
            <p:ph type="title"/>
          </p:nvPr>
        </p:nvSpPr>
        <p:spPr/>
        <p:txBody>
          <a:bodyPr/>
          <a:lstStyle/>
          <a:p>
            <a:r>
              <a:rPr lang="en-PH" dirty="0"/>
              <a:t>Savills Asia Pacific Network</a:t>
            </a:r>
          </a:p>
        </p:txBody>
      </p:sp>
      <p:pic>
        <p:nvPicPr>
          <p:cNvPr id="3" name="Picture 2">
            <a:extLst>
              <a:ext uri="{FF2B5EF4-FFF2-40B4-BE49-F238E27FC236}">
                <a16:creationId xmlns:a16="http://schemas.microsoft.com/office/drawing/2014/main" id="{7A78F05B-2A7B-4E33-8231-EE0FE279B6D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37513" y="1464334"/>
            <a:ext cx="7890271" cy="5017490"/>
          </a:xfrm>
          <a:prstGeom prst="rect">
            <a:avLst/>
          </a:prstGeom>
        </p:spPr>
      </p:pic>
      <p:sp>
        <p:nvSpPr>
          <p:cNvPr id="4" name="Oval 3">
            <a:extLst>
              <a:ext uri="{FF2B5EF4-FFF2-40B4-BE49-F238E27FC236}">
                <a16:creationId xmlns:a16="http://schemas.microsoft.com/office/drawing/2014/main" id="{0875F521-58A5-4E1E-A309-DEE87D5E1A0A}"/>
              </a:ext>
            </a:extLst>
          </p:cNvPr>
          <p:cNvSpPr/>
          <p:nvPr/>
        </p:nvSpPr>
        <p:spPr>
          <a:xfrm>
            <a:off x="5384800" y="2219960"/>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rial" panose="020B0604020202020204" pitchFamily="34" charset="0"/>
                <a:cs typeface="Arial" panose="020B0604020202020204" pitchFamily="34" charset="0"/>
              </a:rPr>
              <a:t>2</a:t>
            </a:r>
          </a:p>
        </p:txBody>
      </p:sp>
      <p:sp>
        <p:nvSpPr>
          <p:cNvPr id="5" name="Oval 4">
            <a:extLst>
              <a:ext uri="{FF2B5EF4-FFF2-40B4-BE49-F238E27FC236}">
                <a16:creationId xmlns:a16="http://schemas.microsoft.com/office/drawing/2014/main" id="{CD1B6ABD-E3FC-49B8-9729-C3B7C8256358}"/>
              </a:ext>
            </a:extLst>
          </p:cNvPr>
          <p:cNvSpPr/>
          <p:nvPr/>
        </p:nvSpPr>
        <p:spPr>
          <a:xfrm>
            <a:off x="4810760" y="2164080"/>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87C43564-97DD-442D-A764-A0CCEC0EC218}"/>
              </a:ext>
            </a:extLst>
          </p:cNvPr>
          <p:cNvSpPr/>
          <p:nvPr/>
        </p:nvSpPr>
        <p:spPr>
          <a:xfrm>
            <a:off x="4554220" y="2085340"/>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D52F9BF7-3EE2-4B25-B0AC-368FB94755F4}"/>
              </a:ext>
            </a:extLst>
          </p:cNvPr>
          <p:cNvSpPr/>
          <p:nvPr/>
        </p:nvSpPr>
        <p:spPr>
          <a:xfrm>
            <a:off x="4573270" y="1874626"/>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F77003AF-D314-4FC2-AC99-01CB3BDCC1C6}"/>
              </a:ext>
            </a:extLst>
          </p:cNvPr>
          <p:cNvSpPr/>
          <p:nvPr/>
        </p:nvSpPr>
        <p:spPr>
          <a:xfrm>
            <a:off x="4409440" y="2164080"/>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A246FB5B-14F8-48F4-B027-FB086339757F}"/>
              </a:ext>
            </a:extLst>
          </p:cNvPr>
          <p:cNvSpPr/>
          <p:nvPr/>
        </p:nvSpPr>
        <p:spPr>
          <a:xfrm>
            <a:off x="4268470" y="2092960"/>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2DF2098-E0D6-4384-B68C-C25395C48BC5}"/>
              </a:ext>
            </a:extLst>
          </p:cNvPr>
          <p:cNvSpPr/>
          <p:nvPr/>
        </p:nvSpPr>
        <p:spPr>
          <a:xfrm>
            <a:off x="4508500" y="2311400"/>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11" name="Oval 10">
            <a:extLst>
              <a:ext uri="{FF2B5EF4-FFF2-40B4-BE49-F238E27FC236}">
                <a16:creationId xmlns:a16="http://schemas.microsoft.com/office/drawing/2014/main" id="{B373CA7B-9AB3-449D-8429-92B86B6D8569}"/>
              </a:ext>
            </a:extLst>
          </p:cNvPr>
          <p:cNvSpPr/>
          <p:nvPr/>
        </p:nvSpPr>
        <p:spPr>
          <a:xfrm>
            <a:off x="4508500" y="2537460"/>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12" name="Oval 11">
            <a:extLst>
              <a:ext uri="{FF2B5EF4-FFF2-40B4-BE49-F238E27FC236}">
                <a16:creationId xmlns:a16="http://schemas.microsoft.com/office/drawing/2014/main" id="{1E1F8AE2-33B4-418D-AFC1-4F676CB71678}"/>
              </a:ext>
            </a:extLst>
          </p:cNvPr>
          <p:cNvSpPr/>
          <p:nvPr/>
        </p:nvSpPr>
        <p:spPr>
          <a:xfrm>
            <a:off x="4665980" y="2537460"/>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676244A1-1FAA-41F8-9386-26EE068806EE}"/>
              </a:ext>
            </a:extLst>
          </p:cNvPr>
          <p:cNvSpPr/>
          <p:nvPr/>
        </p:nvSpPr>
        <p:spPr>
          <a:xfrm>
            <a:off x="4676140" y="2424430"/>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14" name="Oval 13">
            <a:extLst>
              <a:ext uri="{FF2B5EF4-FFF2-40B4-BE49-F238E27FC236}">
                <a16:creationId xmlns:a16="http://schemas.microsoft.com/office/drawing/2014/main" id="{9DD644D4-6416-4470-85F2-347DD44A45B7}"/>
              </a:ext>
            </a:extLst>
          </p:cNvPr>
          <p:cNvSpPr/>
          <p:nvPr/>
        </p:nvSpPr>
        <p:spPr>
          <a:xfrm>
            <a:off x="4846320" y="3332480"/>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15" name="Oval 14">
            <a:extLst>
              <a:ext uri="{FF2B5EF4-FFF2-40B4-BE49-F238E27FC236}">
                <a16:creationId xmlns:a16="http://schemas.microsoft.com/office/drawing/2014/main" id="{56343147-4C26-42BE-8C3C-4DFFFB07FF83}"/>
              </a:ext>
            </a:extLst>
          </p:cNvPr>
          <p:cNvSpPr/>
          <p:nvPr/>
        </p:nvSpPr>
        <p:spPr>
          <a:xfrm>
            <a:off x="4711700" y="2863826"/>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16" name="Oval 15">
            <a:extLst>
              <a:ext uri="{FF2B5EF4-FFF2-40B4-BE49-F238E27FC236}">
                <a16:creationId xmlns:a16="http://schemas.microsoft.com/office/drawing/2014/main" id="{FCFC6893-27CC-4BB2-831A-8C8FBE1EA85A}"/>
              </a:ext>
            </a:extLst>
          </p:cNvPr>
          <p:cNvSpPr/>
          <p:nvPr/>
        </p:nvSpPr>
        <p:spPr>
          <a:xfrm>
            <a:off x="4787900" y="2832100"/>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rial" panose="020B0604020202020204" pitchFamily="34" charset="0"/>
                <a:cs typeface="Arial" panose="020B0604020202020204" pitchFamily="34" charset="0"/>
              </a:rPr>
              <a:t>3</a:t>
            </a:r>
          </a:p>
        </p:txBody>
      </p:sp>
      <p:sp>
        <p:nvSpPr>
          <p:cNvPr id="17" name="Oval 16">
            <a:extLst>
              <a:ext uri="{FF2B5EF4-FFF2-40B4-BE49-F238E27FC236}">
                <a16:creationId xmlns:a16="http://schemas.microsoft.com/office/drawing/2014/main" id="{5A64F119-8164-456F-B5C8-DC5086F5D700}"/>
              </a:ext>
            </a:extLst>
          </p:cNvPr>
          <p:cNvSpPr/>
          <p:nvPr/>
        </p:nvSpPr>
        <p:spPr>
          <a:xfrm>
            <a:off x="4573270" y="2876550"/>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rial" panose="020B0604020202020204" pitchFamily="34" charset="0"/>
                <a:cs typeface="Arial" panose="020B0604020202020204" pitchFamily="34" charset="0"/>
              </a:rPr>
              <a:t>6</a:t>
            </a:r>
          </a:p>
        </p:txBody>
      </p:sp>
      <p:sp>
        <p:nvSpPr>
          <p:cNvPr id="18" name="Oval 17">
            <a:extLst>
              <a:ext uri="{FF2B5EF4-FFF2-40B4-BE49-F238E27FC236}">
                <a16:creationId xmlns:a16="http://schemas.microsoft.com/office/drawing/2014/main" id="{F995A350-47B8-4B73-BED2-57B3F0F2E5FC}"/>
              </a:ext>
            </a:extLst>
          </p:cNvPr>
          <p:cNvSpPr/>
          <p:nvPr/>
        </p:nvSpPr>
        <p:spPr>
          <a:xfrm>
            <a:off x="4455160" y="2942566"/>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19" name="Oval 18">
            <a:extLst>
              <a:ext uri="{FF2B5EF4-FFF2-40B4-BE49-F238E27FC236}">
                <a16:creationId xmlns:a16="http://schemas.microsoft.com/office/drawing/2014/main" id="{F6E29D2C-BC31-4A9F-8B26-41E47482A76E}"/>
              </a:ext>
            </a:extLst>
          </p:cNvPr>
          <p:cNvSpPr/>
          <p:nvPr/>
        </p:nvSpPr>
        <p:spPr>
          <a:xfrm>
            <a:off x="4455160" y="2875232"/>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20" name="Oval 19">
            <a:extLst>
              <a:ext uri="{FF2B5EF4-FFF2-40B4-BE49-F238E27FC236}">
                <a16:creationId xmlns:a16="http://schemas.microsoft.com/office/drawing/2014/main" id="{813C06AF-A111-4689-B910-393EAD48F14C}"/>
              </a:ext>
            </a:extLst>
          </p:cNvPr>
          <p:cNvSpPr/>
          <p:nvPr/>
        </p:nvSpPr>
        <p:spPr>
          <a:xfrm>
            <a:off x="4344670" y="2875232"/>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21" name="Oval 20">
            <a:extLst>
              <a:ext uri="{FF2B5EF4-FFF2-40B4-BE49-F238E27FC236}">
                <a16:creationId xmlns:a16="http://schemas.microsoft.com/office/drawing/2014/main" id="{EAB40243-18F6-4B40-B0B1-9D13E1D209D9}"/>
              </a:ext>
            </a:extLst>
          </p:cNvPr>
          <p:cNvSpPr/>
          <p:nvPr/>
        </p:nvSpPr>
        <p:spPr>
          <a:xfrm>
            <a:off x="4378960" y="2797091"/>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A6E62E1B-C876-4341-AE5D-BA509D255C35}"/>
              </a:ext>
            </a:extLst>
          </p:cNvPr>
          <p:cNvSpPr/>
          <p:nvPr/>
        </p:nvSpPr>
        <p:spPr>
          <a:xfrm>
            <a:off x="4074160" y="2607238"/>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36CD593F-9FCF-4D93-9A54-736F4BC75561}"/>
              </a:ext>
            </a:extLst>
          </p:cNvPr>
          <p:cNvSpPr/>
          <p:nvPr/>
        </p:nvSpPr>
        <p:spPr>
          <a:xfrm>
            <a:off x="3872230" y="2481580"/>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DCC9E0FB-8782-4A15-A7CA-7EF28C56827B}"/>
              </a:ext>
            </a:extLst>
          </p:cNvPr>
          <p:cNvSpPr/>
          <p:nvPr/>
        </p:nvSpPr>
        <p:spPr>
          <a:xfrm>
            <a:off x="3872230" y="2148821"/>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DA3A0B35-ED40-4637-89D8-C947801EFA34}"/>
              </a:ext>
            </a:extLst>
          </p:cNvPr>
          <p:cNvSpPr/>
          <p:nvPr/>
        </p:nvSpPr>
        <p:spPr>
          <a:xfrm>
            <a:off x="4159250" y="2996950"/>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7552E242-33DC-4D99-ADBC-1193FD4B05BF}"/>
              </a:ext>
            </a:extLst>
          </p:cNvPr>
          <p:cNvSpPr/>
          <p:nvPr/>
        </p:nvSpPr>
        <p:spPr>
          <a:xfrm>
            <a:off x="3792220" y="3111252"/>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A911B94A-CF86-433D-A7E7-1521650CF160}"/>
              </a:ext>
            </a:extLst>
          </p:cNvPr>
          <p:cNvSpPr/>
          <p:nvPr/>
        </p:nvSpPr>
        <p:spPr>
          <a:xfrm>
            <a:off x="3865880" y="3365271"/>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28" name="Oval 27">
            <a:extLst>
              <a:ext uri="{FF2B5EF4-FFF2-40B4-BE49-F238E27FC236}">
                <a16:creationId xmlns:a16="http://schemas.microsoft.com/office/drawing/2014/main" id="{D2774929-51EC-4D50-ADE6-D0D59095CCD7}"/>
              </a:ext>
            </a:extLst>
          </p:cNvPr>
          <p:cNvSpPr/>
          <p:nvPr/>
        </p:nvSpPr>
        <p:spPr>
          <a:xfrm>
            <a:off x="3950970" y="3400706"/>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29" name="Oval 28">
            <a:extLst>
              <a:ext uri="{FF2B5EF4-FFF2-40B4-BE49-F238E27FC236}">
                <a16:creationId xmlns:a16="http://schemas.microsoft.com/office/drawing/2014/main" id="{E0EDE61F-BEBF-4B3B-BF6F-FFD820A405E9}"/>
              </a:ext>
            </a:extLst>
          </p:cNvPr>
          <p:cNvSpPr/>
          <p:nvPr/>
        </p:nvSpPr>
        <p:spPr>
          <a:xfrm>
            <a:off x="4282648" y="3539791"/>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4B9F0B7C-354C-4036-BDE5-DD411CFF0E3E}"/>
              </a:ext>
            </a:extLst>
          </p:cNvPr>
          <p:cNvSpPr/>
          <p:nvPr/>
        </p:nvSpPr>
        <p:spPr>
          <a:xfrm>
            <a:off x="3995420" y="3812518"/>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31" name="Oval 30">
            <a:extLst>
              <a:ext uri="{FF2B5EF4-FFF2-40B4-BE49-F238E27FC236}">
                <a16:creationId xmlns:a16="http://schemas.microsoft.com/office/drawing/2014/main" id="{05E67C8C-E654-462B-91C1-DF93D47364EF}"/>
              </a:ext>
            </a:extLst>
          </p:cNvPr>
          <p:cNvSpPr/>
          <p:nvPr/>
        </p:nvSpPr>
        <p:spPr>
          <a:xfrm>
            <a:off x="4067810" y="3916076"/>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32" name="Oval 31">
            <a:extLst>
              <a:ext uri="{FF2B5EF4-FFF2-40B4-BE49-F238E27FC236}">
                <a16:creationId xmlns:a16="http://schemas.microsoft.com/office/drawing/2014/main" id="{B40BF56A-58D8-4B11-9F47-A7A57AFC70B3}"/>
              </a:ext>
            </a:extLst>
          </p:cNvPr>
          <p:cNvSpPr/>
          <p:nvPr/>
        </p:nvSpPr>
        <p:spPr>
          <a:xfrm>
            <a:off x="4110990" y="3941891"/>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33" name="Oval 32">
            <a:extLst>
              <a:ext uri="{FF2B5EF4-FFF2-40B4-BE49-F238E27FC236}">
                <a16:creationId xmlns:a16="http://schemas.microsoft.com/office/drawing/2014/main" id="{1D07D1C3-97E9-4668-8F59-A8569B26D9B9}"/>
              </a:ext>
            </a:extLst>
          </p:cNvPr>
          <p:cNvSpPr/>
          <p:nvPr/>
        </p:nvSpPr>
        <p:spPr>
          <a:xfrm>
            <a:off x="4159250" y="3967706"/>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rial" panose="020B0604020202020204" pitchFamily="34" charset="0"/>
                <a:cs typeface="Arial" panose="020B0604020202020204" pitchFamily="34" charset="0"/>
              </a:rPr>
              <a:t>4</a:t>
            </a:r>
          </a:p>
        </p:txBody>
      </p:sp>
      <p:sp>
        <p:nvSpPr>
          <p:cNvPr id="34" name="Oval 33">
            <a:extLst>
              <a:ext uri="{FF2B5EF4-FFF2-40B4-BE49-F238E27FC236}">
                <a16:creationId xmlns:a16="http://schemas.microsoft.com/office/drawing/2014/main" id="{5012FB46-B3C4-4076-83CD-D0CBAFA002F1}"/>
              </a:ext>
            </a:extLst>
          </p:cNvPr>
          <p:cNvSpPr/>
          <p:nvPr/>
        </p:nvSpPr>
        <p:spPr>
          <a:xfrm>
            <a:off x="4300220" y="4338532"/>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1661B7F8-CA72-43F6-8620-D6FEF5E2055F}"/>
              </a:ext>
            </a:extLst>
          </p:cNvPr>
          <p:cNvSpPr/>
          <p:nvPr/>
        </p:nvSpPr>
        <p:spPr>
          <a:xfrm>
            <a:off x="2964180" y="3368252"/>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8F95C312-E8BC-4F87-9763-D977D9AF424D}"/>
              </a:ext>
            </a:extLst>
          </p:cNvPr>
          <p:cNvSpPr/>
          <p:nvPr/>
        </p:nvSpPr>
        <p:spPr>
          <a:xfrm>
            <a:off x="4398645" y="5489491"/>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9C5CD30D-B584-475A-82D0-A0D22288453C}"/>
              </a:ext>
            </a:extLst>
          </p:cNvPr>
          <p:cNvSpPr/>
          <p:nvPr/>
        </p:nvSpPr>
        <p:spPr>
          <a:xfrm>
            <a:off x="5285740" y="5709201"/>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E8B7E9AA-8EB1-4EF5-8BAC-535625BC7BCC}"/>
              </a:ext>
            </a:extLst>
          </p:cNvPr>
          <p:cNvSpPr/>
          <p:nvPr/>
        </p:nvSpPr>
        <p:spPr>
          <a:xfrm>
            <a:off x="5476240" y="5834931"/>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135FA86F-F238-4586-9824-3CF01C5847E3}"/>
              </a:ext>
            </a:extLst>
          </p:cNvPr>
          <p:cNvSpPr/>
          <p:nvPr/>
        </p:nvSpPr>
        <p:spPr>
          <a:xfrm>
            <a:off x="5509260" y="5866681"/>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61B11DA5-6260-4945-B7B7-B75AFB981DF6}"/>
              </a:ext>
            </a:extLst>
          </p:cNvPr>
          <p:cNvSpPr/>
          <p:nvPr/>
        </p:nvSpPr>
        <p:spPr>
          <a:xfrm>
            <a:off x="5795010" y="5728802"/>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latin typeface="Arial" panose="020B0604020202020204" pitchFamily="34" charset="0"/>
                <a:cs typeface="Arial" panose="020B0604020202020204" pitchFamily="34" charset="0"/>
              </a:rPr>
              <a:t>10</a:t>
            </a:r>
          </a:p>
        </p:txBody>
      </p:sp>
      <p:sp>
        <p:nvSpPr>
          <p:cNvPr id="41" name="Oval 40">
            <a:extLst>
              <a:ext uri="{FF2B5EF4-FFF2-40B4-BE49-F238E27FC236}">
                <a16:creationId xmlns:a16="http://schemas.microsoft.com/office/drawing/2014/main" id="{F841654D-3E6F-46F2-8BC4-9846C8455F4A}"/>
              </a:ext>
            </a:extLst>
          </p:cNvPr>
          <p:cNvSpPr/>
          <p:nvPr/>
        </p:nvSpPr>
        <p:spPr>
          <a:xfrm>
            <a:off x="6076950" y="5199212"/>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latin typeface="Arial" panose="020B0604020202020204" pitchFamily="34" charset="0"/>
                <a:cs typeface="Arial" panose="020B0604020202020204" pitchFamily="34" charset="0"/>
              </a:rPr>
              <a:t>3</a:t>
            </a:r>
          </a:p>
        </p:txBody>
      </p:sp>
      <p:sp>
        <p:nvSpPr>
          <p:cNvPr id="42" name="Oval 41">
            <a:extLst>
              <a:ext uri="{FF2B5EF4-FFF2-40B4-BE49-F238E27FC236}">
                <a16:creationId xmlns:a16="http://schemas.microsoft.com/office/drawing/2014/main" id="{E269A65A-D162-4A3B-9817-77C96195856F}"/>
              </a:ext>
            </a:extLst>
          </p:cNvPr>
          <p:cNvSpPr/>
          <p:nvPr/>
        </p:nvSpPr>
        <p:spPr>
          <a:xfrm>
            <a:off x="6725647" y="5787941"/>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latin typeface="Arial" panose="020B0604020202020204" pitchFamily="34" charset="0"/>
                <a:cs typeface="Arial" panose="020B0604020202020204" pitchFamily="34" charset="0"/>
              </a:rPr>
              <a:t>2</a:t>
            </a:r>
          </a:p>
        </p:txBody>
      </p:sp>
      <p:sp>
        <p:nvSpPr>
          <p:cNvPr id="43" name="TextBox 42">
            <a:extLst>
              <a:ext uri="{FF2B5EF4-FFF2-40B4-BE49-F238E27FC236}">
                <a16:creationId xmlns:a16="http://schemas.microsoft.com/office/drawing/2014/main" id="{E1CF6D47-440F-433B-817B-5CEEC2D295A6}"/>
              </a:ext>
            </a:extLst>
          </p:cNvPr>
          <p:cNvSpPr txBox="1"/>
          <p:nvPr/>
        </p:nvSpPr>
        <p:spPr>
          <a:xfrm>
            <a:off x="8446049" y="1557894"/>
            <a:ext cx="1132030" cy="4647426"/>
          </a:xfrm>
          <a:prstGeom prst="rect">
            <a:avLst/>
          </a:prstGeom>
          <a:noFill/>
          <a:ln>
            <a:noFill/>
          </a:ln>
        </p:spPr>
        <p:txBody>
          <a:bodyPr wrap="square" rtlCol="0">
            <a:spAutoFit/>
          </a:bodyPr>
          <a:lstStyle/>
          <a:p>
            <a:r>
              <a:rPr lang="en-US" sz="800" dirty="0">
                <a:latin typeface="Arial" panose="020B0604020202020204" pitchFamily="34" charset="0"/>
                <a:cs typeface="Arial" panose="020B0604020202020204" pitchFamily="34" charset="0"/>
              </a:rPr>
              <a:t>AUSTRALIA</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Adelaide</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Brisbane</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Canberra</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Double Bay</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Gold Coast (2)</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Gordon</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Lindfield</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Melbourne</a:t>
            </a:r>
          </a:p>
          <a:p>
            <a:pPr marL="115888" indent="-115888">
              <a:buFont typeface="Arial" panose="020B0604020202020204" pitchFamily="34" charset="0"/>
              <a:buChar char="•"/>
            </a:pPr>
            <a:r>
              <a:rPr lang="en-US" sz="800" dirty="0" err="1">
                <a:latin typeface="Arial" panose="020B0604020202020204" pitchFamily="34" charset="0"/>
                <a:cs typeface="Arial" panose="020B0604020202020204" pitchFamily="34" charset="0"/>
              </a:rPr>
              <a:t>Notting</a:t>
            </a:r>
            <a:r>
              <a:rPr lang="en-US" sz="800" dirty="0">
                <a:latin typeface="Arial" panose="020B0604020202020204" pitchFamily="34" charset="0"/>
                <a:cs typeface="Arial" panose="020B0604020202020204" pitchFamily="34" charset="0"/>
              </a:rPr>
              <a:t> Hill</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Parramatta</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Perth</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Roseville</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St Ives</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Sunshine Coast</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Sydney (2)</a:t>
            </a:r>
          </a:p>
          <a:p>
            <a:pPr marL="115888" indent="-115888">
              <a:buFont typeface="Arial" panose="020B0604020202020204" pitchFamily="34" charset="0"/>
              <a:buChar char="•"/>
            </a:pPr>
            <a:r>
              <a:rPr lang="en-US" sz="800" dirty="0" err="1">
                <a:latin typeface="Arial" panose="020B0604020202020204" pitchFamily="34" charset="0"/>
                <a:cs typeface="Arial" panose="020B0604020202020204" pitchFamily="34" charset="0"/>
              </a:rPr>
              <a:t>Turramurra</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CAMBODIA</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Phnom Penh</a:t>
            </a:r>
          </a:p>
          <a:p>
            <a:pPr marL="171450" indent="-1714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CHINA</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Beijing</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Chengdu</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Chongqing</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Dalian</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Guangzhou</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Hangzhou</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Nanjing</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Qingdao</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Shanghai</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Shenyang</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Shenzhen</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Tianjin</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Xi’an</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Zhuhai</a:t>
            </a:r>
          </a:p>
          <a:p>
            <a:pPr marL="171450" indent="-1714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30875AB9-FF3E-4053-BE10-F44032D4FBAD}"/>
              </a:ext>
            </a:extLst>
          </p:cNvPr>
          <p:cNvSpPr txBox="1"/>
          <p:nvPr/>
        </p:nvSpPr>
        <p:spPr>
          <a:xfrm>
            <a:off x="9592253" y="1565177"/>
            <a:ext cx="1132030" cy="4647426"/>
          </a:xfrm>
          <a:prstGeom prst="rect">
            <a:avLst/>
          </a:prstGeom>
          <a:noFill/>
          <a:ln>
            <a:noFill/>
          </a:ln>
        </p:spPr>
        <p:txBody>
          <a:bodyPr wrap="square" rtlCol="0">
            <a:spAutoFit/>
          </a:bodyPr>
          <a:lstStyle/>
          <a:p>
            <a:r>
              <a:rPr lang="en-US" sz="800" dirty="0">
                <a:latin typeface="Arial" panose="020B0604020202020204" pitchFamily="34" charset="0"/>
                <a:cs typeface="Arial" panose="020B0604020202020204" pitchFamily="34" charset="0"/>
              </a:rPr>
              <a:t>HONG KONG</a:t>
            </a:r>
          </a:p>
          <a:p>
            <a:pPr marL="115888" indent="-115888">
              <a:buFont typeface="Arial" panose="020B0604020202020204" pitchFamily="34" charset="0"/>
              <a:buChar char="•"/>
            </a:pPr>
            <a:r>
              <a:rPr lang="en-US" sz="800" dirty="0" err="1">
                <a:latin typeface="Arial" panose="020B0604020202020204" pitchFamily="34" charset="0"/>
                <a:cs typeface="Arial" panose="020B0604020202020204" pitchFamily="34" charset="0"/>
              </a:rPr>
              <a:t>Exhange</a:t>
            </a:r>
            <a:r>
              <a:rPr lang="en-US" sz="800" dirty="0">
                <a:latin typeface="Arial" panose="020B0604020202020204" pitchFamily="34" charset="0"/>
                <a:cs typeface="Arial" panose="020B0604020202020204" pitchFamily="34" charset="0"/>
              </a:rPr>
              <a:t> Square (2)</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Discovery bay</a:t>
            </a:r>
          </a:p>
          <a:p>
            <a:pPr marL="115888" indent="-115888">
              <a:buFont typeface="Arial" panose="020B0604020202020204" pitchFamily="34" charset="0"/>
              <a:buChar char="•"/>
            </a:pPr>
            <a:r>
              <a:rPr lang="en-US" sz="800" dirty="0" err="1">
                <a:latin typeface="Arial" panose="020B0604020202020204" pitchFamily="34" charset="0"/>
                <a:cs typeface="Arial" panose="020B0604020202020204" pitchFamily="34" charset="0"/>
              </a:rPr>
              <a:t>Taikoo</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Shing</a:t>
            </a:r>
            <a:endParaRPr lang="en-US" sz="800" dirty="0">
              <a:latin typeface="Arial" panose="020B0604020202020204" pitchFamily="34" charset="0"/>
              <a:cs typeface="Arial" panose="020B0604020202020204" pitchFamily="34" charset="0"/>
            </a:endParaRP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Kowloon Tong</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Kowloon</a:t>
            </a:r>
          </a:p>
          <a:p>
            <a:pPr marL="171450" indent="-1714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INDIA</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Bangalore</a:t>
            </a:r>
          </a:p>
          <a:p>
            <a:pPr marL="171450" indent="-1714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INDONESIA</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Jakarta</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JAPAN</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Tokyo (2)</a:t>
            </a:r>
          </a:p>
          <a:p>
            <a:pPr marL="171450" indent="-1714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MACAU</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Macau</a:t>
            </a:r>
          </a:p>
          <a:p>
            <a:pPr marL="171450" indent="-1714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MALAYSIA</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Johor </a:t>
            </a:r>
            <a:r>
              <a:rPr lang="en-US" sz="800" dirty="0" err="1">
                <a:latin typeface="Arial" panose="020B0604020202020204" pitchFamily="34" charset="0"/>
                <a:cs typeface="Arial" panose="020B0604020202020204" pitchFamily="34" charset="0"/>
              </a:rPr>
              <a:t>Bahru</a:t>
            </a:r>
            <a:endParaRPr lang="en-US" sz="800" dirty="0">
              <a:latin typeface="Arial" panose="020B0604020202020204" pitchFamily="34" charset="0"/>
              <a:cs typeface="Arial" panose="020B0604020202020204" pitchFamily="34" charset="0"/>
            </a:endParaRP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Kuala Lumpur</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Penang</a:t>
            </a:r>
          </a:p>
          <a:p>
            <a:pPr marL="171450" indent="-1714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MYANMAR</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Yangon</a:t>
            </a:r>
          </a:p>
          <a:p>
            <a:pPr marL="171450" indent="-1714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NEW ZEALAND</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Auckland (2)</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Christchurch (2)</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PHILIPPINES</a:t>
            </a:r>
          </a:p>
          <a:p>
            <a:pPr marL="115888" indent="-115888">
              <a:buFont typeface="Arial" panose="020B0604020202020204" pitchFamily="34" charset="0"/>
              <a:buChar char="•"/>
            </a:pPr>
            <a:r>
              <a:rPr lang="en-US" sz="800" dirty="0" err="1">
                <a:latin typeface="Arial" panose="020B0604020202020204" pitchFamily="34" charset="0"/>
                <a:cs typeface="Arial" panose="020B0604020202020204" pitchFamily="34" charset="0"/>
              </a:rPr>
              <a:t>Bonfiacio</a:t>
            </a:r>
            <a:r>
              <a:rPr lang="en-US" sz="800" dirty="0">
                <a:latin typeface="Arial" panose="020B0604020202020204" pitchFamily="34" charset="0"/>
                <a:cs typeface="Arial" panose="020B0604020202020204" pitchFamily="34" charset="0"/>
              </a:rPr>
              <a:t> Global City</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Cebu City</a:t>
            </a:r>
          </a:p>
          <a:p>
            <a:endParaRPr lang="en-US" sz="800" dirty="0">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700E511-8724-4CEA-9000-70EEE2EC0EA8}"/>
              </a:ext>
            </a:extLst>
          </p:cNvPr>
          <p:cNvSpPr txBox="1"/>
          <p:nvPr/>
        </p:nvSpPr>
        <p:spPr>
          <a:xfrm>
            <a:off x="6606311" y="2495308"/>
            <a:ext cx="954107" cy="923330"/>
          </a:xfrm>
          <a:prstGeom prst="rect">
            <a:avLst/>
          </a:prstGeom>
          <a:noFill/>
        </p:spPr>
        <p:txBody>
          <a:bodyPr wrap="none" rtlCol="0">
            <a:spAutoFit/>
          </a:bodyPr>
          <a:lstStyle/>
          <a:p>
            <a:r>
              <a:rPr lang="en-US" sz="5400" b="1" dirty="0">
                <a:latin typeface="Arial" panose="020B0604020202020204" pitchFamily="34" charset="0"/>
                <a:cs typeface="Arial" panose="020B0604020202020204" pitchFamily="34" charset="0"/>
              </a:rPr>
              <a:t>47</a:t>
            </a:r>
          </a:p>
        </p:txBody>
      </p:sp>
      <p:sp>
        <p:nvSpPr>
          <p:cNvPr id="46" name="TextBox 45">
            <a:extLst>
              <a:ext uri="{FF2B5EF4-FFF2-40B4-BE49-F238E27FC236}">
                <a16:creationId xmlns:a16="http://schemas.microsoft.com/office/drawing/2014/main" id="{0A5F7F13-6112-4701-848F-20350B9926B5}"/>
              </a:ext>
            </a:extLst>
          </p:cNvPr>
          <p:cNvSpPr txBox="1"/>
          <p:nvPr/>
        </p:nvSpPr>
        <p:spPr>
          <a:xfrm>
            <a:off x="6785846" y="2375001"/>
            <a:ext cx="595035" cy="307777"/>
          </a:xfrm>
          <a:prstGeom prst="rect">
            <a:avLst/>
          </a:prstGeom>
          <a:noFill/>
        </p:spPr>
        <p:txBody>
          <a:bodyPr wrap="none" rtlCol="0">
            <a:spAutoFit/>
          </a:bodyPr>
          <a:lstStyle/>
          <a:p>
            <a:pPr algn="ctr"/>
            <a:r>
              <a:rPr lang="en-US" sz="1400" dirty="0">
                <a:latin typeface="Arial" panose="020B0604020202020204" pitchFamily="34" charset="0"/>
                <a:cs typeface="Arial" panose="020B0604020202020204" pitchFamily="34" charset="0"/>
              </a:rPr>
              <a:t>ASIA</a:t>
            </a:r>
          </a:p>
        </p:txBody>
      </p:sp>
      <p:sp>
        <p:nvSpPr>
          <p:cNvPr id="47" name="TextBox 46">
            <a:extLst>
              <a:ext uri="{FF2B5EF4-FFF2-40B4-BE49-F238E27FC236}">
                <a16:creationId xmlns:a16="http://schemas.microsoft.com/office/drawing/2014/main" id="{1347658A-EDFD-4576-8229-85367F6B453E}"/>
              </a:ext>
            </a:extLst>
          </p:cNvPr>
          <p:cNvSpPr txBox="1"/>
          <p:nvPr/>
        </p:nvSpPr>
        <p:spPr>
          <a:xfrm>
            <a:off x="6602304" y="3296867"/>
            <a:ext cx="962123" cy="307777"/>
          </a:xfrm>
          <a:prstGeom prst="rect">
            <a:avLst/>
          </a:prstGeom>
          <a:noFill/>
        </p:spPr>
        <p:txBody>
          <a:bodyPr wrap="none" rtlCol="0">
            <a:spAutoFit/>
          </a:bodyPr>
          <a:lstStyle/>
          <a:p>
            <a:pPr algn="ctr"/>
            <a:r>
              <a:rPr lang="en-US" sz="1400" dirty="0">
                <a:latin typeface="Arial" panose="020B0604020202020204" pitchFamily="34" charset="0"/>
                <a:cs typeface="Arial" panose="020B0604020202020204" pitchFamily="34" charset="0"/>
              </a:rPr>
              <a:t>OFFICES</a:t>
            </a:r>
          </a:p>
        </p:txBody>
      </p:sp>
      <p:sp>
        <p:nvSpPr>
          <p:cNvPr id="48" name="TextBox 47">
            <a:extLst>
              <a:ext uri="{FF2B5EF4-FFF2-40B4-BE49-F238E27FC236}">
                <a16:creationId xmlns:a16="http://schemas.microsoft.com/office/drawing/2014/main" id="{78C9B396-C65F-42A1-A8C3-71F00368355D}"/>
              </a:ext>
            </a:extLst>
          </p:cNvPr>
          <p:cNvSpPr txBox="1"/>
          <p:nvPr/>
        </p:nvSpPr>
        <p:spPr>
          <a:xfrm>
            <a:off x="2268897" y="4338532"/>
            <a:ext cx="1483098" cy="523220"/>
          </a:xfrm>
          <a:prstGeom prst="rect">
            <a:avLst/>
          </a:prstGeom>
          <a:noFill/>
        </p:spPr>
        <p:txBody>
          <a:bodyPr wrap="none" rtlCol="0">
            <a:spAutoFit/>
          </a:bodyPr>
          <a:lstStyle/>
          <a:p>
            <a:pPr algn="ctr"/>
            <a:r>
              <a:rPr lang="en-US" sz="1400" dirty="0">
                <a:latin typeface="Arial" panose="020B0604020202020204" pitchFamily="34" charset="0"/>
                <a:cs typeface="Arial" panose="020B0604020202020204" pitchFamily="34" charset="0"/>
              </a:rPr>
              <a:t>AUSTRALIA / </a:t>
            </a:r>
          </a:p>
          <a:p>
            <a:pPr algn="ctr"/>
            <a:r>
              <a:rPr lang="en-US" sz="1400" dirty="0">
                <a:latin typeface="Arial" panose="020B0604020202020204" pitchFamily="34" charset="0"/>
                <a:cs typeface="Arial" panose="020B0604020202020204" pitchFamily="34" charset="0"/>
              </a:rPr>
              <a:t>NEW ZEALAND</a:t>
            </a:r>
          </a:p>
        </p:txBody>
      </p:sp>
      <p:sp>
        <p:nvSpPr>
          <p:cNvPr id="49" name="TextBox 48">
            <a:extLst>
              <a:ext uri="{FF2B5EF4-FFF2-40B4-BE49-F238E27FC236}">
                <a16:creationId xmlns:a16="http://schemas.microsoft.com/office/drawing/2014/main" id="{C24428A2-BBCA-48D4-B62E-031EDAC04338}"/>
              </a:ext>
            </a:extLst>
          </p:cNvPr>
          <p:cNvSpPr txBox="1"/>
          <p:nvPr/>
        </p:nvSpPr>
        <p:spPr>
          <a:xfrm>
            <a:off x="2489390" y="4708021"/>
            <a:ext cx="954107" cy="923330"/>
          </a:xfrm>
          <a:prstGeom prst="rect">
            <a:avLst/>
          </a:prstGeom>
          <a:noFill/>
        </p:spPr>
        <p:txBody>
          <a:bodyPr wrap="none" rtlCol="0">
            <a:spAutoFit/>
          </a:bodyPr>
          <a:lstStyle/>
          <a:p>
            <a:r>
              <a:rPr lang="en-US" sz="5400" b="1" dirty="0">
                <a:latin typeface="Arial" panose="020B0604020202020204" pitchFamily="34" charset="0"/>
                <a:cs typeface="Arial" panose="020B0604020202020204" pitchFamily="34" charset="0"/>
              </a:rPr>
              <a:t>18</a:t>
            </a:r>
          </a:p>
        </p:txBody>
      </p:sp>
      <p:sp>
        <p:nvSpPr>
          <p:cNvPr id="50" name="TextBox 49">
            <a:extLst>
              <a:ext uri="{FF2B5EF4-FFF2-40B4-BE49-F238E27FC236}">
                <a16:creationId xmlns:a16="http://schemas.microsoft.com/office/drawing/2014/main" id="{39A386BB-2E58-41D5-BACB-5A96769C4030}"/>
              </a:ext>
            </a:extLst>
          </p:cNvPr>
          <p:cNvSpPr txBox="1"/>
          <p:nvPr/>
        </p:nvSpPr>
        <p:spPr>
          <a:xfrm>
            <a:off x="2485381" y="5493132"/>
            <a:ext cx="962123" cy="307777"/>
          </a:xfrm>
          <a:prstGeom prst="rect">
            <a:avLst/>
          </a:prstGeom>
          <a:noFill/>
        </p:spPr>
        <p:txBody>
          <a:bodyPr wrap="none" rtlCol="0">
            <a:spAutoFit/>
          </a:bodyPr>
          <a:lstStyle/>
          <a:p>
            <a:pPr algn="ctr"/>
            <a:r>
              <a:rPr lang="en-US" sz="1400" dirty="0">
                <a:latin typeface="Arial" panose="020B0604020202020204" pitchFamily="34" charset="0"/>
                <a:cs typeface="Arial" panose="020B0604020202020204" pitchFamily="34" charset="0"/>
              </a:rPr>
              <a:t>OFFICES</a:t>
            </a:r>
          </a:p>
        </p:txBody>
      </p:sp>
      <p:sp>
        <p:nvSpPr>
          <p:cNvPr id="51" name="Oval 50">
            <a:extLst>
              <a:ext uri="{FF2B5EF4-FFF2-40B4-BE49-F238E27FC236}">
                <a16:creationId xmlns:a16="http://schemas.microsoft.com/office/drawing/2014/main" id="{E7523EAD-9512-45F7-A981-BFBD831BF0DB}"/>
              </a:ext>
            </a:extLst>
          </p:cNvPr>
          <p:cNvSpPr/>
          <p:nvPr/>
        </p:nvSpPr>
        <p:spPr>
          <a:xfrm>
            <a:off x="1983889" y="4058068"/>
            <a:ext cx="1960582" cy="1960582"/>
          </a:xfrm>
          <a:prstGeom prst="ellipse">
            <a:avLst/>
          </a:prstGeom>
          <a:noFill/>
          <a:ln w="152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A8A2DA71-DBAF-4040-80E3-67030131BA11}"/>
              </a:ext>
            </a:extLst>
          </p:cNvPr>
          <p:cNvSpPr/>
          <p:nvPr/>
        </p:nvSpPr>
        <p:spPr>
          <a:xfrm>
            <a:off x="6099007" y="2041015"/>
            <a:ext cx="1960582" cy="1960582"/>
          </a:xfrm>
          <a:prstGeom prst="ellipse">
            <a:avLst/>
          </a:prstGeom>
          <a:noFill/>
          <a:ln w="152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21ABB82-0751-4F3A-A588-2484F0942B3C}"/>
              </a:ext>
            </a:extLst>
          </p:cNvPr>
          <p:cNvSpPr txBox="1"/>
          <p:nvPr/>
        </p:nvSpPr>
        <p:spPr>
          <a:xfrm>
            <a:off x="10765294" y="1565177"/>
            <a:ext cx="1132030" cy="2185214"/>
          </a:xfrm>
          <a:prstGeom prst="rect">
            <a:avLst/>
          </a:prstGeom>
          <a:noFill/>
          <a:ln>
            <a:noFill/>
          </a:ln>
        </p:spPr>
        <p:txBody>
          <a:bodyPr wrap="square" rtlCol="0">
            <a:spAutoFit/>
          </a:bodyPr>
          <a:lstStyle/>
          <a:p>
            <a:r>
              <a:rPr lang="en-US" sz="800" dirty="0">
                <a:latin typeface="Arial" panose="020B0604020202020204" pitchFamily="34" charset="0"/>
                <a:cs typeface="Arial" panose="020B0604020202020204" pitchFamily="34" charset="0"/>
              </a:rPr>
              <a:t>SINGAPORE</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Singapore (4)</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SOUTH KOREA</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Seoul</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TAIWAN</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Taichung</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Taipei (3)</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THAILAND</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Bangkok</a:t>
            </a:r>
          </a:p>
          <a:p>
            <a:pPr marL="115888" indent="-115888">
              <a:buFont typeface="Arial" panose="020B0604020202020204" pitchFamily="34" charset="0"/>
              <a:buChar char="•"/>
            </a:pPr>
            <a:r>
              <a:rPr lang="en-US" sz="800" dirty="0" err="1">
                <a:latin typeface="Arial" panose="020B0604020202020204" pitchFamily="34" charset="0"/>
                <a:cs typeface="Arial" panose="020B0604020202020204" pitchFamily="34" charset="0"/>
              </a:rPr>
              <a:t>Pattaya</a:t>
            </a:r>
            <a:endParaRPr lang="en-US" sz="800"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VIETNAM</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Hanoi</a:t>
            </a:r>
          </a:p>
          <a:p>
            <a:pPr marL="115888" indent="-115888">
              <a:buFont typeface="Arial" panose="020B0604020202020204" pitchFamily="34" charset="0"/>
              <a:buChar char="•"/>
            </a:pPr>
            <a:r>
              <a:rPr lang="en-US" sz="800" dirty="0">
                <a:latin typeface="Arial" panose="020B0604020202020204" pitchFamily="34" charset="0"/>
                <a:cs typeface="Arial" panose="020B0604020202020204" pitchFamily="34" charset="0"/>
              </a:rPr>
              <a:t>Ho Chi Minh City</a:t>
            </a:r>
          </a:p>
        </p:txBody>
      </p:sp>
      <p:sp>
        <p:nvSpPr>
          <p:cNvPr id="54" name="Oval 53">
            <a:extLst>
              <a:ext uri="{FF2B5EF4-FFF2-40B4-BE49-F238E27FC236}">
                <a16:creationId xmlns:a16="http://schemas.microsoft.com/office/drawing/2014/main" id="{A64E0209-7BC6-49DF-B425-4BF5B929FB01}"/>
              </a:ext>
            </a:extLst>
          </p:cNvPr>
          <p:cNvSpPr/>
          <p:nvPr/>
        </p:nvSpPr>
        <p:spPr>
          <a:xfrm>
            <a:off x="4971649" y="3561872"/>
            <a:ext cx="157480" cy="157480"/>
          </a:xfrm>
          <a:prstGeom prst="ellipse">
            <a:avLst/>
          </a:prstGeom>
          <a:solidFill>
            <a:schemeClr val="tx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6825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ACFA1-773B-4FCE-B560-734A8361E05A}"/>
              </a:ext>
            </a:extLst>
          </p:cNvPr>
          <p:cNvSpPr>
            <a:spLocks noGrp="1"/>
          </p:cNvSpPr>
          <p:nvPr>
            <p:ph type="title"/>
          </p:nvPr>
        </p:nvSpPr>
        <p:spPr/>
        <p:txBody>
          <a:bodyPr/>
          <a:lstStyle/>
          <a:p>
            <a:r>
              <a:rPr lang="en-PH" dirty="0"/>
              <a:t>Achievements</a:t>
            </a:r>
          </a:p>
        </p:txBody>
      </p:sp>
      <p:grpSp>
        <p:nvGrpSpPr>
          <p:cNvPr id="3" name="Group 2">
            <a:extLst>
              <a:ext uri="{FF2B5EF4-FFF2-40B4-BE49-F238E27FC236}">
                <a16:creationId xmlns:a16="http://schemas.microsoft.com/office/drawing/2014/main" id="{43AA6BB4-A2F4-49F4-BA23-E2FEA53A353D}"/>
              </a:ext>
            </a:extLst>
          </p:cNvPr>
          <p:cNvGrpSpPr/>
          <p:nvPr/>
        </p:nvGrpSpPr>
        <p:grpSpPr>
          <a:xfrm>
            <a:off x="6731718" y="1200280"/>
            <a:ext cx="5068755" cy="4457439"/>
            <a:chOff x="7787176" y="1671221"/>
            <a:chExt cx="4055241" cy="3566160"/>
          </a:xfrm>
        </p:grpSpPr>
        <p:pic>
          <p:nvPicPr>
            <p:cNvPr id="4" name="Picture 2" descr="M:\Marketing\Corporate Identity\Logos\Property Award\2016-2017\Logos removed\AP16_Logo_233.jpg">
              <a:extLst>
                <a:ext uri="{FF2B5EF4-FFF2-40B4-BE49-F238E27FC236}">
                  <a16:creationId xmlns:a16="http://schemas.microsoft.com/office/drawing/2014/main" id="{6205CCEF-C57D-4B28-A51E-0173B6285234}"/>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0941049" y="1671221"/>
              <a:ext cx="901368" cy="35661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M:\Marketing\Corporate Identity\Logos\Property Award\2015-2016\Adjusted 5-Star Banners\Stroked No Sponsor Logo\5 Star Banners_2015 Best Property Consultancy.png">
              <a:extLst>
                <a:ext uri="{FF2B5EF4-FFF2-40B4-BE49-F238E27FC236}">
                  <a16:creationId xmlns:a16="http://schemas.microsoft.com/office/drawing/2014/main" id="{30D8B7F2-359F-4EFB-BEC2-076E0BCDD31A}"/>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9915048" y="1671221"/>
              <a:ext cx="860570" cy="35661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M:\Marketing\Corporate Identity\Logos\Property Award\2015-2016\Adjusted 5-Star Banners\Stroked No Sponsor Logo\5 Star Banners_2014 Best Property Consultancy Website.png">
              <a:extLst>
                <a:ext uri="{FF2B5EF4-FFF2-40B4-BE49-F238E27FC236}">
                  <a16:creationId xmlns:a16="http://schemas.microsoft.com/office/drawing/2014/main" id="{9CCCD102-1DC0-4A75-A1FC-3DC92671C20A}"/>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8848248" y="1671221"/>
              <a:ext cx="860570" cy="35661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M:\Marketing\Corporate Identity\Logos\Property Award\2015-2016\Adjusted 5-Star Banners\Stroked No Sponsor Logo\5 Star Banners_2013 Best Real Estate.jpg">
              <a:extLst>
                <a:ext uri="{FF2B5EF4-FFF2-40B4-BE49-F238E27FC236}">
                  <a16:creationId xmlns:a16="http://schemas.microsoft.com/office/drawing/2014/main" id="{CB8122E9-A78F-46EC-9386-CF2682D23D59}"/>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7787176" y="1671221"/>
              <a:ext cx="854842" cy="3566160"/>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a:extLst>
              <a:ext uri="{FF2B5EF4-FFF2-40B4-BE49-F238E27FC236}">
                <a16:creationId xmlns:a16="http://schemas.microsoft.com/office/drawing/2014/main" id="{4E473A1F-1F58-4513-ABB9-A076ACC93897}"/>
              </a:ext>
            </a:extLst>
          </p:cNvPr>
          <p:cNvSpPr txBox="1"/>
          <p:nvPr/>
        </p:nvSpPr>
        <p:spPr>
          <a:xfrm>
            <a:off x="285749" y="5290530"/>
            <a:ext cx="6239189" cy="107721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KMC has been named winner of the following awards: ‘Best Real Estate Agency-Philippines’ in 2013-2014, ‘Best Property Consultancy Website Philippines’ in 2014-2015, and ‘Best Property Consultancy Philippines’ in 2015-2016.</a:t>
            </a:r>
            <a:endParaRPr lang="en-PH" sz="16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980D2AD1-EA31-4EAC-B14C-22EE9A7352C3}"/>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285750" y="1200280"/>
            <a:ext cx="3409950" cy="2228720"/>
          </a:xfrm>
          <a:prstGeom prst="rect">
            <a:avLst/>
          </a:prstGeom>
        </p:spPr>
      </p:pic>
      <p:pic>
        <p:nvPicPr>
          <p:cNvPr id="14" name="Picture 13">
            <a:extLst>
              <a:ext uri="{FF2B5EF4-FFF2-40B4-BE49-F238E27FC236}">
                <a16:creationId xmlns:a16="http://schemas.microsoft.com/office/drawing/2014/main" id="{E10159E4-E91D-482B-AA9F-23E927A593F9}"/>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3790950" y="1200280"/>
            <a:ext cx="2795887" cy="2228720"/>
          </a:xfrm>
          <a:prstGeom prst="rect">
            <a:avLst/>
          </a:prstGeom>
        </p:spPr>
      </p:pic>
      <p:pic>
        <p:nvPicPr>
          <p:cNvPr id="1028" name="Picture 4" descr="https://higherlogicdownload.s3.amazonaws.com/CORENETGLOBAL/UploadedImages/CoreNet-Global---colour---Australia---Young-Leaders---Linkedin.jpg">
            <a:extLst>
              <a:ext uri="{FF2B5EF4-FFF2-40B4-BE49-F238E27FC236}">
                <a16:creationId xmlns:a16="http://schemas.microsoft.com/office/drawing/2014/main" id="{AD506DF9-E2DC-4B05-80FD-E2FB5A4C6376}"/>
              </a:ext>
            </a:extLst>
          </p:cNvPr>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391527" y="3882090"/>
            <a:ext cx="1333422" cy="1016284"/>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EFE92587-F9E1-414D-8882-36EC4B9C2730}"/>
              </a:ext>
            </a:extLst>
          </p:cNvPr>
          <p:cNvGrpSpPr/>
          <p:nvPr/>
        </p:nvGrpSpPr>
        <p:grpSpPr>
          <a:xfrm>
            <a:off x="2114583" y="3651680"/>
            <a:ext cx="1733218" cy="1173231"/>
            <a:chOff x="1962482" y="3626280"/>
            <a:chExt cx="1879268" cy="1272094"/>
          </a:xfrm>
        </p:grpSpPr>
        <p:pic>
          <p:nvPicPr>
            <p:cNvPr id="15" name="Picture 14">
              <a:extLst>
                <a:ext uri="{FF2B5EF4-FFF2-40B4-BE49-F238E27FC236}">
                  <a16:creationId xmlns:a16="http://schemas.microsoft.com/office/drawing/2014/main" id="{2593E21B-1C4A-48DC-B1C2-938E8C6D4B1A}"/>
                </a:ext>
              </a:extLst>
            </p:cNvPr>
            <p:cNvPicPr>
              <a:picLocks noChangeAspect="1"/>
            </p:cNvPicPr>
            <p:nvPr/>
          </p:nvPicPr>
          <p:blipFill>
            <a:blip r:embed="rId9"/>
            <a:stretch>
              <a:fillRect/>
            </a:stretch>
          </p:blipFill>
          <p:spPr>
            <a:xfrm>
              <a:off x="1962482" y="3626280"/>
              <a:ext cx="785348" cy="1272094"/>
            </a:xfrm>
            <a:prstGeom prst="rect">
              <a:avLst/>
            </a:prstGeom>
          </p:spPr>
        </p:pic>
        <p:pic>
          <p:nvPicPr>
            <p:cNvPr id="16" name="Picture 15">
              <a:extLst>
                <a:ext uri="{FF2B5EF4-FFF2-40B4-BE49-F238E27FC236}">
                  <a16:creationId xmlns:a16="http://schemas.microsoft.com/office/drawing/2014/main" id="{9F1D091A-5D8D-44FE-B8C6-C7310F532FEC}"/>
                </a:ext>
              </a:extLst>
            </p:cNvPr>
            <p:cNvPicPr>
              <a:picLocks noChangeAspect="1"/>
            </p:cNvPicPr>
            <p:nvPr/>
          </p:nvPicPr>
          <p:blipFill>
            <a:blip r:embed="rId10"/>
            <a:stretch>
              <a:fillRect/>
            </a:stretch>
          </p:blipFill>
          <p:spPr>
            <a:xfrm>
              <a:off x="3056402" y="3626280"/>
              <a:ext cx="785348" cy="1272093"/>
            </a:xfrm>
            <a:prstGeom prst="rect">
              <a:avLst/>
            </a:prstGeom>
          </p:spPr>
        </p:pic>
      </p:grpSp>
      <p:pic>
        <p:nvPicPr>
          <p:cNvPr id="17" name="Picture 16">
            <a:extLst>
              <a:ext uri="{FF2B5EF4-FFF2-40B4-BE49-F238E27FC236}">
                <a16:creationId xmlns:a16="http://schemas.microsoft.com/office/drawing/2014/main" id="{EBA58CD4-C227-4EFF-8C8C-9D11E7F2B70D}"/>
              </a:ext>
            </a:extLst>
          </p:cNvPr>
          <p:cNvPicPr>
            <a:picLocks noChangeAspect="1"/>
          </p:cNvPicPr>
          <p:nvPr/>
        </p:nvPicPr>
        <p:blipFill>
          <a:blip r:embed="rId11"/>
          <a:stretch>
            <a:fillRect/>
          </a:stretch>
        </p:blipFill>
        <p:spPr>
          <a:xfrm>
            <a:off x="4237435" y="3890964"/>
            <a:ext cx="2041310" cy="998536"/>
          </a:xfrm>
          <a:prstGeom prst="rect">
            <a:avLst/>
          </a:prstGeom>
        </p:spPr>
      </p:pic>
    </p:spTree>
    <p:extLst>
      <p:ext uri="{BB962C8B-B14F-4D97-AF65-F5344CB8AC3E}">
        <p14:creationId xmlns:p14="http://schemas.microsoft.com/office/powerpoint/2010/main" val="2822201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815A6-C24D-4624-8621-BCD68643C640}"/>
              </a:ext>
            </a:extLst>
          </p:cNvPr>
          <p:cNvSpPr>
            <a:spLocks noGrp="1"/>
          </p:cNvSpPr>
          <p:nvPr>
            <p:ph type="title"/>
          </p:nvPr>
        </p:nvSpPr>
        <p:spPr/>
        <p:txBody>
          <a:bodyPr/>
          <a:lstStyle/>
          <a:p>
            <a:r>
              <a:rPr lang="en-PH" dirty="0"/>
              <a:t>Our Services</a:t>
            </a:r>
          </a:p>
        </p:txBody>
      </p:sp>
      <p:sp>
        <p:nvSpPr>
          <p:cNvPr id="3" name="TextBox 2">
            <a:extLst>
              <a:ext uri="{FF2B5EF4-FFF2-40B4-BE49-F238E27FC236}">
                <a16:creationId xmlns:a16="http://schemas.microsoft.com/office/drawing/2014/main" id="{CF66505C-7F5C-4B50-8D20-B80E03F19EDC}"/>
              </a:ext>
            </a:extLst>
          </p:cNvPr>
          <p:cNvSpPr txBox="1"/>
          <p:nvPr/>
        </p:nvSpPr>
        <p:spPr>
          <a:xfrm>
            <a:off x="2805142" y="1612900"/>
            <a:ext cx="492443" cy="646331"/>
          </a:xfrm>
          <a:prstGeom prst="rect">
            <a:avLst/>
          </a:prstGeom>
          <a:noFill/>
        </p:spPr>
        <p:txBody>
          <a:bodyPr wrap="none" rtlCol="0">
            <a:spAutoFit/>
          </a:bodyPr>
          <a:lstStyle/>
          <a:p>
            <a:r>
              <a:rPr lang="en-PH" sz="3600" dirty="0">
                <a:latin typeface="Arial Black" panose="020B0A04020102020204" pitchFamily="34" charset="0"/>
              </a:rPr>
              <a:t>1</a:t>
            </a:r>
          </a:p>
        </p:txBody>
      </p:sp>
      <p:sp>
        <p:nvSpPr>
          <p:cNvPr id="4" name="TextBox 3">
            <a:extLst>
              <a:ext uri="{FF2B5EF4-FFF2-40B4-BE49-F238E27FC236}">
                <a16:creationId xmlns:a16="http://schemas.microsoft.com/office/drawing/2014/main" id="{4CF89675-AAE3-47B4-8B3A-3BF0AEECA341}"/>
              </a:ext>
            </a:extLst>
          </p:cNvPr>
          <p:cNvSpPr txBox="1"/>
          <p:nvPr/>
        </p:nvSpPr>
        <p:spPr>
          <a:xfrm>
            <a:off x="5717859" y="1612900"/>
            <a:ext cx="492443" cy="646331"/>
          </a:xfrm>
          <a:prstGeom prst="rect">
            <a:avLst/>
          </a:prstGeom>
          <a:noFill/>
        </p:spPr>
        <p:txBody>
          <a:bodyPr wrap="none" rtlCol="0">
            <a:spAutoFit/>
          </a:bodyPr>
          <a:lstStyle/>
          <a:p>
            <a:r>
              <a:rPr lang="en-PH" sz="3600" dirty="0">
                <a:latin typeface="Arial Black" panose="020B0A04020102020204" pitchFamily="34" charset="0"/>
              </a:rPr>
              <a:t>2</a:t>
            </a:r>
          </a:p>
        </p:txBody>
      </p:sp>
      <p:sp>
        <p:nvSpPr>
          <p:cNvPr id="5" name="TextBox 4">
            <a:extLst>
              <a:ext uri="{FF2B5EF4-FFF2-40B4-BE49-F238E27FC236}">
                <a16:creationId xmlns:a16="http://schemas.microsoft.com/office/drawing/2014/main" id="{D8409F1C-C5E1-40B3-A635-F3CD7A879B5E}"/>
              </a:ext>
            </a:extLst>
          </p:cNvPr>
          <p:cNvSpPr txBox="1"/>
          <p:nvPr/>
        </p:nvSpPr>
        <p:spPr>
          <a:xfrm>
            <a:off x="8732176" y="1612900"/>
            <a:ext cx="492443" cy="646331"/>
          </a:xfrm>
          <a:prstGeom prst="rect">
            <a:avLst/>
          </a:prstGeom>
          <a:noFill/>
        </p:spPr>
        <p:txBody>
          <a:bodyPr wrap="none" rtlCol="0">
            <a:spAutoFit/>
          </a:bodyPr>
          <a:lstStyle/>
          <a:p>
            <a:r>
              <a:rPr lang="en-PH" sz="3600" dirty="0">
                <a:latin typeface="Arial Black" panose="020B0A04020102020204" pitchFamily="34" charset="0"/>
              </a:rPr>
              <a:t>3</a:t>
            </a:r>
          </a:p>
        </p:txBody>
      </p:sp>
      <p:sp>
        <p:nvSpPr>
          <p:cNvPr id="6" name="TextBox 5">
            <a:extLst>
              <a:ext uri="{FF2B5EF4-FFF2-40B4-BE49-F238E27FC236}">
                <a16:creationId xmlns:a16="http://schemas.microsoft.com/office/drawing/2014/main" id="{728ADF27-1794-4DC7-97BB-36D4588F4FB1}"/>
              </a:ext>
            </a:extLst>
          </p:cNvPr>
          <p:cNvSpPr txBox="1"/>
          <p:nvPr/>
        </p:nvSpPr>
        <p:spPr>
          <a:xfrm>
            <a:off x="2805142" y="2259231"/>
            <a:ext cx="2416046" cy="369332"/>
          </a:xfrm>
          <a:prstGeom prst="rect">
            <a:avLst/>
          </a:prstGeom>
          <a:noFill/>
        </p:spPr>
        <p:txBody>
          <a:bodyPr wrap="none" rtlCol="0">
            <a:spAutoFit/>
          </a:bodyPr>
          <a:lstStyle/>
          <a:p>
            <a:r>
              <a:rPr lang="en-PH" b="1" dirty="0">
                <a:solidFill>
                  <a:srgbClr val="1A3865"/>
                </a:solidFill>
                <a:latin typeface="Arial" panose="020B0604020202020204" pitchFamily="34" charset="0"/>
                <a:cs typeface="Arial" panose="020B0604020202020204" pitchFamily="34" charset="0"/>
              </a:rPr>
              <a:t>Investment Services</a:t>
            </a:r>
          </a:p>
        </p:txBody>
      </p:sp>
      <p:sp>
        <p:nvSpPr>
          <p:cNvPr id="7" name="TextBox 6">
            <a:extLst>
              <a:ext uri="{FF2B5EF4-FFF2-40B4-BE49-F238E27FC236}">
                <a16:creationId xmlns:a16="http://schemas.microsoft.com/office/drawing/2014/main" id="{E1102DE8-7A68-4D9D-94BF-CD164E227083}"/>
              </a:ext>
            </a:extLst>
          </p:cNvPr>
          <p:cNvSpPr txBox="1"/>
          <p:nvPr/>
        </p:nvSpPr>
        <p:spPr>
          <a:xfrm>
            <a:off x="2805142" y="2690336"/>
            <a:ext cx="3125758" cy="1200329"/>
          </a:xfrm>
          <a:prstGeom prst="rect">
            <a:avLst/>
          </a:prstGeom>
          <a:noFill/>
        </p:spPr>
        <p:txBody>
          <a:bodyPr wrap="square" rtlCol="0">
            <a:spAutoFit/>
          </a:bodyPr>
          <a:lstStyle/>
          <a:p>
            <a:r>
              <a:rPr lang="en-PH" dirty="0">
                <a:latin typeface="Arial" panose="020B0604020202020204" pitchFamily="34" charset="0"/>
                <a:cs typeface="Arial" panose="020B0604020202020204" pitchFamily="34" charset="0"/>
              </a:rPr>
              <a:t>Capital Markets</a:t>
            </a:r>
          </a:p>
          <a:p>
            <a:r>
              <a:rPr lang="en-PH" dirty="0">
                <a:latin typeface="Arial" panose="020B0604020202020204" pitchFamily="34" charset="0"/>
                <a:cs typeface="Arial" panose="020B0604020202020204" pitchFamily="34" charset="0"/>
              </a:rPr>
              <a:t>Asset Management</a:t>
            </a:r>
          </a:p>
          <a:p>
            <a:r>
              <a:rPr lang="en-PH" dirty="0">
                <a:latin typeface="Arial" panose="020B0604020202020204" pitchFamily="34" charset="0"/>
                <a:cs typeface="Arial" panose="020B0604020202020204" pitchFamily="34" charset="0"/>
              </a:rPr>
              <a:t>Buyer-side Advisory</a:t>
            </a:r>
          </a:p>
          <a:p>
            <a:r>
              <a:rPr lang="en-PH" dirty="0">
                <a:latin typeface="Arial" panose="020B0604020202020204" pitchFamily="34" charset="0"/>
                <a:cs typeface="Arial" panose="020B0604020202020204" pitchFamily="34" charset="0"/>
              </a:rPr>
              <a:t>Appraisal Services</a:t>
            </a:r>
          </a:p>
        </p:txBody>
      </p:sp>
      <p:sp>
        <p:nvSpPr>
          <p:cNvPr id="8" name="TextBox 7">
            <a:extLst>
              <a:ext uri="{FF2B5EF4-FFF2-40B4-BE49-F238E27FC236}">
                <a16:creationId xmlns:a16="http://schemas.microsoft.com/office/drawing/2014/main" id="{F0315627-A709-4712-946B-6DB85DC71971}"/>
              </a:ext>
            </a:extLst>
          </p:cNvPr>
          <p:cNvSpPr txBox="1"/>
          <p:nvPr/>
        </p:nvSpPr>
        <p:spPr>
          <a:xfrm>
            <a:off x="5717859" y="2690336"/>
            <a:ext cx="3125758" cy="1754326"/>
          </a:xfrm>
          <a:prstGeom prst="rect">
            <a:avLst/>
          </a:prstGeom>
          <a:noFill/>
        </p:spPr>
        <p:txBody>
          <a:bodyPr wrap="square" rtlCol="0">
            <a:spAutoFit/>
          </a:bodyPr>
          <a:lstStyle/>
          <a:p>
            <a:r>
              <a:rPr lang="en-PH" dirty="0">
                <a:latin typeface="Arial" panose="020B0604020202020204" pitchFamily="34" charset="0"/>
                <a:cs typeface="Arial" panose="020B0604020202020204" pitchFamily="34" charset="0"/>
              </a:rPr>
              <a:t>Project Management</a:t>
            </a:r>
          </a:p>
          <a:p>
            <a:r>
              <a:rPr lang="en-PH" dirty="0">
                <a:latin typeface="Arial" panose="020B0604020202020204" pitchFamily="34" charset="0"/>
                <a:cs typeface="Arial" panose="020B0604020202020204" pitchFamily="34" charset="0"/>
              </a:rPr>
              <a:t>Feasibility Studies</a:t>
            </a:r>
          </a:p>
          <a:p>
            <a:r>
              <a:rPr lang="en-PH" dirty="0">
                <a:latin typeface="Arial" panose="020B0604020202020204" pitchFamily="34" charset="0"/>
                <a:cs typeface="Arial" panose="020B0604020202020204" pitchFamily="34" charset="0"/>
              </a:rPr>
              <a:t>Market Research</a:t>
            </a:r>
          </a:p>
          <a:p>
            <a:r>
              <a:rPr lang="en-PH" dirty="0">
                <a:latin typeface="Arial" panose="020B0604020202020204" pitchFamily="34" charset="0"/>
                <a:cs typeface="Arial" panose="020B0604020202020204" pitchFamily="34" charset="0"/>
              </a:rPr>
              <a:t>Project Marketing</a:t>
            </a:r>
          </a:p>
          <a:p>
            <a:r>
              <a:rPr lang="en-PH" dirty="0">
                <a:latin typeface="Arial" panose="020B0604020202020204" pitchFamily="34" charset="0"/>
                <a:cs typeface="Arial" panose="020B0604020202020204" pitchFamily="34" charset="0"/>
              </a:rPr>
              <a:t>Project Leasing Services</a:t>
            </a:r>
          </a:p>
          <a:p>
            <a:r>
              <a:rPr lang="en-PH" dirty="0">
                <a:latin typeface="Arial" panose="020B0604020202020204" pitchFamily="34" charset="0"/>
                <a:cs typeface="Arial" panose="020B0604020202020204" pitchFamily="34" charset="0"/>
              </a:rPr>
              <a:t>Property Management</a:t>
            </a:r>
          </a:p>
        </p:txBody>
      </p:sp>
      <p:sp>
        <p:nvSpPr>
          <p:cNvPr id="9" name="TextBox 8">
            <a:extLst>
              <a:ext uri="{FF2B5EF4-FFF2-40B4-BE49-F238E27FC236}">
                <a16:creationId xmlns:a16="http://schemas.microsoft.com/office/drawing/2014/main" id="{45FA601B-EE15-4001-8269-525AA7731357}"/>
              </a:ext>
            </a:extLst>
          </p:cNvPr>
          <p:cNvSpPr txBox="1"/>
          <p:nvPr/>
        </p:nvSpPr>
        <p:spPr>
          <a:xfrm>
            <a:off x="5717859" y="2259231"/>
            <a:ext cx="2313454" cy="369332"/>
          </a:xfrm>
          <a:prstGeom prst="rect">
            <a:avLst/>
          </a:prstGeom>
          <a:noFill/>
        </p:spPr>
        <p:txBody>
          <a:bodyPr wrap="none" rtlCol="0">
            <a:spAutoFit/>
          </a:bodyPr>
          <a:lstStyle/>
          <a:p>
            <a:r>
              <a:rPr lang="en-PH" b="1" dirty="0">
                <a:solidFill>
                  <a:srgbClr val="1A3865"/>
                </a:solidFill>
                <a:latin typeface="Arial" panose="020B0604020202020204" pitchFamily="34" charset="0"/>
                <a:cs typeface="Arial" panose="020B0604020202020204" pitchFamily="34" charset="0"/>
              </a:rPr>
              <a:t>Developer Services</a:t>
            </a:r>
          </a:p>
        </p:txBody>
      </p:sp>
      <p:sp>
        <p:nvSpPr>
          <p:cNvPr id="10" name="TextBox 9">
            <a:extLst>
              <a:ext uri="{FF2B5EF4-FFF2-40B4-BE49-F238E27FC236}">
                <a16:creationId xmlns:a16="http://schemas.microsoft.com/office/drawing/2014/main" id="{D65177E9-8874-4D0C-BEE7-09ECB7974BE3}"/>
              </a:ext>
            </a:extLst>
          </p:cNvPr>
          <p:cNvSpPr txBox="1"/>
          <p:nvPr/>
        </p:nvSpPr>
        <p:spPr>
          <a:xfrm>
            <a:off x="8732176" y="2690336"/>
            <a:ext cx="3125758" cy="1477328"/>
          </a:xfrm>
          <a:prstGeom prst="rect">
            <a:avLst/>
          </a:prstGeom>
          <a:noFill/>
        </p:spPr>
        <p:txBody>
          <a:bodyPr wrap="square" rtlCol="0">
            <a:spAutoFit/>
          </a:bodyPr>
          <a:lstStyle/>
          <a:p>
            <a:r>
              <a:rPr lang="en-PH" dirty="0">
                <a:latin typeface="Arial" panose="020B0604020202020204" pitchFamily="34" charset="0"/>
                <a:cs typeface="Arial" panose="020B0604020202020204" pitchFamily="34" charset="0"/>
              </a:rPr>
              <a:t>Leasing</a:t>
            </a:r>
          </a:p>
          <a:p>
            <a:r>
              <a:rPr lang="en-PH" dirty="0">
                <a:latin typeface="Arial" panose="020B0604020202020204" pitchFamily="34" charset="0"/>
                <a:cs typeface="Arial" panose="020B0604020202020204" pitchFamily="34" charset="0"/>
              </a:rPr>
              <a:t>Advisory</a:t>
            </a:r>
          </a:p>
          <a:p>
            <a:r>
              <a:rPr lang="en-PH" dirty="0">
                <a:latin typeface="Arial" panose="020B0604020202020204" pitchFamily="34" charset="0"/>
                <a:cs typeface="Arial" panose="020B0604020202020204" pitchFamily="34" charset="0"/>
              </a:rPr>
              <a:t>Tenant Representation</a:t>
            </a:r>
          </a:p>
          <a:p>
            <a:r>
              <a:rPr lang="en-PH" dirty="0">
                <a:latin typeface="Arial" panose="020B0604020202020204" pitchFamily="34" charset="0"/>
                <a:cs typeface="Arial" panose="020B0604020202020204" pitchFamily="34" charset="0"/>
              </a:rPr>
              <a:t>Project Management</a:t>
            </a:r>
          </a:p>
          <a:p>
            <a:r>
              <a:rPr lang="en-PH" dirty="0">
                <a:latin typeface="Arial" panose="020B0604020202020204" pitchFamily="34" charset="0"/>
                <a:cs typeface="Arial" panose="020B0604020202020204" pitchFamily="34" charset="0"/>
              </a:rPr>
              <a:t>Valuation &amp; Appraisals</a:t>
            </a:r>
          </a:p>
        </p:txBody>
      </p:sp>
      <p:sp>
        <p:nvSpPr>
          <p:cNvPr id="11" name="TextBox 10">
            <a:extLst>
              <a:ext uri="{FF2B5EF4-FFF2-40B4-BE49-F238E27FC236}">
                <a16:creationId xmlns:a16="http://schemas.microsoft.com/office/drawing/2014/main" id="{82930499-7A66-43F3-A050-2EA26478B02B}"/>
              </a:ext>
            </a:extLst>
          </p:cNvPr>
          <p:cNvSpPr txBox="1"/>
          <p:nvPr/>
        </p:nvSpPr>
        <p:spPr>
          <a:xfrm>
            <a:off x="8732176" y="2259231"/>
            <a:ext cx="2198038" cy="369332"/>
          </a:xfrm>
          <a:prstGeom prst="rect">
            <a:avLst/>
          </a:prstGeom>
          <a:noFill/>
        </p:spPr>
        <p:txBody>
          <a:bodyPr wrap="none" rtlCol="0">
            <a:spAutoFit/>
          </a:bodyPr>
          <a:lstStyle/>
          <a:p>
            <a:r>
              <a:rPr lang="en-PH" b="1" dirty="0">
                <a:solidFill>
                  <a:srgbClr val="1A3865"/>
                </a:solidFill>
                <a:latin typeface="Arial" panose="020B0604020202020204" pitchFamily="34" charset="0"/>
                <a:cs typeface="Arial" panose="020B0604020202020204" pitchFamily="34" charset="0"/>
              </a:rPr>
              <a:t>Occupier Services</a:t>
            </a:r>
          </a:p>
        </p:txBody>
      </p:sp>
      <p:pic>
        <p:nvPicPr>
          <p:cNvPr id="15" name="Picture 14">
            <a:extLst>
              <a:ext uri="{FF2B5EF4-FFF2-40B4-BE49-F238E27FC236}">
                <a16:creationId xmlns:a16="http://schemas.microsoft.com/office/drawing/2014/main" id="{00A89724-C0D0-4F6B-B200-63E8A9A0225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894945"/>
            <a:ext cx="2526030" cy="5768501"/>
          </a:xfrm>
          <a:prstGeom prst="rect">
            <a:avLst/>
          </a:prstGeom>
        </p:spPr>
      </p:pic>
    </p:spTree>
    <p:extLst>
      <p:ext uri="{BB962C8B-B14F-4D97-AF65-F5344CB8AC3E}">
        <p14:creationId xmlns:p14="http://schemas.microsoft.com/office/powerpoint/2010/main" val="2897059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080169-0888-159D-DFC9-59E84EF2CE98}"/>
              </a:ext>
            </a:extLst>
          </p:cNvPr>
          <p:cNvSpPr txBox="1"/>
          <p:nvPr/>
        </p:nvSpPr>
        <p:spPr>
          <a:xfrm>
            <a:off x="840104" y="781397"/>
            <a:ext cx="4513774" cy="307777"/>
          </a:xfrm>
          <a:prstGeom prst="rect">
            <a:avLst/>
          </a:prstGeom>
          <a:noFill/>
        </p:spPr>
        <p:txBody>
          <a:bodyPr wrap="square" rtlCol="0">
            <a:spAutoFit/>
          </a:bodyPr>
          <a:lstStyle/>
          <a:p>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570396"/>
      </p:ext>
    </p:extLst>
  </p:cSld>
  <p:clrMapOvr>
    <a:masterClrMapping/>
  </p:clrMapOvr>
</p:sld>
</file>

<file path=ppt/theme/theme1.xml><?xml version="1.0" encoding="utf-8"?>
<a:theme xmlns:a="http://schemas.openxmlformats.org/drawingml/2006/main" name="2_Office Theme">
  <a:themeElements>
    <a:clrScheme name="Custom 5">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1A3865"/>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ptions List Template" id="{826356F9-0A78-46F8-A74F-C4F0A9A73906}" vid="{89F16B4D-C2C9-4157-88B0-481B4F9DDF92}"/>
    </a:ext>
  </a:extLst>
</a:theme>
</file>

<file path=docProps/app.xml><?xml version="1.0" encoding="utf-8"?>
<Properties xmlns="http://schemas.openxmlformats.org/officeDocument/2006/extended-properties" xmlns:vt="http://schemas.openxmlformats.org/officeDocument/2006/docPropsVTypes">
  <TotalTime>16</TotalTime>
  <Words>495</Words>
  <Application>Microsoft Office PowerPoint</Application>
  <PresentationFormat>Widescreen</PresentationFormat>
  <Paragraphs>172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HelveticaNeueLTStd-Roman</vt:lpstr>
      <vt:lpstr>2_Office Theme</vt:lpstr>
      <vt:lpstr>PowerPoint Presentation</vt:lpstr>
      <vt:lpstr>Contents</vt:lpstr>
      <vt:lpstr>About KMC</vt:lpstr>
      <vt:lpstr>About KMC</vt:lpstr>
      <vt:lpstr>Savills Asia Pacific Network</vt:lpstr>
      <vt:lpstr>Achievements</vt:lpstr>
      <vt:lpstr>Our Services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Fiaz Ahmad</dc:creator>
  <cp:lastModifiedBy>Fiaz Ahmad</cp:lastModifiedBy>
  <cp:revision>12</cp:revision>
  <dcterms:created xsi:type="dcterms:W3CDTF">2023-03-15T11:00:45Z</dcterms:created>
  <dcterms:modified xsi:type="dcterms:W3CDTF">2023-04-10T05:29:35Z</dcterms:modified>
</cp:coreProperties>
</file>