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6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/>
    <p:restoredTop sz="96327"/>
  </p:normalViewPr>
  <p:slideViewPr>
    <p:cSldViewPr snapToGrid="0" snapToObjects="1">
      <p:cViewPr>
        <p:scale>
          <a:sx n="75" d="100"/>
          <a:sy n="75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BBCAD5-FEF1-2B49-838A-E997F748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665-3A20-D341-9F03-626312C11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ED85-6603-DE4F-AC1F-DADB96E97F5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3FA68-3F5D-2E4C-9DFB-A1628AC6CA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B8CA-BCDF-1A46-A38D-0EDF53E8FD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95A2-F007-CB44-8BC2-3D55E94D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FA069-43CE-C744-9868-7D24110FA0CA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59FF-727B-4346-AD01-29802BEA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59FF-727B-4346-AD01-29802BEAD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59FF-727B-4346-AD01-29802BEAD3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7C16-EDD4-6248-AD37-9236A28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43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F355CA-426A-914A-A68C-FA4705CC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7E7415-76C3-4DF6-AFBF-5B26EC2B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9DD-9075-5846-9EB7-3AFDC05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1F98-48B1-794A-A7EA-CA88B801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0D5EF5-B199-6D4C-8261-C823975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E21B2-8635-CA43-BAB9-DF4837AC0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0569C-F89C-C04B-9876-4801E3D8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72D780-9884-534F-91C3-B02EC1A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0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1BB-3481-1649-A0FF-07138972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E7-1EC9-4044-9598-6C72C3C7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9BE76A-620E-7C4C-9B63-FB5C011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16-676B-5041-BB23-CB491A2C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342" y="1541463"/>
            <a:ext cx="10140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5BE8E9-6D86-7344-8D2F-A8C79DF1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8768AA-E6DC-4BD8-B048-EF1323D8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9F5-DABB-1044-A687-F27B54F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69C-E6D3-A74A-A414-B82275CB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5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6086-2A0E-F945-8FA1-676EAE7F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2BAF14-A9F0-F341-9B69-80E9FFCB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86D-4459-344F-8380-B292D3D6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76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1572-D2E0-544B-A395-977C4FC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76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D8F-440F-DA47-99B5-5FE94245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18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1358-B953-B243-9BA2-9B8B4FD2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18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D1AA8-D947-2849-937E-ABE40C44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73F315-CC44-F642-8207-0F39E1CA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06A-AC2A-164E-B270-5405999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48FE-8940-E946-9952-63EFF58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26B550-65D0-C743-A416-CF4C370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950-F677-B248-B555-257C0D5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61D5-F505-8341-A05D-9AAA7B58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42" y="43644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C3CC-1E3F-624F-9F03-FE1183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FC9658-EFB7-574D-9730-742ED06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A1F9-19DA-6D4E-85F0-C96EE6AF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461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4590AA-39D8-9349-93AF-6E133C4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BD91A1-FCEB-DF4E-B948-F5838EF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AAF670-9460-B74B-AF2A-2B0CB632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rcRect/>
          <a:stretch/>
        </p:blipFill>
        <p:spPr>
          <a:xfrm>
            <a:off x="7616687" y="-11724"/>
            <a:ext cx="4578626" cy="6867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BC850-F673-564A-BDDB-F1FB2F58F79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-4780" y="-1383"/>
            <a:ext cx="1421082" cy="682750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D99B-58DF-D244-AD5C-177312E7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8842-5252-5E4D-AD37-90EC126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046" y="1711187"/>
            <a:ext cx="9968754" cy="311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595A-C5B5-D949-864C-F48D825A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3D8-EAEA-6843-89D7-6A2BF63274CA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F0F-BA50-4144-9697-6138E1DB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0625-18F3-984D-B40A-767299F1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CDEF-EBF7-A24C-97CC-57BDAB189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303646" y="6418884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849565" y="6463058"/>
            <a:ext cx="2961435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B2BC18-05EF-9B40-A8D3-BAD5C826760F}"/>
              </a:ext>
            </a:extLst>
          </p:cNvPr>
          <p:cNvSpPr txBox="1"/>
          <p:nvPr userDrawn="1"/>
        </p:nvSpPr>
        <p:spPr>
          <a:xfrm>
            <a:off x="2309446" y="-369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6CEBC-0075-4C91-AB62-45A671988F0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539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70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10B85-E079-9842-B202-BDEB5217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12191998" cy="68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FFD-7AC3-4E0E-807C-94ACBB1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F99C-E61A-46B0-BABF-EC7B81F0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141" y="4934960"/>
            <a:ext cx="6469959" cy="15579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diagram was filled in with help of Fusion 360, and then unfolding the layout</a:t>
            </a:r>
          </a:p>
          <a:p>
            <a:r>
              <a:rPr lang="en-US" dirty="0"/>
              <a:t>All faces had been identified in the model, and Face B and C were used to orient the die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CF4E7773-5555-43F4-9CD0-12724A338A4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1385" y="1204281"/>
            <a:ext cx="4577715" cy="3461761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F31C8E-D40C-494E-820D-49567AFA8D67}"/>
              </a:ext>
            </a:extLst>
          </p:cNvPr>
          <p:cNvSpPr txBox="1"/>
          <p:nvPr/>
        </p:nvSpPr>
        <p:spPr>
          <a:xfrm>
            <a:off x="9090242" y="170116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519C4-01D3-4168-8BAA-23477D037EA5}"/>
              </a:ext>
            </a:extLst>
          </p:cNvPr>
          <p:cNvSpPr txBox="1"/>
          <p:nvPr/>
        </p:nvSpPr>
        <p:spPr>
          <a:xfrm>
            <a:off x="11277401" y="286264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59BA3-B246-4E9E-B26D-B56139E685B4}"/>
              </a:ext>
            </a:extLst>
          </p:cNvPr>
          <p:cNvSpPr txBox="1"/>
          <p:nvPr/>
        </p:nvSpPr>
        <p:spPr>
          <a:xfrm>
            <a:off x="9143801" y="393470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93954-67EF-44AB-AD43-0DA875E8DEAA}"/>
              </a:ext>
            </a:extLst>
          </p:cNvPr>
          <p:cNvSpPr txBox="1"/>
          <p:nvPr/>
        </p:nvSpPr>
        <p:spPr>
          <a:xfrm>
            <a:off x="10248701" y="286264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5CE4B-D3B8-468F-86F7-05BBCC1AAAA7}"/>
              </a:ext>
            </a:extLst>
          </p:cNvPr>
          <p:cNvSpPr txBox="1"/>
          <p:nvPr/>
        </p:nvSpPr>
        <p:spPr>
          <a:xfrm>
            <a:off x="8055043" y="286264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" name="Picture 13" descr="A picture containing green, container, box&#10;&#10;Description automatically generated">
            <a:extLst>
              <a:ext uri="{FF2B5EF4-FFF2-40B4-BE49-F238E27FC236}">
                <a16:creationId xmlns:a16="http://schemas.microsoft.com/office/drawing/2014/main" id="{4045B251-7D5E-4904-934B-2FC8F797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5" y="1565674"/>
            <a:ext cx="3093360" cy="26447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8B50D8-D0FB-4610-AEC4-C52FA2ABBEB5}"/>
              </a:ext>
            </a:extLst>
          </p:cNvPr>
          <p:cNvSpPr txBox="1"/>
          <p:nvPr/>
        </p:nvSpPr>
        <p:spPr>
          <a:xfrm>
            <a:off x="1689294" y="1635566"/>
            <a:ext cx="37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A166E-03EE-4674-97CE-78E574EBD76F}"/>
              </a:ext>
            </a:extLst>
          </p:cNvPr>
          <p:cNvSpPr txBox="1"/>
          <p:nvPr/>
        </p:nvSpPr>
        <p:spPr>
          <a:xfrm>
            <a:off x="1092050" y="2736561"/>
            <a:ext cx="37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B1ACA-42AD-4417-9AC6-581E6F506499}"/>
              </a:ext>
            </a:extLst>
          </p:cNvPr>
          <p:cNvSpPr txBox="1"/>
          <p:nvPr/>
        </p:nvSpPr>
        <p:spPr>
          <a:xfrm>
            <a:off x="2377326" y="2716064"/>
            <a:ext cx="37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9" name="Picture 18" descr="A picture containing green, roof&#10;&#10;Description automatically generated">
            <a:extLst>
              <a:ext uri="{FF2B5EF4-FFF2-40B4-BE49-F238E27FC236}">
                <a16:creationId xmlns:a16="http://schemas.microsoft.com/office/drawing/2014/main" id="{3BDD0FC1-76E7-4F56-AFFA-6EB65B4466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7" r="3750" b="3906"/>
          <a:stretch/>
        </p:blipFill>
        <p:spPr>
          <a:xfrm>
            <a:off x="4008039" y="1595224"/>
            <a:ext cx="2521348" cy="24134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19B2DE-99D6-497E-AED1-1E79E8A57BE9}"/>
              </a:ext>
            </a:extLst>
          </p:cNvPr>
          <p:cNvSpPr txBox="1"/>
          <p:nvPr/>
        </p:nvSpPr>
        <p:spPr>
          <a:xfrm>
            <a:off x="4402170" y="2245352"/>
            <a:ext cx="37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7F4DB0-2A79-4493-AB2D-F302D5AA364D}"/>
              </a:ext>
            </a:extLst>
          </p:cNvPr>
          <p:cNvSpPr txBox="1"/>
          <p:nvPr/>
        </p:nvSpPr>
        <p:spPr>
          <a:xfrm>
            <a:off x="5749540" y="2220259"/>
            <a:ext cx="37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642C04-C488-4B20-B9E5-3B57BE78381C}"/>
              </a:ext>
            </a:extLst>
          </p:cNvPr>
          <p:cNvSpPr txBox="1"/>
          <p:nvPr/>
        </p:nvSpPr>
        <p:spPr>
          <a:xfrm>
            <a:off x="5107673" y="3327516"/>
            <a:ext cx="37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4" name="Picture 23" descr="A picture containing green, decorated, roof&#10;&#10;Description automatically generated">
            <a:extLst>
              <a:ext uri="{FF2B5EF4-FFF2-40B4-BE49-F238E27FC236}">
                <a16:creationId xmlns:a16="http://schemas.microsoft.com/office/drawing/2014/main" id="{F2D7D592-9196-45F7-A6B0-97102023D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191" y="3930826"/>
            <a:ext cx="2765310" cy="24921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FF98FC-54CB-4691-A7C3-2BF66CE16030}"/>
              </a:ext>
            </a:extLst>
          </p:cNvPr>
          <p:cNvSpPr txBox="1"/>
          <p:nvPr/>
        </p:nvSpPr>
        <p:spPr>
          <a:xfrm>
            <a:off x="2613831" y="4552200"/>
            <a:ext cx="37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0C126-DCE8-4EBE-A0BA-7D9B77622F90}"/>
              </a:ext>
            </a:extLst>
          </p:cNvPr>
          <p:cNvSpPr txBox="1"/>
          <p:nvPr/>
        </p:nvSpPr>
        <p:spPr>
          <a:xfrm>
            <a:off x="4143131" y="4576935"/>
            <a:ext cx="37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D89BD4-EAA4-423E-BE50-BD2EC56E50BF}"/>
              </a:ext>
            </a:extLst>
          </p:cNvPr>
          <p:cNvSpPr txBox="1"/>
          <p:nvPr/>
        </p:nvSpPr>
        <p:spPr>
          <a:xfrm>
            <a:off x="3300903" y="5728415"/>
            <a:ext cx="37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15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DD442C48-BC88-4951-9861-7E9417DC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26" y="4156371"/>
            <a:ext cx="1932040" cy="2012726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9E4CD1A7-CC3A-4535-8DC8-219929417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20" y="4095470"/>
            <a:ext cx="1967334" cy="2205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E4FFD-7AC3-4E0E-807C-94ACBB1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F99C-E61A-46B0-BABF-EC7B81F0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457" y="1377247"/>
            <a:ext cx="9645524" cy="2558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see more clearly, the die faces were hidden to reveal the embedded QR code</a:t>
            </a:r>
          </a:p>
          <a:p>
            <a:r>
              <a:rPr lang="en-US" dirty="0"/>
              <a:t>Panning and orbiting around the model until the correct view was found</a:t>
            </a:r>
          </a:p>
          <a:p>
            <a:r>
              <a:rPr lang="en-US" dirty="0"/>
              <a:t>Once the correct view was found, a binary image was made using Excel</a:t>
            </a:r>
          </a:p>
          <a:p>
            <a:r>
              <a:rPr lang="en-US" dirty="0"/>
              <a:t>When the QR code was scanned, it took us to a protected .PDF file</a:t>
            </a:r>
          </a:p>
        </p:txBody>
      </p:sp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96EFB75E-81B3-474A-8B5A-B0C9D1D94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541" y="4189748"/>
            <a:ext cx="1925258" cy="206150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26CFA0-A49D-4850-88ED-D3D2B10761A4}"/>
              </a:ext>
            </a:extLst>
          </p:cNvPr>
          <p:cNvSpPr/>
          <p:nvPr/>
        </p:nvSpPr>
        <p:spPr>
          <a:xfrm>
            <a:off x="4955185" y="4960249"/>
            <a:ext cx="785169" cy="52050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CDDAFF8-F662-4B6D-B11D-B909A4AD7C33}"/>
              </a:ext>
            </a:extLst>
          </p:cNvPr>
          <p:cNvSpPr/>
          <p:nvPr/>
        </p:nvSpPr>
        <p:spPr>
          <a:xfrm>
            <a:off x="8464297" y="4960249"/>
            <a:ext cx="785169" cy="52050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979DF-09A5-400E-8C2E-1EE8236B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PDF-File Password Cracking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A4F84-76D7-4868-A89A-47782EC9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70" y="1711187"/>
            <a:ext cx="3164116" cy="4225156"/>
          </a:xfrm>
        </p:spPr>
        <p:txBody>
          <a:bodyPr/>
          <a:lstStyle/>
          <a:p>
            <a:r>
              <a:rPr lang="en-US" dirty="0"/>
              <a:t>Circular patterns were noticed on one rounded edge of the die</a:t>
            </a:r>
          </a:p>
          <a:p>
            <a:r>
              <a:rPr lang="en-US" dirty="0"/>
              <a:t>Closer examination also showed bars </a:t>
            </a:r>
          </a:p>
          <a:p>
            <a:r>
              <a:rPr lang="en-US" dirty="0"/>
              <a:t>Morse code translation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97FF0-3BFA-4AA5-A0A1-8407EF816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7" y="1917835"/>
            <a:ext cx="7323524" cy="699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3F494-AE6A-4E5D-BD5C-B141837D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5" y="2892277"/>
            <a:ext cx="7323524" cy="699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F662B-D226-4E95-B2B2-578128D00B56}"/>
              </a:ext>
            </a:extLst>
          </p:cNvPr>
          <p:cNvSpPr/>
          <p:nvPr/>
        </p:nvSpPr>
        <p:spPr>
          <a:xfrm>
            <a:off x="1592580" y="2934674"/>
            <a:ext cx="487680" cy="2209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5558A-DEE8-46B1-A1C9-148303859FBD}"/>
              </a:ext>
            </a:extLst>
          </p:cNvPr>
          <p:cNvSpPr/>
          <p:nvPr/>
        </p:nvSpPr>
        <p:spPr>
          <a:xfrm>
            <a:off x="2042160" y="2934674"/>
            <a:ext cx="487680" cy="2209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69C7C8-B62C-47C7-8AB1-92B56E4F0566}"/>
              </a:ext>
            </a:extLst>
          </p:cNvPr>
          <p:cNvSpPr/>
          <p:nvPr/>
        </p:nvSpPr>
        <p:spPr>
          <a:xfrm>
            <a:off x="3528060" y="2934674"/>
            <a:ext cx="487680" cy="2209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41FAD-E494-49EB-8C13-9E18BF6A0D97}"/>
              </a:ext>
            </a:extLst>
          </p:cNvPr>
          <p:cNvSpPr/>
          <p:nvPr/>
        </p:nvSpPr>
        <p:spPr>
          <a:xfrm>
            <a:off x="4328160" y="2934674"/>
            <a:ext cx="487680" cy="2209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8A9ED9-E793-49DB-B0A0-9A29737201CF}"/>
              </a:ext>
            </a:extLst>
          </p:cNvPr>
          <p:cNvSpPr/>
          <p:nvPr/>
        </p:nvSpPr>
        <p:spPr>
          <a:xfrm>
            <a:off x="2880360" y="3104791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A7A123-8D47-4772-9281-0A9A5908541A}"/>
              </a:ext>
            </a:extLst>
          </p:cNvPr>
          <p:cNvSpPr/>
          <p:nvPr/>
        </p:nvSpPr>
        <p:spPr>
          <a:xfrm>
            <a:off x="6169472" y="3109552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52531B-BCFB-4704-B25A-7301F66DC509}"/>
              </a:ext>
            </a:extLst>
          </p:cNvPr>
          <p:cNvSpPr/>
          <p:nvPr/>
        </p:nvSpPr>
        <p:spPr>
          <a:xfrm>
            <a:off x="6491150" y="3120031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0F9BB6-2B40-4DB0-82FA-BE78C502130D}"/>
              </a:ext>
            </a:extLst>
          </p:cNvPr>
          <p:cNvSpPr/>
          <p:nvPr/>
        </p:nvSpPr>
        <p:spPr>
          <a:xfrm>
            <a:off x="7192190" y="3127651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AB049E-BF83-47E5-9EAC-701B7F6D6173}"/>
              </a:ext>
            </a:extLst>
          </p:cNvPr>
          <p:cNvSpPr/>
          <p:nvPr/>
        </p:nvSpPr>
        <p:spPr>
          <a:xfrm>
            <a:off x="7505702" y="3104791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8DC629-BC98-470F-B99B-2FC4AB2ABAF8}"/>
              </a:ext>
            </a:extLst>
          </p:cNvPr>
          <p:cNvSpPr/>
          <p:nvPr/>
        </p:nvSpPr>
        <p:spPr>
          <a:xfrm>
            <a:off x="8206742" y="3120031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5F8734-10B6-4BA0-8D20-FFCB2DCB8F4D}"/>
              </a:ext>
            </a:extLst>
          </p:cNvPr>
          <p:cNvSpPr/>
          <p:nvPr/>
        </p:nvSpPr>
        <p:spPr>
          <a:xfrm>
            <a:off x="5835830" y="3109934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9B44BD-FE8B-4A07-94FE-6844FF42602A}"/>
              </a:ext>
            </a:extLst>
          </p:cNvPr>
          <p:cNvSpPr/>
          <p:nvPr/>
        </p:nvSpPr>
        <p:spPr>
          <a:xfrm>
            <a:off x="5503814" y="3097890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556B1E-5C95-4E75-B051-6FD9F7058AE8}"/>
              </a:ext>
            </a:extLst>
          </p:cNvPr>
          <p:cNvSpPr/>
          <p:nvPr/>
        </p:nvSpPr>
        <p:spPr>
          <a:xfrm>
            <a:off x="4824547" y="3108242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D28D52-2E39-40E6-B110-7429EC11B989}"/>
              </a:ext>
            </a:extLst>
          </p:cNvPr>
          <p:cNvSpPr/>
          <p:nvPr/>
        </p:nvSpPr>
        <p:spPr>
          <a:xfrm>
            <a:off x="4031795" y="3108242"/>
            <a:ext cx="274320" cy="274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7CF3133-1D1B-4C77-8008-051EAE550DD6}"/>
              </a:ext>
            </a:extLst>
          </p:cNvPr>
          <p:cNvSpPr txBox="1">
            <a:spLocks/>
          </p:cNvSpPr>
          <p:nvPr/>
        </p:nvSpPr>
        <p:spPr>
          <a:xfrm>
            <a:off x="1385047" y="3761028"/>
            <a:ext cx="7323522" cy="235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-- = M    . = E  -.-. = C              …. = H      .. = I   . = E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Password = </a:t>
            </a:r>
            <a:r>
              <a:rPr lang="en-US" b="1" dirty="0" err="1"/>
              <a:t>mechie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00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09D7179-53AE-4874-8D91-B903202F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73" y="264717"/>
            <a:ext cx="736385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A176DF-ABF3-441C-8F90-5425EB936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Nathan </a:t>
            </a:r>
            <a:r>
              <a:rPr lang="en-US" dirty="0" err="1"/>
              <a:t>DeVol</a:t>
            </a:r>
            <a:r>
              <a:rPr lang="en-US" dirty="0"/>
              <a:t>, Patrick Jung, Lance Lu</a:t>
            </a:r>
          </a:p>
          <a:p>
            <a:pPr algn="l"/>
            <a:r>
              <a:rPr lang="en-US" dirty="0"/>
              <a:t>Georgia Institute of Technology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9F92A-C18D-4252-B5B9-F8071D1D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rgbClr val="1A1A1A"/>
                </a:solidFill>
                <a:effectLst/>
                <a:latin typeface="+mn-lt"/>
              </a:rPr>
              <a:t>Digital Manufacturing - Obfuscating the Design with Security Features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703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FFD-7AC3-4E0E-807C-94ACBB1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F99C-E61A-46B0-BABF-EC7B81F0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.STL file in Autodesk Fusion 360</a:t>
            </a:r>
          </a:p>
          <a:p>
            <a:pPr lvl="1"/>
            <a:r>
              <a:rPr lang="en-US" dirty="0"/>
              <a:t>Look for anomalies between faces -- weird spots, shapes, patterns in triangle</a:t>
            </a:r>
          </a:p>
          <a:p>
            <a:pPr lvl="1"/>
            <a:r>
              <a:rPr lang="en-US" dirty="0"/>
              <a:t>Identified several faces of interest where the number of dots could be determined (2 dots, 3 dots, 4 dots, 5 dots, 6 dots)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.STL file in text editor. Looked for non-STL lines (ex: comments)</a:t>
            </a:r>
          </a:p>
          <a:p>
            <a:pPr lvl="1"/>
            <a:r>
              <a:rPr lang="en-US" dirty="0"/>
              <a:t>Comment identified a group of triangles as Face 1</a:t>
            </a:r>
          </a:p>
          <a:p>
            <a:pPr lvl="1"/>
            <a:r>
              <a:rPr lang="en-US" dirty="0"/>
              <a:t>Used normal vector and coordinate system in Autodesk to determine which face was referenced in comment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faces, dots, to the letter template using Fusion model for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FFD-7AC3-4E0E-807C-94ACBB1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Viewing in Fusion 360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F99C-E61A-46B0-BABF-EC7B81F0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871" y="1274796"/>
            <a:ext cx="6946157" cy="4902167"/>
          </a:xfrm>
        </p:spPr>
        <p:txBody>
          <a:bodyPr>
            <a:normAutofit/>
          </a:bodyPr>
          <a:lstStyle/>
          <a:p>
            <a:r>
              <a:rPr lang="en-US" dirty="0"/>
              <a:t>First anomaly noticed was this on plane (0,0,-1) </a:t>
            </a:r>
          </a:p>
          <a:p>
            <a:r>
              <a:rPr lang="en-US" dirty="0"/>
              <a:t>3 dots are sunken, and the rest are raised</a:t>
            </a:r>
          </a:p>
          <a:p>
            <a:r>
              <a:rPr lang="en-US" dirty="0"/>
              <a:t>This seemed to be associated with the provided clue for Face B</a:t>
            </a:r>
          </a:p>
          <a:p>
            <a:pPr lvl="1"/>
            <a:r>
              <a:rPr lang="en-US" dirty="0"/>
              <a:t>“Mountaintops inspire leaders, but valleys mature them”</a:t>
            </a:r>
          </a:p>
          <a:p>
            <a:r>
              <a:rPr lang="en-US" dirty="0"/>
              <a:t>Using the clue, this was determined to be Face B, with 3 dots</a:t>
            </a:r>
          </a:p>
        </p:txBody>
      </p:sp>
      <p:pic>
        <p:nvPicPr>
          <p:cNvPr id="5" name="Picture 4" descr="A picture containing indoor, fabric&#10;&#10;Description automatically generated">
            <a:extLst>
              <a:ext uri="{FF2B5EF4-FFF2-40B4-BE49-F238E27FC236}">
                <a16:creationId xmlns:a16="http://schemas.microsoft.com/office/drawing/2014/main" id="{D57E46AF-395B-47DF-8AA9-37D3AE1A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46" y="1152207"/>
            <a:ext cx="304842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4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FFD-7AC3-4E0E-807C-94ACBB1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Viewing in Fusion 360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F99C-E61A-46B0-BABF-EC7B81F0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766" y="1199367"/>
            <a:ext cx="3621262" cy="4977596"/>
          </a:xfrm>
        </p:spPr>
        <p:txBody>
          <a:bodyPr>
            <a:normAutofit/>
          </a:bodyPr>
          <a:lstStyle/>
          <a:p>
            <a:r>
              <a:rPr lang="en-US" dirty="0"/>
              <a:t>Face (1,0,0) appears to be flat which stands out</a:t>
            </a:r>
          </a:p>
          <a:p>
            <a:r>
              <a:rPr lang="en-US" dirty="0"/>
              <a:t>When viewed from behind, 2 dots appear</a:t>
            </a:r>
          </a:p>
          <a:p>
            <a:r>
              <a:rPr lang="en-US" dirty="0"/>
              <a:t>At this point, it was unable to determine which letter face the 2 dots was</a:t>
            </a:r>
          </a:p>
          <a:p>
            <a:pPr lvl="1"/>
            <a:endParaRPr lang="en-US" dirty="0"/>
          </a:p>
        </p:txBody>
      </p:sp>
      <p:pic>
        <p:nvPicPr>
          <p:cNvPr id="6" name="Picture 5" descr="A picture containing green, container, box&#10;&#10;Description automatically generated">
            <a:extLst>
              <a:ext uri="{FF2B5EF4-FFF2-40B4-BE49-F238E27FC236}">
                <a16:creationId xmlns:a16="http://schemas.microsoft.com/office/drawing/2014/main" id="{2AF7CD67-366F-45F9-BF76-E26B2611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26" y="1843942"/>
            <a:ext cx="3248608" cy="3517406"/>
          </a:xfrm>
          <a:prstGeom prst="rect">
            <a:avLst/>
          </a:prstGeom>
        </p:spPr>
      </p:pic>
      <p:pic>
        <p:nvPicPr>
          <p:cNvPr id="8" name="Picture 7" descr="A picture containing green&#10;&#10;Description automatically generated">
            <a:extLst>
              <a:ext uri="{FF2B5EF4-FFF2-40B4-BE49-F238E27FC236}">
                <a16:creationId xmlns:a16="http://schemas.microsoft.com/office/drawing/2014/main" id="{529115D1-3121-41F2-B261-D3FB3C79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746" y="1843942"/>
            <a:ext cx="3217888" cy="35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FFD-7AC3-4E0E-807C-94ACBB1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Viewing in Fusion 360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F99C-E61A-46B0-BABF-EC7B81F0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514" y="1407886"/>
            <a:ext cx="4586514" cy="50849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Face (0,0,1) stands out because its triangles create an asymmetrical pattern, unlike the other faces</a:t>
            </a:r>
          </a:p>
          <a:p>
            <a:r>
              <a:rPr lang="en-US" dirty="0"/>
              <a:t>Upon closer examination, it was seen that 5 of the spheres were smaller than the other 4. </a:t>
            </a:r>
          </a:p>
          <a:p>
            <a:r>
              <a:rPr lang="en-US" dirty="0"/>
              <a:t>At this point, it was unable to determine whether this corresponded to 4 or 5</a:t>
            </a:r>
          </a:p>
          <a:p>
            <a:r>
              <a:rPr lang="en-US" dirty="0"/>
              <a:t>Face 4 seems the most likely as it fits the typical die pattern</a:t>
            </a:r>
          </a:p>
          <a:p>
            <a:r>
              <a:rPr lang="en-US" dirty="0"/>
              <a:t>This is Face D, as it is opposite of Face B (identified earlier)</a:t>
            </a:r>
          </a:p>
        </p:txBody>
      </p:sp>
      <p:pic>
        <p:nvPicPr>
          <p:cNvPr id="5" name="Picture 4" descr="A group of coins&#10;&#10;Description automatically generated with medium confidence">
            <a:extLst>
              <a:ext uri="{FF2B5EF4-FFF2-40B4-BE49-F238E27FC236}">
                <a16:creationId xmlns:a16="http://schemas.microsoft.com/office/drawing/2014/main" id="{9E059D1F-8B5F-425A-87FF-41056809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30" y="1043349"/>
            <a:ext cx="3134162" cy="3096057"/>
          </a:xfrm>
          <a:prstGeom prst="rect">
            <a:avLst/>
          </a:prstGeom>
        </p:spPr>
      </p:pic>
      <p:pic>
        <p:nvPicPr>
          <p:cNvPr id="9" name="Picture 8" descr="A picture containing building, dome&#10;&#10;Description automatically generated">
            <a:extLst>
              <a:ext uri="{FF2B5EF4-FFF2-40B4-BE49-F238E27FC236}">
                <a16:creationId xmlns:a16="http://schemas.microsoft.com/office/drawing/2014/main" id="{BE8C337B-2D58-4866-95F4-D0573FBA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98" y="4274564"/>
            <a:ext cx="5145365" cy="18468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4DB750F-876D-4943-BF6A-85FF72BD2355}"/>
              </a:ext>
            </a:extLst>
          </p:cNvPr>
          <p:cNvSpPr/>
          <p:nvPr/>
        </p:nvSpPr>
        <p:spPr>
          <a:xfrm>
            <a:off x="2857971" y="1416913"/>
            <a:ext cx="520700" cy="520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8D5E79-E6BD-4759-A4AC-95B134D55B9B}"/>
              </a:ext>
            </a:extLst>
          </p:cNvPr>
          <p:cNvSpPr/>
          <p:nvPr/>
        </p:nvSpPr>
        <p:spPr>
          <a:xfrm>
            <a:off x="4667721" y="1416913"/>
            <a:ext cx="520700" cy="520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48D468-D939-4214-A3FC-FF1056112988}"/>
              </a:ext>
            </a:extLst>
          </p:cNvPr>
          <p:cNvSpPr/>
          <p:nvPr/>
        </p:nvSpPr>
        <p:spPr>
          <a:xfrm>
            <a:off x="2857971" y="3238348"/>
            <a:ext cx="520700" cy="520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34617D-EF22-45DB-8CA9-4FDBC86095D7}"/>
              </a:ext>
            </a:extLst>
          </p:cNvPr>
          <p:cNvSpPr/>
          <p:nvPr/>
        </p:nvSpPr>
        <p:spPr>
          <a:xfrm>
            <a:off x="4667721" y="3238348"/>
            <a:ext cx="520700" cy="520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ABAFBB-2455-4B52-B791-B311DA8E29DC}"/>
              </a:ext>
            </a:extLst>
          </p:cNvPr>
          <p:cNvCxnSpPr>
            <a:cxnSpLocks/>
          </p:cNvCxnSpPr>
          <p:nvPr/>
        </p:nvCxnSpPr>
        <p:spPr>
          <a:xfrm>
            <a:off x="2387890" y="4444861"/>
            <a:ext cx="38028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4B6D09-2621-4E05-B861-D09581EEB56F}"/>
              </a:ext>
            </a:extLst>
          </p:cNvPr>
          <p:cNvCxnSpPr>
            <a:cxnSpLocks/>
          </p:cNvCxnSpPr>
          <p:nvPr/>
        </p:nvCxnSpPr>
        <p:spPr>
          <a:xfrm>
            <a:off x="2357409" y="5919628"/>
            <a:ext cx="38028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5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FFD-7AC3-4E0E-807C-94ACBB1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Viewing in Fusion 360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F99C-E61A-46B0-BABF-EC7B81F0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84" y="1198619"/>
            <a:ext cx="4623216" cy="5062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Face (0,1,0) stands out because some of its spheres have an “X” pattern inside them</a:t>
            </a:r>
          </a:p>
          <a:p>
            <a:r>
              <a:rPr lang="en-US" dirty="0"/>
              <a:t>Using the “X” patterns to cross out spherical indents, leaves us with 6 dots</a:t>
            </a:r>
          </a:p>
          <a:p>
            <a:r>
              <a:rPr lang="en-US" dirty="0"/>
              <a:t>This is Face C, according to the given diagram</a:t>
            </a:r>
          </a:p>
          <a:p>
            <a:r>
              <a:rPr lang="en-US" dirty="0"/>
              <a:t>The orientation of the 6 dots also gives a notion of orientation of the die based on the given diagram</a:t>
            </a:r>
          </a:p>
          <a:p>
            <a:r>
              <a:rPr lang="en-US" dirty="0"/>
              <a:t>Further confirmation from the clue (Railroad signs typically have an “X” pattern)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20F32D9-4FE1-4CDC-AAFB-259CDDDF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34" y="1198619"/>
            <a:ext cx="3109624" cy="3077028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04438C48-CE9C-4A6E-9946-1CB81BEF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99" y="2956516"/>
            <a:ext cx="3109624" cy="3077028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270789A-7BD6-4AD3-8675-0905ACBE3AB6}"/>
              </a:ext>
            </a:extLst>
          </p:cNvPr>
          <p:cNvSpPr/>
          <p:nvPr/>
        </p:nvSpPr>
        <p:spPr>
          <a:xfrm>
            <a:off x="4403839" y="3150395"/>
            <a:ext cx="833544" cy="838860"/>
          </a:xfrm>
          <a:prstGeom prst="mathMultiply">
            <a:avLst>
              <a:gd name="adj1" fmla="val 50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6D35688-C08D-4C7A-B401-01AB1ECA850F}"/>
              </a:ext>
            </a:extLst>
          </p:cNvPr>
          <p:cNvSpPr/>
          <p:nvPr/>
        </p:nvSpPr>
        <p:spPr>
          <a:xfrm>
            <a:off x="4403839" y="4975301"/>
            <a:ext cx="833544" cy="838860"/>
          </a:xfrm>
          <a:prstGeom prst="mathMultiply">
            <a:avLst>
              <a:gd name="adj1" fmla="val 50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C5315DAF-B31F-471B-AFE0-40C8D4D6494C}"/>
              </a:ext>
            </a:extLst>
          </p:cNvPr>
          <p:cNvSpPr/>
          <p:nvPr/>
        </p:nvSpPr>
        <p:spPr>
          <a:xfrm>
            <a:off x="4403839" y="4062848"/>
            <a:ext cx="833544" cy="838860"/>
          </a:xfrm>
          <a:prstGeom prst="mathMultiply">
            <a:avLst>
              <a:gd name="adj1" fmla="val 50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mazon.com: Railroad Crossing Warning Signs - 30x30 : Patio, Lawn &amp; Garden">
            <a:extLst>
              <a:ext uri="{FF2B5EF4-FFF2-40B4-BE49-F238E27FC236}">
                <a16:creationId xmlns:a16="http://schemas.microsoft.com/office/drawing/2014/main" id="{7B0A7284-8725-4DB6-8E04-918EC6CB8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r="19401"/>
          <a:stretch/>
        </p:blipFill>
        <p:spPr bwMode="auto">
          <a:xfrm>
            <a:off x="4727129" y="1198619"/>
            <a:ext cx="1764883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FFD-7AC3-4E0E-807C-94ACBB1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Viewing in Fusion 360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F99C-E61A-46B0-BABF-EC7B81F0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586" y="1030515"/>
            <a:ext cx="3354442" cy="5462362"/>
          </a:xfrm>
        </p:spPr>
        <p:txBody>
          <a:bodyPr>
            <a:normAutofit/>
          </a:bodyPr>
          <a:lstStyle/>
          <a:p>
            <a:r>
              <a:rPr lang="en-US" dirty="0"/>
              <a:t>Face (0,-1,0) stands out because its triangles form an asymmetrical pattern</a:t>
            </a:r>
          </a:p>
          <a:p>
            <a:r>
              <a:rPr lang="en-US" dirty="0"/>
              <a:t>The center sphere seems to be source of the anomaly</a:t>
            </a:r>
          </a:p>
          <a:p>
            <a:r>
              <a:rPr lang="en-US" dirty="0"/>
              <a:t>The pattern forms a clock face that show 5 o’clock. This was decided to be the 5-Dot face</a:t>
            </a:r>
          </a:p>
        </p:txBody>
      </p:sp>
      <p:pic>
        <p:nvPicPr>
          <p:cNvPr id="5" name="Picture 4" descr="A group of coins&#10;&#10;Description automatically generated with low confidence">
            <a:extLst>
              <a:ext uri="{FF2B5EF4-FFF2-40B4-BE49-F238E27FC236}">
                <a16:creationId xmlns:a16="http://schemas.microsoft.com/office/drawing/2014/main" id="{881AFB44-5EFC-4922-9889-B31A2A4B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9" y="1892190"/>
            <a:ext cx="3854956" cy="3838893"/>
          </a:xfrm>
          <a:prstGeom prst="rect">
            <a:avLst/>
          </a:prstGeom>
        </p:spPr>
      </p:pic>
      <p:pic>
        <p:nvPicPr>
          <p:cNvPr id="12" name="Picture 11" descr="A picture containing building, dome&#10;&#10;Description automatically generated">
            <a:extLst>
              <a:ext uri="{FF2B5EF4-FFF2-40B4-BE49-F238E27FC236}">
                <a16:creationId xmlns:a16="http://schemas.microsoft.com/office/drawing/2014/main" id="{45F97193-A121-4136-9444-AC1D92BD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184" y="1352108"/>
            <a:ext cx="2848373" cy="25054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CA279D-93E7-4A3A-AE04-03BD1394FB5C}"/>
              </a:ext>
            </a:extLst>
          </p:cNvPr>
          <p:cNvCxnSpPr/>
          <p:nvPr/>
        </p:nvCxnSpPr>
        <p:spPr>
          <a:xfrm>
            <a:off x="6381070" y="1518811"/>
            <a:ext cx="0" cy="11287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28DE0C-690E-4723-AB4A-D3CAE7C5BCD3}"/>
              </a:ext>
            </a:extLst>
          </p:cNvPr>
          <p:cNvCxnSpPr>
            <a:cxnSpLocks/>
          </p:cNvCxnSpPr>
          <p:nvPr/>
        </p:nvCxnSpPr>
        <p:spPr>
          <a:xfrm>
            <a:off x="6381070" y="2647524"/>
            <a:ext cx="547687" cy="938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5 O Clock High Res Stock Images | Shutterstock">
            <a:extLst>
              <a:ext uri="{FF2B5EF4-FFF2-40B4-BE49-F238E27FC236}">
                <a16:creationId xmlns:a16="http://schemas.microsoft.com/office/drawing/2014/main" id="{61620065-66FD-4DD6-8797-85CF60A42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8"/>
          <a:stretch/>
        </p:blipFill>
        <p:spPr bwMode="auto">
          <a:xfrm>
            <a:off x="5275209" y="3811637"/>
            <a:ext cx="2486025" cy="25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8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FFD-7AC3-4E0E-807C-94ACBB1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 Viewing of .STL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F99C-E61A-46B0-BABF-EC7B81F0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097" y="1473200"/>
            <a:ext cx="4881003" cy="5019676"/>
          </a:xfrm>
        </p:spPr>
        <p:txBody>
          <a:bodyPr>
            <a:normAutofit/>
          </a:bodyPr>
          <a:lstStyle/>
          <a:p>
            <a:r>
              <a:rPr lang="en-US" dirty="0"/>
              <a:t>Notepad was used to open the .STL file</a:t>
            </a:r>
          </a:p>
          <a:p>
            <a:r>
              <a:rPr lang="en-US" dirty="0"/>
              <a:t>Searching for oddities in the file, a comment was found</a:t>
            </a:r>
          </a:p>
          <a:p>
            <a:r>
              <a:rPr lang="en-US" dirty="0"/>
              <a:t>This identified the face with plane coordinates (-1,0,0) as Face 1 (1 dot)</a:t>
            </a:r>
          </a:p>
          <a:p>
            <a:r>
              <a:rPr lang="en-US" dirty="0"/>
              <a:t>This face is directly opposite of Face 2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228C2FD-F483-474B-871A-71CDD9A1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32" y="2229530"/>
            <a:ext cx="476316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1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19a0e23f-8ea2-47d3-9c4a-289ad5e5d3a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3DAC8D95F2F542873E83EFDB62DA65" ma:contentTypeVersion="14" ma:contentTypeDescription="Create a new document." ma:contentTypeScope="" ma:versionID="f7c6475520a909ad6ce71d82d08abfa0">
  <xsd:schema xmlns:xsd="http://www.w3.org/2001/XMLSchema" xmlns:xs="http://www.w3.org/2001/XMLSchema" xmlns:p="http://schemas.microsoft.com/office/2006/metadata/properties" xmlns:ns2="19a0e23f-8ea2-47d3-9c4a-289ad5e5d3a0" xmlns:ns3="83356022-550b-4cc0-aac6-d58adf58d99f" targetNamespace="http://schemas.microsoft.com/office/2006/metadata/properties" ma:root="true" ma:fieldsID="fc8642ce2c8351cca018539b40f40d55" ns2:_="" ns3:_="">
    <xsd:import namespace="19a0e23f-8ea2-47d3-9c4a-289ad5e5d3a0"/>
    <xsd:import namespace="83356022-550b-4cc0-aac6-d58adf58d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Note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0e23f-8ea2-47d3-9c4a-289ad5e5d3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s" ma:index="19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56022-550b-4cc0-aac6-d58adf58d9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EBFDF5-B3C8-4A83-9B6F-4E906DAD7C91}">
  <ds:schemaRefs>
    <ds:schemaRef ds:uri="http://schemas.microsoft.com/office/2006/metadata/properties"/>
    <ds:schemaRef ds:uri="http://schemas.microsoft.com/office/infopath/2007/PartnerControls"/>
    <ds:schemaRef ds:uri="19a0e23f-8ea2-47d3-9c4a-289ad5e5d3a0"/>
  </ds:schemaRefs>
</ds:datastoreItem>
</file>

<file path=customXml/itemProps2.xml><?xml version="1.0" encoding="utf-8"?>
<ds:datastoreItem xmlns:ds="http://schemas.openxmlformats.org/officeDocument/2006/customXml" ds:itemID="{A0E8ED13-2726-4360-ACFA-F9734371B6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a0e23f-8ea2-47d3-9c4a-289ad5e5d3a0"/>
    <ds:schemaRef ds:uri="83356022-550b-4cc0-aac6-d58adf58d9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0D882-BE8C-4F3A-A377-9013DC319C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673</Words>
  <Application>Microsoft Office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Digital Manufacturing - Obfuscating the Design with Security Features</vt:lpstr>
      <vt:lpstr>Solution Approach</vt:lpstr>
      <vt:lpstr>.STL Viewing in Fusion 360 </vt:lpstr>
      <vt:lpstr>.STL Viewing in Fusion 360 </vt:lpstr>
      <vt:lpstr>.STL Viewing in Fusion 360 </vt:lpstr>
      <vt:lpstr>.STL Viewing in Fusion 360 </vt:lpstr>
      <vt:lpstr>.STL Viewing in Fusion 360 </vt:lpstr>
      <vt:lpstr>Text Editor Viewing of .STL</vt:lpstr>
      <vt:lpstr>Filling in the diagram</vt:lpstr>
      <vt:lpstr>QR Code identification</vt:lpstr>
      <vt:lpstr>PDF-File Password Cracking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Lance Lu</cp:lastModifiedBy>
  <cp:revision>44</cp:revision>
  <dcterms:created xsi:type="dcterms:W3CDTF">2021-02-17T02:31:40Z</dcterms:created>
  <dcterms:modified xsi:type="dcterms:W3CDTF">2021-08-15T19:42:26Z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0x010100BC3DAC8D95F2F542873E83EFDB62DA65</vt:lpwstr>
  </property>
  <property fmtid="{D5CDD505-2E9C-101B-9397-08002B2CF9AE}" pid="3" name="MSIP_Label_fd02748c-49b7-4ee4-b144-4e73e4cc308a_Enabled">
    <vt:lpwstr>true</vt:lpwstr>
  </property>
  <property fmtid="{D5CDD505-2E9C-101B-9397-08002B2CF9AE}" pid="4" name="MSIP_Label_fd02748c-49b7-4ee4-b144-4e73e4cc308a_SetDate">
    <vt:lpwstr>2021-08-15T19:24:57Z</vt:lpwstr>
  </property>
  <property fmtid="{D5CDD505-2E9C-101B-9397-08002B2CF9AE}" pid="5" name="MSIP_Label_fd02748c-49b7-4ee4-b144-4e73e4cc308a_Method">
    <vt:lpwstr>Privileged</vt:lpwstr>
  </property>
  <property fmtid="{D5CDD505-2E9C-101B-9397-08002B2CF9AE}" pid="6" name="MSIP_Label_fd02748c-49b7-4ee4-b144-4e73e4cc308a_Name">
    <vt:lpwstr>Public</vt:lpwstr>
  </property>
  <property fmtid="{D5CDD505-2E9C-101B-9397-08002B2CF9AE}" pid="7" name="MSIP_Label_fd02748c-49b7-4ee4-b144-4e73e4cc308a_SiteId">
    <vt:lpwstr>fc35fb7f-c310-462d-a5a8-9e651de01be3</vt:lpwstr>
  </property>
  <property fmtid="{D5CDD505-2E9C-101B-9397-08002B2CF9AE}" pid="8" name="MSIP_Label_fd02748c-49b7-4ee4-b144-4e73e4cc308a_ActionId">
    <vt:lpwstr>5ce5df9b-2b64-4808-9c72-ee471ebf6fd0</vt:lpwstr>
  </property>
  <property fmtid="{D5CDD505-2E9C-101B-9397-08002B2CF9AE}" pid="9" name="MSIP_Label_fd02748c-49b7-4ee4-b144-4e73e4cc308a_ContentBits">
    <vt:lpwstr>2</vt:lpwstr>
  </property>
  <property fmtid="{D5CDD505-2E9C-101B-9397-08002B2CF9AE}" pid="10" name="ClassificationContentMarkingFooterLocations">
    <vt:lpwstr>Office Theme:9</vt:lpwstr>
  </property>
  <property fmtid="{D5CDD505-2E9C-101B-9397-08002B2CF9AE}" pid="11" name="ClassificationContentMarkingFooterText">
    <vt:lpwstr>Unrestricted</vt:lpwstr>
  </property>
</Properties>
</file>