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59"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9460-C89E-6431-5B8B-665853CB9A36}"/>
              </a:ext>
            </a:extLst>
          </p:cNvPr>
          <p:cNvSpPr>
            <a:spLocks noGrp="1"/>
          </p:cNvSpPr>
          <p:nvPr>
            <p:ph type="ctrTitle"/>
          </p:nvPr>
        </p:nvSpPr>
        <p:spPr>
          <a:xfrm>
            <a:off x="2688165" y="2110050"/>
            <a:ext cx="6815669" cy="1906320"/>
          </a:xfrm>
        </p:spPr>
        <p:txBody>
          <a:bodyPr/>
          <a:lstStyle/>
          <a:p>
            <a:r>
              <a:rPr lang="en-US" b="1" dirty="0"/>
              <a:t>THE INCA EMPIRE</a:t>
            </a:r>
          </a:p>
        </p:txBody>
      </p:sp>
    </p:spTree>
    <p:extLst>
      <p:ext uri="{BB962C8B-B14F-4D97-AF65-F5344CB8AC3E}">
        <p14:creationId xmlns:p14="http://schemas.microsoft.com/office/powerpoint/2010/main" val="135958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AFB0DB-0153-E673-0455-E29E655F71A5}"/>
              </a:ext>
            </a:extLst>
          </p:cNvPr>
          <p:cNvPicPr>
            <a:picLocks noChangeAspect="1"/>
          </p:cNvPicPr>
          <p:nvPr/>
        </p:nvPicPr>
        <p:blipFill>
          <a:blip r:embed="rId2"/>
          <a:stretch>
            <a:fillRect/>
          </a:stretch>
        </p:blipFill>
        <p:spPr>
          <a:xfrm>
            <a:off x="1209524" y="1061581"/>
            <a:ext cx="5418667" cy="4552209"/>
          </a:xfrm>
          <a:prstGeom prst="rect">
            <a:avLst/>
          </a:prstGeom>
        </p:spPr>
      </p:pic>
      <p:sp>
        <p:nvSpPr>
          <p:cNvPr id="5" name="TextBox 4">
            <a:extLst>
              <a:ext uri="{FF2B5EF4-FFF2-40B4-BE49-F238E27FC236}">
                <a16:creationId xmlns:a16="http://schemas.microsoft.com/office/drawing/2014/main" id="{0E17B89E-D5E4-4343-61F2-C0137DF05019}"/>
              </a:ext>
            </a:extLst>
          </p:cNvPr>
          <p:cNvSpPr txBox="1"/>
          <p:nvPr/>
        </p:nvSpPr>
        <p:spPr>
          <a:xfrm>
            <a:off x="7071216" y="1905506"/>
            <a:ext cx="4444249" cy="3046988"/>
          </a:xfrm>
          <a:prstGeom prst="rect">
            <a:avLst/>
          </a:prstGeom>
          <a:noFill/>
        </p:spPr>
        <p:txBody>
          <a:bodyPr wrap="square" rtlCol="0">
            <a:spAutoFit/>
          </a:bodyPr>
          <a:lstStyle/>
          <a:p>
            <a:pPr algn="l"/>
            <a:r>
              <a:rPr lang="en-US" sz="3200" dirty="0">
                <a:latin typeface="Arial" panose="020B0604020202020204" pitchFamily="34" charset="0"/>
                <a:cs typeface="Arial" panose="020B0604020202020204" pitchFamily="34" charset="0"/>
              </a:rPr>
              <a:t>The Inca Empire, officially known as the ‘Realm of the Four Parts’ (Quechua: Tawantinsuyu, “ four parts together”).</a:t>
            </a:r>
          </a:p>
        </p:txBody>
      </p:sp>
    </p:spTree>
    <p:extLst>
      <p:ext uri="{BB962C8B-B14F-4D97-AF65-F5344CB8AC3E}">
        <p14:creationId xmlns:p14="http://schemas.microsoft.com/office/powerpoint/2010/main" val="341960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05FCE-7FA2-937C-37DC-C6ED4C341B26}"/>
              </a:ext>
            </a:extLst>
          </p:cNvPr>
          <p:cNvSpPr txBox="1"/>
          <p:nvPr/>
        </p:nvSpPr>
        <p:spPr>
          <a:xfrm>
            <a:off x="1350945" y="1166842"/>
            <a:ext cx="9490110" cy="4524315"/>
          </a:xfrm>
          <a:prstGeom prst="rect">
            <a:avLst/>
          </a:prstGeom>
          <a:noFill/>
        </p:spPr>
        <p:txBody>
          <a:bodyPr wrap="square" rtlCol="0" anchor="ctr">
            <a:spAutoFit/>
          </a:bodyPr>
          <a:lstStyle/>
          <a:p>
            <a:pPr lvl="1"/>
            <a:r>
              <a:rPr lang="en-US" sz="3600" dirty="0"/>
              <a:t>It was the largest empire in pre-Columbian America. The administrative, political, and military center of the empire was in the city of </a:t>
            </a:r>
            <a:r>
              <a:rPr lang="en-US" sz="3600" b="1" dirty="0"/>
              <a:t>Cusco</a:t>
            </a:r>
            <a:r>
              <a:rPr lang="en-US" sz="3600" dirty="0"/>
              <a:t>. The Inca civilization rose from the Peruvian highlands sometime in the early 13</a:t>
            </a:r>
            <a:r>
              <a:rPr lang="en-US" sz="3600" baseline="30000" dirty="0"/>
              <a:t>th</a:t>
            </a:r>
            <a:r>
              <a:rPr lang="en-US" sz="3600" dirty="0"/>
              <a:t> century. The Spanish began the conquest of the Inca Empire in 1532 and by 1572, the last Inca state was fully conquered.</a:t>
            </a:r>
          </a:p>
        </p:txBody>
      </p:sp>
    </p:spTree>
    <p:extLst>
      <p:ext uri="{BB962C8B-B14F-4D97-AF65-F5344CB8AC3E}">
        <p14:creationId xmlns:p14="http://schemas.microsoft.com/office/powerpoint/2010/main" val="269853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2209A-21DA-38C1-D723-1BCCC1F7780E}"/>
              </a:ext>
            </a:extLst>
          </p:cNvPr>
          <p:cNvSpPr txBox="1"/>
          <p:nvPr/>
        </p:nvSpPr>
        <p:spPr>
          <a:xfrm>
            <a:off x="1206232" y="2090172"/>
            <a:ext cx="10031435" cy="3908762"/>
          </a:xfrm>
          <a:prstGeom prst="rect">
            <a:avLst/>
          </a:prstGeom>
          <a:noFill/>
        </p:spPr>
        <p:txBody>
          <a:bodyPr wrap="square" rtlCol="0">
            <a:spAutoFit/>
          </a:bodyPr>
          <a:lstStyle/>
          <a:p>
            <a:pPr algn="l"/>
            <a:r>
              <a:rPr lang="en-US" sz="3200" dirty="0"/>
              <a:t>The Inca Empire was the last chapter of thousands of years of Andean civilizations. The Andean civilization is one of at least five civilizations in the world deemed by scholars to be “pristine.” The concept of a “pristine” civilization refers to a civilization that has developed independently of external influences and is not a derivative of other civilizations. </a:t>
            </a:r>
          </a:p>
          <a:p>
            <a:pPr algn="l"/>
            <a:endParaRPr lang="en-US" sz="3200" dirty="0"/>
          </a:p>
          <a:p>
            <a:pPr algn="l"/>
            <a:endParaRPr lang="en-US" sz="2400" dirty="0"/>
          </a:p>
        </p:txBody>
      </p:sp>
    </p:spTree>
    <p:extLst>
      <p:ext uri="{BB962C8B-B14F-4D97-AF65-F5344CB8AC3E}">
        <p14:creationId xmlns:p14="http://schemas.microsoft.com/office/powerpoint/2010/main" val="299027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554F0-A393-E2AD-6F01-BDCE61D82B56}"/>
              </a:ext>
            </a:extLst>
          </p:cNvPr>
          <p:cNvSpPr txBox="1"/>
          <p:nvPr/>
        </p:nvSpPr>
        <p:spPr>
          <a:xfrm>
            <a:off x="1488502" y="1798560"/>
            <a:ext cx="9214995" cy="3539430"/>
          </a:xfrm>
          <a:prstGeom prst="rect">
            <a:avLst/>
          </a:prstGeom>
          <a:noFill/>
        </p:spPr>
        <p:txBody>
          <a:bodyPr wrap="square" rtlCol="0">
            <a:spAutoFit/>
          </a:bodyPr>
          <a:lstStyle/>
          <a:p>
            <a:pPr algn="l"/>
            <a:r>
              <a:rPr lang="en-US" sz="2800" dirty="0"/>
              <a:t>From 1438 to 1533, the Incas incorporated a large portion of western South America, centered on the Andean Mountains, using conquest and peaceful assimilation, among other methods. At its largest, the empire joined modern-day Peru, what are now western Ecuador, western and south central Bolivia, northwest Argentina, the southwestern most tip of Colombia and a large portion of modern-day Chile into a state comparable to the historical empires of Eurasia. Its official language was Quechua.</a:t>
            </a:r>
          </a:p>
        </p:txBody>
      </p:sp>
    </p:spTree>
    <p:extLst>
      <p:ext uri="{BB962C8B-B14F-4D97-AF65-F5344CB8AC3E}">
        <p14:creationId xmlns:p14="http://schemas.microsoft.com/office/powerpoint/2010/main" val="426491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18585-9F59-BD92-52FA-9807BB647A7C}"/>
              </a:ext>
            </a:extLst>
          </p:cNvPr>
          <p:cNvSpPr txBox="1"/>
          <p:nvPr/>
        </p:nvSpPr>
        <p:spPr>
          <a:xfrm>
            <a:off x="5185198" y="251325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5C0A45CC-0520-F8E0-550C-E79B9EEBD57D}"/>
              </a:ext>
            </a:extLst>
          </p:cNvPr>
          <p:cNvSpPr txBox="1"/>
          <p:nvPr/>
        </p:nvSpPr>
        <p:spPr>
          <a:xfrm>
            <a:off x="5185198" y="251325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7A0013D7-2962-4C48-E4F3-607EA692B420}"/>
              </a:ext>
            </a:extLst>
          </p:cNvPr>
          <p:cNvSpPr txBox="1"/>
          <p:nvPr/>
        </p:nvSpPr>
        <p:spPr>
          <a:xfrm>
            <a:off x="5185198" y="251325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EEDEBC2F-935B-1475-B4AF-074661960834}"/>
              </a:ext>
            </a:extLst>
          </p:cNvPr>
          <p:cNvSpPr txBox="1"/>
          <p:nvPr/>
        </p:nvSpPr>
        <p:spPr>
          <a:xfrm>
            <a:off x="5185198" y="251325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F23D8736-3272-FD09-C813-738AA092E697}"/>
              </a:ext>
            </a:extLst>
          </p:cNvPr>
          <p:cNvSpPr txBox="1"/>
          <p:nvPr/>
        </p:nvSpPr>
        <p:spPr>
          <a:xfrm>
            <a:off x="1120958" y="797510"/>
            <a:ext cx="9950084" cy="5262979"/>
          </a:xfrm>
          <a:prstGeom prst="rect">
            <a:avLst/>
          </a:prstGeom>
          <a:noFill/>
        </p:spPr>
        <p:txBody>
          <a:bodyPr wrap="square" rtlCol="0">
            <a:spAutoFit/>
          </a:bodyPr>
          <a:lstStyle/>
          <a:p>
            <a:pPr algn="l"/>
            <a:r>
              <a:rPr lang="en-US" sz="2800" dirty="0"/>
              <a:t>The Inca Empire was unique in that it lacked many of the features associated with civilization in the Old World. Anthropologist </a:t>
            </a:r>
            <a:r>
              <a:rPr lang="en-US" sz="2800" b="1" dirty="0"/>
              <a:t>Gordon McEwan</a:t>
            </a:r>
            <a:r>
              <a:rPr lang="en-US" sz="2800" dirty="0"/>
              <a:t> wrote that the Incas were able to construct “</a:t>
            </a:r>
            <a:r>
              <a:rPr lang="en-US" sz="2800" b="1" dirty="0"/>
              <a:t>one of the greatest imperial states in human history</a:t>
            </a:r>
            <a:r>
              <a:rPr lang="en-US" sz="2800" dirty="0"/>
              <a:t>” without the use of the wheel, draft animals, knowledge of iron or steel, or even a system of writing. </a:t>
            </a:r>
            <a:r>
              <a:rPr lang="en-US" sz="2800" b="1" dirty="0"/>
              <a:t>Notable features of the Inca Empire </a:t>
            </a:r>
            <a:r>
              <a:rPr lang="en-US" sz="2800" dirty="0"/>
              <a:t>included its monumental architecture, especially stonework, extensive road network (Qhapaq Ñan) reaching all corners of the empire, finely-woven textiles, use of knotted strings (quipu) for record keeping and communication, agricultural innovations and production in a difficult environment, and the organization and management fostered or imposed on its people and their labor.</a:t>
            </a:r>
          </a:p>
        </p:txBody>
      </p:sp>
    </p:spTree>
    <p:extLst>
      <p:ext uri="{BB962C8B-B14F-4D97-AF65-F5344CB8AC3E}">
        <p14:creationId xmlns:p14="http://schemas.microsoft.com/office/powerpoint/2010/main" val="304559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5018B1-9303-DBEA-4B94-1462F1763543}"/>
              </a:ext>
            </a:extLst>
          </p:cNvPr>
          <p:cNvSpPr txBox="1"/>
          <p:nvPr/>
        </p:nvSpPr>
        <p:spPr>
          <a:xfrm rot="10800000" flipV="1">
            <a:off x="1025596" y="1166842"/>
            <a:ext cx="10363919" cy="4524315"/>
          </a:xfrm>
          <a:prstGeom prst="rect">
            <a:avLst/>
          </a:prstGeom>
          <a:noFill/>
        </p:spPr>
        <p:txBody>
          <a:bodyPr wrap="square" rtlCol="0">
            <a:spAutoFit/>
          </a:bodyPr>
          <a:lstStyle/>
          <a:p>
            <a:pPr algn="l"/>
            <a:r>
              <a:rPr lang="en-US" sz="2400" dirty="0"/>
              <a:t>The Inca Empire functioned largely without money and without markets. Instead, exchange of goods and services was based on reciprocity between individuals and among individuals, groups, and Inca rulers. “Taxes” consisted of a labour obligation of a person to the Empire. The Inca rulers (who theoretically owned all the means of production) reciprocated by granting access to land and goods and providing food and drink in celebratory feasts for their subjects. </a:t>
            </a:r>
          </a:p>
          <a:p>
            <a:pPr algn="l"/>
            <a:endParaRPr lang="en-US" sz="2400" dirty="0"/>
          </a:p>
          <a:p>
            <a:pPr algn="l"/>
            <a:r>
              <a:rPr lang="en-US" sz="2400" dirty="0"/>
              <a:t>Many local forms of worship persisted in the empire, most of them concerning local sacred Huacas, but the Inca leadership encouraged the sun worship of Inti – their sun god – and imposed its sovereignty above other religious groups, such as that of Pachamama. The Incas considered their king, the Sapa Inca, to be the “son of the sun”</a:t>
            </a:r>
          </a:p>
        </p:txBody>
      </p:sp>
    </p:spTree>
    <p:extLst>
      <p:ext uri="{BB962C8B-B14F-4D97-AF65-F5344CB8AC3E}">
        <p14:creationId xmlns:p14="http://schemas.microsoft.com/office/powerpoint/2010/main" val="71544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FDC31E-5A04-3427-2B22-E5CF62B539E4}"/>
              </a:ext>
            </a:extLst>
          </p:cNvPr>
          <p:cNvSpPr txBox="1"/>
          <p:nvPr/>
        </p:nvSpPr>
        <p:spPr>
          <a:xfrm>
            <a:off x="5185198" y="251325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02F0C690-DCC1-45DC-A2CC-74698834BF18}"/>
              </a:ext>
            </a:extLst>
          </p:cNvPr>
          <p:cNvSpPr txBox="1"/>
          <p:nvPr/>
        </p:nvSpPr>
        <p:spPr>
          <a:xfrm>
            <a:off x="1291405" y="1839214"/>
            <a:ext cx="9954168" cy="3539430"/>
          </a:xfrm>
          <a:prstGeom prst="rect">
            <a:avLst/>
          </a:prstGeom>
          <a:noFill/>
        </p:spPr>
        <p:txBody>
          <a:bodyPr wrap="square" rtlCol="0">
            <a:spAutoFit/>
          </a:bodyPr>
          <a:lstStyle/>
          <a:p>
            <a:pPr algn="l"/>
            <a:r>
              <a:rPr lang="en-US" sz="3200" dirty="0"/>
              <a:t>The Inca economy, especially in the past, was often the subject of scholarly debate. Darrell E. La Lone, in his work The Inca as a Nonmarket Economy, noted that scholars have previously described it as “feudal, slave, [or] socialist,” as well as “a system based on reciprocity and redistribution; a system with markets and commerce; or an Asiatic mode of production.</a:t>
            </a:r>
          </a:p>
        </p:txBody>
      </p:sp>
    </p:spTree>
    <p:extLst>
      <p:ext uri="{BB962C8B-B14F-4D97-AF65-F5344CB8AC3E}">
        <p14:creationId xmlns:p14="http://schemas.microsoft.com/office/powerpoint/2010/main" val="33094979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THE INCA EMPIRE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INCA EMPIRE</dc:title>
  <dc:creator>furiocedelyn@gmail.com</dc:creator>
  <cp:lastModifiedBy>furiocedelyn@gmail.com</cp:lastModifiedBy>
  <cp:revision>1</cp:revision>
  <dcterms:created xsi:type="dcterms:W3CDTF">2024-09-14T06:28:00Z</dcterms:created>
  <dcterms:modified xsi:type="dcterms:W3CDTF">2024-09-14T07:47:06Z</dcterms:modified>
</cp:coreProperties>
</file>