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7" r:id="rId5"/>
    <p:sldId id="260" r:id="rId6"/>
    <p:sldId id="261" r:id="rId7"/>
    <p:sldId id="262" r:id="rId8"/>
    <p:sldId id="263" r:id="rId9"/>
    <p:sldId id="266"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3.wmf"/><Relationship Id="rId1"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690245"/>
            <a:ext cx="9144000" cy="1196340"/>
          </a:xfrm>
        </p:spPr>
        <p:txBody>
          <a:bodyPr>
            <a:normAutofit/>
          </a:bodyPr>
          <a:p>
            <a:pPr algn="ctr"/>
            <a:r>
              <a:rPr lang="en-IN" altLang="en-US" sz="4000">
                <a:ln w="22225">
                  <a:solidFill>
                    <a:schemeClr val="accent2"/>
                  </a:solidFill>
                  <a:prstDash val="solid"/>
                </a:ln>
                <a:solidFill>
                  <a:schemeClr val="accent2">
                    <a:lumMod val="40000"/>
                    <a:lumOff val="60000"/>
                  </a:schemeClr>
                </a:solidFill>
                <a:effectLst/>
                <a:latin typeface="Arial Black" panose="020B0A04020102020204" charset="0"/>
                <a:cs typeface="Arial Black" panose="020B0A04020102020204" charset="0"/>
              </a:rPr>
              <a:t>ADVANCED JAVA</a:t>
            </a:r>
            <a:endParaRPr lang="en-IN" altLang="en-US" sz="4000">
              <a:ln w="22225">
                <a:solidFill>
                  <a:schemeClr val="accent2"/>
                </a:solidFill>
                <a:prstDash val="solid"/>
              </a:ln>
              <a:solidFill>
                <a:schemeClr val="accent2">
                  <a:lumMod val="40000"/>
                  <a:lumOff val="60000"/>
                </a:schemeClr>
              </a:solidFill>
              <a:effectLst/>
              <a:latin typeface="Arial Black" panose="020B0A04020102020204" charset="0"/>
              <a:cs typeface="Arial Black" panose="020B0A04020102020204" charset="0"/>
            </a:endParaRPr>
          </a:p>
        </p:txBody>
      </p:sp>
      <p:sp>
        <p:nvSpPr>
          <p:cNvPr id="6" name="Subtitle 5"/>
          <p:cNvSpPr>
            <a:spLocks noGrp="1"/>
          </p:cNvSpPr>
          <p:nvPr>
            <p:ph type="subTitle" idx="1"/>
          </p:nvPr>
        </p:nvSpPr>
        <p:spPr>
          <a:xfrm>
            <a:off x="1524000" y="2216150"/>
            <a:ext cx="9144000" cy="4051935"/>
          </a:xfrm>
        </p:spPr>
        <p:txBody>
          <a:bodyPr/>
          <a:p>
            <a:pPr marL="342900" indent="-342900" algn="l">
              <a:buFont typeface="Arial" panose="020B0604020202020204" pitchFamily="34" charset="0"/>
              <a:buChar char="•"/>
            </a:pPr>
            <a:r>
              <a:rPr lang="en-IN" altLang="en-US">
                <a:sym typeface="+mn-ea"/>
              </a:rPr>
              <a:t>Inheritance</a:t>
            </a:r>
            <a:endParaRPr lang="en-IN" altLang="en-US"/>
          </a:p>
          <a:p>
            <a:pPr marL="342900" indent="-342900" algn="l">
              <a:buFont typeface="Arial" panose="020B0604020202020204" pitchFamily="34" charset="0"/>
              <a:buChar char="•"/>
            </a:pPr>
            <a:r>
              <a:rPr lang="en-IN" altLang="en-US"/>
              <a:t>Non Access Modifiers</a:t>
            </a:r>
            <a:endParaRPr lang="en-IN" altLang="en-US"/>
          </a:p>
          <a:p>
            <a:pPr marL="342900" indent="-342900" algn="l">
              <a:buFont typeface="Arial" panose="020B0604020202020204" pitchFamily="34" charset="0"/>
              <a:buChar char="•"/>
            </a:pPr>
            <a:r>
              <a:rPr lang="en-IN" altLang="en-US"/>
              <a:t>Polymorphism</a:t>
            </a:r>
            <a:endParaRPr lang="en-IN" altLang="en-US"/>
          </a:p>
          <a:p>
            <a:pPr marL="342900" indent="-342900" algn="l">
              <a:buFont typeface="Arial" panose="020B0604020202020204" pitchFamily="34" charset="0"/>
              <a:buChar char="•"/>
            </a:pPr>
            <a:r>
              <a:rPr lang="en-IN" altLang="en-US"/>
              <a:t>Typecasting</a:t>
            </a:r>
            <a:endParaRPr lang="en-IN" altLang="en-US"/>
          </a:p>
          <a:p>
            <a:pPr marL="342900" indent="-342900" algn="l">
              <a:buFont typeface="Arial" panose="020B0604020202020204" pitchFamily="34" charset="0"/>
              <a:buChar char="•"/>
            </a:pPr>
            <a:r>
              <a:rPr lang="en-IN" altLang="en-US"/>
              <a:t>Exception handling</a:t>
            </a:r>
            <a:endParaRPr lang="en-I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ln w="22225">
                  <a:solidFill>
                    <a:schemeClr val="accent2"/>
                  </a:solidFill>
                  <a:prstDash val="solid"/>
                </a:ln>
                <a:solidFill>
                  <a:schemeClr val="accent2">
                    <a:lumMod val="40000"/>
                    <a:lumOff val="60000"/>
                  </a:schemeClr>
                </a:solidFill>
                <a:effectLst/>
              </a:rPr>
              <a:t>Keywords to handle exceptions</a:t>
            </a:r>
            <a:endParaRPr lang="en-IN" alt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a:xfrm>
            <a:off x="609600" y="1174750"/>
            <a:ext cx="11108055" cy="4953000"/>
          </a:xfrm>
        </p:spPr>
        <p:txBody>
          <a:bodyPr/>
          <a:p>
            <a:r>
              <a:rPr lang="en-IN" altLang="en-US" sz="1800" b="1"/>
              <a:t>try: </a:t>
            </a:r>
            <a:endParaRPr lang="en-IN" altLang="en-US" sz="1800" b="1"/>
          </a:p>
          <a:p>
            <a:pPr marL="0" indent="0">
              <a:buNone/>
            </a:pPr>
            <a:r>
              <a:rPr lang="en-IN" altLang="en-US" sz="1800"/>
              <a:t>The "try" keyword is used to specify a block where we should place an exception code. It means 	we can't use try block alone. The try block must be followed by either catch or finally.</a:t>
            </a:r>
            <a:endParaRPr lang="en-IN" altLang="en-US" sz="1800"/>
          </a:p>
          <a:p>
            <a:r>
              <a:rPr lang="en-IN" altLang="en-US" sz="1800" b="1"/>
              <a:t>catch:</a:t>
            </a:r>
            <a:endParaRPr lang="en-IN" altLang="en-US" sz="1800" b="1"/>
          </a:p>
          <a:p>
            <a:pPr marL="0" indent="0">
              <a:buNone/>
            </a:pPr>
            <a:r>
              <a:rPr lang="en-IN" altLang="en-US" sz="1800"/>
              <a:t>The "catch" block is used to handle the exception. It must be preceded by try block which means we can't use catch block alone. It can be followed by finally block later.</a:t>
            </a:r>
            <a:endParaRPr lang="en-IN" altLang="en-US" sz="1800"/>
          </a:p>
          <a:p>
            <a:r>
              <a:rPr lang="en-IN" altLang="en-US" sz="1800" b="1"/>
              <a:t>finally:</a:t>
            </a:r>
            <a:endParaRPr lang="en-IN" altLang="en-US" sz="1800" b="1"/>
          </a:p>
          <a:p>
            <a:pPr>
              <a:buNone/>
            </a:pPr>
            <a:r>
              <a:rPr lang="en-IN" altLang="en-US" sz="1800"/>
              <a:t>	The "finally" block is used to execute the necessary code of the program. It is executed whether an exception is handled or not.</a:t>
            </a:r>
            <a:endParaRPr lang="en-IN" altLang="en-US" sz="1800"/>
          </a:p>
          <a:p>
            <a:r>
              <a:rPr lang="en-IN" altLang="en-US" sz="1800" b="1"/>
              <a:t>throw:</a:t>
            </a:r>
            <a:endParaRPr lang="en-IN" altLang="en-US" sz="1800" b="1"/>
          </a:p>
          <a:p>
            <a:pPr>
              <a:buNone/>
            </a:pPr>
            <a:r>
              <a:rPr lang="en-IN" altLang="en-US" sz="1800"/>
              <a:t>The "throw" keyword is used to throw an exception.</a:t>
            </a:r>
            <a:endParaRPr lang="en-IN" altLang="en-US" sz="1800"/>
          </a:p>
          <a:p>
            <a:r>
              <a:rPr lang="en-IN" altLang="en-US" sz="1800" b="1"/>
              <a:t>throws:</a:t>
            </a:r>
            <a:endParaRPr lang="en-IN" altLang="en-US" sz="1800" b="1"/>
          </a:p>
          <a:p>
            <a:pPr marL="0" indent="0">
              <a:buNone/>
            </a:pPr>
            <a:r>
              <a:rPr lang="en-IN" altLang="en-US" sz="1800"/>
              <a:t>The "throws" keyword is used to declare exceptions. It specifies that there may occur an exception in the method. It doesn't throw an exception. It is always used with method signature.</a:t>
            </a:r>
            <a:endParaRPr lang="en-IN" altLang="en-US"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69010"/>
          </a:xfrm>
        </p:spPr>
        <p:txBody>
          <a:bodyPr/>
          <a:p>
            <a:pPr algn="ctr"/>
            <a:r>
              <a:rPr lang="en-IN" altLang="en-US">
                <a:ln w="22225">
                  <a:solidFill>
                    <a:schemeClr val="accent2"/>
                  </a:solidFill>
                  <a:prstDash val="solid"/>
                </a:ln>
                <a:solidFill>
                  <a:schemeClr val="accent2">
                    <a:lumMod val="40000"/>
                    <a:lumOff val="60000"/>
                  </a:schemeClr>
                </a:solidFill>
                <a:effectLst/>
                <a:latin typeface="Arial Black" panose="020B0A04020102020204" charset="0"/>
                <a:cs typeface="Arial Black" panose="020B0A04020102020204" charset="0"/>
              </a:rPr>
              <a:t>Inheritance</a:t>
            </a:r>
            <a:endParaRPr lang="en-IN" altLang="en-US">
              <a:ln w="22225">
                <a:solidFill>
                  <a:schemeClr val="accent2"/>
                </a:solidFill>
                <a:prstDash val="solid"/>
              </a:ln>
              <a:solidFill>
                <a:schemeClr val="accent2">
                  <a:lumMod val="40000"/>
                  <a:lumOff val="60000"/>
                </a:schemeClr>
              </a:solidFill>
              <a:effectLst/>
              <a:latin typeface="Arial Black" panose="020B0A04020102020204" charset="0"/>
              <a:cs typeface="Arial Black" panose="020B0A04020102020204" charset="0"/>
            </a:endParaRPr>
          </a:p>
        </p:txBody>
      </p:sp>
      <p:sp>
        <p:nvSpPr>
          <p:cNvPr id="3" name="Content Placeholder 2"/>
          <p:cNvSpPr>
            <a:spLocks noGrp="1"/>
          </p:cNvSpPr>
          <p:nvPr>
            <p:ph idx="1"/>
          </p:nvPr>
        </p:nvSpPr>
        <p:spPr>
          <a:xfrm>
            <a:off x="838200" y="1467485"/>
            <a:ext cx="10515600" cy="4709795"/>
          </a:xfrm>
        </p:spPr>
        <p:txBody>
          <a:bodyPr/>
          <a:p>
            <a:r>
              <a:rPr lang="en-IN" altLang="en-US" sz="1800"/>
              <a:t>This is a major feature of OOP where the properties of the parent object will be aquired by the child object</a:t>
            </a:r>
            <a:endParaRPr lang="en-IN" altLang="en-US" sz="1800"/>
          </a:p>
          <a:p>
            <a:r>
              <a:rPr lang="en-IN" altLang="en-US" sz="1800"/>
              <a:t>This is mainly used to build the new classes based on the exisiting classes</a:t>
            </a:r>
            <a:endParaRPr lang="en-IN" altLang="en-US" sz="1800"/>
          </a:p>
          <a:p>
            <a:r>
              <a:rPr lang="en-IN" altLang="en-US" sz="1800"/>
              <a:t>With this we can make use the methods which are already present in one class without rewriting them</a:t>
            </a:r>
            <a:endParaRPr lang="en-IN" altLang="en-US" sz="1800"/>
          </a:p>
          <a:p>
            <a:r>
              <a:rPr lang="en-IN" altLang="en-US" sz="1800"/>
              <a:t>This is mainly used in method overriding</a:t>
            </a:r>
            <a:endParaRPr lang="en-IN" altLang="en-US" sz="1800"/>
          </a:p>
          <a:p>
            <a:r>
              <a:rPr lang="en-IN" altLang="en-US" sz="1800"/>
              <a:t>Class which inherits the properties is known as Sub class or Child class</a:t>
            </a:r>
            <a:endParaRPr lang="en-IN" altLang="en-US" sz="1800"/>
          </a:p>
          <a:p>
            <a:r>
              <a:rPr lang="en-IN" altLang="en-US" sz="1800"/>
              <a:t>Class from which the properties will be inherited will be known as Super class or Parent class</a:t>
            </a:r>
            <a:endParaRPr lang="en-IN" altLang="en-US" sz="1800"/>
          </a:p>
          <a:p>
            <a:r>
              <a:rPr lang="en-IN" altLang="en-US" sz="1800"/>
              <a:t>Extends keyword will be used for inheritance</a:t>
            </a:r>
            <a:endParaRPr lang="en-IN" altLang="en-US" sz="1800"/>
          </a:p>
          <a:p>
            <a:endParaRPr lang="en-IN" altLang="en-US" sz="1800"/>
          </a:p>
          <a:p>
            <a:endParaRPr lang="en-IN" altLang="en-US"/>
          </a:p>
          <a:p>
            <a:endParaRPr lang="en-IN" altLang="en-US"/>
          </a:p>
          <a:p>
            <a:endParaRPr lang="en-I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Autofit/>
          </a:bodyPr>
          <a:p>
            <a:pPr algn="ctr"/>
            <a:r>
              <a:rPr lang="en-IN" altLang="en-US" sz="4400">
                <a:ln w="22225">
                  <a:solidFill>
                    <a:schemeClr val="accent2"/>
                  </a:solidFill>
                  <a:prstDash val="solid"/>
                </a:ln>
                <a:solidFill>
                  <a:schemeClr val="accent2">
                    <a:lumMod val="40000"/>
                    <a:lumOff val="60000"/>
                  </a:schemeClr>
                </a:solidFill>
                <a:effectLst/>
              </a:rPr>
              <a:t>Non Access Modifiers</a:t>
            </a:r>
            <a:endParaRPr lang="en-IN" altLang="en-US" sz="4400">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p>
            <a:r>
              <a:rPr lang="en-IN" altLang="en-US" sz="1800"/>
              <a:t>Non access modifiers don’t control access level, but it provides the information about the characteristics of a class, method and variables</a:t>
            </a:r>
            <a:endParaRPr lang="en-IN" altLang="en-US" sz="1800"/>
          </a:p>
          <a:p>
            <a:r>
              <a:rPr lang="en-IN" altLang="en-US" sz="1800"/>
              <a:t>The types of Non access modifiers</a:t>
            </a:r>
            <a:endParaRPr lang="en-IN" altLang="en-US" sz="1800"/>
          </a:p>
          <a:p>
            <a:pPr marL="457200" lvl="1" indent="0">
              <a:buNone/>
            </a:pPr>
            <a:r>
              <a:rPr lang="en-IN" altLang="en-US" sz="1800" b="1"/>
              <a:t>static:</a:t>
            </a:r>
            <a:endParaRPr lang="en-IN" altLang="en-US" sz="1800"/>
          </a:p>
          <a:p>
            <a:pPr lvl="1">
              <a:buFont typeface="Arial" panose="020B0604020202020204" pitchFamily="34" charset="0"/>
              <a:buChar char="•"/>
            </a:pPr>
            <a:r>
              <a:rPr lang="en-IN" altLang="en-US" sz="1800"/>
              <a:t>Entity to which static is applied is available outside the any perticular instance of the class</a:t>
            </a:r>
            <a:endParaRPr lang="en-IN" altLang="en-US" sz="1800"/>
          </a:p>
          <a:p>
            <a:pPr lvl="1">
              <a:buFont typeface="Arial" panose="020B0604020202020204" pitchFamily="34" charset="0"/>
              <a:buChar char="•"/>
            </a:pPr>
            <a:r>
              <a:rPr lang="en-IN" altLang="en-US" sz="1800"/>
              <a:t>Static methods or attributes are part of the class and not the objects. We can access them without creating the objects</a:t>
            </a:r>
            <a:endParaRPr lang="en-IN" altLang="en-US" sz="1800"/>
          </a:p>
          <a:p>
            <a:pPr lvl="1">
              <a:buFont typeface="Arial" panose="020B0604020202020204" pitchFamily="34" charset="0"/>
              <a:buChar char="•"/>
            </a:pPr>
            <a:r>
              <a:rPr lang="en-IN" altLang="en-US" sz="1800"/>
              <a:t>This makes the program efficient by saving memory</a:t>
            </a:r>
            <a:endParaRPr lang="en-IN" altLang="en-US" sz="1800"/>
          </a:p>
          <a:p>
            <a:pPr marL="457200" lvl="1" indent="0">
              <a:buFont typeface="Arial" panose="020B0604020202020204" pitchFamily="34" charset="0"/>
              <a:buNone/>
            </a:pPr>
            <a:r>
              <a:rPr lang="en-IN" altLang="en-US" sz="1800" b="1"/>
              <a:t>final:</a:t>
            </a:r>
            <a:endParaRPr lang="en-IN" altLang="en-US" sz="1800" b="1"/>
          </a:p>
          <a:p>
            <a:pPr marL="457200" lvl="1" indent="0">
              <a:buFont typeface="Arial" panose="020B0604020202020204" pitchFamily="34" charset="0"/>
              <a:buNone/>
            </a:pPr>
            <a:r>
              <a:rPr lang="en-IN" altLang="en-US" sz="1800"/>
              <a:t>	When the class is declared as final, it cannot be extended and the methods cannot be overriden</a:t>
            </a:r>
            <a:endParaRPr lang="en-IN" altLang="en-US" sz="1800"/>
          </a:p>
          <a:p>
            <a:pPr marL="457200" lvl="1" indent="0">
              <a:buFont typeface="Arial" panose="020B0604020202020204" pitchFamily="34" charset="0"/>
              <a:buNone/>
            </a:pPr>
            <a:r>
              <a:rPr lang="en-IN" altLang="en-US" sz="1800" b="1"/>
              <a:t>abstract:</a:t>
            </a:r>
            <a:endParaRPr lang="en-IN" altLang="en-US" sz="1800" b="1"/>
          </a:p>
          <a:p>
            <a:pPr lvl="1">
              <a:buFont typeface="Arial" panose="020B0604020202020204" pitchFamily="34" charset="0"/>
              <a:buChar char="•"/>
            </a:pPr>
            <a:r>
              <a:rPr lang="en-IN" altLang="en-US" sz="1800"/>
              <a:t>	This is used to declare the class as partially implemented</a:t>
            </a:r>
            <a:endParaRPr lang="en-IN" altLang="en-US" sz="1800"/>
          </a:p>
          <a:p>
            <a:pPr lvl="1">
              <a:buFont typeface="Arial" panose="020B0604020202020204" pitchFamily="34" charset="0"/>
              <a:buChar char="•"/>
            </a:pPr>
            <a:r>
              <a:rPr lang="en-IN" altLang="en-US" sz="1800"/>
              <a:t>	When the class is declared as abstract, we cannot create the object of the class. We have to 	create the subclass which will inherit all the methods of the class, or it should also needs to be an 	abstract class</a:t>
            </a:r>
            <a:endParaRPr lang="en-IN" altLang="en-US" sz="1800"/>
          </a:p>
          <a:p>
            <a:pPr lvl="1"/>
            <a:endParaRPr lang="en-IN" altLang="en-US" sz="2800"/>
          </a:p>
          <a:p>
            <a:pPr lvl="1"/>
            <a:endParaRPr lang="en-IN" altLang="en-US"/>
          </a:p>
          <a:p>
            <a:endParaRPr lang="en-IN" altLang="en-US"/>
          </a:p>
          <a:p>
            <a:endParaRPr lang="en-I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ln w="22225">
                  <a:solidFill>
                    <a:schemeClr val="accent2"/>
                  </a:solidFill>
                  <a:prstDash val="solid"/>
                </a:ln>
                <a:solidFill>
                  <a:schemeClr val="accent2">
                    <a:lumMod val="40000"/>
                    <a:lumOff val="60000"/>
                  </a:schemeClr>
                </a:solidFill>
                <a:effectLst/>
              </a:rPr>
              <a:t>Non Access Modifiers</a:t>
            </a:r>
            <a:endParaRPr lang="en-IN" alt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p>
            <a:pPr marL="457200" lvl="1" indent="0">
              <a:buNone/>
            </a:pPr>
            <a:r>
              <a:rPr lang="en-IN" altLang="en-US" sz="1800" b="1">
                <a:sym typeface="+mn-ea"/>
              </a:rPr>
              <a:t>synchronized:</a:t>
            </a:r>
            <a:endParaRPr lang="en-IN" altLang="en-US" sz="1800" b="1">
              <a:sym typeface="+mn-ea"/>
            </a:endParaRPr>
          </a:p>
          <a:p>
            <a:pPr marL="457200" lvl="1" indent="0">
              <a:buNone/>
            </a:pPr>
            <a:r>
              <a:rPr lang="en-IN" altLang="en-US" sz="1800">
                <a:sym typeface="+mn-ea"/>
              </a:rPr>
              <a:t>	This prevents the block of code from executing by multiple threads at once</a:t>
            </a:r>
            <a:endParaRPr lang="en-IN" altLang="en-US" sz="1800"/>
          </a:p>
          <a:p>
            <a:pPr marL="457200" lvl="1" indent="0">
              <a:buNone/>
            </a:pPr>
            <a:r>
              <a:rPr lang="en-IN" altLang="en-US" sz="1800" b="1">
                <a:sym typeface="+mn-ea"/>
              </a:rPr>
              <a:t>volatile:</a:t>
            </a:r>
            <a:endParaRPr lang="en-IN" altLang="en-US" sz="1800" b="1">
              <a:sym typeface="+mn-ea"/>
            </a:endParaRPr>
          </a:p>
          <a:p>
            <a:pPr lvl="1">
              <a:buFont typeface="Arial" panose="020B0604020202020204" pitchFamily="34" charset="0"/>
              <a:buChar char="•"/>
            </a:pPr>
            <a:r>
              <a:rPr lang="en-IN" altLang="en-US" sz="1800">
                <a:sym typeface="+mn-ea"/>
              </a:rPr>
              <a:t>Volatile keyword is used to make the class thread safe</a:t>
            </a:r>
            <a:endParaRPr lang="en-IN" altLang="en-US" sz="1800">
              <a:sym typeface="+mn-ea"/>
            </a:endParaRPr>
          </a:p>
          <a:p>
            <a:pPr lvl="1">
              <a:buFont typeface="Arial" panose="020B0604020202020204" pitchFamily="34" charset="0"/>
              <a:buChar char="•"/>
            </a:pPr>
            <a:r>
              <a:rPr lang="en-IN" altLang="en-US" sz="1800">
                <a:sym typeface="+mn-ea"/>
              </a:rPr>
              <a:t>When the variables declared as volatile, it cannot be modified by multiple threads at the same time</a:t>
            </a:r>
            <a:endParaRPr lang="en-IN" altLang="en-US" sz="1800">
              <a:sym typeface="+mn-ea"/>
            </a:endParaRPr>
          </a:p>
          <a:p>
            <a:pPr lvl="1">
              <a:buFont typeface="Arial" panose="020B0604020202020204" pitchFamily="34" charset="0"/>
              <a:buChar char="•"/>
            </a:pPr>
            <a:r>
              <a:rPr lang="en-IN" altLang="en-US" sz="1800"/>
              <a:t>This is applicable only to the variables</a:t>
            </a:r>
            <a:endParaRPr lang="en-IN" altLang="en-US" sz="1800"/>
          </a:p>
          <a:p>
            <a:pPr lvl="1">
              <a:buFont typeface="Arial" panose="020B0604020202020204" pitchFamily="34" charset="0"/>
              <a:buChar char="•"/>
            </a:pPr>
            <a:r>
              <a:rPr lang="en-IN" altLang="en-US" sz="1800"/>
              <a:t>The value of the variable will always be read from the main memory and not from the local thread cache</a:t>
            </a:r>
            <a:endParaRPr lang="en-IN" altLang="en-US" sz="1800"/>
          </a:p>
          <a:p>
            <a:pPr marL="457200" lvl="1" indent="0">
              <a:buNone/>
            </a:pPr>
            <a:r>
              <a:rPr lang="en-IN" altLang="en-US" sz="1800" b="1">
                <a:sym typeface="+mn-ea"/>
              </a:rPr>
              <a:t>native</a:t>
            </a:r>
            <a:r>
              <a:rPr lang="en-IN" altLang="en-US" sz="1800" b="1"/>
              <a:t>:</a:t>
            </a:r>
            <a:endParaRPr lang="en-IN" altLang="en-US" sz="1800" b="1"/>
          </a:p>
          <a:p>
            <a:pPr marL="457200" lvl="1" indent="0">
              <a:buNone/>
            </a:pPr>
            <a:r>
              <a:rPr lang="en-IN" altLang="en-US" sz="1800"/>
              <a:t>	This keyword is applied to a method to indicate that the method is implemented in a language other than java. Using this java application can call code written in C, C++, or assembler language. A shared code library or DLL is required in this case.</a:t>
            </a:r>
            <a:endParaRPr lang="en-IN" altLang="en-US" sz="1800"/>
          </a:p>
          <a:p>
            <a:pPr marL="457200" lvl="1" indent="0">
              <a:buNone/>
            </a:pPr>
            <a:r>
              <a:rPr lang="en-IN" altLang="en-US" sz="1800" b="1"/>
              <a:t>transient:</a:t>
            </a:r>
            <a:endParaRPr lang="en-IN" altLang="en-US" sz="1800" b="1"/>
          </a:p>
          <a:p>
            <a:pPr marL="457200" lvl="1" indent="0">
              <a:buNone/>
            </a:pPr>
            <a:endParaRPr lang="en-IN" altLang="en-US" sz="18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ln w="22225">
                  <a:solidFill>
                    <a:schemeClr val="accent2"/>
                  </a:solidFill>
                  <a:prstDash val="solid"/>
                </a:ln>
                <a:solidFill>
                  <a:schemeClr val="accent2">
                    <a:lumMod val="40000"/>
                    <a:lumOff val="60000"/>
                  </a:schemeClr>
                </a:solidFill>
                <a:effectLst/>
              </a:rPr>
              <a:t>Polymorphism</a:t>
            </a:r>
            <a:endParaRPr lang="en-IN" alt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p>
            <a:r>
              <a:rPr lang="en-IN" altLang="en-US" sz="1800"/>
              <a:t>Polymorphism means many forms, this occurs when we have many classes that are related to each other by inheritance</a:t>
            </a:r>
            <a:endParaRPr lang="en-IN" altLang="en-US" sz="1800"/>
          </a:p>
          <a:p>
            <a:r>
              <a:rPr lang="en-IN" altLang="en-US" sz="1800"/>
              <a:t>This is the ability of the message to be displayed in more than one form</a:t>
            </a:r>
            <a:endParaRPr lang="en-IN" altLang="en-US" sz="1800"/>
          </a:p>
          <a:p>
            <a:r>
              <a:rPr lang="en-IN" altLang="en-US" sz="1800"/>
              <a:t>The super class will be inherited to the subclass and methods through inheritance</a:t>
            </a:r>
            <a:endParaRPr lang="en-IN" altLang="en-US" sz="1800"/>
          </a:p>
          <a:p>
            <a:r>
              <a:rPr lang="en-IN" altLang="en-US" sz="1800"/>
              <a:t>Method overloading is also considered to be a polymorphism</a:t>
            </a:r>
            <a:endParaRPr lang="en-IN" altLang="en-US" sz="1800"/>
          </a:p>
          <a:p>
            <a:r>
              <a:rPr lang="en-IN" altLang="en-US" sz="1800"/>
              <a:t>They are of 2 types</a:t>
            </a:r>
            <a:endParaRPr lang="en-IN" altLang="en-US" sz="1800"/>
          </a:p>
          <a:p>
            <a:pPr lvl="1"/>
            <a:r>
              <a:rPr lang="en-IN" altLang="en-US" sz="1575"/>
              <a:t>Compiletime polymorphism(Static polymorphism)</a:t>
            </a:r>
            <a:endParaRPr lang="en-IN" altLang="en-US" sz="1575"/>
          </a:p>
          <a:p>
            <a:pPr lvl="2"/>
            <a:r>
              <a:rPr lang="en-IN" altLang="en-US" sz="1350"/>
              <a:t>This is best explained by method overloading</a:t>
            </a:r>
            <a:endParaRPr lang="en-IN" altLang="en-US" sz="1350"/>
          </a:p>
          <a:p>
            <a:pPr lvl="1"/>
            <a:r>
              <a:rPr lang="en-IN" altLang="en-US" sz="1575"/>
              <a:t>Runtime polymorphism(Dynamic Method Dispatch)</a:t>
            </a:r>
            <a:endParaRPr lang="en-IN" altLang="en-US" sz="1575"/>
          </a:p>
          <a:p>
            <a:pPr lvl="2"/>
            <a:r>
              <a:rPr lang="en-IN" altLang="en-US" sz="1350"/>
              <a:t>This is best explained by method overriding</a:t>
            </a:r>
            <a:endParaRPr lang="en-IN" altLang="en-US" sz="1350"/>
          </a:p>
          <a:p>
            <a:pPr lvl="2"/>
            <a:r>
              <a:rPr lang="en-IN" altLang="en-US" sz="1350"/>
              <a:t>Overridden method is called through reference variable of superclass</a:t>
            </a:r>
            <a:endParaRPr lang="en-IN" altLang="en-US" sz="1350"/>
          </a:p>
          <a:p>
            <a:pPr lvl="2"/>
            <a:endParaRPr lang="en-IN" altLang="en-US" sz="135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ln w="22225">
                  <a:solidFill>
                    <a:schemeClr val="accent2"/>
                  </a:solidFill>
                  <a:prstDash val="solid"/>
                </a:ln>
                <a:solidFill>
                  <a:schemeClr val="accent2">
                    <a:lumMod val="40000"/>
                    <a:lumOff val="60000"/>
                  </a:schemeClr>
                </a:solidFill>
                <a:effectLst/>
              </a:rPr>
              <a:t>Typecasting</a:t>
            </a:r>
            <a:endParaRPr lang="en-IN" alt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a:xfrm>
            <a:off x="609600" y="1174750"/>
            <a:ext cx="10972800" cy="4953000"/>
          </a:xfrm>
        </p:spPr>
        <p:txBody>
          <a:bodyPr/>
          <a:p>
            <a:r>
              <a:rPr lang="en-IN" altLang="en-US" sz="1800"/>
              <a:t>Typecasting is used to ensure whether the variables are correctly processed by a function or not.</a:t>
            </a:r>
            <a:endParaRPr lang="en-IN" altLang="en-US" sz="1800"/>
          </a:p>
          <a:p>
            <a:r>
              <a:rPr lang="en-IN" altLang="en-US" sz="1800"/>
              <a:t>It is of 2 types</a:t>
            </a:r>
            <a:endParaRPr lang="en-IN" altLang="en-US" sz="1800"/>
          </a:p>
          <a:p>
            <a:pPr marL="0" indent="0">
              <a:buNone/>
            </a:pPr>
            <a:r>
              <a:rPr lang="en-IN" altLang="en-US" sz="1800"/>
              <a:t>Upcasting:</a:t>
            </a:r>
            <a:endParaRPr lang="en-IN" altLang="en-US" sz="1800"/>
          </a:p>
          <a:p>
            <a:r>
              <a:rPr lang="en-IN" altLang="en-US" sz="1540"/>
              <a:t>In this we type cast child object to a child object</a:t>
            </a:r>
            <a:endParaRPr lang="en-IN" altLang="en-US" sz="1540"/>
          </a:p>
          <a:p>
            <a:pPr marL="914400" lvl="2" indent="0">
              <a:buNone/>
            </a:pPr>
            <a:r>
              <a:rPr lang="en-IN" altLang="en-US" sz="1200"/>
              <a:t>Eg; public class parent{</a:t>
            </a:r>
            <a:endParaRPr lang="en-IN" altLang="en-US" sz="1200"/>
          </a:p>
          <a:p>
            <a:pPr marL="914400" lvl="2" indent="0">
              <a:buNone/>
            </a:pPr>
            <a:r>
              <a:rPr lang="en-IN" altLang="en-US" sz="1200"/>
              <a:t>	public void print(){</a:t>
            </a:r>
            <a:br>
              <a:rPr lang="en-IN" altLang="en-US" sz="1200"/>
            </a:br>
            <a:r>
              <a:rPr lang="en-IN" altLang="en-US" sz="1200"/>
              <a:t>		system.out.println(“parent class method”);</a:t>
            </a:r>
            <a:endParaRPr lang="en-IN" altLang="en-US" sz="1200"/>
          </a:p>
          <a:p>
            <a:pPr marL="914400" lvl="2" indent="0">
              <a:buNone/>
            </a:pPr>
            <a:r>
              <a:rPr lang="en-IN" altLang="en-US" sz="1200"/>
              <a:t>}</a:t>
            </a:r>
            <a:endParaRPr lang="en-IN" altLang="en-US" sz="1200"/>
          </a:p>
          <a:p>
            <a:pPr marL="914400" lvl="2" indent="0">
              <a:buNone/>
            </a:pPr>
            <a:r>
              <a:rPr lang="en-IN" altLang="en-US" sz="1200">
                <a:sym typeface="+mn-ea"/>
              </a:rPr>
              <a:t>public class child extends parent{</a:t>
            </a:r>
            <a:endParaRPr lang="en-IN" altLang="en-US" sz="1200"/>
          </a:p>
          <a:p>
            <a:pPr marL="914400" lvl="2" indent="0">
              <a:buNone/>
            </a:pPr>
            <a:r>
              <a:rPr lang="en-IN" altLang="en-US" sz="1200">
                <a:sym typeface="+mn-ea"/>
              </a:rPr>
              <a:t>	public void print(){</a:t>
            </a:r>
            <a:br>
              <a:rPr lang="en-IN" altLang="en-US" sz="1200">
                <a:sym typeface="+mn-ea"/>
              </a:rPr>
            </a:br>
            <a:r>
              <a:rPr lang="en-IN" altLang="en-US" sz="1200">
                <a:sym typeface="+mn-ea"/>
              </a:rPr>
              <a:t>		system.out.println(“child class method”);</a:t>
            </a:r>
            <a:endParaRPr lang="en-IN" altLang="en-US" sz="1200"/>
          </a:p>
          <a:p>
            <a:pPr marL="914400" lvl="2" indent="0">
              <a:buNone/>
            </a:pPr>
            <a:r>
              <a:rPr lang="en-IN" altLang="en-US" sz="1200"/>
              <a:t>}</a:t>
            </a:r>
            <a:endParaRPr lang="en-IN" altLang="en-US" sz="1200"/>
          </a:p>
          <a:p>
            <a:pPr marL="914400" lvl="2" indent="0">
              <a:buNone/>
            </a:pPr>
            <a:r>
              <a:rPr lang="en-IN" altLang="en-US" sz="1200"/>
              <a:t>class downcasting {</a:t>
            </a:r>
            <a:endParaRPr lang="en-IN" altLang="en-US" sz="1200"/>
          </a:p>
          <a:p>
            <a:pPr marL="914400" lvl="2" indent="0">
              <a:buNone/>
            </a:pPr>
            <a:r>
              <a:rPr lang="en-IN" altLang="en-US" sz="1200"/>
              <a:t>	 public static void main(String args[]) {</a:t>
            </a:r>
            <a:endParaRPr lang="en-IN" altLang="en-US" sz="1200"/>
          </a:p>
          <a:p>
            <a:pPr marL="914400" lvl="2" indent="0">
              <a:buNone/>
            </a:pPr>
            <a:r>
              <a:rPr lang="en-IN" altLang="en-US" sz="1200"/>
              <a:t>		parent p=(parent) new child();</a:t>
            </a:r>
            <a:endParaRPr lang="en-IN" altLang="en-US" sz="1200"/>
          </a:p>
          <a:p>
            <a:pPr marL="914400" lvl="2" indent="0">
              <a:buNone/>
            </a:pPr>
            <a:r>
              <a:rPr lang="en-IN" altLang="en-US" sz="1200"/>
              <a:t>		p.print();</a:t>
            </a:r>
            <a:endParaRPr lang="en-IN" altLang="en-US" sz="1200"/>
          </a:p>
          <a:p>
            <a:pPr marL="914400" lvl="2" indent="0">
              <a:buNone/>
            </a:pPr>
            <a:r>
              <a:rPr lang="en-IN" altLang="en-US" sz="1200"/>
              <a:t>}</a:t>
            </a:r>
            <a:endParaRPr lang="en-IN" altLang="en-US" sz="1200"/>
          </a:p>
          <a:p>
            <a:pPr marL="914400" lvl="2" indent="0">
              <a:buNone/>
            </a:pPr>
            <a:r>
              <a:rPr lang="en-IN" altLang="en-US" sz="1200"/>
              <a:t>}</a:t>
            </a:r>
            <a:endParaRPr lang="en-IN" altLang="en-US" sz="1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ln w="22225">
                  <a:solidFill>
                    <a:schemeClr val="accent2"/>
                  </a:solidFill>
                  <a:prstDash val="solid"/>
                </a:ln>
                <a:solidFill>
                  <a:schemeClr val="accent2">
                    <a:lumMod val="40000"/>
                    <a:lumOff val="60000"/>
                  </a:schemeClr>
                </a:solidFill>
                <a:effectLst/>
              </a:rPr>
              <a:t>Typecasting</a:t>
            </a:r>
            <a:endParaRPr lang="en-IN" alt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a:xfrm>
            <a:off x="609600" y="1174750"/>
            <a:ext cx="10972800" cy="5345430"/>
          </a:xfrm>
        </p:spPr>
        <p:txBody>
          <a:bodyPr/>
          <a:p>
            <a:pPr marL="0" indent="0">
              <a:buNone/>
            </a:pPr>
            <a:r>
              <a:rPr lang="en-IN" altLang="en-US" sz="1800">
                <a:sym typeface="+mn-ea"/>
              </a:rPr>
              <a:t>Downcasting:</a:t>
            </a:r>
            <a:endParaRPr lang="en-IN" altLang="en-US" sz="1800"/>
          </a:p>
          <a:p>
            <a:r>
              <a:rPr lang="en-IN" altLang="en-US" sz="1400">
                <a:sym typeface="+mn-ea"/>
              </a:rPr>
              <a:t>In this we type cast parent object to a parent object</a:t>
            </a:r>
            <a:endParaRPr lang="en-IN" altLang="en-US" sz="1400"/>
          </a:p>
          <a:p>
            <a:pPr marL="914400" lvl="2" indent="0">
              <a:buNone/>
            </a:pPr>
            <a:r>
              <a:rPr lang="en-IN" altLang="en-US" sz="1200">
                <a:sym typeface="+mn-ea"/>
              </a:rPr>
              <a:t>Eg; public class parent{</a:t>
            </a:r>
            <a:endParaRPr lang="en-IN" altLang="en-US" sz="1200">
              <a:sym typeface="+mn-ea"/>
            </a:endParaRPr>
          </a:p>
          <a:p>
            <a:pPr marL="914400" lvl="2" indent="0">
              <a:buNone/>
            </a:pPr>
            <a:r>
              <a:rPr lang="en-IN" altLang="en-US" sz="1200">
                <a:sym typeface="+mn-ea"/>
              </a:rPr>
              <a:t>String name;</a:t>
            </a:r>
            <a:endParaRPr lang="en-IN" altLang="en-US" sz="1200">
              <a:sym typeface="+mn-ea"/>
            </a:endParaRPr>
          </a:p>
          <a:p>
            <a:pPr marL="914400" lvl="2" indent="0">
              <a:buNone/>
            </a:pPr>
            <a:r>
              <a:rPr lang="en-IN" altLang="en-US" sz="1200">
                <a:sym typeface="+mn-ea"/>
              </a:rPr>
              <a:t>	public void print(){</a:t>
            </a:r>
            <a:br>
              <a:rPr lang="en-IN" altLang="en-US" sz="1200">
                <a:sym typeface="+mn-ea"/>
              </a:rPr>
            </a:br>
            <a:r>
              <a:rPr lang="en-IN" altLang="en-US" sz="1200">
                <a:sym typeface="+mn-ea"/>
              </a:rPr>
              <a:t>		system.out.println(“parent class method”);</a:t>
            </a:r>
            <a:endParaRPr lang="en-IN" altLang="en-US" sz="1200"/>
          </a:p>
          <a:p>
            <a:pPr marL="914400" lvl="2" indent="0">
              <a:buNone/>
            </a:pPr>
            <a:r>
              <a:rPr lang="en-IN" altLang="en-US" sz="1200">
                <a:sym typeface="+mn-ea"/>
              </a:rPr>
              <a:t>}</a:t>
            </a:r>
            <a:endParaRPr lang="en-IN" altLang="en-US" sz="1200"/>
          </a:p>
          <a:p>
            <a:pPr marL="914400" lvl="2" indent="0">
              <a:buNone/>
            </a:pPr>
            <a:r>
              <a:rPr lang="en-IN" altLang="en-US" sz="1200">
                <a:sym typeface="+mn-ea"/>
              </a:rPr>
              <a:t>public class child extends parent{</a:t>
            </a:r>
            <a:endParaRPr lang="en-IN" altLang="en-US" sz="1200">
              <a:sym typeface="+mn-ea"/>
            </a:endParaRPr>
          </a:p>
          <a:p>
            <a:pPr marL="914400" lvl="2" indent="0">
              <a:buNone/>
            </a:pPr>
            <a:r>
              <a:rPr lang="en-IN" altLang="en-US" sz="1200">
                <a:sym typeface="+mn-ea"/>
              </a:rPr>
              <a:t>int age;</a:t>
            </a:r>
            <a:endParaRPr lang="en-IN" altLang="en-US" sz="1200"/>
          </a:p>
          <a:p>
            <a:pPr marL="914400" lvl="2" indent="0">
              <a:buNone/>
            </a:pPr>
            <a:r>
              <a:rPr lang="en-IN" altLang="en-US" sz="1200">
                <a:sym typeface="+mn-ea"/>
              </a:rPr>
              <a:t>	public void print(){</a:t>
            </a:r>
            <a:br>
              <a:rPr lang="en-IN" altLang="en-US" sz="1200">
                <a:sym typeface="+mn-ea"/>
              </a:rPr>
            </a:br>
            <a:r>
              <a:rPr lang="en-IN" altLang="en-US" sz="1200">
                <a:sym typeface="+mn-ea"/>
              </a:rPr>
              <a:t>		system.out.println(“child class method”);</a:t>
            </a:r>
            <a:endParaRPr lang="en-IN" altLang="en-US" sz="1200"/>
          </a:p>
          <a:p>
            <a:pPr marL="914400" lvl="2" indent="0">
              <a:buNone/>
            </a:pPr>
            <a:r>
              <a:rPr lang="en-IN" altLang="en-US" sz="1200">
                <a:sym typeface="+mn-ea"/>
              </a:rPr>
              <a:t>}</a:t>
            </a:r>
            <a:endParaRPr lang="en-IN" altLang="en-US" sz="1200"/>
          </a:p>
          <a:p>
            <a:pPr marL="914400" lvl="2" indent="0">
              <a:buNone/>
            </a:pPr>
            <a:r>
              <a:rPr lang="en-IN" altLang="en-US" sz="1200">
                <a:sym typeface="+mn-ea"/>
              </a:rPr>
              <a:t>class downcasting {</a:t>
            </a:r>
            <a:endParaRPr lang="en-IN" altLang="en-US" sz="1200"/>
          </a:p>
          <a:p>
            <a:pPr marL="914400" lvl="2" indent="0">
              <a:buNone/>
            </a:pPr>
            <a:r>
              <a:rPr lang="en-IN" altLang="en-US" sz="1200">
                <a:sym typeface="+mn-ea"/>
              </a:rPr>
              <a:t>	 public static void main(String args[]) {</a:t>
            </a:r>
            <a:endParaRPr lang="en-IN" altLang="en-US" sz="1200"/>
          </a:p>
          <a:p>
            <a:pPr marL="914400" lvl="2" indent="0">
              <a:buNone/>
            </a:pPr>
            <a:r>
              <a:rPr lang="en-IN" altLang="en-US" sz="1200">
                <a:sym typeface="+mn-ea"/>
              </a:rPr>
              <a:t>		parent p= new child();</a:t>
            </a:r>
            <a:endParaRPr lang="en-IN" altLang="en-US" sz="1200">
              <a:sym typeface="+mn-ea"/>
            </a:endParaRPr>
          </a:p>
          <a:p>
            <a:pPr marL="914400" lvl="2" indent="0">
              <a:buNone/>
            </a:pPr>
            <a:r>
              <a:rPr lang="en-IN" altLang="en-US" sz="1200">
                <a:sym typeface="+mn-ea"/>
              </a:rPr>
              <a:t>		p.name=”parent”;</a:t>
            </a:r>
            <a:endParaRPr lang="en-IN" altLang="en-US" sz="1200">
              <a:sym typeface="+mn-ea"/>
            </a:endParaRPr>
          </a:p>
          <a:p>
            <a:pPr marL="914400" lvl="2" indent="0">
              <a:buNone/>
            </a:pPr>
            <a:r>
              <a:rPr lang="en-IN" altLang="en-US" sz="1200">
                <a:sym typeface="+mn-ea"/>
              </a:rPr>
              <a:t>		child c=(child)p;</a:t>
            </a:r>
            <a:endParaRPr lang="en-IN" altLang="en-US" sz="1200">
              <a:sym typeface="+mn-ea"/>
            </a:endParaRPr>
          </a:p>
          <a:p>
            <a:pPr marL="914400" lvl="2" indent="0">
              <a:buNone/>
            </a:pPr>
            <a:r>
              <a:rPr lang="en-IN" altLang="en-US" sz="1200">
                <a:sym typeface="+mn-ea"/>
              </a:rPr>
              <a:t>		c.age=20;</a:t>
            </a:r>
            <a:endParaRPr lang="en-IN" altLang="en-US" sz="1200">
              <a:sym typeface="+mn-ea"/>
            </a:endParaRPr>
          </a:p>
          <a:p>
            <a:pPr marL="0" lvl="2" indent="0">
              <a:buNone/>
            </a:pPr>
            <a:r>
              <a:rPr lang="en-IN" altLang="en-US" sz="1200"/>
              <a:t>			</a:t>
            </a:r>
            <a:r>
              <a:rPr lang="en-IN" altLang="en-US" sz="1200">
                <a:sym typeface="+mn-ea"/>
              </a:rPr>
              <a:t>system.out.println(c.name);</a:t>
            </a:r>
            <a:endParaRPr lang="en-IN" altLang="en-US" sz="1200">
              <a:sym typeface="+mn-ea"/>
            </a:endParaRPr>
          </a:p>
          <a:p>
            <a:pPr marL="0" lvl="2" indent="0">
              <a:buNone/>
            </a:pPr>
            <a:r>
              <a:rPr lang="en-IN" altLang="en-US" sz="1200">
                <a:sym typeface="+mn-ea"/>
              </a:rPr>
              <a:t>			system.out.println(c.age);</a:t>
            </a:r>
            <a:endParaRPr lang="en-IN" altLang="en-US" sz="1200"/>
          </a:p>
          <a:p>
            <a:pPr marL="914400" lvl="2" indent="0">
              <a:buNone/>
            </a:pPr>
            <a:r>
              <a:rPr lang="en-IN" altLang="en-US" sz="1200">
                <a:sym typeface="+mn-ea"/>
              </a:rPr>
              <a:t>		c.print();</a:t>
            </a:r>
            <a:endParaRPr lang="en-IN" altLang="en-US" sz="1200"/>
          </a:p>
          <a:p>
            <a:pPr marL="914400" lvl="2" indent="0">
              <a:buNone/>
            </a:pPr>
            <a:r>
              <a:rPr lang="en-IN" altLang="en-US" sz="1200">
                <a:sym typeface="+mn-ea"/>
              </a:rPr>
              <a:t>}</a:t>
            </a:r>
            <a:endParaRPr lang="en-IN" altLang="en-US" sz="1200"/>
          </a:p>
          <a:p>
            <a:pPr marL="914400" lvl="2" indent="0">
              <a:buNone/>
            </a:pPr>
            <a:r>
              <a:rPr lang="en-IN" altLang="en-US" sz="1200">
                <a:sym typeface="+mn-ea"/>
              </a:rPr>
              <a:t>}</a:t>
            </a:r>
            <a:endParaRPr lang="en-IN" altLang="en-US" sz="1200"/>
          </a:p>
          <a:p>
            <a:endParaRPr lang="en-US" sz="1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ln w="22225">
                  <a:solidFill>
                    <a:schemeClr val="accent2"/>
                  </a:solidFill>
                  <a:prstDash val="solid"/>
                </a:ln>
                <a:solidFill>
                  <a:schemeClr val="accent2">
                    <a:lumMod val="40000"/>
                    <a:lumOff val="60000"/>
                  </a:schemeClr>
                </a:solidFill>
                <a:effectLst/>
              </a:rPr>
              <a:t>Exception handling</a:t>
            </a:r>
            <a:endParaRPr lang="en-IN" alt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a:xfrm>
            <a:off x="609600" y="1219835"/>
            <a:ext cx="10972800" cy="5345430"/>
          </a:xfrm>
        </p:spPr>
        <p:txBody>
          <a:bodyPr/>
          <a:p>
            <a:r>
              <a:rPr lang="en-IN" altLang="en-US" sz="1800"/>
              <a:t>Exceptions are some unexpected or eroneous conditions</a:t>
            </a:r>
            <a:endParaRPr lang="en-IN" altLang="en-US" sz="1800"/>
          </a:p>
          <a:p>
            <a:r>
              <a:rPr lang="en-IN" altLang="en-US" sz="1800"/>
              <a:t>The mechanisms used to handle these conditions are conditions are known as exception handling</a:t>
            </a:r>
            <a:endParaRPr lang="en-IN" altLang="en-US" sz="1800"/>
          </a:p>
          <a:p>
            <a:r>
              <a:rPr lang="en-IN" altLang="en-US" sz="1800"/>
              <a:t>We will use this mainly to maintain the normal flow of the program</a:t>
            </a:r>
            <a:endParaRPr lang="en-IN" altLang="en-US" sz="1800"/>
          </a:p>
          <a:p>
            <a:r>
              <a:rPr lang="en-IN" altLang="en-US" sz="1800"/>
              <a:t>Major exceptions are ClassNotFoundException, IOException, SQLException, RemoteException, etc.</a:t>
            </a:r>
            <a:endParaRPr lang="en-IN" altLang="en-US" sz="1800"/>
          </a:p>
          <a:p>
            <a:r>
              <a:rPr lang="en-IN" altLang="en-US" sz="1800"/>
              <a:t>Types of exceptions are Checked Exception, Unchecked Exception and Error</a:t>
            </a:r>
            <a:endParaRPr lang="en-IN" altLang="en-US" sz="1800"/>
          </a:p>
          <a:p>
            <a:pPr marL="0" indent="0">
              <a:buNone/>
            </a:pPr>
            <a:r>
              <a:rPr lang="en-IN" altLang="en-US" sz="1800" b="1"/>
              <a:t> Checked Exception:</a:t>
            </a:r>
            <a:endParaRPr lang="en-IN" altLang="en-US" sz="1800" b="1"/>
          </a:p>
          <a:p>
            <a:pPr marL="0" indent="0">
              <a:buNone/>
            </a:pPr>
            <a:r>
              <a:rPr lang="en-IN" altLang="en-US" sz="1800"/>
              <a:t>	The classes that directly inherit the Throwable class except RuntimeException and Error are 	known as checked exceptions. For example, IOException, SQLException, etc. Checked 	exceptions are checked at compile-time.</a:t>
            </a:r>
            <a:endParaRPr lang="en-IN" altLang="en-US" sz="1800"/>
          </a:p>
          <a:p>
            <a:pPr marL="0" indent="0">
              <a:buNone/>
            </a:pPr>
            <a:r>
              <a:rPr lang="en-IN" altLang="en-US" sz="1800" b="1"/>
              <a:t>Unchecked Exception:</a:t>
            </a:r>
            <a:endParaRPr lang="en-IN" altLang="en-US" sz="1800" b="1"/>
          </a:p>
          <a:p>
            <a:pPr marL="0" indent="0">
              <a:buNone/>
            </a:pPr>
            <a:r>
              <a:rPr lang="en-IN" altLang="en-US" sz="1800"/>
              <a:t>	The classes that inherit the RuntimeException are known as unchecked exceptions. For example, 	ArithmeticException, NullPointerException, ArrayIndexOutOfBoundsException, etc. Unchecked 	exceptions are not checked at compile-time, but they are checked at runtime.</a:t>
            </a:r>
            <a:endParaRPr lang="en-IN" altLang="en-US" sz="1800"/>
          </a:p>
          <a:p>
            <a:pPr marL="0" indent="0">
              <a:buNone/>
            </a:pPr>
            <a:r>
              <a:rPr lang="en-IN" altLang="en-US" sz="1800" b="1"/>
              <a:t>Error:</a:t>
            </a:r>
            <a:endParaRPr lang="en-IN" altLang="en-US" sz="1800" b="1"/>
          </a:p>
          <a:p>
            <a:pPr marL="0" indent="0">
              <a:buNone/>
            </a:pPr>
            <a:r>
              <a:rPr lang="en-IN" altLang="en-US" sz="1800"/>
              <a:t>	Error is irrecoverable. Some example of errors are OutOfMemoryError, VirtualMachineError, 	AssertionError etc.</a:t>
            </a:r>
            <a:endParaRPr lang="en-IN" altLang="en-US"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ln w="22225">
                  <a:solidFill>
                    <a:schemeClr val="accent2"/>
                  </a:solidFill>
                  <a:prstDash val="solid"/>
                </a:ln>
                <a:solidFill>
                  <a:schemeClr val="accent2">
                    <a:lumMod val="40000"/>
                    <a:lumOff val="60000"/>
                  </a:schemeClr>
                </a:solidFill>
                <a:effectLst/>
              </a:rPr>
              <a:t>Heirarchy of Java Exception classes</a:t>
            </a:r>
            <a:endParaRPr lang="en-IN" altLang="en-US">
              <a:ln w="22225">
                <a:solidFill>
                  <a:schemeClr val="accent2"/>
                </a:solidFill>
                <a:prstDash val="solid"/>
              </a:ln>
              <a:solidFill>
                <a:schemeClr val="accent2">
                  <a:lumMod val="40000"/>
                  <a:lumOff val="60000"/>
                </a:schemeClr>
              </a:solidFill>
              <a:effectLst/>
            </a:endParaRPr>
          </a:p>
        </p:txBody>
      </p:sp>
      <p:graphicFrame>
        <p:nvGraphicFramePr>
          <p:cNvPr id="4" name="Content Placeholder 3"/>
          <p:cNvGraphicFramePr>
            <a:graphicFrameLocks noChangeAspect="1"/>
          </p:cNvGraphicFramePr>
          <p:nvPr>
            <p:ph idx="1"/>
          </p:nvPr>
        </p:nvGraphicFramePr>
        <p:xfrm>
          <a:off x="2510155" y="1009650"/>
          <a:ext cx="7307580" cy="5721350"/>
        </p:xfrm>
        <a:graphic>
          <a:graphicData uri="http://schemas.openxmlformats.org/presentationml/2006/ole">
            <mc:AlternateContent xmlns:mc="http://schemas.openxmlformats.org/markup-compatibility/2006">
              <mc:Choice xmlns:v="urn:schemas-microsoft-com:vml" Requires="v">
                <p:oleObj spid="_x0000_s5" name="" r:id="rId1" imgW="4495800" imgH="5172075" progId="Paint.Picture">
                  <p:embed/>
                </p:oleObj>
              </mc:Choice>
              <mc:Fallback>
                <p:oleObj name="" r:id="rId1" imgW="4495800" imgH="5172075" progId="Paint.Picture">
                  <p:embed/>
                  <p:pic>
                    <p:nvPicPr>
                      <p:cNvPr id="0" name="Picture 4"/>
                      <p:cNvPicPr/>
                      <p:nvPr/>
                    </p:nvPicPr>
                    <p:blipFill>
                      <a:blip r:embed="rId2"/>
                      <a:stretch>
                        <a:fillRect/>
                      </a:stretch>
                    </p:blipFill>
                    <p:spPr>
                      <a:xfrm>
                        <a:off x="2510155" y="1009650"/>
                        <a:ext cx="7307580" cy="5721350"/>
                      </a:xfrm>
                      <a:prstGeom prst="rect">
                        <a:avLst/>
                      </a:prstGeom>
                    </p:spPr>
                  </p:pic>
                </p:oleObj>
              </mc:Fallback>
            </mc:AlternateContent>
          </a:graphicData>
        </a:graphic>
      </p:graphicFrame>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5570</Words>
  <Application>WPS Presentation</Application>
  <PresentationFormat>Widescreen</PresentationFormat>
  <Paragraphs>141</Paragraphs>
  <Slides>10</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10</vt:i4>
      </vt:variant>
    </vt:vector>
  </HeadingPairs>
  <TitlesOfParts>
    <vt:vector size="19" baseType="lpstr">
      <vt:lpstr>Arial</vt:lpstr>
      <vt:lpstr>SimSun</vt:lpstr>
      <vt:lpstr>Wingdings</vt:lpstr>
      <vt:lpstr>Arial Black</vt:lpstr>
      <vt:lpstr>Microsoft YaHei</vt:lpstr>
      <vt:lpstr>Arial Unicode MS</vt:lpstr>
      <vt:lpstr>Calibri</vt:lpstr>
      <vt:lpstr>Blue Waves</vt:lpstr>
      <vt:lpstr>Paint.Picture</vt:lpstr>
      <vt:lpstr>ADVANCED JAVA</vt:lpstr>
      <vt:lpstr>Inheritance</vt:lpstr>
      <vt:lpstr>Non Access Modifiers</vt:lpstr>
      <vt:lpstr>Non Access Modifiers</vt:lpstr>
      <vt:lpstr>Polymorphism</vt:lpstr>
      <vt:lpstr>Typecasting</vt:lpstr>
      <vt:lpstr>Typecasting</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JAVA</dc:title>
  <dc:creator/>
  <cp:lastModifiedBy>lance</cp:lastModifiedBy>
  <cp:revision>15</cp:revision>
  <dcterms:created xsi:type="dcterms:W3CDTF">2022-11-11T18:12:00Z</dcterms:created>
  <dcterms:modified xsi:type="dcterms:W3CDTF">2022-11-16T18:06:48Z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E076D5F578264AFDBAB57E5054D85E3A</vt:lpwstr>
  </property>
  <property fmtid="{D5CDD505-2E9C-101B-9397-08002B2CF9AE}" pid="3" name="KSOProductBuildVer">
    <vt:lpwstr>1033-11.2.0.11380</vt:lpwstr>
  </property>
</Properties>
</file>