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Types of Testing</a:t>
            </a:r>
            <a:endParaRPr lang="en-IN" altLang="en-US">
              <a:solidFill>
                <a:schemeClr val="accent1"/>
              </a:solidFill>
              <a:effectLst>
                <a:outerShdw blurRad="38100" dist="25400" dir="5400000" algn="ctr" rotWithShape="0">
                  <a:srgbClr val="6E747A">
                    <a:alpha val="43000"/>
                  </a:srgbClr>
                </a:outerShdw>
              </a:effectLst>
            </a:endParaRPr>
          </a:p>
        </p:txBody>
      </p:sp>
      <p:sp>
        <p:nvSpPr>
          <p:cNvPr id="5" name="Content Placeholder 4"/>
          <p:cNvSpPr>
            <a:spLocks noGrp="1"/>
          </p:cNvSpPr>
          <p:nvPr>
            <p:ph idx="1"/>
          </p:nvPr>
        </p:nvSpPr>
        <p:spPr/>
        <p:txBody>
          <a:bodyPr/>
          <a:p>
            <a:r>
              <a:rPr lang="en-IN" altLang="en-US" sz="2400"/>
              <a:t>Unit Testing</a:t>
            </a:r>
            <a:endParaRPr lang="en-IN" altLang="en-US" sz="2400"/>
          </a:p>
          <a:p>
            <a:r>
              <a:rPr lang="en-IN" altLang="en-US" sz="2400"/>
              <a:t>Functional Testing</a:t>
            </a:r>
            <a:endParaRPr lang="en-IN" altLang="en-US" sz="2400"/>
          </a:p>
          <a:p>
            <a:r>
              <a:rPr lang="en-IN" altLang="en-US" sz="2400"/>
              <a:t>Integration Testing</a:t>
            </a:r>
            <a:endParaRPr lang="en-IN" altLang="en-US" sz="2400"/>
          </a:p>
          <a:p>
            <a:r>
              <a:rPr lang="en-IN" altLang="en-US" sz="2400"/>
              <a:t>End to End Testing</a:t>
            </a:r>
            <a:endParaRPr lang="en-IN" altLang="en-US" sz="2400"/>
          </a:p>
          <a:p>
            <a:r>
              <a:rPr lang="en-IN" altLang="en-US" sz="2400"/>
              <a:t>Regression Testing</a:t>
            </a:r>
            <a:endParaRPr lang="en-IN" altLang="en-US" sz="2400"/>
          </a:p>
          <a:p>
            <a:r>
              <a:rPr lang="en-IN" altLang="en-US" sz="2400"/>
              <a:t>Non-Functional Testing</a:t>
            </a:r>
            <a:endParaRPr lang="en-IN" altLang="en-US" sz="2400"/>
          </a:p>
          <a:p>
            <a:r>
              <a:rPr lang="en-IN" altLang="en-US" sz="2400"/>
              <a:t>User Acceptance Testing</a:t>
            </a:r>
            <a:endParaRPr lang="en-I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Unit Testing</a:t>
            </a:r>
            <a:endParaRPr lang="en-IN"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1800"/>
              <a:t>Unit tests are very low level and close to the source of an application</a:t>
            </a:r>
            <a:endParaRPr lang="en-US" sz="1800"/>
          </a:p>
          <a:p>
            <a:r>
              <a:rPr lang="en-IN" altLang="en-US" sz="1800"/>
              <a:t>These tests are generally performed by the developers as these tests will be conducted at the code level</a:t>
            </a:r>
            <a:endParaRPr lang="en-US" sz="1800"/>
          </a:p>
          <a:p>
            <a:r>
              <a:rPr lang="en-US" sz="1800"/>
              <a:t>They consist in testing individual methods and functions of the classes, components, or modules used by your software</a:t>
            </a:r>
            <a:endParaRPr lang="en-US" sz="1800"/>
          </a:p>
          <a:p>
            <a:r>
              <a:rPr lang="en-US" sz="1800"/>
              <a:t>Unit tests are generally quite cheap to automate and can run very quickly by a continuous integration server</a:t>
            </a:r>
            <a:endParaRPr 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sym typeface="+mn-ea"/>
              </a:rPr>
              <a:t>Functional Testing</a:t>
            </a:r>
            <a:endParaRPr lang="en-IN" altLang="en-US" b="1">
              <a:solidFill>
                <a:schemeClr val="accent1"/>
              </a:solidFill>
              <a:effectLst>
                <a:outerShdw blurRad="38100" dist="25400" dir="5400000" algn="ctr" rotWithShape="0">
                  <a:srgbClr val="6E747A">
                    <a:alpha val="43000"/>
                  </a:srgbClr>
                </a:outerShdw>
              </a:effectLst>
              <a:sym typeface="+mn-ea"/>
            </a:endParaRPr>
          </a:p>
        </p:txBody>
      </p:sp>
      <p:sp>
        <p:nvSpPr>
          <p:cNvPr id="3" name="Content Placeholder 2"/>
          <p:cNvSpPr>
            <a:spLocks noGrp="1"/>
          </p:cNvSpPr>
          <p:nvPr>
            <p:ph idx="1"/>
          </p:nvPr>
        </p:nvSpPr>
        <p:spPr/>
        <p:txBody>
          <a:bodyPr/>
          <a:p>
            <a:r>
              <a:rPr lang="en-US" sz="1800"/>
              <a:t>Functional tests focus on the business requirements of an application</a:t>
            </a:r>
            <a:endParaRPr lang="en-US" sz="1800"/>
          </a:p>
          <a:p>
            <a:r>
              <a:rPr lang="en-US" sz="1800"/>
              <a:t>They only verify the output of an action and do not check the intermediate states of the system when performing that action</a:t>
            </a:r>
            <a:endParaRPr lang="en-US" sz="1800"/>
          </a:p>
          <a:p>
            <a:r>
              <a:rPr lang="en-IN" altLang="en-US" sz="1800"/>
              <a:t>This basically checks for the functionality of the each component </a:t>
            </a:r>
            <a:r>
              <a:rPr lang="en-IN" altLang="en-US" sz="1800">
                <a:solidFill>
                  <a:schemeClr val="tx1"/>
                </a:solidFill>
                <a:uFillTx/>
              </a:rPr>
              <a:t>of the system</a:t>
            </a:r>
            <a:endParaRPr lang="en-US" sz="1800"/>
          </a:p>
          <a:p>
            <a:r>
              <a:rPr lang="en-US" sz="1800"/>
              <a:t>There is sometimes a confusion between integration tests and functional tests as they both require multiple components to interact with each other</a:t>
            </a:r>
            <a:endParaRPr lang="en-US" sz="1800"/>
          </a:p>
          <a:p>
            <a:r>
              <a:rPr lang="en-US" sz="1800"/>
              <a:t>The difference is that an integration test may simply verify that you can query the database while a functional test would expect to get a specific value from the database as defined by the product requirements</a:t>
            </a:r>
            <a:endParaRPr 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Integration Testing</a:t>
            </a:r>
            <a:endParaRPr lang="en-IN"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1800"/>
              <a:t>Integration testing is the process of testing the interface between two software units or modules</a:t>
            </a:r>
            <a:endParaRPr lang="en-US" sz="1800"/>
          </a:p>
          <a:p>
            <a:r>
              <a:rPr lang="en-US" sz="1800"/>
              <a:t> It focuses on determining the correctness of the interface. The purpose of integration testing is to expose faults in the interaction between integrated units</a:t>
            </a:r>
            <a:endParaRPr lang="en-US" sz="1800"/>
          </a:p>
          <a:p>
            <a:r>
              <a:rPr lang="en-US" sz="1800"/>
              <a:t>Integration tests verify that different modules or services used by your application work well together</a:t>
            </a:r>
            <a:endParaRPr lang="en-US" sz="1800"/>
          </a:p>
          <a:p>
            <a:r>
              <a:rPr lang="en-US" sz="1800"/>
              <a:t>For example, it can be testing the interaction with the database or making sure that microservices work together as expected. These types of tests are more expensive to run as they require multiple parts of the application to be up and running.</a:t>
            </a: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Regression Testing</a:t>
            </a:r>
            <a:endParaRPr lang="en-IN"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IN" altLang="en-US" sz="1800"/>
              <a:t>Regression testing is testing of changed and unchanged features of the applicaiton</a:t>
            </a:r>
            <a:endParaRPr lang="en-IN" altLang="en-US" sz="1800"/>
          </a:p>
          <a:p>
            <a:r>
              <a:rPr lang="en-IN" altLang="en-US" sz="1800"/>
              <a:t>Whenever a defect is fixed, regression test needs to be performed in order to make sure that the fixed changes does not have impacted the other features of the application</a:t>
            </a:r>
            <a:endParaRPr lang="en-IN" altLang="en-US" sz="1800"/>
          </a:p>
          <a:p>
            <a:r>
              <a:rPr lang="en-IN" altLang="en-US" sz="1800"/>
              <a:t>Regression tests will also be executed when there is a new feature added  to system in order to make sure that the new feature doesn’t have any impacts on the existing functionalities</a:t>
            </a:r>
            <a:endParaRPr lang="en-IN" altLang="en-US" sz="1800"/>
          </a:p>
          <a:p>
            <a:r>
              <a:rPr lang="en-IN" altLang="en-US" sz="1800"/>
              <a:t>Whenever some enhancements/modifications are done on the code, regression testing is needed in order to make sure that it doesn’t break the application</a:t>
            </a:r>
            <a:endParaRPr lang="en-IN" altLang="en-US" sz="1800"/>
          </a:p>
          <a:p>
            <a:r>
              <a:rPr lang="en-IN" altLang="en-US" sz="1800"/>
              <a:t>Generally the test cases which covers the major positive flows will be identified for regression testing. As these tests are repeated, these tests are automated in most of the cases</a:t>
            </a:r>
            <a:endParaRPr lang="en-IN" altLang="en-US" sz="1800"/>
          </a:p>
          <a:p>
            <a:pPr marL="0" indent="0">
              <a:buNone/>
            </a:pPr>
            <a:endParaRPr lang="en-IN" altLang="en-US" sz="1800"/>
          </a:p>
          <a:p>
            <a:endParaRPr lang="en-IN" alt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a:solidFill>
                  <a:schemeClr val="accent1"/>
                </a:solidFill>
                <a:effectLst>
                  <a:outerShdw blurRad="38100" dist="25400" dir="5400000" algn="ctr" rotWithShape="0">
                    <a:srgbClr val="6E747A">
                      <a:alpha val="43000"/>
                    </a:srgbClr>
                  </a:outerShdw>
                </a:effectLst>
              </a:rPr>
              <a:t>End To End testing</a:t>
            </a:r>
            <a:endParaRPr lang="en-IN" alt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1800"/>
              <a:t>End-to-end testing replicates a user behavior with the software in a complete application environment</a:t>
            </a:r>
            <a:endParaRPr lang="en-US" sz="1800"/>
          </a:p>
          <a:p>
            <a:r>
              <a:rPr lang="en-US" sz="1800"/>
              <a:t>It verifies that various user flows work as expected and can be as simple as loading a web page or logging in or much more complex scenarios verifying email notifications, online payments, etc</a:t>
            </a:r>
            <a:endParaRPr lang="en-US" sz="1800"/>
          </a:p>
          <a:p>
            <a:r>
              <a:rPr lang="en-US" sz="1800"/>
              <a:t>End-to-end tests are very useful, but they're expensive to perform and can be hard to maintain when they're automated</a:t>
            </a:r>
            <a:endParaRPr lang="en-US" sz="1800"/>
          </a:p>
          <a:p>
            <a:r>
              <a:rPr lang="en-US" sz="1800"/>
              <a:t>It is recommended to have a few key end-to-end tests and rely more on lower level types of testing (unit and integration tests) to be able to quickly identify breaking changes.</a:t>
            </a:r>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a:solidFill>
                  <a:schemeClr val="accent1"/>
                </a:solidFill>
                <a:effectLst>
                  <a:outerShdw blurRad="38100" dist="25400" dir="5400000" algn="ctr" rotWithShape="0">
                    <a:srgbClr val="6E747A">
                      <a:alpha val="43000"/>
                    </a:srgbClr>
                  </a:outerShdw>
                </a:effectLst>
              </a:rPr>
              <a:t>User Acceptance Testing</a:t>
            </a:r>
            <a:endParaRPr lang="en-IN" alt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1800"/>
              <a:t>User Acceptance Testing is a testing methodology where clients/end users participate in product testing to validate the product against their requirements</a:t>
            </a:r>
            <a:endParaRPr lang="en-US" sz="1800"/>
          </a:p>
          <a:p>
            <a:r>
              <a:rPr lang="en-US" sz="1800"/>
              <a:t>It is </a:t>
            </a:r>
            <a:r>
              <a:rPr lang="en-IN" altLang="en-US" sz="1800"/>
              <a:t>mostly </a:t>
            </a:r>
            <a:r>
              <a:rPr lang="en-US" sz="1800"/>
              <a:t>done at the client’s site</a:t>
            </a:r>
            <a:endParaRPr lang="en-US" sz="1800"/>
          </a:p>
          <a:p>
            <a:r>
              <a:rPr lang="en-US" sz="1800"/>
              <a:t>For industries such as medicine or aerospace, contractual and regulatory compliance testing and operational acceptance tests are also performed as part of user acceptance tests</a:t>
            </a:r>
            <a:endParaRPr lang="en-US" sz="1800"/>
          </a:p>
          <a:p>
            <a:r>
              <a:rPr lang="en-US" sz="1800"/>
              <a:t>UAT is context-dependent and UAT plans are prepared based on requirements and are not required to perform all kinds of user acceptance tests and are even coordinated and contributed by the testing team.</a:t>
            </a:r>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ln/>
                <a:solidFill>
                  <a:schemeClr val="accent1"/>
                </a:solidFill>
                <a:effectLst>
                  <a:outerShdw blurRad="38100" dist="25400" dir="5400000" algn="ctr" rotWithShape="0">
                    <a:srgbClr val="6E747A">
                      <a:alpha val="43000"/>
                    </a:srgbClr>
                  </a:outerShdw>
                </a:effectLst>
              </a:rPr>
              <a:t>Non Functional Testing</a:t>
            </a:r>
            <a:endParaRPr lang="en-IN" altLang="en-US">
              <a:ln/>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IN" altLang="en-US" sz="1800"/>
              <a:t>Testing the non functional requirements of the application is known as Non Functional Testing</a:t>
            </a:r>
            <a:endParaRPr lang="en-IN" altLang="en-US" sz="1800"/>
          </a:p>
          <a:p>
            <a:r>
              <a:rPr lang="en-IN" altLang="en-US" sz="1575"/>
              <a:t>Below are the major non functional tests</a:t>
            </a:r>
            <a:endParaRPr lang="en-IN" altLang="en-US" sz="1575"/>
          </a:p>
          <a:p>
            <a:pPr lvl="1"/>
            <a:r>
              <a:rPr lang="en-IN" altLang="en-US" sz="1375" b="1"/>
              <a:t>Compatibility testing:</a:t>
            </a:r>
            <a:r>
              <a:rPr lang="en-IN" altLang="en-US" sz="1375"/>
              <a:t> A type of testing to ensure that a software program or system is compatible with other software programs or systems.</a:t>
            </a:r>
            <a:endParaRPr lang="en-IN" altLang="en-US" sz="1375"/>
          </a:p>
          <a:p>
            <a:pPr lvl="1"/>
            <a:r>
              <a:rPr lang="en-IN" altLang="en-US" sz="1375" b="1"/>
              <a:t>Compliance testing:</a:t>
            </a:r>
            <a:r>
              <a:rPr lang="en-IN" altLang="en-US" sz="1375"/>
              <a:t> A type of testing to ensure that a software program or system meets a specific compliance standard, such as HIPAA or Sarbanes-Oxley.</a:t>
            </a:r>
            <a:endParaRPr lang="en-IN" altLang="en-US" sz="1375"/>
          </a:p>
          <a:p>
            <a:pPr lvl="1"/>
            <a:r>
              <a:rPr lang="en-IN" altLang="en-US" sz="1375" b="1"/>
              <a:t>Endurance testing: </a:t>
            </a:r>
            <a:r>
              <a:rPr lang="en-IN" altLang="en-US" sz="1375"/>
              <a:t>A type of testing to ensure that a software program or system can handle a long-term, continuous load.</a:t>
            </a:r>
            <a:endParaRPr lang="en-IN" altLang="en-US" sz="1375"/>
          </a:p>
          <a:p>
            <a:pPr lvl="1"/>
            <a:r>
              <a:rPr lang="en-IN" altLang="en-US" sz="1375" b="1"/>
              <a:t>Load testing:</a:t>
            </a:r>
            <a:r>
              <a:rPr lang="en-IN" altLang="en-US" sz="1375"/>
              <a:t> A type of testing to ensure that a software program or system can handle a large number of users or transactions.</a:t>
            </a:r>
            <a:endParaRPr lang="en-IN" altLang="en-US" sz="1375"/>
          </a:p>
          <a:p>
            <a:pPr lvl="1"/>
            <a:r>
              <a:rPr lang="en-IN" altLang="en-US" sz="1375" b="1"/>
              <a:t>Performance testing:</a:t>
            </a:r>
            <a:r>
              <a:rPr lang="en-IN" altLang="en-US" sz="1375"/>
              <a:t> A type of testing to ensure that a software program or system meets specific performance goals, such as response time or throughput.</a:t>
            </a:r>
            <a:endParaRPr lang="en-IN" altLang="en-US" sz="1375"/>
          </a:p>
          <a:p>
            <a:pPr lvl="1"/>
            <a:r>
              <a:rPr lang="en-IN" altLang="en-US" sz="1375" b="1"/>
              <a:t>Recovery testing:</a:t>
            </a:r>
            <a:r>
              <a:rPr lang="en-IN" altLang="en-US" sz="1375"/>
              <a:t> A type of testing to ensure that a software program or system can be recovered from a failure or data loss.</a:t>
            </a:r>
            <a:endParaRPr lang="en-IN" altLang="en-US" sz="1375"/>
          </a:p>
          <a:p>
            <a:pPr lvl="1"/>
            <a:r>
              <a:rPr lang="en-IN" altLang="en-US" sz="1375" b="1"/>
              <a:t>Security testing:</a:t>
            </a:r>
            <a:r>
              <a:rPr lang="en-IN" altLang="en-US" sz="1375"/>
              <a:t> A type of testing to ensure that a software program or system is secure from unauthorized access or attack.</a:t>
            </a:r>
            <a:endParaRPr lang="en-IN" altLang="en-US" sz="1375"/>
          </a:p>
          <a:p>
            <a:pPr lvl="1"/>
            <a:r>
              <a:rPr lang="en-IN" altLang="en-US" sz="1375" b="1"/>
              <a:t>Scalability testing: </a:t>
            </a:r>
            <a:r>
              <a:rPr lang="en-IN" altLang="en-US" sz="1375"/>
              <a:t>A type of testing to ensure that a software program or system can be scaled up or down to meet changing needs.</a:t>
            </a:r>
            <a:endParaRPr lang="en-IN" altLang="en-US" sz="1375"/>
          </a:p>
          <a:p>
            <a:pPr lvl="1"/>
            <a:r>
              <a:rPr lang="en-IN" altLang="en-US" sz="1375" b="1"/>
              <a:t>Stress testing: </a:t>
            </a:r>
            <a:r>
              <a:rPr lang="en-IN" altLang="en-US" sz="1375"/>
              <a:t>A type of testing to ensure that a software program or system can handle an unusually high load.</a:t>
            </a:r>
            <a:endParaRPr lang="en-IN" altLang="en-US" sz="1375"/>
          </a:p>
          <a:p>
            <a:pPr lvl="1"/>
            <a:r>
              <a:rPr lang="en-IN" altLang="en-US" sz="1375" b="1"/>
              <a:t>Usability testing:</a:t>
            </a:r>
            <a:r>
              <a:rPr lang="en-IN" altLang="en-US" sz="1375"/>
              <a:t> A type of testing to ensure that a software program or system is easy to use.</a:t>
            </a:r>
            <a:endParaRPr lang="en-IN" altLang="en-US" sz="1375"/>
          </a:p>
          <a:p>
            <a:pPr lvl="1"/>
            <a:r>
              <a:rPr lang="en-IN" altLang="en-US" sz="1375" b="1"/>
              <a:t>Volume testing:</a:t>
            </a:r>
            <a:r>
              <a:rPr lang="en-IN" altLang="en-US" sz="1375"/>
              <a:t> A type of testing to ensure that a software program or system can handle a large volume of data.</a:t>
            </a:r>
            <a:endParaRPr lang="en-IN" altLang="en-US" sz="1375"/>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5356</Words>
  <Application>WPS Presentation</Application>
  <PresentationFormat>Widescreen</PresentationFormat>
  <Paragraphs>72</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vt:lpstr>
      <vt:lpstr>SimSun</vt:lpstr>
      <vt:lpstr>Wingdings</vt:lpstr>
      <vt:lpstr>Microsoft YaHei</vt:lpstr>
      <vt:lpstr>Arial Unicode MS</vt:lpstr>
      <vt:lpstr>Calibri</vt:lpstr>
      <vt:lpstr>Blue Waves</vt:lpstr>
      <vt:lpstr>Types of Testing</vt:lpstr>
      <vt:lpstr>Unit Testing</vt:lpstr>
      <vt:lpstr>Functional Testing</vt:lpstr>
      <vt:lpstr>Integration Testing</vt:lpstr>
      <vt:lpstr>Regression Testing</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Testing</dc:title>
  <dc:creator/>
  <cp:lastModifiedBy>lance</cp:lastModifiedBy>
  <cp:revision>2</cp:revision>
  <dcterms:created xsi:type="dcterms:W3CDTF">2023-01-03T12:50:00Z</dcterms:created>
  <dcterms:modified xsi:type="dcterms:W3CDTF">2023-01-03T17:24:35Z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B66FDF49223A4C6F90C91528A8E81C73</vt:lpwstr>
  </property>
  <property fmtid="{D5CDD505-2E9C-101B-9397-08002B2CF9AE}" pid="3" name="KSOProductBuildVer">
    <vt:lpwstr>1033-11.2.0.11440</vt:lpwstr>
  </property>
</Properties>
</file>