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pPr algn="ctr"/>
            <a:r>
              <a:rPr lang="en-IN" altLang="en-US">
                <a:ln/>
                <a:solidFill>
                  <a:schemeClr val="accent1"/>
                </a:solidFill>
                <a:effectLst>
                  <a:outerShdw blurRad="38100" dist="25400" dir="5400000" algn="ctr" rotWithShape="0">
                    <a:srgbClr val="6E747A">
                      <a:alpha val="43000"/>
                    </a:srgbClr>
                  </a:outerShdw>
                </a:effectLst>
              </a:rPr>
              <a:t>Software Testing Methodolagy</a:t>
            </a:r>
            <a:endParaRPr lang="en-IN" altLang="en-US">
              <a:ln/>
              <a:solidFill>
                <a:schemeClr val="accent1"/>
              </a:solidFill>
              <a:effectLst>
                <a:outerShdw blurRad="38100" dist="25400" dir="5400000" algn="ctr" rotWithShape="0">
                  <a:srgbClr val="6E747A">
                    <a:alpha val="43000"/>
                  </a:srgbClr>
                </a:outerShdw>
              </a:effectLst>
            </a:endParaRPr>
          </a:p>
        </p:txBody>
      </p:sp>
      <p:sp>
        <p:nvSpPr>
          <p:cNvPr id="5" name="Content Placeholder 4"/>
          <p:cNvSpPr>
            <a:spLocks noGrp="1"/>
          </p:cNvSpPr>
          <p:nvPr>
            <p:ph idx="1"/>
          </p:nvPr>
        </p:nvSpPr>
        <p:spPr/>
        <p:txBody>
          <a:bodyPr/>
          <a:p>
            <a:r>
              <a:rPr lang="en-IN" altLang="en-US"/>
              <a:t>Blackbox testing</a:t>
            </a:r>
            <a:endParaRPr lang="en-IN" altLang="en-US"/>
          </a:p>
          <a:p>
            <a:r>
              <a:rPr lang="en-IN" altLang="en-US"/>
              <a:t>Whitebox testing</a:t>
            </a:r>
            <a:endParaRPr lang="en-IN" altLang="en-US"/>
          </a:p>
          <a:p>
            <a:r>
              <a:rPr lang="en-IN" altLang="en-US"/>
              <a:t>Waterfall testing</a:t>
            </a:r>
            <a:endParaRPr lang="en-IN" altLang="en-US"/>
          </a:p>
          <a:p>
            <a:r>
              <a:rPr lang="en-IN" altLang="en-US"/>
              <a:t>Agile testing</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a:solidFill>
                  <a:schemeClr val="accent1"/>
                </a:solidFill>
                <a:effectLst>
                  <a:outerShdw blurRad="38100" dist="25400" dir="5400000" algn="ctr" rotWithShape="0">
                    <a:srgbClr val="6E747A">
                      <a:alpha val="43000"/>
                    </a:srgbClr>
                  </a:outerShdw>
                </a:effectLst>
              </a:rPr>
              <a:t>Blackbox Testing</a:t>
            </a:r>
            <a:endParaRPr lang="en-IN" alt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IN" altLang="en-US" sz="1800"/>
              <a:t>This is the testing methodology in which the entire application can be tested without even having idea on the code</a:t>
            </a:r>
            <a:endParaRPr lang="en-IN" altLang="en-US" sz="1800"/>
          </a:p>
          <a:p>
            <a:r>
              <a:rPr lang="en-IN" altLang="en-US" sz="1800"/>
              <a:t>Here the functionalities of the appication and its complaince with the requirements will be tested at priority</a:t>
            </a:r>
            <a:endParaRPr lang="en-IN" altLang="en-US" sz="1800"/>
          </a:p>
          <a:p>
            <a:r>
              <a:rPr lang="en-IN" altLang="en-US" sz="1800"/>
              <a:t>Testers involved in the blackbox testing is not expected to have the coding background</a:t>
            </a:r>
            <a:endParaRPr lang="en-IN" altLang="en-US" sz="1800"/>
          </a:p>
          <a:p>
            <a:r>
              <a:rPr lang="en-IN" altLang="en-US" sz="1800"/>
              <a:t>The tests will be majorly focussed on sending inputs and validating the output of the system by comparing it with the expected behaviour</a:t>
            </a:r>
            <a:endParaRPr lang="en-IN" altLang="en-US" sz="1800"/>
          </a:p>
          <a:p>
            <a:r>
              <a:rPr lang="en-IN" altLang="en-US" sz="1800"/>
              <a:t>This is also known as behavioral testing as the agenda is to test whether the system behaves as per the requirement</a:t>
            </a:r>
            <a:endParaRPr lang="en-IN" altLang="en-US" sz="1800"/>
          </a:p>
          <a:p>
            <a:r>
              <a:rPr lang="en-IN" altLang="en-US" sz="1800"/>
              <a:t>This will be done by the dedicated testing team</a:t>
            </a:r>
            <a:endParaRPr lang="en-IN" altLang="en-US" sz="1800"/>
          </a:p>
          <a:p>
            <a:r>
              <a:rPr lang="en-IN" altLang="en-US" sz="1800"/>
              <a:t>Major types are,</a:t>
            </a:r>
            <a:endParaRPr lang="en-IN" altLang="en-US" sz="1800"/>
          </a:p>
          <a:p>
            <a:pPr lvl="1"/>
            <a:r>
              <a:rPr lang="en-IN" altLang="en-US" sz="1575"/>
              <a:t>Functional tests</a:t>
            </a:r>
            <a:endParaRPr lang="en-IN" altLang="en-US" sz="1575"/>
          </a:p>
          <a:p>
            <a:pPr lvl="1"/>
            <a:r>
              <a:rPr lang="en-IN" altLang="en-US" sz="1575"/>
              <a:t>Non Functional tests</a:t>
            </a:r>
            <a:endParaRPr lang="en-IN" altLang="en-US" sz="1575"/>
          </a:p>
          <a:p>
            <a:pPr lvl="1"/>
            <a:r>
              <a:rPr lang="en-IN" altLang="en-US" sz="1575"/>
              <a:t>Regression tests</a:t>
            </a:r>
            <a:endParaRPr lang="en-IN" altLang="en-US" sz="157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a:solidFill>
                  <a:schemeClr val="accent1"/>
                </a:solidFill>
                <a:effectLst>
                  <a:outerShdw blurRad="38100" dist="25400" dir="5400000" algn="ctr" rotWithShape="0">
                    <a:srgbClr val="6E747A">
                      <a:alpha val="43000"/>
                    </a:srgbClr>
                  </a:outerShdw>
                </a:effectLst>
              </a:rPr>
              <a:t>Whitebox Testing</a:t>
            </a:r>
            <a:endParaRPr lang="en-IN" alt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1800"/>
              <a:t>White box testing techniques analyze the internal structures the used data structures, internal design, code structure, and the working of the software rather than just the functionality as in black box testing</a:t>
            </a:r>
            <a:endParaRPr lang="en-US" sz="1800"/>
          </a:p>
          <a:p>
            <a:r>
              <a:rPr lang="en-US" sz="1800"/>
              <a:t>It is also called glass box testing or clear box testing or structural testing. White Box Testing is also known as transparent testing, open box testing</a:t>
            </a:r>
            <a:endParaRPr lang="en-US" sz="1800"/>
          </a:p>
          <a:p>
            <a:r>
              <a:rPr lang="en-IN" altLang="en-US" sz="1800"/>
              <a:t>This testing majorly focuses on testing the codelines of the application, data flow in code, conditions covered, path in which the data flows etc</a:t>
            </a:r>
            <a:endParaRPr lang="en-IN" altLang="en-US" sz="1800"/>
          </a:p>
          <a:p>
            <a:r>
              <a:rPr lang="en-IN" altLang="en-US" sz="1575"/>
              <a:t>Major tests involved in Whitebox testing are,</a:t>
            </a:r>
            <a:endParaRPr lang="en-IN" altLang="en-US" sz="1575"/>
          </a:p>
          <a:p>
            <a:pPr lvl="1"/>
            <a:r>
              <a:rPr lang="en-IN" altLang="en-US" sz="1375" b="1"/>
              <a:t>Statement coverage:</a:t>
            </a:r>
            <a:r>
              <a:rPr lang="en-IN" altLang="en-US" sz="1375"/>
              <a:t> In this technique, the aim is to traverse all statement at least once. Hence, each line of code is tested. In case of a flowchart, every node must be traversed at least once. Since all lines of code are covered, helps in pointing out faulty code.</a:t>
            </a:r>
            <a:endParaRPr lang="en-IN" altLang="en-US" sz="1375"/>
          </a:p>
          <a:p>
            <a:pPr lvl="1"/>
            <a:r>
              <a:rPr lang="en-IN" altLang="en-US" sz="1375" b="1"/>
              <a:t>Branch Coverage:</a:t>
            </a:r>
            <a:r>
              <a:rPr lang="en-IN" altLang="en-US" sz="1375"/>
              <a:t> In this technique, test cases are designed so that each branch from all decision points are traversed at least once. In a flowchart, all edges must be traversed at least once.</a:t>
            </a:r>
            <a:endParaRPr lang="en-IN" altLang="en-US" sz="1375"/>
          </a:p>
          <a:p>
            <a:pPr lvl="1"/>
            <a:r>
              <a:rPr lang="en-IN" altLang="en-US" sz="1375" b="1"/>
              <a:t>Condition Coverage:</a:t>
            </a:r>
            <a:r>
              <a:rPr lang="en-IN" altLang="en-US" sz="1375"/>
              <a:t> In this technique, all individual conditions must be covered as shown in the following example:</a:t>
            </a:r>
            <a:endParaRPr lang="en-IN" altLang="en-US" sz="1375"/>
          </a:p>
          <a:p>
            <a:pPr marL="1371600" lvl="3" indent="0">
              <a:buNone/>
            </a:pPr>
            <a:r>
              <a:rPr lang="en-IN" altLang="en-US" sz="975"/>
              <a:t>READ X, Y</a:t>
            </a:r>
            <a:endParaRPr lang="en-IN" altLang="en-US" sz="975"/>
          </a:p>
          <a:p>
            <a:pPr marL="1371600" lvl="3" indent="0">
              <a:buNone/>
            </a:pPr>
            <a:r>
              <a:rPr lang="en-IN" altLang="en-US" sz="975"/>
              <a:t>IF(X == 0 || Y == 0)</a:t>
            </a:r>
            <a:endParaRPr lang="en-IN" altLang="en-US" sz="975"/>
          </a:p>
          <a:p>
            <a:pPr marL="1371600" lvl="3" indent="0">
              <a:buNone/>
            </a:pPr>
            <a:r>
              <a:rPr lang="en-IN" altLang="en-US" sz="975"/>
              <a:t>PRINT ‘0’</a:t>
            </a:r>
            <a:endParaRPr lang="en-IN" altLang="en-US" sz="975"/>
          </a:p>
          <a:p>
            <a:pPr marL="1371600" lvl="3" indent="0">
              <a:buNone/>
            </a:pPr>
            <a:r>
              <a:rPr lang="en-IN" altLang="en-US" sz="975"/>
              <a:t>#TC1 – X = 0, Y = 55</a:t>
            </a:r>
            <a:endParaRPr lang="en-IN" altLang="en-US" sz="975"/>
          </a:p>
          <a:p>
            <a:pPr marL="1371600" lvl="3" indent="0">
              <a:buNone/>
            </a:pPr>
            <a:r>
              <a:rPr lang="en-IN" altLang="en-US" sz="975"/>
              <a:t>#TC2 – X = 5, Y = 0</a:t>
            </a:r>
            <a:endParaRPr lang="en-IN" altLang="en-US" sz="975"/>
          </a:p>
          <a:p>
            <a:pPr lvl="1" algn="l">
              <a:buClrTx/>
              <a:buSzTx/>
              <a:buFontTx/>
            </a:pPr>
            <a:r>
              <a:rPr lang="en-IN" altLang="en-US" sz="1375" b="1"/>
              <a:t>Loop Testing: </a:t>
            </a:r>
            <a:r>
              <a:rPr lang="en-IN" altLang="en-US" sz="1375"/>
              <a:t>Loops are widely used and these are fundamental to many algorithms hence, their testing is very important. Errors often occur at the beginnings and ends of loops.</a:t>
            </a:r>
            <a:endParaRPr lang="en-IN" altLang="en-US" sz="137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a:solidFill>
                  <a:schemeClr val="accent1"/>
                </a:solidFill>
                <a:effectLst>
                  <a:outerShdw blurRad="38100" dist="25400" dir="5400000" algn="ctr" rotWithShape="0">
                    <a:srgbClr val="6E747A">
                      <a:alpha val="43000"/>
                    </a:srgbClr>
                  </a:outerShdw>
                </a:effectLst>
              </a:rPr>
              <a:t>Statement Coverage</a:t>
            </a:r>
            <a:endParaRPr lang="en-IN" altLang="en-US">
              <a:ln/>
              <a:solidFill>
                <a:schemeClr val="accent1"/>
              </a:solidFill>
              <a:effectLst>
                <a:outerShdw blurRad="38100" dist="25400" dir="5400000" algn="ctr" rotWithShape="0">
                  <a:srgbClr val="6E747A">
                    <a:alpha val="43000"/>
                  </a:srgbClr>
                </a:outerShdw>
              </a:effectLst>
            </a:endParaRPr>
          </a:p>
        </p:txBody>
      </p:sp>
      <p:graphicFrame>
        <p:nvGraphicFramePr>
          <p:cNvPr id="4" name="Content Placeholder 3"/>
          <p:cNvGraphicFramePr>
            <a:graphicFrameLocks noChangeAspect="1"/>
          </p:cNvGraphicFramePr>
          <p:nvPr>
            <p:ph idx="1"/>
          </p:nvPr>
        </p:nvGraphicFramePr>
        <p:xfrm>
          <a:off x="2109470" y="1621790"/>
          <a:ext cx="7972425" cy="4057650"/>
        </p:xfrm>
        <a:graphic>
          <a:graphicData uri="http://schemas.openxmlformats.org/presentationml/2006/ole">
            <mc:AlternateContent xmlns:mc="http://schemas.openxmlformats.org/markup-compatibility/2006">
              <mc:Choice xmlns:v="urn:schemas-microsoft-com:vml" Requires="v">
                <p:oleObj spid="_x0000_s5" name="" r:id="rId1" imgW="7972425" imgH="4057650" progId="Paint.Picture">
                  <p:embed/>
                </p:oleObj>
              </mc:Choice>
              <mc:Fallback>
                <p:oleObj name="" r:id="rId1" imgW="7972425" imgH="4057650" progId="Paint.Picture">
                  <p:embed/>
                  <p:pic>
                    <p:nvPicPr>
                      <p:cNvPr id="0" name="Picture 4"/>
                      <p:cNvPicPr/>
                      <p:nvPr/>
                    </p:nvPicPr>
                    <p:blipFill>
                      <a:blip r:embed="rId2"/>
                      <a:stretch>
                        <a:fillRect/>
                      </a:stretch>
                    </p:blipFill>
                    <p:spPr>
                      <a:xfrm>
                        <a:off x="2109470" y="1621790"/>
                        <a:ext cx="7972425" cy="405765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a:solidFill>
                  <a:schemeClr val="accent1"/>
                </a:solidFill>
                <a:effectLst>
                  <a:outerShdw blurRad="38100" dist="25400" dir="5400000" algn="ctr" rotWithShape="0">
                    <a:srgbClr val="6E747A">
                      <a:alpha val="43000"/>
                    </a:srgbClr>
                  </a:outerShdw>
                </a:effectLst>
              </a:rPr>
              <a:t>Branch Coverage</a:t>
            </a:r>
            <a:endParaRPr lang="en-IN" altLang="en-US">
              <a:ln/>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ChangeAspect="1"/>
          </p:cNvGraphicFramePr>
          <p:nvPr>
            <p:ph idx="1"/>
          </p:nvPr>
        </p:nvGraphicFramePr>
        <p:xfrm>
          <a:off x="1601470" y="1494790"/>
          <a:ext cx="8746490" cy="4196715"/>
        </p:xfrm>
        <a:graphic>
          <a:graphicData uri="http://schemas.openxmlformats.org/presentationml/2006/ole">
            <mc:AlternateContent xmlns:mc="http://schemas.openxmlformats.org/markup-compatibility/2006">
              <mc:Choice xmlns:v="urn:schemas-microsoft-com:vml" Requires="v">
                <p:oleObj spid="_x0000_s7" name="" r:id="rId1" imgW="7086600" imgH="3400425" progId="Paint.Picture">
                  <p:embed/>
                </p:oleObj>
              </mc:Choice>
              <mc:Fallback>
                <p:oleObj name="" r:id="rId1" imgW="7086600" imgH="3400425" progId="Paint.Picture">
                  <p:embed/>
                  <p:pic>
                    <p:nvPicPr>
                      <p:cNvPr id="0" name="Picture 6"/>
                      <p:cNvPicPr/>
                      <p:nvPr/>
                    </p:nvPicPr>
                    <p:blipFill>
                      <a:blip r:embed="rId2"/>
                      <a:stretch>
                        <a:fillRect/>
                      </a:stretch>
                    </p:blipFill>
                    <p:spPr>
                      <a:xfrm>
                        <a:off x="1601470" y="1494790"/>
                        <a:ext cx="8746490" cy="419671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a:solidFill>
                  <a:schemeClr val="accent1"/>
                </a:solidFill>
                <a:effectLst>
                  <a:outerShdw blurRad="38100" dist="25400" dir="5400000" algn="ctr" rotWithShape="0">
                    <a:srgbClr val="6E747A">
                      <a:alpha val="43000"/>
                    </a:srgbClr>
                  </a:outerShdw>
                </a:effectLst>
              </a:rPr>
              <a:t>Agile Testing</a:t>
            </a:r>
            <a:endParaRPr lang="en-IN" alt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1800"/>
              <a:t>Agile is an iterative development methodology, where the entire project team participates in all the activities</a:t>
            </a:r>
            <a:endParaRPr lang="en-US" sz="1800"/>
          </a:p>
          <a:p>
            <a:r>
              <a:rPr lang="en-US" sz="1800"/>
              <a:t>The requirements evolve as the iterations progress, through collaboration between the customer and the self-organizing teams</a:t>
            </a:r>
            <a:endParaRPr lang="en-US" sz="1800"/>
          </a:p>
          <a:p>
            <a:r>
              <a:rPr lang="en-US" sz="1800"/>
              <a:t>As Coding and Testing are done interactively and incrementally, during the course of development, the end-product would be of quality and ensures customer requirements.</a:t>
            </a:r>
            <a:endParaRPr lang="en-US" sz="1800"/>
          </a:p>
          <a:p>
            <a:r>
              <a:rPr lang="en-US" sz="1800"/>
              <a:t>Every iteration results in an integrated working product increment and is delivered for User Acceptance Testing. The customer feedback thus obtained would be an input to the next / subsequent Iterations.</a:t>
            </a: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a:solidFill>
                  <a:schemeClr val="accent1"/>
                </a:solidFill>
                <a:effectLst>
                  <a:outerShdw blurRad="38100" dist="25400" dir="5400000" algn="ctr" rotWithShape="0">
                    <a:srgbClr val="6E747A">
                      <a:alpha val="43000"/>
                    </a:srgbClr>
                  </a:outerShdw>
                </a:effectLst>
              </a:rPr>
              <a:t>Agile Testing Methodology</a:t>
            </a:r>
            <a:endParaRPr lang="en-IN" altLang="en-US">
              <a:ln/>
              <a:solidFill>
                <a:schemeClr val="accent1"/>
              </a:solidFill>
              <a:effectLst>
                <a:outerShdw blurRad="38100" dist="25400" dir="5400000" algn="ctr" rotWithShape="0">
                  <a:srgbClr val="6E747A">
                    <a:alpha val="43000"/>
                  </a:srgbClr>
                </a:outerShdw>
              </a:effectLst>
            </a:endParaRPr>
          </a:p>
        </p:txBody>
      </p:sp>
      <p:graphicFrame>
        <p:nvGraphicFramePr>
          <p:cNvPr id="4" name="Content Placeholder 3"/>
          <p:cNvGraphicFramePr>
            <a:graphicFrameLocks noChangeAspect="1"/>
          </p:cNvGraphicFramePr>
          <p:nvPr>
            <p:ph idx="1"/>
          </p:nvPr>
        </p:nvGraphicFramePr>
        <p:xfrm>
          <a:off x="1201420" y="898525"/>
          <a:ext cx="9974580" cy="5485765"/>
        </p:xfrm>
        <a:graphic>
          <a:graphicData uri="http://schemas.openxmlformats.org/presentationml/2006/ole">
            <mc:AlternateContent xmlns:mc="http://schemas.openxmlformats.org/markup-compatibility/2006">
              <mc:Choice xmlns:v="urn:schemas-microsoft-com:vml" Requires="v">
                <p:oleObj spid="_x0000_s5" name="" r:id="rId1" imgW="5715000" imgH="3143250" progId="Paint.Picture">
                  <p:embed/>
                </p:oleObj>
              </mc:Choice>
              <mc:Fallback>
                <p:oleObj name="" r:id="rId1" imgW="5715000" imgH="3143250" progId="Paint.Picture">
                  <p:embed/>
                  <p:pic>
                    <p:nvPicPr>
                      <p:cNvPr id="0" name="Picture 4"/>
                      <p:cNvPicPr/>
                      <p:nvPr/>
                    </p:nvPicPr>
                    <p:blipFill>
                      <a:blip r:embed="rId2"/>
                      <a:stretch>
                        <a:fillRect/>
                      </a:stretch>
                    </p:blipFill>
                    <p:spPr>
                      <a:xfrm>
                        <a:off x="1201420" y="898525"/>
                        <a:ext cx="9974580" cy="548576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2853</Words>
  <Application>WPS Presentation</Application>
  <PresentationFormat>Widescreen</PresentationFormat>
  <Paragraphs>49</Paragraphs>
  <Slides>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7</vt:i4>
      </vt:variant>
    </vt:vector>
  </HeadingPairs>
  <TitlesOfParts>
    <vt:vector size="18" baseType="lpstr">
      <vt:lpstr>Arial</vt:lpstr>
      <vt:lpstr>SimSun</vt:lpstr>
      <vt:lpstr>Wingdings</vt:lpstr>
      <vt:lpstr>Calibri Light</vt:lpstr>
      <vt:lpstr>Calibri</vt:lpstr>
      <vt:lpstr>Microsoft YaHei</vt:lpstr>
      <vt:lpstr>Arial Unicode MS</vt:lpstr>
      <vt:lpstr>Blue Waves</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Methodolagy</dc:title>
  <dc:creator/>
  <cp:lastModifiedBy>lance</cp:lastModifiedBy>
  <cp:revision>1</cp:revision>
  <dcterms:created xsi:type="dcterms:W3CDTF">2023-01-03T17:58:10Z</dcterms:created>
  <dcterms:modified xsi:type="dcterms:W3CDTF">2023-01-03T17:58:10Z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DA6FC257566248088CD0DA72D03C65C8</vt:lpwstr>
  </property>
  <property fmtid="{D5CDD505-2E9C-101B-9397-08002B2CF9AE}" pid="3" name="KSOProductBuildVer">
    <vt:lpwstr>1033-11.2.0.11440</vt:lpwstr>
  </property>
</Properties>
</file>