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Annotations in TestNG</a:t>
            </a:r>
            <a:endParaRPr lang="en-IN" altLang="en-US">
              <a:solidFill>
                <a:schemeClr val="accent1"/>
              </a:solidFill>
              <a:effectLst>
                <a:outerShdw blurRad="38100" dist="25400" dir="5400000" algn="ctr" rotWithShape="0">
                  <a:srgbClr val="6E747A">
                    <a:alpha val="43000"/>
                  </a:srgbClr>
                </a:outerShdw>
              </a:effectLst>
            </a:endParaRPr>
          </a:p>
        </p:txBody>
      </p:sp>
      <p:sp>
        <p:nvSpPr>
          <p:cNvPr id="5" name="Content Placeholder 4"/>
          <p:cNvSpPr>
            <a:spLocks noGrp="1"/>
          </p:cNvSpPr>
          <p:nvPr>
            <p:ph idx="1"/>
          </p:nvPr>
        </p:nvSpPr>
        <p:spPr/>
        <p:txBody>
          <a:bodyPr/>
          <a:p>
            <a:r>
              <a:rPr lang="en-IN" altLang="en-US">
                <a:sym typeface="+mn-ea"/>
              </a:rPr>
              <a:t>Annotations</a:t>
            </a:r>
            <a:endParaRPr lang="en-IN" altLang="en-US"/>
          </a:p>
          <a:p>
            <a:r>
              <a:rPr lang="en-IN" altLang="en-US">
                <a:sym typeface="+mn-ea"/>
              </a:rPr>
              <a:t>Annotation helper attribute</a:t>
            </a:r>
            <a:endParaRPr lang="en-IN" altLang="en-US"/>
          </a:p>
          <a:p>
            <a:r>
              <a:rPr lang="en-IN" altLang="en-US">
                <a:sym typeface="+mn-ea"/>
              </a:rPr>
              <a:t>Groups</a:t>
            </a:r>
            <a:endParaRPr lang="en-IN" altLang="en-US"/>
          </a:p>
          <a:p>
            <a:r>
              <a:rPr lang="en-IN" altLang="en-US">
                <a:sym typeface="+mn-ea"/>
              </a:rPr>
              <a:t>Parallel test execution</a:t>
            </a:r>
            <a:endParaRPr lang="en-IN" alt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Annotations</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825625"/>
            <a:ext cx="10515600" cy="4813300"/>
          </a:xfrm>
        </p:spPr>
        <p:txBody>
          <a:bodyPr>
            <a:normAutofit lnSpcReduction="10000"/>
          </a:bodyPr>
          <a:p>
            <a:r>
              <a:rPr lang="en-IN" altLang="en-US" sz="1800"/>
              <a:t>We all know that the methods in the class will get executed in the order of their creation. i.e they are going to execute sequentually from the top of the class</a:t>
            </a:r>
            <a:endParaRPr lang="en-IN" altLang="en-US" sz="1800"/>
          </a:p>
          <a:p>
            <a:r>
              <a:rPr lang="en-IN" altLang="en-US" sz="1800"/>
              <a:t>In case we need to change the sequence of their execution based on the system requirement, then we need to shuffle their order to re-arrange them in the required sequence</a:t>
            </a:r>
            <a:endParaRPr lang="en-IN" altLang="en-US" sz="1800"/>
          </a:p>
          <a:p>
            <a:r>
              <a:rPr lang="en-IN" altLang="en-US" sz="1800"/>
              <a:t>Annotations will solve the above mentioned purpose. Using various annotations of the testNG we can define the sequence in which the methods get executed. Following are the major annotations used in selenium</a:t>
            </a:r>
            <a:endParaRPr lang="en-IN" altLang="en-US" sz="1800"/>
          </a:p>
          <a:p>
            <a:r>
              <a:rPr lang="en-IN" altLang="en-US" sz="1800"/>
              <a:t>BeforeTest: This will execute before the perticular test block of the xml</a:t>
            </a:r>
            <a:endParaRPr lang="en-IN" altLang="en-US" sz="1800"/>
          </a:p>
          <a:p>
            <a:r>
              <a:rPr lang="en-IN" altLang="en-US" sz="1800"/>
              <a:t>AfterTest: </a:t>
            </a:r>
            <a:r>
              <a:rPr lang="en-IN" altLang="en-US" sz="1800">
                <a:sym typeface="+mn-ea"/>
              </a:rPr>
              <a:t>This will execute after the perticular test block of the xml</a:t>
            </a:r>
            <a:endParaRPr lang="en-IN" altLang="en-US" sz="1800"/>
          </a:p>
          <a:p>
            <a:r>
              <a:rPr lang="en-IN" altLang="en-US" sz="1800"/>
              <a:t>BeforeSuite: This will execute before the execution of test suite</a:t>
            </a:r>
            <a:endParaRPr lang="en-IN" altLang="en-US" sz="1800"/>
          </a:p>
          <a:p>
            <a:r>
              <a:rPr lang="en-IN" altLang="en-US" sz="1800"/>
              <a:t>AfterSuite</a:t>
            </a:r>
            <a:r>
              <a:rPr lang="en-IN" altLang="en-US" sz="1800">
                <a:sym typeface="+mn-ea"/>
              </a:rPr>
              <a:t>: This will execute after the execution of test suite</a:t>
            </a:r>
            <a:endParaRPr lang="en-IN" altLang="en-US" sz="1800"/>
          </a:p>
          <a:p>
            <a:r>
              <a:rPr lang="en-IN" altLang="en-US" sz="1800"/>
              <a:t>BeforeClass: This will execute before the execution of the class</a:t>
            </a:r>
            <a:endParaRPr lang="en-IN" altLang="en-US" sz="1800"/>
          </a:p>
          <a:p>
            <a:r>
              <a:rPr lang="en-IN" altLang="en-US" sz="1800"/>
              <a:t>AfterClass: </a:t>
            </a:r>
            <a:r>
              <a:rPr lang="en-IN" altLang="en-US" sz="1800">
                <a:sym typeface="+mn-ea"/>
              </a:rPr>
              <a:t>This will execute after the execution of the class</a:t>
            </a:r>
            <a:endParaRPr lang="en-IN" altLang="en-US" sz="1800"/>
          </a:p>
          <a:p>
            <a:r>
              <a:rPr lang="en-IN" altLang="en-US" sz="1800"/>
              <a:t>BeforeMethod: This will execute before each test case(specific to class)</a:t>
            </a:r>
            <a:endParaRPr lang="en-IN" altLang="en-US" sz="1800"/>
          </a:p>
          <a:p>
            <a:r>
              <a:rPr lang="en-IN" altLang="en-US" sz="1800"/>
              <a:t>AfterMethod: </a:t>
            </a:r>
            <a:r>
              <a:rPr lang="en-IN" altLang="en-US" sz="1800">
                <a:sym typeface="+mn-ea"/>
              </a:rPr>
              <a:t>This will execute after each test case(specific to class)</a:t>
            </a:r>
            <a:endParaRPr lang="en-IN" altLang="en-US" sz="1800"/>
          </a:p>
          <a:p>
            <a:endParaRPr lang="en-IN" altLang="en-US" sz="1800"/>
          </a:p>
          <a:p>
            <a:endParaRPr lang="en-I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Groups and Dependancies</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1800"/>
              <a:t>This will be used whenever we want to use selected test case from each class</a:t>
            </a:r>
            <a:endParaRPr lang="en-IN" altLang="en-US" sz="1800"/>
          </a:p>
          <a:p>
            <a:r>
              <a:rPr lang="en-IN" altLang="en-US" sz="1800"/>
              <a:t>In order to group the test cases, we need to define the group name at test annotation</a:t>
            </a:r>
            <a:endParaRPr lang="en-IN" altLang="en-US" sz="1800"/>
          </a:p>
          <a:p>
            <a:pPr lvl="2"/>
            <a:r>
              <a:rPr lang="en-IN" altLang="en-US" sz="1350"/>
              <a:t>For Eg: @Test(groups={“&lt;group name&gt;”})</a:t>
            </a:r>
            <a:endParaRPr lang="en-IN" altLang="en-US" sz="1350"/>
          </a:p>
          <a:p>
            <a:pPr marL="342900" lvl="2" indent="-342900" algn="l">
              <a:buClrTx/>
              <a:buSzTx/>
              <a:buFontTx/>
            </a:pPr>
            <a:r>
              <a:rPr lang="en-IN" altLang="en-US" sz="1800"/>
              <a:t>In order to execute the test cases as groups, we need to create the &lt;groups&gt; tag</a:t>
            </a:r>
            <a:endParaRPr lang="en-IN" altLang="en-US" sz="1800"/>
          </a:p>
          <a:p>
            <a:pPr marL="342900" lvl="2" indent="-342900" algn="l">
              <a:buClrTx/>
              <a:buSzTx/>
              <a:buFontTx/>
            </a:pPr>
            <a:r>
              <a:rPr lang="en-IN" altLang="en-US" sz="1800"/>
              <a:t>In the groups tag we need to create &lt;run&gt; tag. Here we can define the include tag with the name=&lt;group name&gt;</a:t>
            </a:r>
            <a:endParaRPr lang="en-IN" altLang="en-US" sz="1800"/>
          </a:p>
          <a:p>
            <a:pPr marL="342900" lvl="2" indent="-342900" algn="l">
              <a:buClrTx/>
              <a:buSzTx/>
              <a:buFontTx/>
            </a:pPr>
            <a:r>
              <a:rPr lang="en-IN" altLang="en-US" sz="1800"/>
              <a:t>After this we can add the &lt;classes&gt; tag and define the classes needs to be executed in the suite</a:t>
            </a:r>
            <a:endParaRPr lang="en-IN" altLang="en-US" sz="1800"/>
          </a:p>
          <a:p>
            <a:pPr marL="342900" lvl="2" indent="-342900" algn="l">
              <a:buClrTx/>
              <a:buSzTx/>
              <a:buFontTx/>
            </a:pPr>
            <a:r>
              <a:rPr lang="en-IN" altLang="en-US" sz="1800"/>
              <a:t>When we execute in this way, this way it will execute the test cases in groups from the every class defined under  classes tag</a:t>
            </a:r>
            <a:endParaRPr lang="en-I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Helper attributes</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marL="342900" lvl="2" indent="-342900" algn="l">
              <a:buClrTx/>
              <a:buSzTx/>
              <a:buFontTx/>
            </a:pPr>
            <a:r>
              <a:rPr lang="en-IN" altLang="en-US" sz="1800">
                <a:sym typeface="+mn-ea"/>
              </a:rPr>
              <a:t>These are used to control the sequence of execution by adding various conditions for execution</a:t>
            </a:r>
            <a:endParaRPr lang="en-IN" altLang="en-US" sz="1800">
              <a:sym typeface="+mn-ea"/>
            </a:endParaRPr>
          </a:p>
          <a:p>
            <a:pPr marL="342900" lvl="2" indent="-342900" algn="l">
              <a:buClrTx/>
              <a:buSzTx/>
              <a:buFontTx/>
            </a:pPr>
            <a:r>
              <a:rPr lang="en-IN" altLang="en-US" sz="1800">
                <a:sym typeface="+mn-ea"/>
              </a:rPr>
              <a:t>We can add the dependencies in the execution sequence if some method is dependent on some other method for execution. </a:t>
            </a:r>
            <a:endParaRPr lang="en-IN" altLang="en-US" sz="1800"/>
          </a:p>
          <a:p>
            <a:pPr marL="342900" lvl="2" indent="-342900" algn="l">
              <a:buClrTx/>
              <a:buSzTx/>
              <a:buFontTx/>
            </a:pPr>
            <a:r>
              <a:rPr lang="en-IN" altLang="en-US" sz="1800">
                <a:sym typeface="+mn-ea"/>
              </a:rPr>
              <a:t>Instead of groups, we will add dependsOnMethod={“&lt;method name&gt;”} in front of @Test annotation</a:t>
            </a:r>
            <a:endParaRPr lang="en-IN" altLang="en-US" sz="1800"/>
          </a:p>
          <a:p>
            <a:pPr marL="971550" lvl="4" indent="-285750" algn="l">
              <a:buClrTx/>
              <a:buSzTx/>
              <a:buFont typeface="Arial" panose="020B0604020202020204" pitchFamily="34" charset="0"/>
              <a:buChar char="•"/>
            </a:pPr>
            <a:r>
              <a:rPr lang="en-IN" altLang="en-US" sz="1500">
                <a:sym typeface="+mn-ea"/>
              </a:rPr>
              <a:t>For Eg: @Test(dependsOnMethod={“&lt;methodname&gt;”})</a:t>
            </a:r>
            <a:endParaRPr lang="en-IN" altLang="en-US" sz="1500"/>
          </a:p>
          <a:p>
            <a:pPr marL="57150" lvl="2" indent="-285750"/>
            <a:r>
              <a:rPr lang="en-IN" altLang="en-US" sz="1800">
                <a:sym typeface="+mn-ea"/>
              </a:rPr>
              <a:t>Enabled is another attribute which will help to skip or to consider the test case for execution</a:t>
            </a:r>
            <a:endParaRPr lang="en-IN" altLang="en-US" sz="1800">
              <a:sym typeface="+mn-ea"/>
            </a:endParaRPr>
          </a:p>
          <a:p>
            <a:pPr marL="971550" lvl="4" indent="-285750">
              <a:buFont typeface="Arial" panose="020B0604020202020204" pitchFamily="34" charset="0"/>
              <a:buChar char="•"/>
            </a:pPr>
            <a:r>
              <a:rPr lang="en-IN" altLang="en-US" sz="1500">
                <a:sym typeface="+mn-ea"/>
              </a:rPr>
              <a:t>For Eg: @Test(enabled=true/false)</a:t>
            </a:r>
            <a:endParaRPr lang="en-IN" altLang="en-US" sz="1500"/>
          </a:p>
          <a:p>
            <a:pPr marL="57150" lvl="2" indent="-285750" algn="l">
              <a:buClrTx/>
              <a:buSzTx/>
              <a:buFontTx/>
            </a:pPr>
            <a:r>
              <a:rPr lang="en-IN" altLang="en-US" sz="1800"/>
              <a:t>TimeOut is the another attribute help us to specify additional time for certain method. This will add addtional wait on top of the implicit wait</a:t>
            </a:r>
            <a:endParaRPr lang="en-IN" altLang="en-US" sz="1800"/>
          </a:p>
          <a:p>
            <a:pPr marL="971550" lvl="4" indent="-285750" algn="l">
              <a:buClrTx/>
              <a:buSzTx/>
              <a:buFontTx/>
            </a:pPr>
            <a:r>
              <a:rPr lang="en-IN" altLang="en-US" sz="1500"/>
              <a:t>For Eg: @Test(timeOut=4000) [time will be specified in milli seconds]</a:t>
            </a:r>
            <a:endParaRPr lang="en-IN" altLang="en-US"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Parameterization and DataProvider</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9600" y="993775"/>
            <a:ext cx="10972800" cy="5571490"/>
          </a:xfrm>
        </p:spPr>
        <p:txBody>
          <a:bodyPr/>
          <a:p>
            <a:r>
              <a:rPr lang="en-IN" altLang="en-US" sz="1800"/>
              <a:t>Whenever we need to use the same value at multiple methods, we will create the variable and use them at various level of code. This is refered as Parameterization</a:t>
            </a:r>
            <a:endParaRPr lang="en-IN" altLang="en-US" sz="1800"/>
          </a:p>
          <a:p>
            <a:r>
              <a:rPr lang="en-IN" altLang="en-US" sz="1800"/>
              <a:t>We can achive the same purpose in the TestNG xml as well with the help of Parameterization</a:t>
            </a:r>
            <a:endParaRPr lang="en-IN" altLang="en-US" sz="1800"/>
          </a:p>
          <a:p>
            <a:r>
              <a:rPr lang="en-IN" altLang="en-US" sz="1800"/>
              <a:t>In order to parameterize at global level, we can create the &lt;parameter name=”&lt;name&gt;” value=”&lt;value&gt;” /&gt; after the &lt;suite&gt; tag</a:t>
            </a:r>
            <a:endParaRPr lang="en-IN" altLang="en-US" sz="1800"/>
          </a:p>
          <a:p>
            <a:r>
              <a:rPr lang="en-IN" altLang="en-US" sz="1800"/>
              <a:t>This parameter can be used by all test blocks</a:t>
            </a:r>
            <a:endParaRPr lang="en-IN" altLang="en-US" sz="1800"/>
          </a:p>
          <a:p>
            <a:r>
              <a:rPr lang="en-IN" altLang="en-US" sz="1800"/>
              <a:t>To parameterize at local level, we can define the &lt;parameter&gt; tag after &lt;test&gt; tag. </a:t>
            </a:r>
            <a:endParaRPr lang="en-IN" altLang="en-US" sz="1800"/>
          </a:p>
          <a:p>
            <a:r>
              <a:rPr lang="en-IN" altLang="en-US" sz="1800"/>
              <a:t>When it is defined at test level, the parameters can be accessed only within the test block</a:t>
            </a:r>
            <a:endParaRPr lang="en-IN" altLang="en-US" sz="1800"/>
          </a:p>
          <a:p>
            <a:r>
              <a:rPr lang="en-IN" altLang="en-US" sz="1800"/>
              <a:t>In order to access these parameters at class, we can use @Parameters({“name”}) in the required method. The scope is only for the method which has this annotation</a:t>
            </a:r>
            <a:endParaRPr lang="en-IN" altLang="en-US" sz="1800"/>
          </a:p>
          <a:p>
            <a:r>
              <a:rPr lang="en-IN" altLang="en-US" sz="1800"/>
              <a:t>@DataProvider annotation is used to pass the data to the test cases. </a:t>
            </a:r>
            <a:endParaRPr lang="en-IN" altLang="en-US" sz="1800"/>
          </a:p>
          <a:p>
            <a:pPr marL="914400" lvl="2" indent="0">
              <a:buNone/>
            </a:pPr>
            <a:r>
              <a:rPr lang="en-IN" altLang="en-US" sz="1350"/>
              <a:t>@DataProvider</a:t>
            </a:r>
            <a:endParaRPr lang="en-IN" altLang="en-US" sz="1350"/>
          </a:p>
          <a:p>
            <a:pPr marL="914400" lvl="2" indent="0">
              <a:buNone/>
            </a:pPr>
            <a:r>
              <a:rPr lang="en-IN" altLang="en-US" sz="1350"/>
              <a:t>public Object[][] getData() {</a:t>
            </a:r>
            <a:endParaRPr lang="en-IN" altLang="en-US" sz="1350"/>
          </a:p>
          <a:p>
            <a:pPr marL="914400" lvl="2" indent="0">
              <a:buNone/>
            </a:pPr>
            <a:r>
              <a:rPr lang="en-IN" altLang="en-US" sz="1125"/>
              <a:t>Object[][] cred=new Object[3][2];</a:t>
            </a:r>
            <a:endParaRPr lang="en-IN" altLang="en-US" sz="1125"/>
          </a:p>
          <a:p>
            <a:pPr marL="914400" lvl="2" indent="0">
              <a:buNone/>
            </a:pPr>
            <a:r>
              <a:rPr lang="en-IN" altLang="en-US" sz="1350"/>
              <a:t>cred[0][0]="firstuser";</a:t>
            </a:r>
            <a:endParaRPr lang="en-IN" altLang="en-US" sz="1350"/>
          </a:p>
          <a:p>
            <a:pPr marL="914400" lvl="2" indent="0">
              <a:buNone/>
            </a:pPr>
            <a:r>
              <a:rPr lang="en-IN" altLang="en-US" sz="1350"/>
              <a:t>cred[0][1]="firstPass";</a:t>
            </a:r>
            <a:endParaRPr lang="en-IN" altLang="en-US" sz="1350"/>
          </a:p>
          <a:p>
            <a:pPr marL="914400" lvl="2" indent="0">
              <a:buNone/>
            </a:pPr>
            <a:r>
              <a:rPr lang="en-IN" altLang="en-US" sz="1350"/>
              <a:t>return cred; }</a:t>
            </a:r>
            <a:endParaRPr lang="en-IN" altLang="en-US" sz="1350"/>
          </a:p>
          <a:p>
            <a:pPr marL="342900" lvl="2" indent="-342900" algn="l">
              <a:buClrTx/>
              <a:buSzTx/>
              <a:buFontTx/>
            </a:pPr>
            <a:r>
              <a:rPr lang="en-IN" altLang="en-US" sz="1800"/>
              <a:t>@Test(dataProvider="getData") is used to get this data in the methods</a:t>
            </a:r>
            <a:endParaRPr lang="en-I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TestNG Listeners</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1800"/>
              <a:t>Listeners are used in TestNG by implementing the method ITestListeners</a:t>
            </a:r>
            <a:endParaRPr lang="en-IN" altLang="en-US" sz="1800"/>
          </a:p>
          <a:p>
            <a:r>
              <a:rPr lang="en-IN" altLang="en-US" sz="1800"/>
              <a:t>Here we have some predifined methods which will describe certain stages of the execution</a:t>
            </a:r>
            <a:endParaRPr lang="en-IN" altLang="en-US" sz="1800"/>
          </a:p>
          <a:p>
            <a:r>
              <a:rPr lang="en-IN" altLang="en-US" sz="1800"/>
              <a:t>In this methods, we can write the codes to define the actions, TestNG should come up with when the code reaches the perticular condition</a:t>
            </a:r>
            <a:endParaRPr lang="en-IN" altLang="en-US" sz="1800"/>
          </a:p>
          <a:p>
            <a:r>
              <a:rPr lang="en-IN" altLang="en-US" sz="1800"/>
              <a:t>Most of the time, it will be very helpful when the execution failed. We can define the messages to display and the code to take snapshots when the code fails</a:t>
            </a:r>
            <a:endParaRPr lang="en-IN" altLang="en-US" sz="1800"/>
          </a:p>
          <a:p>
            <a:endParaRPr lang="en-I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Parallel execution</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1800"/>
              <a:t>We can execute the test in parallel using TestNG</a:t>
            </a:r>
            <a:endParaRPr lang="en-IN" altLang="en-US" sz="1800"/>
          </a:p>
          <a:p>
            <a:r>
              <a:rPr lang="en-IN" altLang="en-US" sz="1800"/>
              <a:t>In order to do this, we need to define the parallel and thread-count attributes in the xml</a:t>
            </a:r>
            <a:endParaRPr lang="en-IN" altLang="en-US" sz="1800"/>
          </a:p>
          <a:p>
            <a:r>
              <a:rPr lang="en-IN" altLang="en-US" sz="1800"/>
              <a:t>When we are defining the parallel from suite level, we will give the value as tests</a:t>
            </a:r>
            <a:endParaRPr lang="en-IN" altLang="en-US" sz="1800"/>
          </a:p>
          <a:p>
            <a:r>
              <a:rPr lang="en-IN" altLang="en-US" sz="1800"/>
              <a:t>And if we are defining the parallel from test level, we will give the value as classes</a:t>
            </a:r>
            <a:endParaRPr lang="en-IN" altLang="en-US" sz="1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4373</Words>
  <Application>WPS Presentation</Application>
  <PresentationFormat>Widescreen</PresentationFormat>
  <Paragraphs>78</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SimSun</vt:lpstr>
      <vt:lpstr>Wingdings</vt:lpstr>
      <vt:lpstr>Microsoft YaHei</vt:lpstr>
      <vt:lpstr>Arial Unicode MS</vt:lpstr>
      <vt:lpstr>Calibri</vt:lpstr>
      <vt:lpstr>Blue Waves</vt:lpstr>
      <vt:lpstr>Annotations in TestNG</vt:lpstr>
      <vt:lpstr>Annotations</vt:lpstr>
      <vt:lpstr>Groups and Dependancies</vt:lpstr>
      <vt:lpstr>Helper attributes</vt:lpstr>
      <vt:lpstr>Parameterization and DataProvider</vt:lpstr>
      <vt:lpstr>TestNG Listeners</vt:lpstr>
      <vt:lpstr>Parallel execution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Annotations in TestNG</dc:title>
  <dc:creator/>
  <cp:lastModifiedBy>lance</cp:lastModifiedBy>
  <cp:revision>8</cp:revision>
  <dcterms:created xsi:type="dcterms:W3CDTF">2022-11-28T17:20:00Z</dcterms:created>
  <dcterms:modified xsi:type="dcterms:W3CDTF">2022-12-05T17:29:50Z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7C523CE01F5F45519E89C4E483CBE33F</vt:lpwstr>
  </property>
  <property fmtid="{D5CDD505-2E9C-101B-9397-08002B2CF9AE}" pid="3" name="KSOProductBuildVer">
    <vt:lpwstr>1033-11.2.0.11417</vt:lpwstr>
  </property>
</Properties>
</file>