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3" r:id="rId4"/>
    <p:sldId id="264" r:id="rId5"/>
    <p:sldId id="257" r:id="rId6"/>
    <p:sldId id="271" r:id="rId7"/>
    <p:sldId id="277" r:id="rId9"/>
    <p:sldId id="258"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n w="22225">
                  <a:solidFill>
                    <a:schemeClr val="accent2"/>
                  </a:solidFill>
                  <a:prstDash val="solid"/>
                </a:ln>
                <a:solidFill>
                  <a:schemeClr val="accent2">
                    <a:lumMod val="40000"/>
                    <a:lumOff val="60000"/>
                  </a:schemeClr>
                </a:solidFill>
                <a:effectLst/>
              </a:rPr>
              <a:t>Core Java Basics</a:t>
            </a:r>
            <a:endParaRPr lang="en-IN" altLang="en-US"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29665"/>
            <a:ext cx="10972800" cy="4953000"/>
          </a:xfrm>
        </p:spPr>
        <p:txBody>
          <a:bodyPr/>
          <a:lstStyle/>
          <a:p>
            <a:r>
              <a:rPr lang="en-IN" altLang="en-US" sz="2400"/>
              <a:t>Classes and objects</a:t>
            </a:r>
            <a:endParaRPr lang="en-IN" altLang="en-US" sz="2400"/>
          </a:p>
          <a:p>
            <a:r>
              <a:rPr lang="en-IN" altLang="en-US" sz="2400"/>
              <a:t>Variables and Data types</a:t>
            </a:r>
            <a:endParaRPr lang="en-IN" altLang="en-US" sz="2400"/>
          </a:p>
          <a:p>
            <a:r>
              <a:rPr lang="en-IN" altLang="en-US" sz="2400"/>
              <a:t>Access modifiers</a:t>
            </a:r>
            <a:endParaRPr lang="en-IN" altLang="en-US" sz="2400"/>
          </a:p>
          <a:p>
            <a:r>
              <a:rPr lang="en-IN" altLang="en-US" sz="2400">
                <a:sym typeface="+mn-ea"/>
              </a:rPr>
              <a:t>Declaring and accessing methods</a:t>
            </a:r>
            <a:endParaRPr lang="en-IN" altLang="en-US" sz="2400">
              <a:sym typeface="+mn-ea"/>
            </a:endParaRPr>
          </a:p>
          <a:p>
            <a:r>
              <a:rPr lang="en-IN" altLang="en-US" sz="2400">
                <a:sym typeface="+mn-ea"/>
              </a:rPr>
              <a:t>Constructors</a:t>
            </a:r>
            <a:endParaRPr lang="en-IN" altLang="en-US" sz="2400">
              <a:sym typeface="+mn-ea"/>
            </a:endParaRPr>
          </a:p>
          <a:p>
            <a:r>
              <a:rPr lang="en-IN" altLang="en-US" sz="2400"/>
              <a:t>Arrays</a:t>
            </a:r>
            <a:endParaRPr lang="en-IN" altLang="en-US" sz="2400"/>
          </a:p>
          <a:p>
            <a:r>
              <a:rPr lang="en-IN" altLang="en-US" sz="2400">
                <a:sym typeface="+mn-ea"/>
              </a:rPr>
              <a:t>Array lists</a:t>
            </a:r>
            <a:endParaRPr lang="en-IN" altLang="en-US" sz="2400">
              <a:sym typeface="+mn-ea"/>
            </a:endParaRPr>
          </a:p>
          <a:p>
            <a:r>
              <a:rPr lang="en-IN" altLang="en-US" sz="2400">
                <a:sym typeface="+mn-ea"/>
              </a:rPr>
              <a:t>Strings Class</a:t>
            </a:r>
            <a:endParaRPr lang="en-IN" altLang="en-US" sz="2400"/>
          </a:p>
          <a:p>
            <a:r>
              <a:rPr lang="en-IN" altLang="en-US" sz="2400"/>
              <a:t>Loops and Conditions</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68070" y="1007110"/>
            <a:ext cx="10056495" cy="4246245"/>
          </a:xfrm>
          <a:prstGeom prst="rect">
            <a:avLst/>
          </a:prstGeom>
          <a:noFill/>
        </p:spPr>
        <p:txBody>
          <a:bodyPr wrap="square" rtlCol="0">
            <a:spAutoFit/>
          </a:bodyPr>
          <a:p>
            <a:pPr marL="285750" indent="-285750">
              <a:buFont typeface="Arial" panose="020B0604020202020204" pitchFamily="34" charset="0"/>
              <a:buChar char="•"/>
            </a:pPr>
            <a:r>
              <a:rPr lang="en-IN" altLang="en-US" b="1"/>
              <a:t>while loop</a:t>
            </a:r>
            <a:endParaRPr lang="en-IN" altLang="en-US" b="1"/>
          </a:p>
          <a:p>
            <a:pPr indent="0">
              <a:buFont typeface="Arial" panose="020B0604020202020204" pitchFamily="34" charset="0"/>
              <a:buNone/>
            </a:pPr>
            <a:r>
              <a:rPr lang="en-IN" altLang="en-US" i="1"/>
              <a:t>while (&lt;condition&gt;{</a:t>
            </a:r>
            <a:endParaRPr lang="en-IN" altLang="en-US" i="1"/>
          </a:p>
          <a:p>
            <a:pPr indent="0">
              <a:buFont typeface="Arial" panose="020B0604020202020204" pitchFamily="34" charset="0"/>
              <a:buNone/>
            </a:pPr>
            <a:r>
              <a:rPr lang="en-IN" altLang="en-US" i="1"/>
              <a:t>	</a:t>
            </a:r>
            <a:r>
              <a:rPr lang="en-IN" altLang="en-US" i="1">
                <a:sym typeface="+mn-ea"/>
              </a:rPr>
              <a:t>&lt;code to be executed&gt;</a:t>
            </a: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r>
              <a:rPr lang="en-IN" altLang="en-US" i="1"/>
              <a:t>do{</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r>
              <a:rPr lang="en-IN" altLang="en-US" i="1"/>
              <a:t>while(&lt;condition&gt;);</a:t>
            </a:r>
            <a:endParaRPr lang="en-IN" altLang="en-US" i="1"/>
          </a:p>
          <a:p>
            <a:pPr indent="0">
              <a:buFont typeface="Arial" panose="020B0604020202020204" pitchFamily="34" charset="0"/>
              <a:buNone/>
            </a:pPr>
            <a:endParaRPr lang="en-IN" altLang="en-US"/>
          </a:p>
          <a:p>
            <a:pPr marL="285750" indent="-285750">
              <a:buFont typeface="Arial" panose="020B0604020202020204" pitchFamily="34" charset="0"/>
              <a:buChar char="•"/>
            </a:pPr>
            <a:r>
              <a:rPr lang="en-IN" altLang="en-US" b="1"/>
              <a:t>for loop</a:t>
            </a:r>
            <a:endParaRPr lang="en-IN" altLang="en-US" b="1"/>
          </a:p>
          <a:p>
            <a:pPr indent="0">
              <a:buFont typeface="Arial" panose="020B0604020202020204" pitchFamily="34" charset="0"/>
              <a:buNone/>
            </a:pPr>
            <a:r>
              <a:rPr lang="en-IN" altLang="en-US" i="1"/>
              <a:t>for (&lt;condtion&gt;){</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0610" y="494030"/>
            <a:ext cx="10050780" cy="5384800"/>
          </a:xfrm>
          <a:prstGeom prst="rect">
            <a:avLst/>
          </a:prstGeom>
          <a:noFill/>
        </p:spPr>
        <p:txBody>
          <a:bodyPr wrap="square" rtlCol="0">
            <a:spAutoFit/>
          </a:bodyPr>
          <a:p>
            <a:pPr algn="l"/>
            <a:r>
              <a:rPr lang="en-IN" altLang="en-US" sz="2000" b="1"/>
              <a:t>Switch case:</a:t>
            </a:r>
            <a:endParaRPr lang="en-IN" altLang="en-US" sz="2000" b="1"/>
          </a:p>
          <a:p>
            <a:pPr algn="l"/>
            <a:endParaRPr lang="en-IN" altLang="en-US"/>
          </a:p>
          <a:p>
            <a:pPr algn="l"/>
            <a:r>
              <a:rPr lang="en-IN" altLang="en-US" i="1"/>
              <a:t>switch(&lt;condition&gt;){</a:t>
            </a:r>
            <a:endParaRPr lang="en-IN" altLang="en-US" i="1"/>
          </a:p>
          <a:p>
            <a:pPr algn="l"/>
            <a:endParaRPr lang="en-IN" altLang="en-US" i="1"/>
          </a:p>
          <a:p>
            <a:pPr algn="l"/>
            <a:r>
              <a:rPr lang="en-IN" altLang="en-US" i="1"/>
              <a:t>case 1:</a:t>
            </a:r>
            <a:endParaRPr lang="en-IN" altLang="en-US" i="1"/>
          </a:p>
          <a:p>
            <a:pPr algn="l"/>
            <a:r>
              <a:rPr lang="en-IN" altLang="en-US" i="1"/>
              <a:t>&lt;code to be executed&gt;</a:t>
            </a:r>
            <a:endParaRPr lang="en-IN" altLang="en-US" i="1"/>
          </a:p>
          <a:p>
            <a:pPr algn="l"/>
            <a:r>
              <a:rPr lang="en-IN" altLang="en-US" i="1"/>
              <a:t>break;</a:t>
            </a:r>
            <a:endParaRPr lang="en-IN" altLang="en-US" i="1"/>
          </a:p>
          <a:p>
            <a:pPr algn="l"/>
            <a:endParaRPr lang="en-IN" altLang="en-US" i="1"/>
          </a:p>
          <a:p>
            <a:pPr algn="l"/>
            <a:r>
              <a:rPr lang="en-IN" altLang="en-US" i="1"/>
              <a:t>Case 2:</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Case n:</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default:</a:t>
            </a:r>
            <a:endParaRPr lang="en-IN" altLang="en-US" i="1"/>
          </a:p>
          <a:p>
            <a:pPr algn="l"/>
            <a:endParaRPr lang="en-IN" altLang="en-US" i="1"/>
          </a:p>
          <a:p>
            <a:pPr algn="l"/>
            <a:r>
              <a:rPr lang="en-IN" altLang="en-US" i="1"/>
              <a:t>}</a:t>
            </a:r>
            <a:endParaRPr lang="en-IN" alt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Classes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Class is a set of object which share the comman characteristics/behavior and common properties</a:t>
            </a:r>
            <a:endParaRPr lang="en-IN" altLang="en-US" sz="1800"/>
          </a:p>
          <a:p>
            <a:r>
              <a:rPr lang="en-IN" altLang="en-US" sz="1800"/>
              <a:t>Its a blueprint or prototype from which the objects are created</a:t>
            </a:r>
            <a:endParaRPr lang="en-IN" altLang="en-US" sz="1800"/>
          </a:p>
          <a:p>
            <a:r>
              <a:rPr lang="en-IN" altLang="en-US" sz="1800"/>
              <a:t>Its a group of variables of different datatypes and methods</a:t>
            </a:r>
            <a:endParaRPr lang="en-IN" altLang="en-US" sz="1800"/>
          </a:p>
          <a:p>
            <a:r>
              <a:rPr lang="en-IN" altLang="en-US" sz="1800"/>
              <a:t>During execution, code present inside the Main() method will be executed. </a:t>
            </a:r>
            <a:endParaRPr lang="en-IN" altLang="en-US" sz="1800"/>
          </a:p>
          <a:p>
            <a:r>
              <a:rPr lang="en-IN" altLang="en-US" sz="1800"/>
              <a:t>Anything written outside the main() method will not be executed directly. We can execute them with the help of the objects</a:t>
            </a:r>
            <a:r>
              <a:rPr lang="en-IN" altLang="en-US" sz="2000"/>
              <a:t>.</a:t>
            </a:r>
            <a:endParaRPr lang="en-IN" altLang="en-US" sz="2000"/>
          </a:p>
          <a:p>
            <a:pPr marL="0" indent="0">
              <a:buNone/>
            </a:pPr>
            <a:r>
              <a:rPr lang="en-IN" altLang="en-US" sz="2000"/>
              <a:t>Syntax:</a:t>
            </a:r>
            <a:endParaRPr lang="en-IN" altLang="en-US" sz="2000"/>
          </a:p>
          <a:p>
            <a:pPr marL="0" indent="0">
              <a:buNone/>
            </a:pPr>
            <a:r>
              <a:rPr lang="en-IN" altLang="en-US" sz="2000"/>
              <a:t>public class sample {</a:t>
            </a:r>
            <a:endParaRPr lang="en-IN" altLang="en-US" sz="2000"/>
          </a:p>
          <a:p>
            <a:pPr marL="0" indent="0">
              <a:buNone/>
            </a:pPr>
            <a:r>
              <a:rPr lang="en-IN" altLang="en-US" sz="2000"/>
              <a:t>int i=1;</a:t>
            </a:r>
            <a:endParaRPr lang="en-IN" altLang="en-US" sz="2000"/>
          </a:p>
          <a:p>
            <a:pPr marL="0" indent="0">
              <a:buNone/>
            </a:pPr>
            <a:r>
              <a:rPr lang="en-IN" altLang="en-US" sz="2000"/>
              <a:t>String str=’Demo strings’;</a:t>
            </a:r>
            <a:endParaRPr lang="en-IN" altLang="en-US" sz="2000"/>
          </a:p>
          <a:p>
            <a:pPr marL="0" indent="0">
              <a:buNone/>
            </a:pPr>
            <a:r>
              <a:rPr lang="en-IN" altLang="en-US" sz="2000"/>
              <a:t>long l=223536.3663</a:t>
            </a:r>
            <a:endParaRPr lang="en-IN" altLang="en-US" sz="2000"/>
          </a:p>
          <a:p>
            <a:pPr marL="0" indent="0">
              <a:buNone/>
            </a:pPr>
            <a:r>
              <a:rPr lang="en-IN" altLang="en-US" sz="2000"/>
              <a:t>public void getData(){</a:t>
            </a:r>
            <a:endParaRPr lang="en-IN" altLang="en-US" sz="2000"/>
          </a:p>
          <a:p>
            <a:pPr marL="0" indent="0">
              <a:buNone/>
            </a:pPr>
            <a:r>
              <a:rPr lang="en-IN" altLang="en-US" sz="2000"/>
              <a:t>}</a:t>
            </a:r>
            <a:endParaRPr lang="en-IN" altLang="en-US" sz="2000"/>
          </a:p>
          <a:p>
            <a:pPr marL="0" indent="0">
              <a:buNone/>
            </a:pPr>
            <a:r>
              <a:rPr lang="en-IN" altLang="en-US" sz="2000"/>
              <a:t>}</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Objects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Objects are basic units of OOP. They are used to invoke the methods</a:t>
            </a:r>
            <a:endParaRPr lang="en-IN" altLang="en-US" sz="1800"/>
          </a:p>
          <a:p>
            <a:r>
              <a:rPr lang="en-IN" altLang="en-US" sz="1800"/>
              <a:t>When the object is created for the class, class is said to be instantiated. All the instances share the behavior and attributes of the class</a:t>
            </a:r>
            <a:endParaRPr lang="en-IN" altLang="en-US" sz="1800"/>
          </a:p>
          <a:p>
            <a:r>
              <a:rPr lang="en-IN" altLang="en-US" sz="1800"/>
              <a:t>Single class can have any number of instances/objects</a:t>
            </a:r>
            <a:endParaRPr lang="en-IN" altLang="en-US" sz="1800"/>
          </a:p>
          <a:p>
            <a:pPr marL="0" indent="0">
              <a:buNone/>
            </a:pPr>
            <a:r>
              <a:rPr lang="en-IN" altLang="en-US" sz="1400"/>
              <a:t>Syntax:</a:t>
            </a:r>
            <a:endParaRPr lang="en-IN" altLang="en-US" sz="1400"/>
          </a:p>
          <a:p>
            <a:pPr marL="0" indent="0">
              <a:buNone/>
            </a:pPr>
            <a:r>
              <a:rPr lang="en-IN" altLang="en-US" sz="1400"/>
              <a:t>public class car {</a:t>
            </a:r>
            <a:endParaRPr lang="en-IN" altLang="en-US" sz="1400"/>
          </a:p>
          <a:p>
            <a:pPr marL="0" indent="0">
              <a:buNone/>
            </a:pPr>
            <a:r>
              <a:rPr lang="en-IN" altLang="en-US" sz="1400"/>
              <a:t>	String name;</a:t>
            </a:r>
            <a:endParaRPr lang="en-IN" altLang="en-US" sz="1400"/>
          </a:p>
          <a:p>
            <a:pPr marL="0" indent="0">
              <a:buNone/>
            </a:pPr>
            <a:r>
              <a:rPr lang="en-IN" altLang="en-US" sz="1400"/>
              <a:t>	String brand;</a:t>
            </a:r>
            <a:endParaRPr lang="en-IN" altLang="en-US" sz="1400"/>
          </a:p>
          <a:p>
            <a:pPr marL="0" indent="0">
              <a:buNone/>
            </a:pPr>
            <a:r>
              <a:rPr lang="en-IN" altLang="en-US" sz="1400"/>
              <a:t>	double cc;</a:t>
            </a:r>
            <a:endParaRPr lang="en-IN" altLang="en-US" sz="1400"/>
          </a:p>
          <a:p>
            <a:pPr marL="0" indent="0">
              <a:buNone/>
            </a:pPr>
            <a:r>
              <a:rPr lang="en-IN" altLang="en-US" sz="1400"/>
              <a:t>public void carVariant(String name, String brand, double cc) {</a:t>
            </a:r>
            <a:endParaRPr lang="en-IN" altLang="en-US" sz="1400"/>
          </a:p>
          <a:p>
            <a:pPr marL="0" indent="0">
              <a:buNone/>
            </a:pPr>
            <a:endParaRPr lang="en-IN" altLang="en-US" sz="1400"/>
          </a:p>
          <a:p>
            <a:pPr marL="0" indent="0">
              <a:buNone/>
            </a:pPr>
            <a:r>
              <a:rPr lang="en-IN" altLang="en-US" sz="1400"/>
              <a:t>}</a:t>
            </a:r>
            <a:endParaRPr lang="en-IN" altLang="en-US" sz="1400"/>
          </a:p>
          <a:p>
            <a:pPr marL="0" indent="0">
              <a:buNone/>
            </a:pPr>
            <a:r>
              <a:rPr lang="en-IN" altLang="en-US" sz="1400"/>
              <a:t>public static void main(String[] args) {</a:t>
            </a:r>
            <a:endParaRPr lang="en-IN" altLang="en-US" sz="1400"/>
          </a:p>
          <a:p>
            <a:pPr marL="0" indent="0">
              <a:buNone/>
            </a:pPr>
            <a:r>
              <a:rPr lang="en-IN" altLang="en-US" sz="1400"/>
              <a:t>		</a:t>
            </a:r>
            <a:r>
              <a:rPr lang="en-IN" altLang="en-US" sz="1400">
                <a:highlight>
                  <a:srgbClr val="FFFF00"/>
                </a:highlight>
              </a:rPr>
              <a:t>car c=new car();</a:t>
            </a:r>
            <a:endParaRPr lang="en-IN" altLang="en-US" sz="1400">
              <a:highlight>
                <a:srgbClr val="FFFF00"/>
              </a:highlight>
            </a:endParaRPr>
          </a:p>
          <a:p>
            <a:pPr marL="0" indent="0">
              <a:buNone/>
            </a:pPr>
            <a:r>
              <a:rPr lang="en-IN" altLang="en-US" sz="1400"/>
              <a:t>		c.carVariant("Nexon", "Tata Motors",1.2);</a:t>
            </a:r>
            <a:endParaRPr lang="en-IN" altLang="en-US" sz="1400"/>
          </a:p>
          <a:p>
            <a:pPr marL="0" indent="0">
              <a:buNone/>
            </a:pPr>
            <a:r>
              <a:rPr lang="en-IN" altLang="en-US" sz="1400"/>
              <a:t>		c.carVariant("Fortuner", "Toyata Motors",2.0);</a:t>
            </a:r>
            <a:endParaRPr lang="en-IN" altLang="en-US" sz="1400"/>
          </a:p>
          <a:p>
            <a:pPr marL="0" indent="0">
              <a:buNone/>
            </a:pPr>
            <a:r>
              <a:rPr lang="en-IN" altLang="en-US" sz="1400"/>
              <a:t>	}</a:t>
            </a:r>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Variables and data types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IN" altLang="en-US" sz="2000"/>
              <a:t>Variables:</a:t>
            </a:r>
            <a:endParaRPr lang="en-IN" altLang="en-US" sz="2000"/>
          </a:p>
          <a:p>
            <a:r>
              <a:rPr lang="en-IN" altLang="en-US" sz="2000"/>
              <a:t>Variables are generally created by the user to hold the test data or value</a:t>
            </a:r>
            <a:endParaRPr lang="en-IN" altLang="en-US" sz="2000"/>
          </a:p>
          <a:p>
            <a:r>
              <a:rPr lang="en-IN" altLang="en-US" sz="2000"/>
              <a:t>User can create a variable with any name of his choice</a:t>
            </a:r>
            <a:endParaRPr lang="en-IN" altLang="en-US" sz="2000"/>
          </a:p>
          <a:p>
            <a:r>
              <a:rPr lang="en-IN" altLang="en-US" sz="2000"/>
              <a:t>Whenever we want to use the same value in the multiple phases of the code, we can declare a variable to store the value</a:t>
            </a:r>
            <a:endParaRPr lang="en-IN" altLang="en-US" sz="2000"/>
          </a:p>
          <a:p>
            <a:r>
              <a:rPr lang="en-IN" altLang="en-US" sz="2000"/>
              <a:t>Purpose is to avoid hardcoding and easily changing of values</a:t>
            </a:r>
            <a:endParaRPr lang="en-IN" altLang="en-US" sz="2000"/>
          </a:p>
          <a:p>
            <a:pPr marL="0" indent="0">
              <a:buNone/>
            </a:pPr>
            <a:r>
              <a:rPr lang="en-IN" altLang="en-US" sz="2000"/>
              <a:t>Data types:</a:t>
            </a:r>
            <a:endParaRPr lang="en-IN" altLang="en-US" sz="2000"/>
          </a:p>
          <a:p>
            <a:r>
              <a:rPr lang="en-IN" altLang="en-US" sz="2000"/>
              <a:t>Data types are used to indicate the type of variable</a:t>
            </a:r>
            <a:endParaRPr lang="en-IN" altLang="en-US" sz="2000"/>
          </a:p>
          <a:p>
            <a:pPr marL="0" indent="0">
              <a:buNone/>
            </a:pPr>
            <a:r>
              <a:rPr lang="en-IN" altLang="en-US" sz="2000"/>
              <a:t>Eg:</a:t>
            </a:r>
            <a:endParaRPr lang="en-IN" altLang="en-US" sz="2000"/>
          </a:p>
          <a:p>
            <a:pPr marL="0" indent="0">
              <a:buNone/>
            </a:pPr>
            <a:r>
              <a:rPr lang="en-IN" altLang="en-US" sz="2000"/>
              <a:t>int a=5, char c=’e’ String s=”this is string” double d=5.23 boolean b=true etc</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b="1" i="1"/>
              <a:t>Public:</a:t>
            </a:r>
            <a:r>
              <a:rPr lang="en-IN" altLang="en-US" sz="2000"/>
              <a:t> The access level of public modifier is everywhere, i.e it can be accessed within the class, outside the class, within and outside the package</a:t>
            </a:r>
            <a:endParaRPr lang="en-IN" altLang="en-US" sz="2000"/>
          </a:p>
          <a:p>
            <a:r>
              <a:rPr lang="en-IN" altLang="en-US" sz="2000" b="1" i="1"/>
              <a:t>Private:</a:t>
            </a:r>
            <a:r>
              <a:rPr lang="en-IN" altLang="en-US" sz="2000"/>
              <a:t> The access level of the private modifier is only within the class, the private methods cannot be accessed outside the class</a:t>
            </a:r>
            <a:endParaRPr lang="en-IN" altLang="en-US" sz="2000"/>
          </a:p>
          <a:p>
            <a:r>
              <a:rPr lang="en-IN" altLang="en-US" sz="2000" b="1" i="1"/>
              <a:t>Default:</a:t>
            </a:r>
            <a:r>
              <a:rPr lang="en-IN" altLang="en-US" sz="2000"/>
              <a:t> The access level of the default modifier is within the package. If the access level is not specified, it will be default </a:t>
            </a:r>
            <a:endParaRPr lang="en-IN" altLang="en-US" sz="2000"/>
          </a:p>
          <a:p>
            <a:r>
              <a:rPr lang="en-IN" altLang="en-US" sz="2000" b="1" i="1"/>
              <a:t>Protected:</a:t>
            </a:r>
            <a:r>
              <a:rPr lang="en-IN" altLang="en-US" sz="2000"/>
              <a:t> The access level of the protected modifier is within and outside the package through the child class. If the child class is not created, it cannot be accessed outside the package</a:t>
            </a:r>
            <a:endParaRPr lang="en-IN" altLang="en-US" sz="2000"/>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Constructors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Constructor is a special method used to initialize objects</a:t>
            </a:r>
            <a:endParaRPr lang="en-IN" altLang="en-US" sz="1800"/>
          </a:p>
          <a:p>
            <a:r>
              <a:rPr lang="en-IN" altLang="en-US" sz="1800"/>
              <a:t>This is called when an object of the class is created</a:t>
            </a:r>
            <a:endParaRPr lang="en-IN" altLang="en-US" sz="1800"/>
          </a:p>
          <a:p>
            <a:r>
              <a:rPr lang="en-IN" altLang="en-US" sz="1800"/>
              <a:t>It can be used to set initial values for the object attributes</a:t>
            </a:r>
            <a:endParaRPr lang="en-IN" altLang="en-US" sz="1800"/>
          </a:p>
          <a:p>
            <a:r>
              <a:rPr lang="en-IN" altLang="en-US" sz="1800"/>
              <a:t>Memory for the object is allocated in the memory at the time of calling constructor</a:t>
            </a:r>
            <a:endParaRPr lang="en-IN" altLang="en-US" sz="1800"/>
          </a:p>
          <a:p>
            <a:r>
              <a:rPr lang="en-IN" altLang="en-US" sz="1800"/>
              <a:t>Java compiler will create a constructor without arguments for the class by default if class has no constructor</a:t>
            </a:r>
            <a:endParaRPr lang="en-IN" altLang="en-US" sz="1800"/>
          </a:p>
          <a:p>
            <a:r>
              <a:rPr lang="en-IN" altLang="en-US" sz="1800"/>
              <a:t>Name of the constructor must be same as the class name</a:t>
            </a:r>
            <a:endParaRPr lang="en-IN" altLang="en-US" sz="1800"/>
          </a:p>
          <a:p>
            <a:r>
              <a:rPr lang="en-IN" altLang="en-US" sz="1800"/>
              <a:t>Constructor can be called only once at the time of object creation</a:t>
            </a:r>
            <a:endParaRPr lang="en-IN" altLang="en-US" sz="1800"/>
          </a:p>
          <a:p>
            <a:r>
              <a:rPr lang="en-IN" altLang="en-US" sz="1800"/>
              <a:t>It doesn’t have any return type</a:t>
            </a:r>
            <a:endParaRPr lang="en-IN" altLang="en-US" sz="1800"/>
          </a:p>
          <a:p>
            <a:endParaRPr lang="en-IN" altLang="en-US" sz="1800"/>
          </a:p>
          <a:p>
            <a:endParaRPr lang="en-I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n w="22225">
                  <a:solidFill>
                    <a:schemeClr val="accent2"/>
                  </a:solidFill>
                  <a:prstDash val="solid"/>
                </a:ln>
                <a:solidFill>
                  <a:schemeClr val="accent2">
                    <a:lumMod val="40000"/>
                    <a:lumOff val="60000"/>
                  </a:schemeClr>
                </a:solidFill>
                <a:effectLst/>
              </a:rPr>
              <a:t>Arrays</a:t>
            </a:r>
            <a:endParaRPr lang="en-IN" altLang="en-US" sz="32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Array is an object that contains elements of similar data types</a:t>
            </a:r>
            <a:endParaRPr lang="en-IN" altLang="en-US" sz="2000"/>
          </a:p>
          <a:p>
            <a:r>
              <a:rPr lang="en-IN" altLang="en-US" sz="2000"/>
              <a:t>Arrays are used to store more than one value to the variable</a:t>
            </a:r>
            <a:endParaRPr lang="en-IN" altLang="en-US" sz="2000"/>
          </a:p>
          <a:p>
            <a:r>
              <a:rPr lang="en-IN" altLang="en-US" sz="2000"/>
              <a:t>Data types defined with [] will be considered as arrays</a:t>
            </a:r>
            <a:endParaRPr lang="en-IN" altLang="en-US" sz="2000"/>
          </a:p>
          <a:p>
            <a:r>
              <a:rPr lang="en-IN" altLang="en-US" sz="2000"/>
              <a:t>User have to define the size of the array, so that it will hold those many values in the array. In essence the size of the array is static.</a:t>
            </a:r>
            <a:endParaRPr lang="en-IN" altLang="en-US" sz="2000"/>
          </a:p>
          <a:p>
            <a:r>
              <a:rPr lang="en-IN" altLang="en-US" sz="2000"/>
              <a:t>Once the size is defined, array will hold the storage as per the defined size even if the values are not</a:t>
            </a:r>
            <a:endParaRPr lang="en-IN" altLang="en-US" sz="2000"/>
          </a:p>
          <a:p>
            <a:r>
              <a:rPr lang="en-IN" altLang="en-US" sz="2000"/>
              <a:t>While storing the values to array, array index starts with 0.</a:t>
            </a:r>
            <a:endParaRPr lang="en-IN" altLang="en-US" sz="2000"/>
          </a:p>
          <a:p>
            <a:pPr marL="0" indent="0">
              <a:buNone/>
            </a:pPr>
            <a:r>
              <a:rPr lang="en-IN" altLang="en-US" sz="2000"/>
              <a:t>Eg:</a:t>
            </a:r>
            <a:endParaRPr lang="en-IN" altLang="en-US" sz="2000"/>
          </a:p>
          <a:p>
            <a:pPr marL="0" indent="0">
              <a:buNone/>
            </a:pPr>
            <a:r>
              <a:rPr lang="en-IN" altLang="en-US" sz="2000"/>
              <a:t>int[] i={1,2,3,4,5}</a:t>
            </a:r>
            <a:endParaRPr lang="en-IN" altLang="en-US" sz="2000"/>
          </a:p>
          <a:p>
            <a:pPr marL="0" indent="0">
              <a:buNone/>
            </a:pPr>
            <a:endParaRPr lang="en-IN" altLang="en-US" sz="2000"/>
          </a:p>
          <a:p>
            <a:pPr marL="0" indent="0">
              <a:buNone/>
            </a:pPr>
            <a:r>
              <a:rPr lang="en-IN" altLang="en-US" sz="2000"/>
              <a:t>int a[]=new int[2]</a:t>
            </a:r>
            <a:endParaRPr lang="en-IN" altLang="en-US" sz="2000"/>
          </a:p>
          <a:p>
            <a:pPr marL="0" indent="0">
              <a:buNone/>
            </a:pPr>
            <a:r>
              <a:rPr lang="en-IN" altLang="en-US" sz="2000"/>
              <a:t>a[0]=1</a:t>
            </a:r>
            <a:endParaRPr lang="en-IN" altLang="en-US" sz="2000"/>
          </a:p>
          <a:p>
            <a:pPr marL="0" indent="0">
              <a:buNone/>
            </a:pPr>
            <a:r>
              <a:rPr lang="en-IN" altLang="en-US" sz="2000"/>
              <a:t>a[1]=2</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Array lists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Basically ArrayList is a class which offers various methods to program</a:t>
            </a:r>
            <a:endParaRPr lang="en-IN" altLang="en-US" sz="2000"/>
          </a:p>
          <a:p>
            <a:r>
              <a:rPr lang="en-IN" altLang="en-US" sz="2000"/>
              <a:t>To get access to these methods we have to create the object for the ArrayList class</a:t>
            </a:r>
            <a:endParaRPr lang="en-IN" altLang="en-US" sz="2000"/>
          </a:p>
          <a:p>
            <a:r>
              <a:rPr lang="en-IN" altLang="en-US" sz="2000"/>
              <a:t>We can dynamically create and increase the size of the array</a:t>
            </a:r>
            <a:endParaRPr lang="en-IN" altLang="en-US" sz="2000"/>
          </a:p>
          <a:p>
            <a:endParaRPr lang="en-IN" altLang="en-US"/>
          </a:p>
          <a:p>
            <a:pPr marL="0" indent="0" algn="l">
              <a:buClrTx/>
              <a:buSzTx/>
              <a:buFontTx/>
              <a:buNone/>
            </a:pPr>
            <a:r>
              <a:rPr lang="en-IN" altLang="en-US" sz="2000"/>
              <a:t>Eg: </a:t>
            </a:r>
            <a:endParaRPr lang="en-IN" altLang="en-US" sz="2000"/>
          </a:p>
          <a:p>
            <a:pPr marL="0" indent="0" algn="l">
              <a:buClrTx/>
              <a:buSzTx/>
              <a:buFontTx/>
              <a:buNone/>
            </a:pPr>
            <a:r>
              <a:rPr lang="en-IN" altLang="en-US" sz="2000"/>
              <a:t>ArrayList&lt;String&gt; a=new ArrayList&lt;String&gt;();</a:t>
            </a:r>
            <a:endParaRPr lang="en-IN" altLang="en-US" sz="2000"/>
          </a:p>
          <a:p>
            <a:pPr marL="0" indent="0" algn="l">
              <a:buClrTx/>
              <a:buSzTx/>
              <a:buFontTx/>
              <a:buNone/>
            </a:pPr>
            <a:r>
              <a:rPr lang="en-IN" altLang="en-US" sz="2000"/>
              <a:t>a.add(“string”);</a:t>
            </a:r>
            <a:endParaRPr lang="en-IN" altLang="en-US" sz="2000"/>
          </a:p>
          <a:p>
            <a:pPr marL="0" indent="0" algn="l">
              <a:buClrTx/>
              <a:buSzTx/>
              <a:buFontTx/>
              <a:buNone/>
            </a:pPr>
            <a:r>
              <a:rPr lang="en-IN" altLang="en-US" sz="2000"/>
              <a:t>a.remove(&lt;index&gt;);</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Loops and Conditions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208905"/>
          </a:xfrm>
        </p:spPr>
        <p:txBody>
          <a:bodyPr/>
          <a:p>
            <a:r>
              <a:rPr lang="en-IN" altLang="en-US" sz="2000"/>
              <a:t>Loops are used when we have to execute certain set of instructions in repeated mode, based on certain conditions</a:t>
            </a:r>
            <a:endParaRPr lang="en-IN" altLang="en-US" sz="2000"/>
          </a:p>
          <a:p>
            <a:r>
              <a:rPr lang="en-IN" altLang="en-US" sz="2000"/>
              <a:t>This helps us to avoid the repeatation of same lines of code for the number of times, it has to be repeated</a:t>
            </a:r>
            <a:endParaRPr lang="en-IN" altLang="en-US" sz="2000"/>
          </a:p>
          <a:p>
            <a:endParaRPr lang="en-IN" altLang="en-US" sz="2000"/>
          </a:p>
          <a:p>
            <a:pPr marL="0" indent="0">
              <a:buNone/>
            </a:pPr>
            <a:r>
              <a:rPr lang="en-IN" altLang="en-US" sz="2000" b="1" i="1"/>
              <a:t>Major loops used in selenium</a:t>
            </a:r>
            <a:endParaRPr lang="en-IN" altLang="en-US" sz="2000" b="1" i="1"/>
          </a:p>
          <a:p>
            <a:pPr marL="0" indent="0">
              <a:buNone/>
            </a:pPr>
            <a:endParaRPr lang="en-IN" altLang="en-US" sz="2000"/>
          </a:p>
          <a:p>
            <a:pPr marL="0" indent="0">
              <a:buNone/>
            </a:pPr>
            <a:r>
              <a:rPr lang="en-IN" altLang="en-US" sz="2000" b="1"/>
              <a:t>If loop</a:t>
            </a:r>
            <a:endParaRPr lang="en-IN" altLang="en-US" sz="2000" b="1"/>
          </a:p>
          <a:p>
            <a:pPr marL="0" indent="0">
              <a:buNone/>
            </a:pPr>
            <a:endParaRPr lang="en-IN" altLang="en-US" sz="1800" i="1"/>
          </a:p>
          <a:p>
            <a:pPr marL="0" indent="0">
              <a:buNone/>
            </a:pPr>
            <a:r>
              <a:rPr lang="en-IN" altLang="en-US" sz="1800" i="1"/>
              <a:t>if(&lt;condition&gt;){</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}else{</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a:t>
            </a:r>
            <a:endParaRPr lang="en-IN" altLang="en-US" sz="1800" i="1"/>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4341</Words>
  <Application>WPS Presentation</Application>
  <PresentationFormat>Widescreen</PresentationFormat>
  <Paragraphs>157</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1_Blue Waves</vt:lpstr>
      <vt:lpstr>Core Java Basics</vt:lpstr>
      <vt:lpstr>Classes</vt:lpstr>
      <vt:lpstr>Objects</vt:lpstr>
      <vt:lpstr>Variables and data types</vt:lpstr>
      <vt:lpstr>Access modifiers</vt:lpstr>
      <vt:lpstr>Constructors</vt:lpstr>
      <vt:lpstr>Arrays</vt:lpstr>
      <vt:lpstr>Array lists</vt:lpstr>
      <vt:lpstr>Loops and Conditions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Basics</dc:title>
  <dc:creator/>
  <cp:lastModifiedBy>lance</cp:lastModifiedBy>
  <cp:revision>24</cp:revision>
  <dcterms:created xsi:type="dcterms:W3CDTF">2022-10-12T17:03:00Z</dcterms:created>
  <dcterms:modified xsi:type="dcterms:W3CDTF">2022-11-08T17:02:10Z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1CDDA7363F584AC2B4EFC2B4D3DCCF2A</vt:lpwstr>
  </property>
  <property fmtid="{D5CDD505-2E9C-101B-9397-08002B2CF9AE}" pid="3" name="KSOProductBuildVer">
    <vt:lpwstr>1033-11.2.0.11380</vt:lpwstr>
  </property>
</Properties>
</file>