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pPr algn="ctr"/>
            <a:r>
              <a:rPr lang="en-US">
                <a:solidFill>
                  <a:schemeClr val="accent1"/>
                </a:solidFill>
                <a:effectLst>
                  <a:outerShdw blurRad="38100" dist="25400" dir="5400000" algn="ctr" rotWithShape="0">
                    <a:srgbClr val="6E747A">
                      <a:alpha val="43000"/>
                    </a:srgbClr>
                  </a:outerShdw>
                </a:effectLst>
              </a:rPr>
              <a:t>Test Management</a:t>
            </a:r>
            <a:endParaRPr lang="en-US">
              <a:solidFill>
                <a:schemeClr val="accent1"/>
              </a:solidFill>
              <a:effectLst>
                <a:outerShdw blurRad="38100" dist="25400" dir="5400000" algn="ctr" rotWithShape="0">
                  <a:srgbClr val="6E747A">
                    <a:alpha val="43000"/>
                  </a:srgbClr>
                </a:outerShdw>
              </a:effectLst>
            </a:endParaRPr>
          </a:p>
        </p:txBody>
      </p:sp>
      <p:sp>
        <p:nvSpPr>
          <p:cNvPr id="5" name="Content Placeholder 4"/>
          <p:cNvSpPr>
            <a:spLocks noGrp="1"/>
          </p:cNvSpPr>
          <p:nvPr>
            <p:ph idx="1"/>
          </p:nvPr>
        </p:nvSpPr>
        <p:spPr/>
        <p:txBody>
          <a:bodyPr/>
          <a:p>
            <a:r>
              <a:rPr lang="en-US" sz="2400"/>
              <a:t>Test </a:t>
            </a:r>
            <a:r>
              <a:rPr lang="en-IN" altLang="en-US" sz="2400"/>
              <a:t>P</a:t>
            </a:r>
            <a:r>
              <a:rPr lang="en-US" sz="2400"/>
              <a:t>lanning</a:t>
            </a:r>
            <a:endParaRPr lang="en-US" sz="2400"/>
          </a:p>
          <a:p>
            <a:r>
              <a:rPr lang="en-US" sz="2400"/>
              <a:t>Test Estimation</a:t>
            </a:r>
            <a:endParaRPr lang="en-US" sz="2400"/>
          </a:p>
          <a:p>
            <a:r>
              <a:rPr lang="en-IN" altLang="en-US" sz="2400"/>
              <a:t>Test Metrics</a:t>
            </a:r>
            <a:endParaRPr lang="en-IN" altLang="en-US" sz="2400"/>
          </a:p>
          <a:p>
            <a:r>
              <a:rPr lang="en-IN" altLang="en-US" sz="2400"/>
              <a:t>Testing Techniques</a:t>
            </a:r>
            <a:endParaRPr lang="en-IN" altLang="en-US" sz="2400"/>
          </a:p>
          <a:p>
            <a:r>
              <a:rPr lang="en-IN" altLang="en-US" sz="2400"/>
              <a:t>Test Case Execution</a:t>
            </a:r>
            <a:endParaRPr lang="en-IN" altLang="en-US" sz="2400"/>
          </a:p>
          <a:p>
            <a:r>
              <a:rPr lang="en-IN" altLang="en-US" sz="2400"/>
              <a:t>Defect Life Cycle</a:t>
            </a:r>
            <a:endParaRPr lang="en-I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Equivalance Class Partitioning</a:t>
            </a:r>
            <a:endParaRPr lang="en-IN" altLang="en-US">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ChangeAspect="1"/>
          </p:cNvGraphicFramePr>
          <p:nvPr>
            <p:ph idx="1"/>
          </p:nvPr>
        </p:nvGraphicFramePr>
        <p:xfrm>
          <a:off x="1229995" y="1122680"/>
          <a:ext cx="9692005" cy="5035550"/>
        </p:xfrm>
        <a:graphic>
          <a:graphicData uri="http://schemas.openxmlformats.org/presentationml/2006/ole">
            <mc:AlternateContent xmlns:mc="http://schemas.openxmlformats.org/markup-compatibility/2006">
              <mc:Choice xmlns:v="urn:schemas-microsoft-com:vml" Requires="v">
                <p:oleObj spid="_x0000_s5" name="" r:id="rId1" imgW="5610225" imgH="2914650" progId="Paint.Picture">
                  <p:embed/>
                </p:oleObj>
              </mc:Choice>
              <mc:Fallback>
                <p:oleObj name="" r:id="rId1" imgW="5610225" imgH="2914650" progId="Paint.Picture">
                  <p:embed/>
                  <p:pic>
                    <p:nvPicPr>
                      <p:cNvPr id="0" name="Picture 4"/>
                      <p:cNvPicPr/>
                      <p:nvPr/>
                    </p:nvPicPr>
                    <p:blipFill>
                      <a:blip r:embed="rId2"/>
                      <a:stretch>
                        <a:fillRect/>
                      </a:stretch>
                    </p:blipFill>
                    <p:spPr>
                      <a:xfrm>
                        <a:off x="1229995" y="1122680"/>
                        <a:ext cx="9692005" cy="503555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Decision table testing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Decision table testing is a type of software testing that examines how a system responds to various input combinations</a:t>
            </a:r>
            <a:endParaRPr lang="en-US" sz="1800"/>
          </a:p>
          <a:p>
            <a:r>
              <a:rPr lang="en-US" sz="1800"/>
              <a:t>This is a methodical methodology in which the various input combinations and the accompanying system behavior (Output) are tabulated</a:t>
            </a:r>
            <a:endParaRPr lang="en-US" sz="1800"/>
          </a:p>
          <a:p>
            <a:pPr marL="0" indent="0">
              <a:buNone/>
            </a:pPr>
            <a:r>
              <a:rPr lang="en-IN" altLang="en-US" sz="1800"/>
              <a:t>Eg: Consider the example of login screen with various combination of Un and Pw</a:t>
            </a:r>
            <a:endParaRPr lang="en-IN" altLang="en-US" sz="1800"/>
          </a:p>
          <a:p>
            <a:pPr marL="0" indent="0">
              <a:buNone/>
            </a:pPr>
            <a:r>
              <a:rPr lang="en-IN" altLang="en-US" sz="1800"/>
              <a:t>	</a:t>
            </a:r>
            <a:endParaRPr lang="en-IN" altLang="en-US" sz="1800"/>
          </a:p>
        </p:txBody>
      </p:sp>
      <p:graphicFrame>
        <p:nvGraphicFramePr>
          <p:cNvPr id="5" name="Table 4"/>
          <p:cNvGraphicFramePr/>
          <p:nvPr/>
        </p:nvGraphicFramePr>
        <p:xfrm>
          <a:off x="1557020" y="2763520"/>
          <a:ext cx="9138285" cy="1437640"/>
        </p:xfrm>
        <a:graphic>
          <a:graphicData uri="http://schemas.openxmlformats.org/drawingml/2006/table">
            <a:tbl>
              <a:tblPr firstRow="1" bandRow="1">
                <a:tableStyleId>{5C22544A-7EE6-4342-B048-85BDC9FD1C3A}</a:tableStyleId>
              </a:tblPr>
              <a:tblGrid>
                <a:gridCol w="3266440"/>
                <a:gridCol w="1468120"/>
                <a:gridCol w="1467485"/>
                <a:gridCol w="1468120"/>
                <a:gridCol w="1468120"/>
              </a:tblGrid>
              <a:tr h="359410">
                <a:tc>
                  <a:txBody>
                    <a:bodyPr/>
                    <a:p>
                      <a:pPr indent="0" algn="ctr">
                        <a:buNone/>
                      </a:pPr>
                      <a:r>
                        <a:rPr lang="en-US" b="1">
                          <a:solidFill>
                            <a:srgbClr val="000000"/>
                          </a:solidFill>
                          <a:latin typeface="Arial" panose="020B0604020202020204" charset="-122"/>
                        </a:rPr>
                        <a:t>Conditions</a:t>
                      </a:r>
                      <a:endParaRPr lang="en-US"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b="1">
                          <a:solidFill>
                            <a:srgbClr val="000000"/>
                          </a:solidFill>
                          <a:latin typeface="Arial" panose="020B0604020202020204" charset="-122"/>
                        </a:rPr>
                        <a:t>Rule 1</a:t>
                      </a:r>
                      <a:endParaRPr lang="en-US"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b="1">
                          <a:solidFill>
                            <a:srgbClr val="000000"/>
                          </a:solidFill>
                          <a:latin typeface="Arial" panose="020B0604020202020204" charset="-122"/>
                        </a:rPr>
                        <a:t>Rule 2</a:t>
                      </a:r>
                      <a:endParaRPr lang="en-US"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b="1">
                          <a:solidFill>
                            <a:srgbClr val="000000"/>
                          </a:solidFill>
                          <a:latin typeface="Arial" panose="020B0604020202020204" charset="-122"/>
                        </a:rPr>
                        <a:t>Rule 3</a:t>
                      </a:r>
                      <a:endParaRPr lang="en-US"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b="1">
                          <a:solidFill>
                            <a:srgbClr val="000000"/>
                          </a:solidFill>
                          <a:latin typeface="Arial" panose="020B0604020202020204" charset="-122"/>
                        </a:rPr>
                        <a:t>Rule 4</a:t>
                      </a:r>
                      <a:endParaRPr lang="en-US" b="1">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9410">
                <a:tc>
                  <a:txBody>
                    <a:bodyPr/>
                    <a:p>
                      <a:pPr indent="0">
                        <a:buNone/>
                      </a:pPr>
                      <a:r>
                        <a:rPr lang="en-US" b="0">
                          <a:solidFill>
                            <a:srgbClr val="000000"/>
                          </a:solidFill>
                          <a:latin typeface="Arial" panose="020B0604020202020204" charset="-122"/>
                        </a:rPr>
                        <a:t>Username (T/F)</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F</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T</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F</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T</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9410">
                <a:tc>
                  <a:txBody>
                    <a:bodyPr/>
                    <a:p>
                      <a:pPr indent="0">
                        <a:buNone/>
                      </a:pPr>
                      <a:r>
                        <a:rPr lang="en-US" b="0">
                          <a:solidFill>
                            <a:srgbClr val="000000"/>
                          </a:solidFill>
                          <a:latin typeface="Arial" panose="020B0604020202020204" charset="-122"/>
                        </a:rPr>
                        <a:t>Password (T/F)</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F</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F</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T</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T</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9410">
                <a:tc>
                  <a:txBody>
                    <a:bodyPr/>
                    <a:p>
                      <a:pPr indent="0">
                        <a:buNone/>
                      </a:pPr>
                      <a:r>
                        <a:rPr lang="en-US" b="0">
                          <a:solidFill>
                            <a:srgbClr val="000000"/>
                          </a:solidFill>
                          <a:latin typeface="Arial" panose="020B0604020202020204" charset="-122"/>
                        </a:rPr>
                        <a:t>Output (E/H)</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E</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E</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E</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b="0">
                          <a:solidFill>
                            <a:srgbClr val="000000"/>
                          </a:solidFill>
                          <a:latin typeface="Arial" panose="020B0604020202020204" charset="-122"/>
                        </a:rPr>
                        <a:t>H</a:t>
                      </a:r>
                      <a:endParaRPr lang="en-US" b="0">
                        <a:solidFill>
                          <a:srgbClr val="000000"/>
                        </a:solidFill>
                        <a:latin typeface="Arial" panose="020B0604020202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State Transition</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State Transition Testing is a type of software testing which is performed to check the change in the state of the application under </a:t>
            </a:r>
            <a:r>
              <a:rPr lang="en-IN" altLang="en-US" sz="1800"/>
              <a:t>various </a:t>
            </a:r>
            <a:r>
              <a:rPr lang="en-US" sz="1800"/>
              <a:t>input</a:t>
            </a:r>
            <a:endParaRPr lang="en-US" sz="1800"/>
          </a:p>
          <a:p>
            <a:r>
              <a:rPr lang="en-US" sz="1800"/>
              <a:t>The condition of input passed is changed and the change in state is observed</a:t>
            </a:r>
            <a:endParaRPr lang="en-US" sz="1800"/>
          </a:p>
          <a:p>
            <a:r>
              <a:rPr lang="en-US" sz="1800"/>
              <a:t>State Transition Testing is basically a black box testing technique that is carried out to observe the behavior of the system or application for different input conditions passed in a sequence</a:t>
            </a:r>
            <a:endParaRPr lang="en-US" sz="1800"/>
          </a:p>
          <a:p>
            <a:r>
              <a:rPr lang="en-US" sz="1800"/>
              <a:t>In this type of testing, both positive and negative input values are provided and the behavior of the system is observed</a:t>
            </a:r>
            <a:endParaRPr lang="en-US" sz="1800"/>
          </a:p>
          <a:p>
            <a:endParaRPr 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Error guessing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It is an experience based testing technique</a:t>
            </a:r>
            <a:endParaRPr lang="en-IN" altLang="en-US" sz="1800"/>
          </a:p>
          <a:p>
            <a:r>
              <a:rPr lang="en-IN" altLang="en-US" sz="1800"/>
              <a:t>There is not any defined standard for this technique, it purely depends on the experience of the tester in the respective domain, respective application etc</a:t>
            </a:r>
            <a:endParaRPr lang="en-IN" altLang="en-US" sz="1800"/>
          </a:p>
          <a:p>
            <a:r>
              <a:rPr lang="en-IN" altLang="en-US" sz="1800"/>
              <a:t>Here the tester will design test cases on the condition that may result in error</a:t>
            </a:r>
            <a:endParaRPr lang="en-IN" altLang="en-US" sz="1800"/>
          </a:p>
          <a:p>
            <a:r>
              <a:rPr lang="en-IN" altLang="en-US" sz="1800"/>
              <a:t>This technique will be very useful when executed in the initial stages of the testing, as it may uncover the defects in the application in the very early stage</a:t>
            </a:r>
            <a:endParaRPr lang="en-IN" altLang="en-US" sz="1800"/>
          </a:p>
          <a:p>
            <a:r>
              <a:rPr lang="en-IN" altLang="en-US" sz="1800"/>
              <a:t>It can be used in later stages as well, so that it will avoid the defect leakage</a:t>
            </a:r>
            <a:endParaRPr lang="en-IN" altLang="en-US" sz="1800"/>
          </a:p>
          <a:p>
            <a:pPr marL="0" indent="0">
              <a:buNone/>
            </a:pPr>
            <a:endParaRPr lang="en-I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Defect life cycle</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Defect Life Cycle or Bug Life Cycle in software testing is the specific set of states that defect or bug goes through in its entire life</a:t>
            </a:r>
            <a:endParaRPr lang="en-US" sz="1800"/>
          </a:p>
          <a:p>
            <a:r>
              <a:rPr lang="en-US" sz="1800"/>
              <a:t>The purpose of Defect life cycle is to easily coordinate and communicate current status of defect which changes to various assignees and make the defect fixing process systematic and efficient</a:t>
            </a:r>
            <a:endParaRPr lang="en-US" sz="1800"/>
          </a:p>
          <a:p>
            <a:r>
              <a:rPr lang="en-US" sz="1800"/>
              <a:t>Defect Status or Bug Status in defect life cycle is the present state from which the defect or a bug is currently undergoing</a:t>
            </a:r>
            <a:endParaRPr lang="en-US" sz="1800"/>
          </a:p>
          <a:p>
            <a:r>
              <a:rPr lang="en-US" sz="1800"/>
              <a:t>The goal of defect status is to precisely convey the current state or progress of a defect or bug in order to better track and understand the actual progress of the defect life cycle</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States of Defect</a:t>
            </a:r>
            <a:endParaRPr lang="en-IN" altLang="en-US">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ChangeAspect="1"/>
          </p:cNvGraphicFramePr>
          <p:nvPr>
            <p:ph idx="1"/>
          </p:nvPr>
        </p:nvGraphicFramePr>
        <p:xfrm>
          <a:off x="1250315" y="1085215"/>
          <a:ext cx="10218420" cy="5401945"/>
        </p:xfrm>
        <a:graphic>
          <a:graphicData uri="http://schemas.openxmlformats.org/presentationml/2006/ole">
            <mc:AlternateContent xmlns:mc="http://schemas.openxmlformats.org/markup-compatibility/2006">
              <mc:Choice xmlns:v="urn:schemas-microsoft-com:vml" Requires="v">
                <p:oleObj spid="_x0000_s5" name="" r:id="rId1" imgW="7458075" imgH="4648200" progId="Paint.Picture">
                  <p:embed/>
                </p:oleObj>
              </mc:Choice>
              <mc:Fallback>
                <p:oleObj name="" r:id="rId1" imgW="7458075" imgH="4648200" progId="Paint.Picture">
                  <p:embed/>
                  <p:pic>
                    <p:nvPicPr>
                      <p:cNvPr id="0" name="Picture 4"/>
                      <p:cNvPicPr/>
                      <p:nvPr/>
                    </p:nvPicPr>
                    <p:blipFill>
                      <a:blip r:embed="rId2"/>
                      <a:stretch>
                        <a:fillRect/>
                      </a:stretch>
                    </p:blipFill>
                    <p:spPr>
                      <a:xfrm>
                        <a:off x="1250315" y="1085215"/>
                        <a:ext cx="10218420" cy="5401945"/>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sym typeface="+mn-ea"/>
              </a:rPr>
              <a:t>States of Defect</a:t>
            </a:r>
            <a:endParaRPr lang="en-US"/>
          </a:p>
        </p:txBody>
      </p:sp>
      <p:sp>
        <p:nvSpPr>
          <p:cNvPr id="3" name="Content Placeholder 2"/>
          <p:cNvSpPr>
            <a:spLocks noGrp="1"/>
          </p:cNvSpPr>
          <p:nvPr>
            <p:ph idx="1"/>
          </p:nvPr>
        </p:nvSpPr>
        <p:spPr/>
        <p:txBody>
          <a:bodyPr/>
          <a:p>
            <a:r>
              <a:rPr lang="en-US" sz="1800" b="1"/>
              <a:t>New </a:t>
            </a:r>
            <a:r>
              <a:rPr lang="en-US" sz="1800"/>
              <a:t>- Potential defect that is raised and yet to be validated.</a:t>
            </a:r>
            <a:endParaRPr lang="en-US" sz="1800"/>
          </a:p>
          <a:p>
            <a:r>
              <a:rPr lang="en-US" sz="1800" b="1"/>
              <a:t>Assigned </a:t>
            </a:r>
            <a:r>
              <a:rPr lang="en-US" sz="1800"/>
              <a:t>- Assigned against a development team to address it but not yet resolved.</a:t>
            </a:r>
            <a:endParaRPr lang="en-US" sz="1800"/>
          </a:p>
          <a:p>
            <a:r>
              <a:rPr lang="en-US" sz="1800" b="1"/>
              <a:t>Active </a:t>
            </a:r>
            <a:r>
              <a:rPr lang="en-US" sz="1800"/>
              <a:t>- The Defect is being addressed by the developer and investigation is under progress. At this stage there are two possible outcomes; viz - Deferred or Rejected.</a:t>
            </a:r>
            <a:endParaRPr lang="en-US" sz="1800"/>
          </a:p>
          <a:p>
            <a:r>
              <a:rPr lang="en-US" sz="1800" b="1"/>
              <a:t>Test </a:t>
            </a:r>
            <a:r>
              <a:rPr lang="en-US" sz="1800"/>
              <a:t>- The Defect is fixed and ready for testing.</a:t>
            </a:r>
            <a:endParaRPr lang="en-US" sz="1800"/>
          </a:p>
          <a:p>
            <a:r>
              <a:rPr lang="en-US" sz="1800" b="1"/>
              <a:t>Verified </a:t>
            </a:r>
            <a:r>
              <a:rPr lang="en-US" sz="1800"/>
              <a:t>- The Defect that is retested and the test has been verified by QA.</a:t>
            </a:r>
            <a:endParaRPr lang="en-US" sz="1800"/>
          </a:p>
          <a:p>
            <a:r>
              <a:rPr lang="en-US" sz="1800" b="1"/>
              <a:t>Closed </a:t>
            </a:r>
            <a:r>
              <a:rPr lang="en-US" sz="1800"/>
              <a:t>- The final state of the defect that can be closed after the QA retesting or can be closed if the defect is duplicate or considered as NOT a defect.</a:t>
            </a:r>
            <a:endParaRPr lang="en-US" sz="1800"/>
          </a:p>
          <a:p>
            <a:r>
              <a:rPr lang="en-US" sz="1800" b="1"/>
              <a:t>Reopened </a:t>
            </a:r>
            <a:r>
              <a:rPr lang="en-US" sz="1800"/>
              <a:t>- When the defect is NOT fixed, QA reopens/reactivates the defect.</a:t>
            </a:r>
            <a:endParaRPr lang="en-US" sz="1800"/>
          </a:p>
          <a:p>
            <a:r>
              <a:rPr lang="en-US" sz="1800" b="1"/>
              <a:t>Deferred </a:t>
            </a:r>
            <a:r>
              <a:rPr lang="en-US" sz="1800"/>
              <a:t>- When a defect cannot be addressed in that particular cycle it is deferred to future release.</a:t>
            </a:r>
            <a:endParaRPr lang="en-US" sz="1800"/>
          </a:p>
          <a:p>
            <a:r>
              <a:rPr lang="en-US" sz="1800" b="1"/>
              <a:t>Rejected </a:t>
            </a:r>
            <a:r>
              <a:rPr lang="en-US" sz="1800"/>
              <a:t>- A defect can be rejected for any of the 3 reasons; viz - duplicate defect, NOT a Defect, Non Reproducible.</a:t>
            </a:r>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Test Planning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Test Plan is </a:t>
            </a:r>
            <a:r>
              <a:rPr lang="en-IN" altLang="en-US" sz="1800"/>
              <a:t>a </a:t>
            </a:r>
            <a:r>
              <a:rPr lang="en-US" sz="1800"/>
              <a:t>document describing the scope, approach, resources, and schedule of intended test activities</a:t>
            </a:r>
            <a:endParaRPr lang="en-US" sz="1800"/>
          </a:p>
          <a:p>
            <a:r>
              <a:rPr lang="en-US" sz="1800"/>
              <a:t>A Test Plan is a detailed document that describes the test strategy, objectives, schedule, estimation, deliverables, and resources required to perform testing for a software product</a:t>
            </a:r>
            <a:endParaRPr lang="en-US" sz="1800"/>
          </a:p>
          <a:p>
            <a:r>
              <a:rPr lang="en-US" sz="1800"/>
              <a:t>Test Plan helps us determine the effort needed to validate the quality of the application under test</a:t>
            </a:r>
            <a:endParaRPr lang="en-US" sz="1800"/>
          </a:p>
          <a:p>
            <a:r>
              <a:rPr lang="en-US" sz="1800"/>
              <a:t>The test plan serves as a blueprint to conduct software testing activities as a defined process, which is minutely monitored and controlled by the test manager.</a:t>
            </a:r>
            <a:endParaRPr lang="en-US" sz="1800"/>
          </a:p>
          <a:p>
            <a:r>
              <a:rPr lang="en-IN" altLang="en-US" sz="1800"/>
              <a:t>Following are the benifits of test plan</a:t>
            </a:r>
            <a:endParaRPr lang="en-IN" altLang="en-US" sz="1800"/>
          </a:p>
          <a:p>
            <a:pPr lvl="1" algn="l">
              <a:buClrTx/>
              <a:buSzTx/>
              <a:buFontTx/>
            </a:pPr>
            <a:r>
              <a:rPr lang="en-IN" altLang="en-US" sz="1575"/>
              <a:t>Help people outside the test team such as developers, business managers, customers understand the details of testing</a:t>
            </a:r>
            <a:endParaRPr lang="en-IN" altLang="en-US" sz="1575"/>
          </a:p>
          <a:p>
            <a:pPr lvl="1" algn="l">
              <a:buClrTx/>
              <a:buSzTx/>
              <a:buFontTx/>
            </a:pPr>
            <a:r>
              <a:rPr lang="en-IN" altLang="en-US" sz="1575"/>
              <a:t>Test Plan guides our thinking. It is like a rule book, which needs to be followed</a:t>
            </a:r>
            <a:endParaRPr lang="en-IN" altLang="en-US" sz="1575"/>
          </a:p>
          <a:p>
            <a:pPr lvl="1" algn="l">
              <a:buClrTx/>
              <a:buSzTx/>
              <a:buFontTx/>
            </a:pPr>
            <a:r>
              <a:rPr lang="en-IN" altLang="en-US" sz="1575"/>
              <a:t>Important aspects like test estimation, test scope, Test Strategy are documented in Test Plan, so it can be reviewed by Management Team and re-used for other projects</a:t>
            </a:r>
            <a:endParaRPr lang="en-IN" altLang="en-US" sz="157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Steps to create a Standard Test Plan</a:t>
            </a:r>
            <a:endParaRPr lang="en-IN" altLang="en-US">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ChangeAspect="1"/>
          </p:cNvGraphicFramePr>
          <p:nvPr>
            <p:ph idx="1"/>
          </p:nvPr>
        </p:nvGraphicFramePr>
        <p:xfrm>
          <a:off x="3078480" y="1285875"/>
          <a:ext cx="6600825" cy="3686175"/>
        </p:xfrm>
        <a:graphic>
          <a:graphicData uri="http://schemas.openxmlformats.org/presentationml/2006/ole">
            <mc:AlternateContent xmlns:mc="http://schemas.openxmlformats.org/markup-compatibility/2006">
              <mc:Choice xmlns:v="urn:schemas-microsoft-com:vml" Requires="v">
                <p:oleObj spid="_x0000_s5" name="" r:id="rId1" imgW="6600825" imgH="3686175" progId="Paint.Picture">
                  <p:embed/>
                </p:oleObj>
              </mc:Choice>
              <mc:Fallback>
                <p:oleObj name="" r:id="rId1" imgW="6600825" imgH="3686175" progId="Paint.Picture">
                  <p:embed/>
                  <p:pic>
                    <p:nvPicPr>
                      <p:cNvPr id="0" name="Picture 4"/>
                      <p:cNvPicPr/>
                      <p:nvPr/>
                    </p:nvPicPr>
                    <p:blipFill>
                      <a:blip r:embed="rId2"/>
                      <a:stretch>
                        <a:fillRect/>
                      </a:stretch>
                    </p:blipFill>
                    <p:spPr>
                      <a:xfrm>
                        <a:off x="3078480" y="1285875"/>
                        <a:ext cx="6600825" cy="368617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Test Estimation</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Test Estimation is a management activity which approximates how long a Task would take to complete. Estimating effort for the test is one of the major and important tasks in Test Management</a:t>
            </a:r>
            <a:endParaRPr lang="en-US" sz="1800"/>
          </a:p>
          <a:p>
            <a:r>
              <a:rPr lang="en-IN" altLang="en-US" sz="1800"/>
              <a:t>Following are the major things that are going to be estimated during test estimation</a:t>
            </a:r>
            <a:endParaRPr lang="en-IN" altLang="en-US" sz="1800"/>
          </a:p>
          <a:p>
            <a:pPr lvl="1"/>
            <a:r>
              <a:rPr lang="en-IN" altLang="en-US" sz="1600"/>
              <a:t>Resources: Resources includes every thing such as human resources, system requirements for testing, tools to be used etc</a:t>
            </a:r>
            <a:endParaRPr lang="en-IN" altLang="en-US" sz="1600"/>
          </a:p>
          <a:p>
            <a:pPr lvl="1"/>
            <a:r>
              <a:rPr lang="en-IN" altLang="en-US" sz="1600"/>
              <a:t>Times: Timelines for each activity of the testing. Starting and ending time frame for each test activity</a:t>
            </a:r>
            <a:endParaRPr lang="en-IN" altLang="en-US" sz="1600"/>
          </a:p>
          <a:p>
            <a:pPr lvl="1" algn="l">
              <a:buClrTx/>
              <a:buSzTx/>
              <a:buFontTx/>
            </a:pPr>
            <a:r>
              <a:rPr lang="en-IN" altLang="en-US" sz="1600"/>
              <a:t>Human Skills: Skills required for the resources who will be deployed in the testing activity</a:t>
            </a:r>
            <a:endParaRPr lang="en-IN" altLang="en-US" sz="1600"/>
          </a:p>
          <a:p>
            <a:pPr lvl="1" algn="l">
              <a:buClrTx/>
              <a:buSzTx/>
              <a:buFontTx/>
            </a:pPr>
            <a:r>
              <a:rPr lang="en-IN" altLang="en-US" sz="1600"/>
              <a:t>Cost: The cost of testing activity depends on the above 3 points. Apart from them, other aspects like setting up environment, DB requirements if any, licenses to be procured for the tools that are planned to use, travel requirements etc will be included in the estimated cost</a:t>
            </a:r>
            <a:endParaRPr lang="en-IN" altLang="en-US" sz="1600"/>
          </a:p>
          <a:p>
            <a:pPr marL="457200" lvl="1" indent="0" algn="l">
              <a:buClrTx/>
              <a:buSzTx/>
              <a:buFontTx/>
              <a:buNone/>
            </a:pPr>
            <a:endParaRPr lang="en-IN" altLang="en-US" sz="154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Test Metrics</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Software Testing Metrics are the quantitative measures used to estimate the progress, quality, productivity and health of the software testing process</a:t>
            </a:r>
            <a:endParaRPr lang="en-US" sz="1800"/>
          </a:p>
          <a:p>
            <a:r>
              <a:rPr lang="en-US" sz="1800"/>
              <a:t>The goal of software testing metrics is to improve the efficiency and effectiveness in the software testing process and to help make better decisions for further testing process by providing reliable data about the testing process</a:t>
            </a:r>
            <a:endParaRPr lang="en-US" sz="1800"/>
          </a:p>
          <a:p>
            <a:r>
              <a:rPr lang="en-IN" altLang="en-US" sz="1800"/>
              <a:t>Types of Metrics</a:t>
            </a:r>
            <a:endParaRPr lang="en-IN" altLang="en-US" sz="1800"/>
          </a:p>
          <a:p>
            <a:pPr lvl="1"/>
            <a:r>
              <a:rPr lang="en-IN" altLang="en-US" sz="1575"/>
              <a:t>Process Metrics: It can be used to improve the process efficiency</a:t>
            </a:r>
            <a:endParaRPr lang="en-IN" altLang="en-US" sz="1575"/>
          </a:p>
          <a:p>
            <a:pPr lvl="1"/>
            <a:r>
              <a:rPr lang="en-IN" altLang="en-US" sz="1575"/>
              <a:t>Product Metrics: It deals with the quality of the software product</a:t>
            </a:r>
            <a:endParaRPr lang="en-IN" altLang="en-US" sz="1575"/>
          </a:p>
          <a:p>
            <a:pPr lvl="1" algn="l">
              <a:buClrTx/>
              <a:buSzTx/>
              <a:buFontTx/>
            </a:pPr>
            <a:r>
              <a:rPr lang="en-IN" altLang="en-US" sz="1575"/>
              <a:t>Project Metrics: It can be used to measure the efficiency of a project team or any testing tools being used by the team members</a:t>
            </a:r>
            <a:endParaRPr lang="en-IN" altLang="en-US" sz="157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Test Matrics example</a:t>
            </a:r>
            <a:endParaRPr lang="en-IN" altLang="en-US">
              <a:solidFill>
                <a:schemeClr val="accent1"/>
              </a:solidFill>
              <a:effectLst>
                <a:outerShdw blurRad="38100" dist="25400" dir="5400000" algn="ctr" rotWithShape="0">
                  <a:srgbClr val="6E747A">
                    <a:alpha val="43000"/>
                  </a:srgbClr>
                </a:outerShdw>
              </a:effectLst>
            </a:endParaRPr>
          </a:p>
        </p:txBody>
      </p:sp>
      <p:graphicFrame>
        <p:nvGraphicFramePr>
          <p:cNvPr id="4" name="Content Placeholder 3"/>
          <p:cNvGraphicFramePr>
            <a:graphicFrameLocks noChangeAspect="1"/>
          </p:cNvGraphicFramePr>
          <p:nvPr>
            <p:ph sz="half" idx="1"/>
          </p:nvPr>
        </p:nvGraphicFramePr>
        <p:xfrm>
          <a:off x="699770" y="1294130"/>
          <a:ext cx="5384800" cy="4441825"/>
        </p:xfrm>
        <a:graphic>
          <a:graphicData uri="http://schemas.openxmlformats.org/presentationml/2006/ole">
            <mc:AlternateContent xmlns:mc="http://schemas.openxmlformats.org/markup-compatibility/2006">
              <mc:Choice xmlns:v="urn:schemas-microsoft-com:vml" Requires="v">
                <p:oleObj spid="_x0000_s5" name="" r:id="rId1" imgW="5543550" imgH="3733800" progId="Paint.Picture">
                  <p:embed/>
                </p:oleObj>
              </mc:Choice>
              <mc:Fallback>
                <p:oleObj name="" r:id="rId1" imgW="5543550" imgH="3733800" progId="Paint.Picture">
                  <p:embed/>
                  <p:pic>
                    <p:nvPicPr>
                      <p:cNvPr id="0" name="Picture 4"/>
                      <p:cNvPicPr/>
                      <p:nvPr/>
                    </p:nvPicPr>
                    <p:blipFill>
                      <a:blip r:embed="rId2"/>
                      <a:stretch>
                        <a:fillRect/>
                      </a:stretch>
                    </p:blipFill>
                    <p:spPr>
                      <a:xfrm>
                        <a:off x="699770" y="1294130"/>
                        <a:ext cx="5384800" cy="4441825"/>
                      </a:xfrm>
                      <a:prstGeom prst="rect">
                        <a:avLst/>
                      </a:prstGeom>
                    </p:spPr>
                  </p:pic>
                </p:oleObj>
              </mc:Fallback>
            </mc:AlternateContent>
          </a:graphicData>
        </a:graphic>
      </p:graphicFrame>
      <p:graphicFrame>
        <p:nvGraphicFramePr>
          <p:cNvPr id="6" name="Content Placeholder 5"/>
          <p:cNvGraphicFramePr/>
          <p:nvPr>
            <p:ph sz="half" idx="2"/>
          </p:nvPr>
        </p:nvGraphicFramePr>
        <p:xfrm>
          <a:off x="7092315" y="1294765"/>
          <a:ext cx="4490085" cy="4441190"/>
        </p:xfrm>
        <a:graphic>
          <a:graphicData uri="http://schemas.openxmlformats.org/presentationml/2006/ole">
            <mc:AlternateContent xmlns:mc="http://schemas.openxmlformats.org/markup-compatibility/2006">
              <mc:Choice xmlns:v="urn:schemas-microsoft-com:vml" Requires="v">
                <p:oleObj spid="_x0000_s7" name="" r:id="rId3" imgW="3924300" imgH="3752850" progId="Paint.Picture">
                  <p:embed/>
                </p:oleObj>
              </mc:Choice>
              <mc:Fallback>
                <p:oleObj name="" r:id="rId3" imgW="3924300" imgH="3752850" progId="Paint.Picture">
                  <p:embed/>
                  <p:pic>
                    <p:nvPicPr>
                      <p:cNvPr id="0" name="Picture 6"/>
                      <p:cNvPicPr/>
                      <p:nvPr/>
                    </p:nvPicPr>
                    <p:blipFill>
                      <a:blip r:embed="rId4"/>
                      <a:stretch>
                        <a:fillRect/>
                      </a:stretch>
                    </p:blipFill>
                    <p:spPr>
                      <a:xfrm>
                        <a:off x="7092315" y="1294765"/>
                        <a:ext cx="4490085" cy="444119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Testing Techniques</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These are the techniques used to design the test cases</a:t>
            </a:r>
            <a:endParaRPr lang="en-IN" altLang="en-US" sz="1800"/>
          </a:p>
          <a:p>
            <a:r>
              <a:rPr lang="en-IN" altLang="en-US" sz="1800"/>
              <a:t>These techniques helps us to create input data for effectively test the application</a:t>
            </a:r>
            <a:endParaRPr lang="en-IN" altLang="en-US" sz="1800"/>
          </a:p>
          <a:p>
            <a:r>
              <a:rPr lang="en-IN" altLang="en-US" sz="1800"/>
              <a:t>Since it is impossible to test the application exaustively, we need to create the test case such that it should test the maximum functionality in minimum test cases and uncover the all possible defects. These techniques helps us to achive this agenda</a:t>
            </a:r>
            <a:endParaRPr lang="en-IN" altLang="en-US" sz="1800"/>
          </a:p>
          <a:p>
            <a:r>
              <a:rPr lang="en-IN" altLang="en-US" sz="1800"/>
              <a:t>Major testing techniques are,</a:t>
            </a:r>
            <a:endParaRPr lang="en-IN" altLang="en-US" sz="1800"/>
          </a:p>
          <a:p>
            <a:pPr lvl="1"/>
            <a:r>
              <a:rPr lang="en-IN" altLang="en-US" sz="1575"/>
              <a:t>Boundary value analysis</a:t>
            </a:r>
            <a:endParaRPr lang="en-IN" altLang="en-US" sz="1575"/>
          </a:p>
          <a:p>
            <a:pPr lvl="1"/>
            <a:r>
              <a:rPr lang="en-IN" altLang="en-US" sz="1575"/>
              <a:t>Equivalance class partitioning</a:t>
            </a:r>
            <a:endParaRPr lang="en-IN" altLang="en-US" sz="1575"/>
          </a:p>
          <a:p>
            <a:pPr lvl="1"/>
            <a:r>
              <a:rPr lang="en-IN" altLang="en-US" sz="1575"/>
              <a:t>Decision table based techniques</a:t>
            </a:r>
            <a:endParaRPr lang="en-IN" altLang="en-US" sz="1575"/>
          </a:p>
          <a:p>
            <a:pPr lvl="1"/>
            <a:r>
              <a:rPr lang="en-IN" altLang="en-US" sz="1575"/>
              <a:t>State transition</a:t>
            </a:r>
            <a:endParaRPr lang="en-IN" altLang="en-US" sz="1575"/>
          </a:p>
          <a:p>
            <a:pPr lvl="1"/>
            <a:r>
              <a:rPr lang="en-IN" altLang="en-US" sz="1575"/>
              <a:t>Error guessing</a:t>
            </a:r>
            <a:endParaRPr lang="en-IN" altLang="en-US" sz="1575"/>
          </a:p>
          <a:p>
            <a:pPr lvl="1"/>
            <a:endParaRPr lang="en-IN" altLang="en-US" sz="1575"/>
          </a:p>
          <a:p>
            <a:endParaRPr lang="en-IN"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Boundary value analysis (BVA)</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Boundary value analysis is based on testing at the boundaries between partitions. It includes maximum, minimum, inside or outside boundaries, typical values and error values.</a:t>
            </a:r>
            <a:endParaRPr lang="en-US" sz="1800"/>
          </a:p>
          <a:p>
            <a:r>
              <a:rPr lang="en-US" sz="1800"/>
              <a:t>It is generally seen that a large number of errors occur at the boundaries of the defined input values rather than the center. It is also known as BVA and gives a selection of test cases which exercise bounding values.</a:t>
            </a:r>
            <a:endParaRPr lang="en-US" sz="1800"/>
          </a:p>
          <a:p>
            <a:r>
              <a:rPr lang="en-US" sz="1800"/>
              <a:t>This black box testing technique complements equivalence partitioning. This software testing technique base on the principle that, if a system works well for these particular values then it will work perfectly well for all values which comes between the two boundary values.</a:t>
            </a:r>
            <a:endParaRPr lang="en-US" sz="1800"/>
          </a:p>
          <a:p>
            <a:endParaRPr lang="en-US" sz="1800"/>
          </a:p>
          <a:p>
            <a:pPr marL="0" indent="0">
              <a:buNone/>
            </a:pPr>
            <a:r>
              <a:rPr lang="en-IN" altLang="en-US" sz="1575"/>
              <a:t>Eg: If we have to test the application that accepts the values between 10 to 100, then as per the BVA values used to test the application will 9,10,11 which is the minimum boundary and 99,100,101 which is the maximum boundary</a:t>
            </a:r>
            <a:endParaRPr lang="en-IN" altLang="en-US" sz="1575"/>
          </a:p>
          <a:p>
            <a:pPr marL="0" indent="0">
              <a:buNone/>
            </a:pPr>
            <a:r>
              <a:rPr lang="en-IN" altLang="en-US" sz="1575"/>
              <a:t>	</a:t>
            </a:r>
            <a:endParaRPr lang="en-IN" altLang="en-US" sz="1575"/>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Equivalance Partitioning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US" sz="1800"/>
              <a:t>Equivalence Partitioning Method is also known as Equivalence class partitioning (ECP)</a:t>
            </a:r>
            <a:endParaRPr lang="en-US" sz="1800"/>
          </a:p>
          <a:p>
            <a:r>
              <a:rPr lang="en-US" sz="1800"/>
              <a:t>It is a software testing technique or black-box testing that divides input domain into classes of data, and with the help of these classes of data, test cases can be derived</a:t>
            </a:r>
            <a:endParaRPr lang="en-US" sz="1800"/>
          </a:p>
          <a:p>
            <a:r>
              <a:rPr lang="en-US" sz="1800"/>
              <a:t>In equivalence partitioning, equivalence classes are evaluated for given input conditions</a:t>
            </a:r>
            <a:endParaRPr lang="en-US" sz="1800"/>
          </a:p>
          <a:p>
            <a:r>
              <a:rPr lang="en-US" sz="1800"/>
              <a:t>Whenever any input is given, then type of input condition is checked, then for this input conditions, Equivalence class represents or describes set of valid or invalid states</a:t>
            </a:r>
            <a:endParaRPr lang="en-US" sz="1575"/>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7804</Words>
  <Application>WPS Presentation</Application>
  <PresentationFormat>Widescreen</PresentationFormat>
  <Paragraphs>160</Paragraphs>
  <Slides>16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16</vt:i4>
      </vt:variant>
    </vt:vector>
  </HeadingPairs>
  <TitlesOfParts>
    <vt:vector size="29" baseType="lpstr">
      <vt:lpstr>Arial</vt:lpstr>
      <vt:lpstr>SimSun</vt:lpstr>
      <vt:lpstr>Wingdings</vt:lpstr>
      <vt:lpstr>Arial</vt:lpstr>
      <vt:lpstr>Microsoft YaHei</vt:lpstr>
      <vt:lpstr>Arial Unicode MS</vt:lpstr>
      <vt:lpstr>Calibri</vt:lpstr>
      <vt:lpstr>Blue Waves</vt:lpstr>
      <vt:lpstr>Paint.Picture</vt:lpstr>
      <vt:lpstr>Paint.Picture</vt:lpstr>
      <vt:lpstr>Paint.Picture</vt:lpstr>
      <vt:lpstr>Paint.Picture</vt:lpstr>
      <vt:lpstr>Paint.Picture</vt:lpstr>
      <vt:lpstr>Test Case Management</vt:lpstr>
      <vt:lpstr>Test Planning</vt:lpstr>
      <vt:lpstr>Steps to create a Standard Test Plan</vt:lpstr>
      <vt:lpstr>Test Estimation</vt:lpstr>
      <vt:lpstr>Test Metrics</vt:lpstr>
      <vt:lpstr>Test Matrics example</vt:lpstr>
      <vt:lpstr>Testing Techniques</vt:lpstr>
      <vt:lpstr>Boundary value analysis (BVA)</vt:lpstr>
      <vt:lpstr>Equivalance Partitioning</vt:lpstr>
      <vt:lpstr>Equivalance Class Partitioning</vt:lpstr>
      <vt:lpstr>Decision table testing</vt:lpstr>
      <vt:lpstr>State Transition</vt:lpstr>
      <vt:lpstr>Error guessing</vt:lpstr>
      <vt:lpstr>Defect life cycle</vt:lpstr>
      <vt:lpstr>States of Defect</vt:lpstr>
      <vt:lpstr>States of Defect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 Management</dc:title>
  <dc:creator/>
  <cp:lastModifiedBy>lance</cp:lastModifiedBy>
  <cp:revision>4</cp:revision>
  <dcterms:created xsi:type="dcterms:W3CDTF">2023-01-04T17:51:00Z</dcterms:created>
  <dcterms:modified xsi:type="dcterms:W3CDTF">2023-01-06T00:28:14Z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72E49FEEBAB040E5A3850C32BE7AE56A</vt:lpwstr>
  </property>
  <property fmtid="{D5CDD505-2E9C-101B-9397-08002B2CF9AE}" pid="3" name="KSOProductBuildVer">
    <vt:lpwstr>1033-11.2.0.11440</vt:lpwstr>
  </property>
</Properties>
</file>