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/>
          <a:p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Advanced UI Automation</a:t>
            </a:r>
            <a:endParaRPr lang="en-I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422525"/>
            <a:ext cx="10949305" cy="4196715"/>
          </a:xfrm>
        </p:spPr>
        <p:txBody>
          <a:bodyPr/>
          <a:lstStyle/>
          <a:p>
            <a:pPr algn="l"/>
            <a:r>
              <a:rPr lang="en-IN" altLang="en-US" sz="2800"/>
              <a:t>Frame Handling</a:t>
            </a:r>
            <a:endParaRPr lang="en-IN" altLang="en-US" sz="2800"/>
          </a:p>
          <a:p>
            <a:pPr algn="l"/>
            <a:r>
              <a:rPr lang="en-IN" altLang="en-US" sz="2800"/>
              <a:t>Action class</a:t>
            </a:r>
            <a:endParaRPr lang="en-IN" altLang="en-US" sz="2800"/>
          </a:p>
          <a:p>
            <a:pPr algn="l"/>
            <a:r>
              <a:rPr lang="en-IN" altLang="en-US" sz="2800">
                <a:sym typeface="+mn-ea"/>
              </a:rPr>
              <a:t>WIndows handling and multiple windows handling</a:t>
            </a:r>
            <a:endParaRPr lang="en-IN" altLang="en-US" sz="2800"/>
          </a:p>
          <a:p>
            <a:pPr algn="l"/>
            <a:r>
              <a:rPr lang="en-IN" altLang="en-US" sz="2800"/>
              <a:t>Mouse Interactions</a:t>
            </a:r>
            <a:endParaRPr lang="en-IN" altLang="en-US" sz="2800"/>
          </a:p>
          <a:p>
            <a:pPr algn="l"/>
            <a:endParaRPr lang="en-IN" altLang="en-US"/>
          </a:p>
          <a:p>
            <a:pPr algn="l"/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Frame handling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This is used to switch the control from one frame to another frame in the UI</a:t>
            </a:r>
            <a:endParaRPr lang="en-IN" altLang="en-US" sz="1800"/>
          </a:p>
          <a:p>
            <a:r>
              <a:rPr lang="en-IN" altLang="en-US" sz="1800"/>
              <a:t>In the context of a web browser, a frame is a part of a web page or browser window which displays content independent of its container, with the ability to load content independently</a:t>
            </a:r>
            <a:endParaRPr lang="en-IN" altLang="en-US" sz="1800"/>
          </a:p>
          <a:p>
            <a:r>
              <a:rPr lang="en-IN" altLang="en-US" sz="1800"/>
              <a:t>We can switch to the frame using 3 ways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	By Index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	By Name or Id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	By Web Element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 b="1" i="1"/>
              <a:t>Syntax:</a:t>
            </a:r>
            <a:endParaRPr lang="en-IN" altLang="en-US" sz="1800" b="1" i="1"/>
          </a:p>
          <a:p>
            <a:pPr marL="0" indent="0">
              <a:buNone/>
            </a:pPr>
            <a:r>
              <a:rPr lang="en-IN" altLang="en-US" sz="1800" i="1"/>
              <a:t>driver.switchTo().frame(&lt;index&gt;)</a:t>
            </a:r>
            <a:endParaRPr lang="en-IN" altLang="en-US" sz="1800" i="1"/>
          </a:p>
          <a:p>
            <a:pPr marL="0" indent="0">
              <a:buNone/>
            </a:pPr>
            <a:r>
              <a:rPr lang="en-IN" altLang="en-US" sz="1800" i="1">
                <a:sym typeface="+mn-ea"/>
              </a:rPr>
              <a:t>driver.switchTo().frame(&lt;Name or id&gt;)</a:t>
            </a:r>
            <a:endParaRPr lang="en-IN" altLang="en-US" sz="1800" i="1"/>
          </a:p>
          <a:p>
            <a:pPr marL="0" indent="0">
              <a:buNone/>
            </a:pPr>
            <a:r>
              <a:rPr lang="en-IN" altLang="en-US" sz="1800" i="1">
                <a:sym typeface="+mn-ea"/>
              </a:rPr>
              <a:t>driver.switchTo().frame(&lt;web element&gt;)</a:t>
            </a:r>
            <a:endParaRPr lang="en-IN" altLang="en-US" sz="1800" i="1"/>
          </a:p>
          <a:p>
            <a:pPr marL="0" indent="0">
              <a:buNone/>
            </a:pPr>
            <a:endParaRPr lang="en-IN" altLang="en-US" sz="18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Action class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29250"/>
          </a:xfrm>
        </p:spPr>
        <p:txBody>
          <a:bodyPr/>
          <a:p>
            <a:r>
              <a:rPr lang="en-IN" altLang="en-US" sz="1800"/>
              <a:t>Action class provides ability for selenium to handle keyboard and mouse events</a:t>
            </a:r>
            <a:endParaRPr lang="en-IN" altLang="en-US" sz="1800"/>
          </a:p>
          <a:p>
            <a:r>
              <a:rPr lang="en-IN" altLang="en-US" sz="1800"/>
              <a:t>In Selenium WebDriver, handling these events includes operations such as drag and drop, clicking on multiple elements with the control key etc</a:t>
            </a:r>
            <a:endParaRPr lang="en-IN" altLang="en-US" sz="1800"/>
          </a:p>
          <a:p>
            <a:r>
              <a:rPr lang="en-IN" altLang="en-US" sz="1800"/>
              <a:t>Following are the methods provided by action class to perform mouse actions</a:t>
            </a:r>
            <a:endParaRPr lang="en-IN" altLang="en-US" sz="1800"/>
          </a:p>
          <a:p>
            <a:pPr lvl="1"/>
            <a:r>
              <a:rPr lang="en-IN" altLang="en-US" sz="1575"/>
              <a:t>doubleClick(): Performs double click on the element</a:t>
            </a:r>
            <a:endParaRPr lang="en-IN" altLang="en-US" sz="1575"/>
          </a:p>
          <a:p>
            <a:pPr lvl="1"/>
            <a:r>
              <a:rPr lang="en-IN" altLang="en-US" sz="1575"/>
              <a:t>clickAndHold(): Performs long click on the mouse without releasing it</a:t>
            </a:r>
            <a:endParaRPr lang="en-IN" altLang="en-US" sz="1575"/>
          </a:p>
          <a:p>
            <a:pPr lvl="1"/>
            <a:r>
              <a:rPr lang="en-IN" altLang="en-US" sz="1575"/>
              <a:t>dragAndDrop(): Drags the element from one point and drops to another</a:t>
            </a:r>
            <a:endParaRPr lang="en-IN" altLang="en-US" sz="1575"/>
          </a:p>
          <a:p>
            <a:pPr lvl="1"/>
            <a:r>
              <a:rPr lang="en-IN" altLang="en-US" sz="1575"/>
              <a:t>moveToElement(): Shifts the mouse pointer to the center of the element</a:t>
            </a:r>
            <a:endParaRPr lang="en-IN" altLang="en-US" sz="1575"/>
          </a:p>
          <a:p>
            <a:pPr lvl="1"/>
            <a:r>
              <a:rPr lang="en-IN" altLang="en-US" sz="1575"/>
              <a:t>contextClick(): Performs right-click on the mouse</a:t>
            </a:r>
            <a:endParaRPr lang="en-IN" altLang="en-US" sz="1575"/>
          </a:p>
          <a:p>
            <a:pPr marL="342900" lvl="1" indent="-342900" algn="l">
              <a:buClrTx/>
              <a:buSzTx/>
              <a:buFontTx/>
              <a:buChar char="•"/>
            </a:pPr>
            <a:r>
              <a:rPr lang="en-IN" altLang="en-US" sz="1800">
                <a:sym typeface="+mn-ea"/>
              </a:rPr>
              <a:t>Following are the methods provided by action class to perform keyboard actions</a:t>
            </a:r>
            <a:endParaRPr lang="en-IN" altLang="en-US" sz="1800"/>
          </a:p>
          <a:p>
            <a:pPr lvl="1"/>
            <a:r>
              <a:rPr lang="en-IN" altLang="en-US" sz="1575"/>
              <a:t>sendKeys(): Sends a series of keys to the element</a:t>
            </a:r>
            <a:endParaRPr lang="en-IN" altLang="en-US" sz="1575"/>
          </a:p>
          <a:p>
            <a:pPr lvl="1"/>
            <a:r>
              <a:rPr lang="en-IN" altLang="en-US" sz="1575"/>
              <a:t>keyUp(): Performs key release</a:t>
            </a:r>
            <a:endParaRPr lang="en-IN" altLang="en-US" sz="1575"/>
          </a:p>
          <a:p>
            <a:pPr lvl="1"/>
            <a:r>
              <a:rPr lang="en-IN" altLang="en-US" sz="1575"/>
              <a:t>keyDown(): Performs keypress without release</a:t>
            </a:r>
            <a:endParaRPr lang="en-IN" altLang="en-US" sz="1575"/>
          </a:p>
          <a:p>
            <a:pPr marL="342900" lvl="1" indent="-342900" algn="l">
              <a:buClrTx/>
              <a:buSzTx/>
              <a:buFontTx/>
              <a:buChar char="•"/>
            </a:pPr>
            <a:r>
              <a:rPr lang="en-IN" altLang="en-US" sz="1800">
                <a:sym typeface="+mn-ea"/>
              </a:rPr>
              <a:t>In order to access these methods, we have to create the object of the action class and there by access these methods. Eg:</a:t>
            </a:r>
            <a:endParaRPr lang="en-IN" altLang="en-US" sz="1800">
              <a:sym typeface="+mn-ea"/>
            </a:endParaRPr>
          </a:p>
          <a:p>
            <a:pPr marL="457200" lvl="2" indent="0" algn="l">
              <a:buClrTx/>
              <a:buSzTx/>
              <a:buFontTx/>
              <a:buNone/>
            </a:pPr>
            <a:r>
              <a:rPr lang="en-IN" altLang="en-US" sz="1540" b="1" i="1"/>
              <a:t>Actions action = new Actions(driver);</a:t>
            </a:r>
            <a:endParaRPr lang="en-IN" altLang="en-US" sz="1540" b="1" i="1"/>
          </a:p>
          <a:p>
            <a:pPr marL="457200" lvl="2" indent="0" algn="l">
              <a:buClrTx/>
              <a:buSzTx/>
              <a:buFontTx/>
              <a:buNone/>
            </a:pPr>
            <a:r>
              <a:rPr lang="en-IN" altLang="en-US" sz="1540" b="1" i="1"/>
              <a:t>action.moveToElement(element).click().perform();</a:t>
            </a:r>
            <a:endParaRPr lang="en-IN" altLang="en-US" sz="1540"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Mouse Interactions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Here we will perform the certain actions performed by mouse</a:t>
            </a:r>
            <a:endParaRPr lang="en-IN" altLang="en-US" sz="2000"/>
          </a:p>
          <a:p>
            <a:r>
              <a:rPr lang="en-IN" altLang="en-US" sz="2000"/>
              <a:t>Operations such as Hovering the mouse, double click, context click drag and drop are performed using mouse interactions</a:t>
            </a:r>
            <a:endParaRPr lang="en-IN" altLang="en-US" sz="2000"/>
          </a:p>
          <a:p>
            <a:r>
              <a:rPr lang="en-IN" altLang="en-US" sz="2000"/>
              <a:t>Also the keyboard actions such as using control keys, shift keys are supported here</a:t>
            </a:r>
            <a:endParaRPr lang="en-IN" altLang="en-US" sz="2000"/>
          </a:p>
          <a:p>
            <a:r>
              <a:rPr lang="en-IN" altLang="en-US" sz="2000"/>
              <a:t>This will be done with the functions present in the Actions class</a:t>
            </a:r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Windows Handling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This is used to handle the windows for the applicaiton which will open in new window when clicked on it</a:t>
            </a:r>
            <a:endParaRPr lang="en-IN" altLang="en-US" sz="1800"/>
          </a:p>
          <a:p>
            <a:r>
              <a:rPr lang="en-IN" altLang="en-US" sz="1800">
                <a:sym typeface="+mn-ea"/>
              </a:rPr>
              <a:t>Irrespective of whether the application opened the new tab or new window, it will be treated as new window by selenium</a:t>
            </a:r>
            <a:endParaRPr lang="en-IN" altLang="en-US" sz="1800"/>
          </a:p>
          <a:p>
            <a:r>
              <a:rPr lang="en-IN" altLang="en-US" sz="1800"/>
              <a:t>To handle windows, code should first collect the information on the number of windows open. To get this information, we can make use of getWindowHandles() function of webDriver class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575"/>
              <a:t>Eg: Set&lt;String&gt; windows=driver. </a:t>
            </a:r>
            <a:r>
              <a:rPr lang="en-IN" altLang="en-US" sz="1575">
                <a:sym typeface="+mn-ea"/>
              </a:rPr>
              <a:t>getWindowHandles(); [The return type for getWindowHandles() is Set&lt;String&gt;]</a:t>
            </a:r>
            <a:endParaRPr lang="en-IN" altLang="en-US" sz="1575">
              <a:sym typeface="+mn-ea"/>
            </a:endParaRPr>
          </a:p>
          <a:p>
            <a:pPr marL="342900" lvl="1" indent="-342900" algn="l">
              <a:buClrTx/>
              <a:buSzTx/>
              <a:buFontTx/>
            </a:pPr>
            <a:r>
              <a:rPr lang="en-IN" altLang="en-US" sz="1800"/>
              <a:t>Then we need to capture the windows id of all the windows stored in windows variable using the Iterator class</a:t>
            </a:r>
            <a:endParaRPr lang="en-IN" altLang="en-US" sz="1800"/>
          </a:p>
          <a:p>
            <a:pPr marL="457200" lvl="2" indent="0" algn="l">
              <a:buClrTx/>
              <a:buSzTx/>
              <a:buFontTx/>
              <a:buNone/>
            </a:pPr>
            <a:r>
              <a:rPr lang="en-IN" altLang="en-US" sz="1540"/>
              <a:t>Iterator&lt;String&gt; it=windows.iterator();</a:t>
            </a:r>
            <a:endParaRPr lang="en-IN" altLang="en-US" sz="1540"/>
          </a:p>
          <a:p>
            <a:pPr marL="457200" lvl="2" indent="0" algn="l">
              <a:buClrTx/>
              <a:buSzTx/>
              <a:buFontTx/>
              <a:buNone/>
            </a:pPr>
            <a:r>
              <a:rPr lang="en-IN" altLang="en-US" sz="1540"/>
              <a:t>String parent=it.next(); [This will retreive the parent id]</a:t>
            </a:r>
            <a:endParaRPr lang="en-IN" altLang="en-US" sz="1540"/>
          </a:p>
          <a:p>
            <a:pPr marL="342900" lvl="1" indent="-342900" algn="l">
              <a:buClrTx/>
              <a:buSzTx/>
              <a:buFontTx/>
              <a:buChar char="•"/>
            </a:pPr>
            <a:r>
              <a:rPr lang="en-IN" altLang="en-US" sz="1800"/>
              <a:t>We can use the next() function untill we reach the required method</a:t>
            </a:r>
            <a:endParaRPr lang="en-IN" altLang="en-US" sz="1800"/>
          </a:p>
          <a:p>
            <a:pPr marL="342900" lvl="1" indent="-342900" algn="l">
              <a:buClrTx/>
              <a:buSzTx/>
              <a:buFontTx/>
            </a:pPr>
            <a:r>
              <a:rPr lang="en-IN" altLang="en-US" sz="1800"/>
              <a:t>Then we can switch to the required window with the help of switchTo().window(arg0) method</a:t>
            </a:r>
            <a:endParaRPr lang="en-IN" altLang="en-US" sz="1800"/>
          </a:p>
          <a:p>
            <a:endParaRPr lang="en-I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Invoking multiple windows and tabs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We can invoke new window or new tab from the selenium code</a:t>
            </a:r>
            <a:endParaRPr lang="en-IN" altLang="en-US" sz="2000"/>
          </a:p>
          <a:p>
            <a:r>
              <a:rPr lang="en-IN" altLang="en-US" sz="2000"/>
              <a:t>This will be achived with the help of newWindow() method of the WebDriver class</a:t>
            </a:r>
            <a:endParaRPr lang="en-IN" altLang="en-US" sz="2000"/>
          </a:p>
          <a:p>
            <a:pPr>
              <a:buNone/>
            </a:pPr>
            <a:r>
              <a:rPr lang="en-IN" altLang="en-US" sz="2000"/>
              <a:t>	Syntax : driver.switchTo().newWindow(WindowType.WINDOW);</a:t>
            </a:r>
            <a:endParaRPr lang="en-IN" altLang="en-US" sz="2000"/>
          </a:p>
          <a:p>
            <a:r>
              <a:rPr lang="en-IN" altLang="en-US" sz="2000"/>
              <a:t>Even when we opened the new window, control still remains on the primary window that we have opened.</a:t>
            </a:r>
            <a:endParaRPr lang="en-IN" altLang="en-US" sz="2000"/>
          </a:p>
          <a:p>
            <a:r>
              <a:rPr lang="en-IN" altLang="en-US" sz="2000"/>
              <a:t>In order to switch the control, we need to use getWindowHandles function in order to get the information of all the windows/tabs opened by selenium</a:t>
            </a:r>
            <a:endParaRPr lang="en-IN" altLang="en-US" sz="2000"/>
          </a:p>
          <a:p>
            <a:r>
              <a:rPr lang="en-IN" altLang="en-US" sz="2000"/>
              <a:t>With the help of iterator method, we can capture the id of all the opened tabs/windows</a:t>
            </a:r>
            <a:endParaRPr lang="en-IN" altLang="en-US" sz="2000"/>
          </a:p>
          <a:p>
            <a:r>
              <a:rPr lang="en-IN" altLang="en-US" sz="2000"/>
              <a:t>Then we can switch to the required with the help of switchTo() function</a:t>
            </a:r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3460</Words>
  <Application>WPS Presentation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Advanced UI Automation</vt:lpstr>
      <vt:lpstr>Frame handling</vt:lpstr>
      <vt:lpstr>Action class</vt:lpstr>
      <vt:lpstr>Mouse Interactions</vt:lpstr>
      <vt:lpstr>Windows Handling</vt:lpstr>
      <vt:lpstr>Invoking multiple windows and tabs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UI Automation</dc:title>
  <dc:creator/>
  <cp:lastModifiedBy>lance</cp:lastModifiedBy>
  <cp:revision>8</cp:revision>
  <dcterms:created xsi:type="dcterms:W3CDTF">2022-11-18T18:20:00Z</dcterms:created>
  <dcterms:modified xsi:type="dcterms:W3CDTF">2022-11-24T02:03:55Z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0E4F7BB4876A4942ABE5BCA9BB478B70</vt:lpwstr>
  </property>
  <property fmtid="{D5CDD505-2E9C-101B-9397-08002B2CF9AE}" pid="3" name="KSOProductBuildVer">
    <vt:lpwstr>1033-11.2.0.11380</vt:lpwstr>
  </property>
</Properties>
</file>