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690245"/>
            <a:ext cx="9144000" cy="1196340"/>
          </a:xfrm>
        </p:spPr>
        <p:txBody>
          <a:bodyPr>
            <a:normAutofit/>
          </a:bodyPr>
          <a:p>
            <a:pPr algn="ctr"/>
            <a:r>
              <a:rPr lang="en-IN" altLang="en-US" sz="4000">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rPr>
              <a:t>ADVANCED JAVA</a:t>
            </a:r>
            <a:endParaRPr lang="en-IN" altLang="en-US" sz="4000">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endParaRPr>
          </a:p>
        </p:txBody>
      </p:sp>
      <p:sp>
        <p:nvSpPr>
          <p:cNvPr id="6" name="Subtitle 5"/>
          <p:cNvSpPr>
            <a:spLocks noGrp="1"/>
          </p:cNvSpPr>
          <p:nvPr>
            <p:ph type="subTitle" idx="1"/>
          </p:nvPr>
        </p:nvSpPr>
        <p:spPr>
          <a:xfrm>
            <a:off x="1524000" y="2216150"/>
            <a:ext cx="9144000" cy="3041650"/>
          </a:xfrm>
        </p:spPr>
        <p:txBody>
          <a:bodyPr/>
          <a:p>
            <a:pPr marL="342900" indent="-342900" algn="l">
              <a:buFont typeface="Arial" panose="020B0604020202020204" pitchFamily="34" charset="0"/>
              <a:buChar char="•"/>
            </a:pPr>
            <a:r>
              <a:rPr lang="en-IN" altLang="en-US">
                <a:sym typeface="+mn-ea"/>
              </a:rPr>
              <a:t>Inheritance</a:t>
            </a:r>
            <a:endParaRPr lang="en-IN" altLang="en-US"/>
          </a:p>
          <a:p>
            <a:pPr marL="342900" indent="-342900" algn="l">
              <a:buFont typeface="Arial" panose="020B0604020202020204" pitchFamily="34" charset="0"/>
              <a:buChar char="•"/>
            </a:pPr>
            <a:r>
              <a:rPr lang="en-IN" altLang="en-US"/>
              <a:t>Non Access Modifiers</a:t>
            </a:r>
            <a:endParaRPr lang="en-IN" altLang="en-US"/>
          </a:p>
          <a:p>
            <a:pPr marL="342900" indent="-342900" algn="l">
              <a:buFont typeface="Arial" panose="020B0604020202020204" pitchFamily="34" charset="0"/>
              <a:buChar char="•"/>
            </a:pPr>
            <a:r>
              <a:rPr lang="en-IN" altLang="en-US"/>
              <a:t>Polymorphism</a:t>
            </a:r>
            <a:endParaRPr lang="en-IN" altLang="en-US"/>
          </a:p>
          <a:p>
            <a:pPr marL="342900" indent="-342900" algn="l">
              <a:buFont typeface="Arial" panose="020B0604020202020204" pitchFamily="34" charset="0"/>
              <a:buChar char="•"/>
            </a:pPr>
            <a:r>
              <a:rPr lang="en-IN" altLang="en-US"/>
              <a:t>Exception handling</a:t>
            </a:r>
            <a:endParaRPr lang="en-IN" altLang="en-US"/>
          </a:p>
          <a:p>
            <a:pPr marL="342900" indent="-342900" algn="l">
              <a:buFont typeface="Arial" panose="020B0604020202020204" pitchFamily="34" charset="0"/>
              <a:buChar char="•"/>
            </a:pPr>
            <a:r>
              <a:rPr lang="en-IN" altLang="en-US"/>
              <a:t>Collections</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69010"/>
          </a:xfrm>
        </p:spPr>
        <p:txBody>
          <a:bodyPr/>
          <a:p>
            <a:pPr algn="ctr"/>
            <a:r>
              <a:rPr lang="en-IN" altLang="en-US">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rPr>
              <a:t>Inheritance</a:t>
            </a:r>
            <a:endParaRPr lang="en-IN" altLang="en-US">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838200" y="1467485"/>
            <a:ext cx="10515600" cy="4709795"/>
          </a:xfrm>
        </p:spPr>
        <p:txBody>
          <a:bodyPr/>
          <a:p>
            <a:r>
              <a:rPr lang="en-IN" altLang="en-US" sz="1800"/>
              <a:t>This is a major feature of OOP where the properties of the parent object will be aquired by the child object</a:t>
            </a:r>
            <a:endParaRPr lang="en-IN" altLang="en-US" sz="1800"/>
          </a:p>
          <a:p>
            <a:r>
              <a:rPr lang="en-IN" altLang="en-US" sz="1800"/>
              <a:t>This is mainly used to build the new classes based on the exisiting classes</a:t>
            </a:r>
            <a:endParaRPr lang="en-IN" altLang="en-US" sz="1800"/>
          </a:p>
          <a:p>
            <a:r>
              <a:rPr lang="en-IN" altLang="en-US" sz="1800"/>
              <a:t>With this we can make use the methods which are already present in one class without rewriting them</a:t>
            </a:r>
            <a:endParaRPr lang="en-IN" altLang="en-US" sz="1800"/>
          </a:p>
          <a:p>
            <a:r>
              <a:rPr lang="en-IN" altLang="en-US" sz="1800"/>
              <a:t>This is mainly used in method overriding</a:t>
            </a:r>
            <a:endParaRPr lang="en-IN" altLang="en-US" sz="1800"/>
          </a:p>
          <a:p>
            <a:r>
              <a:rPr lang="en-IN" altLang="en-US" sz="1800"/>
              <a:t>Class which inherits the properties is known as Sub class or Child class</a:t>
            </a:r>
            <a:endParaRPr lang="en-IN" altLang="en-US" sz="1800"/>
          </a:p>
          <a:p>
            <a:r>
              <a:rPr lang="en-IN" altLang="en-US" sz="1800"/>
              <a:t>Class from which the properties will be inherited will be known as Super class or Parent class</a:t>
            </a:r>
            <a:endParaRPr lang="en-IN" altLang="en-US" sz="1800"/>
          </a:p>
          <a:p>
            <a:r>
              <a:rPr lang="en-IN" altLang="en-US" sz="1800"/>
              <a:t>Extends keyword will be used for inheritance</a:t>
            </a:r>
            <a:endParaRPr lang="en-IN" altLang="en-US" sz="1800"/>
          </a:p>
          <a:p>
            <a:endParaRPr lang="en-IN" altLang="en-US" sz="1800"/>
          </a:p>
          <a:p>
            <a:endParaRPr lang="en-IN" altLang="en-US"/>
          </a:p>
          <a:p>
            <a:endParaRPr lang="en-IN" altLang="en-US"/>
          </a:p>
          <a:p>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pPr algn="ctr"/>
            <a:r>
              <a:rPr lang="en-IN" altLang="en-US" sz="4400">
                <a:ln w="22225">
                  <a:solidFill>
                    <a:schemeClr val="accent2"/>
                  </a:solidFill>
                  <a:prstDash val="solid"/>
                </a:ln>
                <a:solidFill>
                  <a:schemeClr val="accent2">
                    <a:lumMod val="40000"/>
                    <a:lumOff val="60000"/>
                  </a:schemeClr>
                </a:solidFill>
                <a:effectLst/>
              </a:rPr>
              <a:t>Non Access Modifiers</a:t>
            </a:r>
            <a:endParaRPr lang="en-IN" altLang="en-US" sz="440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1800"/>
              <a:t>Non access modifiers don’t control access level, but it provides the information about the characteristics of a class, method and variables</a:t>
            </a:r>
            <a:endParaRPr lang="en-IN" altLang="en-US" sz="1800"/>
          </a:p>
          <a:p>
            <a:r>
              <a:rPr lang="en-IN" altLang="en-US" sz="1800"/>
              <a:t>The types of Non access modifiers</a:t>
            </a:r>
            <a:endParaRPr lang="en-IN" altLang="en-US" sz="1800"/>
          </a:p>
          <a:p>
            <a:pPr marL="457200" lvl="1" indent="0">
              <a:buNone/>
            </a:pPr>
            <a:r>
              <a:rPr lang="en-IN" altLang="en-US" sz="1800" b="1"/>
              <a:t>static:</a:t>
            </a:r>
            <a:endParaRPr lang="en-IN" altLang="en-US" sz="1800"/>
          </a:p>
          <a:p>
            <a:pPr lvl="1">
              <a:buFont typeface="Arial" panose="020B0604020202020204" pitchFamily="34" charset="0"/>
              <a:buChar char="•"/>
            </a:pPr>
            <a:r>
              <a:rPr lang="en-IN" altLang="en-US" sz="1800"/>
              <a:t>Entity to which static is applied is available outside the any perticular instance of the class</a:t>
            </a:r>
            <a:endParaRPr lang="en-IN" altLang="en-US" sz="1800"/>
          </a:p>
          <a:p>
            <a:pPr lvl="1">
              <a:buFont typeface="Arial" panose="020B0604020202020204" pitchFamily="34" charset="0"/>
              <a:buChar char="•"/>
            </a:pPr>
            <a:r>
              <a:rPr lang="en-IN" altLang="en-US" sz="1800"/>
              <a:t>Static methods or attributes are part of the class and not the objects. We can access them without creating the objects</a:t>
            </a:r>
            <a:endParaRPr lang="en-IN" altLang="en-US" sz="1800"/>
          </a:p>
          <a:p>
            <a:pPr lvl="1">
              <a:buFont typeface="Arial" panose="020B0604020202020204" pitchFamily="34" charset="0"/>
              <a:buChar char="•"/>
            </a:pPr>
            <a:r>
              <a:rPr lang="en-IN" altLang="en-US" sz="1800"/>
              <a:t>This makes the program efficient by saving memory</a:t>
            </a:r>
            <a:endParaRPr lang="en-IN" altLang="en-US" sz="1800"/>
          </a:p>
          <a:p>
            <a:pPr marL="457200" lvl="1" indent="0">
              <a:buFont typeface="Arial" panose="020B0604020202020204" pitchFamily="34" charset="0"/>
              <a:buNone/>
            </a:pPr>
            <a:r>
              <a:rPr lang="en-IN" altLang="en-US" sz="1800" b="1"/>
              <a:t>final:</a:t>
            </a:r>
            <a:endParaRPr lang="en-IN" altLang="en-US" sz="1800" b="1"/>
          </a:p>
          <a:p>
            <a:pPr marL="457200" lvl="1" indent="0">
              <a:buFont typeface="Arial" panose="020B0604020202020204" pitchFamily="34" charset="0"/>
              <a:buNone/>
            </a:pPr>
            <a:r>
              <a:rPr lang="en-IN" altLang="en-US" sz="1800"/>
              <a:t>	When the class is declared as final, it cannot be extended and the methods cannot be overriden</a:t>
            </a:r>
            <a:endParaRPr lang="en-IN" altLang="en-US" sz="1800"/>
          </a:p>
          <a:p>
            <a:pPr marL="457200" lvl="1" indent="0">
              <a:buFont typeface="Arial" panose="020B0604020202020204" pitchFamily="34" charset="0"/>
              <a:buNone/>
            </a:pPr>
            <a:r>
              <a:rPr lang="en-IN" altLang="en-US" sz="1800" b="1"/>
              <a:t>abstract:</a:t>
            </a:r>
            <a:endParaRPr lang="en-IN" altLang="en-US" sz="1800" b="1"/>
          </a:p>
          <a:p>
            <a:pPr lvl="1">
              <a:buFont typeface="Arial" panose="020B0604020202020204" pitchFamily="34" charset="0"/>
              <a:buChar char="•"/>
            </a:pPr>
            <a:r>
              <a:rPr lang="en-IN" altLang="en-US" sz="1800"/>
              <a:t>	This is used to declare the class as partially implemented</a:t>
            </a:r>
            <a:endParaRPr lang="en-IN" altLang="en-US" sz="1800"/>
          </a:p>
          <a:p>
            <a:pPr lvl="1">
              <a:buFont typeface="Arial" panose="020B0604020202020204" pitchFamily="34" charset="0"/>
              <a:buChar char="•"/>
            </a:pPr>
            <a:r>
              <a:rPr lang="en-IN" altLang="en-US" sz="1800"/>
              <a:t>	When the class is declared as abstract, we cannot create the object of the class. We have to 	create the subclass which will inherit all the methods of the class, or it should also needs to be an 	abstract class</a:t>
            </a:r>
            <a:endParaRPr lang="en-IN" altLang="en-US" sz="1800"/>
          </a:p>
          <a:p>
            <a:pPr lvl="1"/>
            <a:endParaRPr lang="en-IN" altLang="en-US" sz="2800"/>
          </a:p>
          <a:p>
            <a:pPr lvl="1"/>
            <a:endParaRPr lang="en-IN" altLang="en-US"/>
          </a:p>
          <a:p>
            <a:endParaRPr lang="en-IN" altLang="en-US"/>
          </a:p>
          <a:p>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Non Access Modifiers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pPr marL="457200" lvl="1" indent="0">
              <a:buNone/>
            </a:pPr>
            <a:r>
              <a:rPr lang="en-IN" altLang="en-US" sz="1800" b="1">
                <a:sym typeface="+mn-ea"/>
              </a:rPr>
              <a:t>synchronized:</a:t>
            </a:r>
            <a:endParaRPr lang="en-IN" altLang="en-US" sz="1800" b="1">
              <a:sym typeface="+mn-ea"/>
            </a:endParaRPr>
          </a:p>
          <a:p>
            <a:pPr marL="457200" lvl="1" indent="0">
              <a:buNone/>
            </a:pPr>
            <a:r>
              <a:rPr lang="en-IN" altLang="en-US" sz="1800">
                <a:sym typeface="+mn-ea"/>
              </a:rPr>
              <a:t>	This prevents the block of code from executing by multiple threads at once</a:t>
            </a:r>
            <a:endParaRPr lang="en-IN" altLang="en-US" sz="1800"/>
          </a:p>
          <a:p>
            <a:pPr marL="457200" lvl="1" indent="0">
              <a:buNone/>
            </a:pPr>
            <a:r>
              <a:rPr lang="en-IN" altLang="en-US" sz="1800" b="1">
                <a:sym typeface="+mn-ea"/>
              </a:rPr>
              <a:t>volatile:</a:t>
            </a:r>
            <a:endParaRPr lang="en-IN" altLang="en-US" sz="1800" b="1">
              <a:sym typeface="+mn-ea"/>
            </a:endParaRPr>
          </a:p>
          <a:p>
            <a:pPr lvl="1">
              <a:buFont typeface="Arial" panose="020B0604020202020204" pitchFamily="34" charset="0"/>
              <a:buChar char="•"/>
            </a:pPr>
            <a:r>
              <a:rPr lang="en-IN" altLang="en-US" sz="1800">
                <a:sym typeface="+mn-ea"/>
              </a:rPr>
              <a:t>Volatile keyword is used to make the class thread safe</a:t>
            </a:r>
            <a:endParaRPr lang="en-IN" altLang="en-US" sz="1800">
              <a:sym typeface="+mn-ea"/>
            </a:endParaRPr>
          </a:p>
          <a:p>
            <a:pPr lvl="1">
              <a:buFont typeface="Arial" panose="020B0604020202020204" pitchFamily="34" charset="0"/>
              <a:buChar char="•"/>
            </a:pPr>
            <a:r>
              <a:rPr lang="en-IN" altLang="en-US" sz="1800">
                <a:sym typeface="+mn-ea"/>
              </a:rPr>
              <a:t>When the variables declared as volatile, it cannot be modified by multiple threads at the same time</a:t>
            </a:r>
            <a:endParaRPr lang="en-IN" altLang="en-US" sz="1800">
              <a:sym typeface="+mn-ea"/>
            </a:endParaRPr>
          </a:p>
          <a:p>
            <a:pPr lvl="1">
              <a:buFont typeface="Arial" panose="020B0604020202020204" pitchFamily="34" charset="0"/>
              <a:buChar char="•"/>
            </a:pPr>
            <a:r>
              <a:rPr lang="en-IN" altLang="en-US" sz="1800"/>
              <a:t>This is applicable only to the variables</a:t>
            </a:r>
            <a:endParaRPr lang="en-IN" altLang="en-US" sz="1800"/>
          </a:p>
          <a:p>
            <a:pPr lvl="1">
              <a:buFont typeface="Arial" panose="020B0604020202020204" pitchFamily="34" charset="0"/>
              <a:buChar char="•"/>
            </a:pPr>
            <a:r>
              <a:rPr lang="en-IN" altLang="en-US" sz="1800"/>
              <a:t>The value of the variable will always be read from the main memory and not from the local thread cache</a:t>
            </a:r>
            <a:endParaRPr lang="en-IN" altLang="en-US" sz="1800"/>
          </a:p>
          <a:p>
            <a:pPr marL="457200" lvl="1" indent="0">
              <a:buNone/>
            </a:pPr>
            <a:r>
              <a:rPr lang="en-IN" altLang="en-US" sz="1800" b="1">
                <a:sym typeface="+mn-ea"/>
              </a:rPr>
              <a:t>native</a:t>
            </a:r>
            <a:r>
              <a:rPr lang="en-IN" altLang="en-US" sz="1800" b="1"/>
              <a:t>:</a:t>
            </a:r>
            <a:endParaRPr lang="en-IN" altLang="en-US" sz="1800" b="1"/>
          </a:p>
          <a:p>
            <a:pPr marL="457200" lvl="1" indent="0">
              <a:buNone/>
            </a:pPr>
            <a:r>
              <a:rPr lang="en-IN" altLang="en-US" sz="1800"/>
              <a:t>	This keyword is applied to a method to indicate that the method is implemented in a language other than java. Using this java application can call code written in C, C++, or assembler language. A shared code library or DLL is required in this case.</a:t>
            </a:r>
            <a:endParaRPr lang="en-IN"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Polymorphism</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2151</Words>
  <Application>WPS Presentation</Application>
  <PresentationFormat>Widescreen</PresentationFormat>
  <Paragraphs>54</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SimSun</vt:lpstr>
      <vt:lpstr>Wingdings</vt:lpstr>
      <vt:lpstr>Arial Black</vt:lpstr>
      <vt:lpstr>Microsoft YaHei</vt:lpstr>
      <vt:lpstr>Arial Unicode MS</vt:lpstr>
      <vt:lpstr>Calibri</vt:lpstr>
      <vt:lpstr>Blue Waves</vt:lpstr>
      <vt:lpstr>ADVANCED JAVA</vt:lpstr>
      <vt:lpstr>Inheritance</vt:lpstr>
      <vt:lpstr>Non Access Modifiers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JAVA</dc:title>
  <dc:creator/>
  <cp:lastModifiedBy>lance</cp:lastModifiedBy>
  <cp:revision>6</cp:revision>
  <dcterms:created xsi:type="dcterms:W3CDTF">2022-11-11T18:12:00Z</dcterms:created>
  <dcterms:modified xsi:type="dcterms:W3CDTF">2022-11-14T17:23:39Z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E076D5F578264AFDBAB57E5054D85E3A</vt:lpwstr>
  </property>
  <property fmtid="{D5CDD505-2E9C-101B-9397-08002B2CF9AE}" pid="3" name="KSOProductBuildVer">
    <vt:lpwstr>1033-11.2.0.11380</vt:lpwstr>
  </property>
</Properties>
</file>