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 Xu" initials="RX" lastIdx="1" clrIdx="0">
    <p:extLst>
      <p:ext uri="{19B8F6BF-5375-455C-9EA6-DF929625EA0E}">
        <p15:presenceInfo xmlns:p15="http://schemas.microsoft.com/office/powerpoint/2012/main" userId="S-1-5-21-3565557820-680498892-2666946588-442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26" autoAdjust="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6D3C-746F-4E44-B05D-9DD3E2B3D46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72F3-9FAC-4533-B3A8-1D2FC6B5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0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0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4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72F3-9FAC-4533-B3A8-1D2FC6B5FC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8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72F3-9FAC-4533-B3A8-1D2FC6B5FC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3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0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4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3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8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2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8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3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C917-7E6F-4472-944A-7DEE01C0E90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github.io/cucumber-eclipse/" TargetMode="External"/><Relationship Id="rId2" Type="http://schemas.openxmlformats.org/officeDocument/2006/relationships/hyperlink" Target="https://plugins.jetbrains.com/plugin/7212-cucumber-for-jav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5" y="1092727"/>
            <a:ext cx="6793288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689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1. BDD </a:t>
            </a:r>
            <a:r>
              <a:rPr lang="zh-CN" altLang="en-US" sz="5689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zh-CN" altLang="en-US" sz="5689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""" (Doc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| (Data 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@ (Tags)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 (Comments)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Gerkin</a:t>
            </a:r>
            <a:r>
              <a:rPr lang="en-US" altLang="zh-CN" dirty="0" smtClean="0"/>
              <a:t> Secondary Keywords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5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6" y="1092727"/>
            <a:ext cx="7107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zh-CN" altLang="en-US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脚本参数化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5" y="1092727"/>
            <a:ext cx="5041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Expressions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Regular </a:t>
            </a:r>
            <a:r>
              <a:rPr lang="en-US" altLang="zh-CN" dirty="0" smtClean="0"/>
              <a:t>Expression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Cucumber Expression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Expressions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8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Examples</a:t>
            </a:r>
            <a:endParaRPr lang="en-US" altLang="zh-C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09804"/>
              </p:ext>
            </p:extLst>
          </p:nvPr>
        </p:nvGraphicFramePr>
        <p:xfrm>
          <a:off x="1757237" y="1498780"/>
          <a:ext cx="5406887" cy="3772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913">
                  <a:extLst>
                    <a:ext uri="{9D8B030D-6E8A-4147-A177-3AD203B41FA5}">
                      <a16:colId xmlns:a16="http://schemas.microsoft.com/office/drawing/2014/main" val="2287362491"/>
                    </a:ext>
                  </a:extLst>
                </a:gridCol>
                <a:gridCol w="3556974">
                  <a:extLst>
                    <a:ext uri="{9D8B030D-6E8A-4147-A177-3AD203B41FA5}">
                      <a16:colId xmlns:a16="http://schemas.microsoft.com/office/drawing/2014/main" val="3087954722"/>
                    </a:ext>
                  </a:extLst>
                </a:gridCol>
              </a:tblGrid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正则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4770404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"\w+"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9759355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.*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1507085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bigdecimal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"-?\d*[.,]\d+"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777231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"-?\d*[.,]\d+"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8261843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"-?\d*[.,]\d+"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7617510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byte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5822216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7207994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2208483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6544718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848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Parameter Type Registry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9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7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err="1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DataTable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的使用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DataTable</a:t>
            </a:r>
            <a:r>
              <a:rPr lang="en-US" altLang="zh-CN" dirty="0" smtClean="0"/>
              <a:t> </a:t>
            </a:r>
            <a:r>
              <a:rPr lang="zh-CN" altLang="en-US" dirty="0"/>
              <a:t>使用场景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DataTable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的基本操作（定义</a:t>
            </a:r>
            <a:r>
              <a:rPr lang="en-US" altLang="zh-CN" dirty="0" err="1" smtClean="0"/>
              <a:t>TypeRegistry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DataTable.TableConverter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DataTable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8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err="1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DataTable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List Object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866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TypeRegistryConfigurer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/>
              <a:t>public &lt;T&gt; </a:t>
            </a:r>
            <a:r>
              <a:rPr lang="fr-FR" altLang="zh-CN" dirty="0" err="1"/>
              <a:t>DataTableType</a:t>
            </a:r>
            <a:r>
              <a:rPr lang="fr-FR" altLang="zh-CN" dirty="0"/>
              <a:t>(Class&lt;T&gt; type, </a:t>
            </a:r>
            <a:r>
              <a:rPr lang="fr-FR" altLang="zh-CN" dirty="0" err="1"/>
              <a:t>TableRowTransformer</a:t>
            </a:r>
            <a:r>
              <a:rPr lang="fr-FR" altLang="zh-CN" dirty="0"/>
              <a:t>&lt;T&gt; transformer)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/>
              <a:t>public &lt;T&gt; </a:t>
            </a:r>
            <a:r>
              <a:rPr lang="fr-FR" altLang="zh-CN" dirty="0" err="1"/>
              <a:t>DataTableType</a:t>
            </a:r>
            <a:r>
              <a:rPr lang="fr-FR" altLang="zh-CN" dirty="0"/>
              <a:t>(Class&lt;T&gt; type, </a:t>
            </a:r>
            <a:r>
              <a:rPr lang="fr-FR" altLang="zh-CN" dirty="0" err="1"/>
              <a:t>TableEntryTransformer</a:t>
            </a:r>
            <a:r>
              <a:rPr lang="fr-FR" altLang="zh-CN" dirty="0"/>
              <a:t>&lt;T&gt; transformer)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DataTable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2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857" y="1904301"/>
            <a:ext cx="658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BDD (Behavioral-driven </a:t>
            </a:r>
            <a:r>
              <a:rPr lang="en-US" altLang="zh-CN" dirty="0"/>
              <a:t>development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TDD (Test-Driven </a:t>
            </a:r>
            <a:r>
              <a:rPr lang="en-US" altLang="zh-CN" dirty="0"/>
              <a:t>Development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93908" y="822121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BDD vs </a:t>
            </a:r>
            <a:r>
              <a:rPr lang="en-US" altLang="zh-CN" dirty="0" smtClean="0"/>
              <a:t>TDD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56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9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Hooks And Tags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8669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Scenario Hooks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Before, After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Step Hooks</a:t>
            </a:r>
          </a:p>
          <a:p>
            <a:pPr lvl="2"/>
            <a:r>
              <a:rPr lang="en-US" altLang="zh-CN" dirty="0" err="1" smtClean="0"/>
              <a:t>BeforeStep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AfterStep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Conditional Hooks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@Before(“@tag1 and not tag2”)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Hooks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0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8669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Tags </a:t>
            </a:r>
            <a:r>
              <a:rPr lang="zh-CN" altLang="en-US" dirty="0"/>
              <a:t>用</a:t>
            </a:r>
            <a:r>
              <a:rPr lang="zh-CN" altLang="en-US" dirty="0" smtClean="0"/>
              <a:t>来指定一个特定场景；限制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在指定场景中运行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Tags </a:t>
            </a:r>
            <a:r>
              <a:rPr lang="zh-CN" altLang="en-US" dirty="0"/>
              <a:t>使</a:t>
            </a:r>
            <a:r>
              <a:rPr lang="zh-CN" altLang="en-US" dirty="0" smtClean="0"/>
              <a:t>用的位置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Feature, Scenario, Scenario Outline, Examples</a:t>
            </a:r>
          </a:p>
          <a:p>
            <a:endParaRPr lang="en-US" altLang="zh-CN" dirty="0"/>
          </a:p>
          <a:p>
            <a:r>
              <a:rPr lang="en-US" altLang="zh-CN" dirty="0" smtClean="0"/>
              <a:t>Tags </a:t>
            </a:r>
            <a:r>
              <a:rPr lang="zh-CN" altLang="en-US" dirty="0" smtClean="0"/>
              <a:t>继承性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Tags </a:t>
            </a:r>
            <a:r>
              <a:rPr lang="zh-CN" altLang="en-US" dirty="0" smtClean="0"/>
              <a:t>运行方法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CucumberOptions</a:t>
            </a:r>
            <a:r>
              <a:rPr lang="en-US" altLang="zh-CN" dirty="0" smtClean="0"/>
              <a:t>(tags </a:t>
            </a:r>
            <a:r>
              <a:rPr lang="en-US" altLang="zh-CN" dirty="0"/>
              <a:t>= "@smoke and @fast</a:t>
            </a:r>
            <a:r>
              <a:rPr lang="en-US" altLang="zh-CN" dirty="0" smtClean="0"/>
              <a:t>")</a:t>
            </a:r>
          </a:p>
          <a:p>
            <a:endParaRPr lang="en-US" altLang="zh-CN" dirty="0"/>
          </a:p>
          <a:p>
            <a:r>
              <a:rPr lang="en-US" altLang="zh-CN" dirty="0" smtClean="0"/>
              <a:t>Tags Expressions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and, and not, or, not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Tags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49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10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Cucumber Reporting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816921" y="5916993"/>
            <a:ext cx="7349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5" y="1092727"/>
            <a:ext cx="6793288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826" cap="all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826" cap="all" dirty="0">
              <a:solidFill>
                <a:srgbClr val="FF000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3907" y="822121"/>
            <a:ext cx="51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TDD (</a:t>
            </a:r>
            <a:r>
              <a:rPr lang="en-US" altLang="zh-CN" dirty="0"/>
              <a:t>Test-Driven </a:t>
            </a:r>
            <a:r>
              <a:rPr lang="en-US" altLang="zh-CN" dirty="0" smtClean="0"/>
              <a:t>Development)</a:t>
            </a:r>
            <a:endParaRPr lang="en-US" altLang="zh-CN" dirty="0"/>
          </a:p>
        </p:txBody>
      </p:sp>
      <p:pic>
        <p:nvPicPr>
          <p:cNvPr id="1026" name="Picture 2" descr="TDD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13" y="1255064"/>
            <a:ext cx="48291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20988" y="1860605"/>
            <a:ext cx="55187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Benefits: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减</a:t>
            </a:r>
            <a:r>
              <a:rPr lang="zh-CN" altLang="en-US" sz="1600" dirty="0" smtClean="0"/>
              <a:t>少重复劳动时间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快速反馈系统缺陷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快</a:t>
            </a:r>
            <a:r>
              <a:rPr lang="zh-CN" altLang="en-US" sz="1600" dirty="0" smtClean="0"/>
              <a:t>速反馈系统交付标准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帮</a:t>
            </a:r>
            <a:r>
              <a:rPr lang="zh-CN" altLang="en-US" sz="1600" dirty="0" smtClean="0"/>
              <a:t>助开发形成良好的代码设计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</a:t>
            </a:r>
            <a:r>
              <a:rPr lang="zh-CN" altLang="en-US" sz="1600" dirty="0" smtClean="0"/>
              <a:t>高开发者产出率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增强开发者代码重构的信心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3680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3907" y="822121"/>
            <a:ext cx="570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DD (</a:t>
            </a:r>
            <a:r>
              <a:rPr lang="en-US" altLang="zh-CN" dirty="0"/>
              <a:t>Behavioral-Driven </a:t>
            </a:r>
            <a:r>
              <a:rPr lang="en-US" altLang="zh-CN" dirty="0" smtClean="0"/>
              <a:t>Development)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986748" y="1836751"/>
            <a:ext cx="55187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Benefits: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通过使用非技术语言让更广泛的用户了解系统功能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重点关注从用户角度来看系统如何运作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减少了验收测试所需的时间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2050" name="Picture 2" descr="BDD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1" y="1653104"/>
            <a:ext cx="58007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6" y="1092727"/>
            <a:ext cx="7107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zh-CN" altLang="en-US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使用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Cucumber</a:t>
            </a:r>
            <a:r>
              <a:rPr lang="zh-CN" altLang="en-US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编写脚本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 </a:t>
            </a:r>
            <a:r>
              <a:rPr lang="en-US" altLang="zh-CN" dirty="0" smtClean="0"/>
              <a:t>SE, JDK 1.8 </a:t>
            </a:r>
            <a:r>
              <a:rPr lang="en-US" altLang="zh-CN" dirty="0"/>
              <a:t>is recommended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Maven version 3.3.1 or higher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 (IntelliJ IDEA, </a:t>
            </a:r>
            <a:r>
              <a:rPr lang="en-US" altLang="zh-CN" dirty="0" smtClean="0"/>
              <a:t>Eclipse)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2"/>
              </a:rPr>
              <a:t>IntelliJ IDEA Cucumber for Java plugin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3"/>
              </a:rPr>
              <a:t>Cucumber Eclipse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Environment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9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1070" y="1690007"/>
            <a:ext cx="6212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Feature: Add Another Cellphone to cart</a:t>
            </a:r>
          </a:p>
          <a:p>
            <a:endParaRPr lang="en-US" altLang="zh-CN" dirty="0"/>
          </a:p>
          <a:p>
            <a:r>
              <a:rPr lang="en-US" altLang="zh-CN" dirty="0"/>
              <a:t>  Scenario: Add cellphone to cart with sufficient stock</a:t>
            </a:r>
          </a:p>
          <a:p>
            <a:endParaRPr lang="en-US" altLang="zh-CN" dirty="0"/>
          </a:p>
          <a:p>
            <a:r>
              <a:rPr lang="en-US" altLang="zh-CN" dirty="0"/>
              <a:t>    Given I have login in the shopping website</a:t>
            </a:r>
          </a:p>
          <a:p>
            <a:r>
              <a:rPr lang="en-US" altLang="zh-CN" dirty="0"/>
              <a:t>    When I add </a:t>
            </a:r>
            <a:r>
              <a:rPr lang="en-US" altLang="zh-CN" dirty="0" smtClean="0"/>
              <a:t>one </a:t>
            </a:r>
            <a:r>
              <a:rPr lang="en-US" altLang="zh-CN" dirty="0"/>
              <a:t>cellphone into the cart</a:t>
            </a:r>
          </a:p>
          <a:p>
            <a:r>
              <a:rPr lang="en-US" altLang="zh-CN" dirty="0"/>
              <a:t>    Then I can see </a:t>
            </a:r>
            <a:r>
              <a:rPr lang="en-US" altLang="zh-CN" dirty="0" smtClean="0"/>
              <a:t>one </a:t>
            </a:r>
            <a:r>
              <a:rPr lang="en-US" altLang="zh-CN" dirty="0"/>
              <a:t>cellphone in my cart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 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9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8717" y="2444552"/>
            <a:ext cx="5188843" cy="7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3034" cap="all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讲师</a:t>
            </a:r>
            <a:r>
              <a:rPr lang="zh-CN" altLang="en-US" sz="3034" cap="all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3034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Ray</a:t>
            </a:r>
            <a:endParaRPr lang="zh-CN" altLang="en-US" sz="3034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6" y="1092727"/>
            <a:ext cx="7107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en-US" altLang="zh-CN" sz="4000" cap="all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Gherkin syntax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9" grpId="0"/>
      <p:bldP spid="19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Rule (as of Gherkin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 (or Scenario)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Given, When, Then, And, But for steps (or 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Scenario Outline (or Scenario Template)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Examples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Gerkin</a:t>
            </a:r>
            <a:r>
              <a:rPr lang="en-US" altLang="zh-CN" dirty="0" smtClean="0"/>
              <a:t> Primary Keywords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3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718</Words>
  <Application>Microsoft Office PowerPoint</Application>
  <PresentationFormat>Widescreen</PresentationFormat>
  <Paragraphs>162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方正正准黑简体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Xu</dc:creator>
  <cp:lastModifiedBy>Ray Xu</cp:lastModifiedBy>
  <cp:revision>75</cp:revision>
  <dcterms:created xsi:type="dcterms:W3CDTF">2020-05-08T12:32:48Z</dcterms:created>
  <dcterms:modified xsi:type="dcterms:W3CDTF">2020-05-25T14:07:52Z</dcterms:modified>
</cp:coreProperties>
</file>