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 Xu" initials="RX" lastIdx="1" clrIdx="0">
    <p:extLst>
      <p:ext uri="{19B8F6BF-5375-455C-9EA6-DF929625EA0E}">
        <p15:presenceInfo xmlns:p15="http://schemas.microsoft.com/office/powerpoint/2012/main" userId="S-1-5-21-3565557820-680498892-2666946588-442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26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6D3C-746F-4E44-B05D-9DD3E2B3D469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72F3-9FAC-4533-B3A8-1D2FC6B5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0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0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72F3-9FAC-4533-B3A8-1D2FC6B5FC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8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72F3-9FAC-4533-B3A8-1D2FC6B5FC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3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0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4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3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8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2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8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C917-7E6F-4472-944A-7DEE01C0E90F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9C7F-5EB2-46D5-8F23-39DF8E151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github.io/cucumber-eclipse/" TargetMode="External"/><Relationship Id="rId2" Type="http://schemas.openxmlformats.org/officeDocument/2006/relationships/hyperlink" Target="https://plugins.jetbrains.com/plugin/7212-cucumber-for-jav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5" y="1092727"/>
            <a:ext cx="6793288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689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1. BDD </a:t>
            </a:r>
            <a:r>
              <a:rPr lang="zh-CN" altLang="en-US" sz="5689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0182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""" (Doc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| (Data 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@ (Tags)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 (Comments)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Gerkin</a:t>
            </a:r>
            <a:r>
              <a:rPr lang="en-US" altLang="zh-CN" dirty="0"/>
              <a:t> Secondary Keywords</a:t>
            </a:r>
          </a:p>
        </p:txBody>
      </p:sp>
    </p:spTree>
    <p:extLst>
      <p:ext uri="{BB962C8B-B14F-4D97-AF65-F5344CB8AC3E}">
        <p14:creationId xmlns:p14="http://schemas.microsoft.com/office/powerpoint/2010/main" val="342954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4. </a:t>
            </a:r>
            <a:r>
              <a:rPr lang="zh-CN" altLang="en-US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脚本参数化</a:t>
            </a:r>
          </a:p>
        </p:txBody>
      </p:sp>
    </p:spTree>
    <p:extLst>
      <p:ext uri="{BB962C8B-B14F-4D97-AF65-F5344CB8AC3E}">
        <p14:creationId xmlns:p14="http://schemas.microsoft.com/office/powerpoint/2010/main" val="721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5" y="1092727"/>
            <a:ext cx="5041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5. 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Expressions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Regular Expression</a:t>
            </a:r>
          </a:p>
          <a:p>
            <a:r>
              <a:rPr lang="en-US" altLang="zh-C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Cucumber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78285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09804"/>
              </p:ext>
            </p:extLst>
          </p:nvPr>
        </p:nvGraphicFramePr>
        <p:xfrm>
          <a:off x="1757237" y="1498780"/>
          <a:ext cx="5406887" cy="3772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913">
                  <a:extLst>
                    <a:ext uri="{9D8B030D-6E8A-4147-A177-3AD203B41FA5}">
                      <a16:colId xmlns:a16="http://schemas.microsoft.com/office/drawing/2014/main" val="2287362491"/>
                    </a:ext>
                  </a:extLst>
                </a:gridCol>
                <a:gridCol w="3556974">
                  <a:extLst>
                    <a:ext uri="{9D8B030D-6E8A-4147-A177-3AD203B41FA5}">
                      <a16:colId xmlns:a16="http://schemas.microsoft.com/office/drawing/2014/main" val="3087954722"/>
                    </a:ext>
                  </a:extLst>
                </a:gridCol>
              </a:tblGrid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正则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770404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"\w+"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9759355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.*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1507085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bigdecimal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777231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8261843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"-?\d*[.,]\d+"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7617510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byte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5822216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7207994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2208483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6544718"/>
                  </a:ext>
                </a:extLst>
              </a:tr>
              <a:tr h="34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"-?\d+" </a:t>
                      </a:r>
                      <a:r>
                        <a:rPr lang="zh-CN" altLang="en-US" sz="1600" u="none" strike="noStrike" dirty="0">
                          <a:effectLst/>
                        </a:rPr>
                        <a:t>或者 </a:t>
                      </a:r>
                      <a:r>
                        <a:rPr lang="en-US" altLang="zh-CN" sz="1600" u="none" strike="noStrike" dirty="0">
                          <a:effectLst/>
                        </a:rPr>
                        <a:t>"\</a:t>
                      </a:r>
                      <a:r>
                        <a:rPr lang="en-US" sz="1600" u="none" strike="noStrike" dirty="0">
                          <a:effectLst/>
                        </a:rPr>
                        <a:t>d+"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848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2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6. 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Parameter Type Registry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7. </a:t>
            </a:r>
            <a:r>
              <a:rPr lang="en-US" altLang="zh-CN" sz="40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DataTable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的使用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DataTable</a:t>
            </a:r>
            <a:r>
              <a:rPr lang="en-US" altLang="zh-CN" dirty="0"/>
              <a:t> </a:t>
            </a:r>
            <a:r>
              <a:rPr lang="zh-CN" altLang="en-US" dirty="0"/>
              <a:t>使用场景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DataTable</a:t>
            </a:r>
            <a:r>
              <a:rPr lang="en-US" altLang="zh-CN" dirty="0"/>
              <a:t> </a:t>
            </a:r>
            <a:r>
              <a:rPr lang="zh-CN" altLang="en-US" dirty="0"/>
              <a:t>的基本操作（定义</a:t>
            </a:r>
            <a:r>
              <a:rPr lang="en-US" altLang="zh-CN" dirty="0" err="1"/>
              <a:t>TypeRegistry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DataTable.TableConverter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15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8. </a:t>
            </a:r>
            <a:r>
              <a:rPr lang="en-US" altLang="zh-CN" sz="40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DataTable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List Object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TypeRegistryConfigurer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/>
              <a:t>public &lt;T&gt; </a:t>
            </a:r>
            <a:r>
              <a:rPr lang="fr-FR" altLang="zh-CN" dirty="0" err="1"/>
              <a:t>DataTableType</a:t>
            </a:r>
            <a:r>
              <a:rPr lang="fr-FR" altLang="zh-CN" dirty="0"/>
              <a:t>(Class&lt;T&gt; type, </a:t>
            </a:r>
            <a:r>
              <a:rPr lang="fr-FR" altLang="zh-CN" dirty="0" err="1"/>
              <a:t>TableRowTransformer</a:t>
            </a:r>
            <a:r>
              <a:rPr lang="fr-FR" altLang="zh-CN" dirty="0"/>
              <a:t>&lt;T&gt; transformer)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/>
              <a:t>public &lt;T&gt; </a:t>
            </a:r>
            <a:r>
              <a:rPr lang="fr-FR" altLang="zh-CN" dirty="0" err="1"/>
              <a:t>DataTableType</a:t>
            </a:r>
            <a:r>
              <a:rPr lang="fr-FR" altLang="zh-CN" dirty="0"/>
              <a:t>(Class&lt;T&gt; type, </a:t>
            </a:r>
            <a:r>
              <a:rPr lang="fr-FR" altLang="zh-CN" dirty="0" err="1"/>
              <a:t>TableEntryTransformer</a:t>
            </a:r>
            <a:r>
              <a:rPr lang="fr-FR" altLang="zh-CN" dirty="0"/>
              <a:t>&lt;T&gt; transformer)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2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857" y="1904301"/>
            <a:ext cx="658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BDD (Behavioral-driven development)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TDD (Test-Driven Development)</a:t>
            </a:r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93908" y="822121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BDD vs TDD</a:t>
            </a:r>
          </a:p>
        </p:txBody>
      </p:sp>
    </p:spTree>
    <p:extLst>
      <p:ext uri="{BB962C8B-B14F-4D97-AF65-F5344CB8AC3E}">
        <p14:creationId xmlns:p14="http://schemas.microsoft.com/office/powerpoint/2010/main" val="234566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9. 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Hooks And Tags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Scenario Hooks</a:t>
            </a:r>
          </a:p>
          <a:p>
            <a:r>
              <a:rPr lang="en-US" altLang="zh-CN" dirty="0"/>
              <a:t>	Before, After</a:t>
            </a:r>
          </a:p>
          <a:p>
            <a:r>
              <a:rPr lang="en-US" altLang="zh-C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Hooks</a:t>
            </a:r>
          </a:p>
          <a:p>
            <a:pPr lvl="2"/>
            <a:r>
              <a:rPr lang="en-US" altLang="zh-CN" dirty="0" err="1"/>
              <a:t>BeforeStep</a:t>
            </a:r>
            <a:r>
              <a:rPr lang="en-US" altLang="zh-CN" dirty="0"/>
              <a:t>, </a:t>
            </a:r>
            <a:r>
              <a:rPr lang="en-US" altLang="zh-CN" dirty="0" err="1"/>
              <a:t>AfterStep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Conditional Hooks</a:t>
            </a:r>
          </a:p>
          <a:p>
            <a:pPr lvl="1"/>
            <a:r>
              <a:rPr lang="en-US" altLang="zh-CN" dirty="0"/>
              <a:t>	@Before(“@tag1 and not tag2”)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188102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8669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 </a:t>
            </a:r>
            <a:r>
              <a:rPr lang="zh-CN" altLang="en-US" dirty="0"/>
              <a:t>用来指定一个特定场景；限制</a:t>
            </a:r>
            <a:r>
              <a:rPr lang="en-US" altLang="zh-CN" dirty="0"/>
              <a:t>Hooks</a:t>
            </a:r>
            <a:r>
              <a:rPr lang="zh-CN" altLang="en-US" dirty="0"/>
              <a:t>在指定场景中运行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Tags </a:t>
            </a:r>
            <a:r>
              <a:rPr lang="zh-CN" altLang="en-US" dirty="0"/>
              <a:t>使用的位置</a:t>
            </a:r>
            <a:endParaRPr lang="en-US" altLang="zh-CN" dirty="0"/>
          </a:p>
          <a:p>
            <a:r>
              <a:rPr lang="en-US" altLang="zh-CN" dirty="0"/>
              <a:t>	Feature, Scenario, Scenario Outline, Examples</a:t>
            </a:r>
          </a:p>
          <a:p>
            <a:endParaRPr lang="en-US" altLang="zh-CN" dirty="0"/>
          </a:p>
          <a:p>
            <a:r>
              <a:rPr lang="en-US" altLang="zh-CN" dirty="0"/>
              <a:t>Tags </a:t>
            </a:r>
            <a:r>
              <a:rPr lang="zh-CN" altLang="en-US" dirty="0"/>
              <a:t>继承性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Tags </a:t>
            </a:r>
            <a:r>
              <a:rPr lang="zh-CN" altLang="en-US" dirty="0"/>
              <a:t>运行方法</a:t>
            </a:r>
            <a:endParaRPr lang="en-US" altLang="zh-CN" dirty="0"/>
          </a:p>
          <a:p>
            <a:r>
              <a:rPr lang="en-US" altLang="zh-CN" dirty="0"/>
              <a:t>	@</a:t>
            </a:r>
            <a:r>
              <a:rPr lang="en-US" altLang="zh-CN" dirty="0" err="1"/>
              <a:t>CucumberOptions</a:t>
            </a:r>
            <a:r>
              <a:rPr lang="en-US" altLang="zh-CN" dirty="0"/>
              <a:t>(tags = "@smoke and @fast")</a:t>
            </a:r>
          </a:p>
          <a:p>
            <a:endParaRPr lang="en-US" altLang="zh-CN" dirty="0"/>
          </a:p>
          <a:p>
            <a:r>
              <a:rPr lang="en-US" altLang="zh-CN" dirty="0"/>
              <a:t>Tags Expressions</a:t>
            </a:r>
          </a:p>
          <a:p>
            <a:r>
              <a:rPr lang="en-US" altLang="zh-CN" dirty="0"/>
              <a:t>	and, and not, or, not</a:t>
            </a:r>
          </a:p>
          <a:p>
            <a:r>
              <a:rPr lang="en-US" altLang="zh-C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09492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14684" y="1092727"/>
            <a:ext cx="6273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10. 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Cucumber Reporting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816921" y="5916993"/>
            <a:ext cx="7349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866943"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866943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5" y="1092727"/>
            <a:ext cx="6793288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826" cap="all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826" cap="all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907" y="822121"/>
            <a:ext cx="51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TDD (Test-Driven Development)</a:t>
            </a:r>
          </a:p>
        </p:txBody>
      </p:sp>
      <p:pic>
        <p:nvPicPr>
          <p:cNvPr id="1026" name="Picture 2" descr="TDD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3" y="1255064"/>
            <a:ext cx="48291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20988" y="1860605"/>
            <a:ext cx="55187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Benefits: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减少重复劳动时间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快速反馈系统缺陷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快速反馈系统交付标准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帮助开发形成良好的代码设计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提高开发者产出率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增强开发者代码重构的信心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368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907" y="822121"/>
            <a:ext cx="570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BDD (Behavioral-Driven Development)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6748" y="1836751"/>
            <a:ext cx="5518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Benefits: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通过使用非技术语言让更广泛的用户了解系统功能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重点关注从用户角度来看系统如何运作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减少了验收测试所需的时间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2050" name="Picture 2" descr="BDD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3" y="1457796"/>
            <a:ext cx="58007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 dirty="0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2. </a:t>
            </a:r>
            <a:r>
              <a:rPr lang="zh-CN" altLang="en-US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使用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Cucumber</a:t>
            </a: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编写脚本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 SE, JDK 1.8 is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Maven version 3.3.1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 (IntelliJ IDEA, Eclipse)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IntelliJ IDEA Cucumber for Java plugin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Cucumber Eclipse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22191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1070" y="1690007"/>
            <a:ext cx="6212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Feature: Add Another Cellphone to cart</a:t>
            </a:r>
          </a:p>
          <a:p>
            <a:endParaRPr lang="en-US" altLang="zh-CN" dirty="0"/>
          </a:p>
          <a:p>
            <a:r>
              <a:rPr lang="en-US" altLang="zh-CN" dirty="0"/>
              <a:t>  Scenario: Add cellphone to cart with sufficient stock</a:t>
            </a:r>
          </a:p>
          <a:p>
            <a:endParaRPr lang="en-US" altLang="zh-CN" dirty="0"/>
          </a:p>
          <a:p>
            <a:r>
              <a:rPr lang="en-US" altLang="zh-CN" dirty="0"/>
              <a:t>    Given I have login in the shopping website</a:t>
            </a:r>
          </a:p>
          <a:p>
            <a:r>
              <a:rPr lang="en-US" altLang="zh-CN" dirty="0"/>
              <a:t>    When I add one cellphone into the cart</a:t>
            </a:r>
          </a:p>
          <a:p>
            <a:r>
              <a:rPr lang="en-US" altLang="zh-CN" dirty="0"/>
              <a:t>    Then I can see one cellphone in my cart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Features Example</a:t>
            </a:r>
          </a:p>
        </p:txBody>
      </p:sp>
    </p:spTree>
    <p:extLst>
      <p:ext uri="{BB962C8B-B14F-4D97-AF65-F5344CB8AC3E}">
        <p14:creationId xmlns:p14="http://schemas.microsoft.com/office/powerpoint/2010/main" val="40399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-253506" y="1092727"/>
            <a:ext cx="7107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3. </a:t>
            </a: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Gherkin syntax</a:t>
            </a:r>
            <a:endParaRPr lang="zh-CN" altLang="en-US" sz="4000" cap="all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51" y="1498785"/>
            <a:ext cx="658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Rule (as of Gherkin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 (or 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Given, When, Then, And, But for steps (or 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Scenario Outline (or Scenario Template)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320" y="742608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Gerkin</a:t>
            </a:r>
            <a:r>
              <a:rPr lang="en-US" altLang="zh-CN" dirty="0"/>
              <a:t> Primary Keywords</a:t>
            </a:r>
          </a:p>
        </p:txBody>
      </p:sp>
    </p:spTree>
    <p:extLst>
      <p:ext uri="{BB962C8B-B14F-4D97-AF65-F5344CB8AC3E}">
        <p14:creationId xmlns:p14="http://schemas.microsoft.com/office/powerpoint/2010/main" val="394435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788</Words>
  <Application>Microsoft Office PowerPoint</Application>
  <PresentationFormat>Widescreen</PresentationFormat>
  <Paragraphs>152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方正正准黑简体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Xu</dc:creator>
  <cp:lastModifiedBy>LI PENG</cp:lastModifiedBy>
  <cp:revision>76</cp:revision>
  <dcterms:created xsi:type="dcterms:W3CDTF">2020-05-08T12:32:48Z</dcterms:created>
  <dcterms:modified xsi:type="dcterms:W3CDTF">2022-05-05T00:51:51Z</dcterms:modified>
</cp:coreProperties>
</file>