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81"/>
  </p:notesMasterIdLst>
  <p:sldIdLst>
    <p:sldId id="256" r:id="rId7"/>
    <p:sldId id="295" r:id="rId8"/>
    <p:sldId id="258" r:id="rId9"/>
    <p:sldId id="753" r:id="rId10"/>
    <p:sldId id="888" r:id="rId11"/>
    <p:sldId id="884" r:id="rId12"/>
    <p:sldId id="891" r:id="rId13"/>
    <p:sldId id="892" r:id="rId14"/>
    <p:sldId id="893" r:id="rId15"/>
    <p:sldId id="894" r:id="rId16"/>
    <p:sldId id="933" r:id="rId17"/>
    <p:sldId id="934" r:id="rId18"/>
    <p:sldId id="935" r:id="rId19"/>
    <p:sldId id="895" r:id="rId20"/>
    <p:sldId id="896" r:id="rId21"/>
    <p:sldId id="897" r:id="rId22"/>
    <p:sldId id="898" r:id="rId23"/>
    <p:sldId id="599" r:id="rId24"/>
    <p:sldId id="582" r:id="rId25"/>
    <p:sldId id="583" r:id="rId26"/>
    <p:sldId id="308" r:id="rId27"/>
    <p:sldId id="264" r:id="rId28"/>
    <p:sldId id="265" r:id="rId29"/>
    <p:sldId id="266" r:id="rId30"/>
    <p:sldId id="296" r:id="rId31"/>
    <p:sldId id="267" r:id="rId32"/>
    <p:sldId id="268" r:id="rId33"/>
    <p:sldId id="269" r:id="rId34"/>
    <p:sldId id="275" r:id="rId35"/>
    <p:sldId id="276" r:id="rId36"/>
    <p:sldId id="273" r:id="rId37"/>
    <p:sldId id="950" r:id="rId38"/>
    <p:sldId id="952" r:id="rId39"/>
    <p:sldId id="951" r:id="rId40"/>
    <p:sldId id="953" r:id="rId41"/>
    <p:sldId id="605" r:id="rId42"/>
    <p:sldId id="861" r:id="rId43"/>
    <p:sldId id="274" r:id="rId44"/>
    <p:sldId id="272" r:id="rId45"/>
    <p:sldId id="277" r:id="rId46"/>
    <p:sldId id="279" r:id="rId47"/>
    <p:sldId id="280" r:id="rId48"/>
    <p:sldId id="690" r:id="rId49"/>
    <p:sldId id="691" r:id="rId50"/>
    <p:sldId id="606" r:id="rId51"/>
    <p:sldId id="281" r:id="rId52"/>
    <p:sldId id="939" r:id="rId53"/>
    <p:sldId id="940" r:id="rId54"/>
    <p:sldId id="283" r:id="rId55"/>
    <p:sldId id="284" r:id="rId56"/>
    <p:sldId id="285" r:id="rId57"/>
    <p:sldId id="292" r:id="rId58"/>
    <p:sldId id="293" r:id="rId59"/>
    <p:sldId id="941" r:id="rId60"/>
    <p:sldId id="299" r:id="rId61"/>
    <p:sldId id="297" r:id="rId62"/>
    <p:sldId id="298" r:id="rId63"/>
    <p:sldId id="942" r:id="rId64"/>
    <p:sldId id="607" r:id="rId65"/>
    <p:sldId id="302" r:id="rId66"/>
    <p:sldId id="943" r:id="rId67"/>
    <p:sldId id="944" r:id="rId68"/>
    <p:sldId id="945" r:id="rId69"/>
    <p:sldId id="946" r:id="rId70"/>
    <p:sldId id="947" r:id="rId71"/>
    <p:sldId id="309" r:id="rId72"/>
    <p:sldId id="310" r:id="rId73"/>
    <p:sldId id="311" r:id="rId74"/>
    <p:sldId id="312" r:id="rId75"/>
    <p:sldId id="948" r:id="rId76"/>
    <p:sldId id="949" r:id="rId77"/>
    <p:sldId id="289" r:id="rId78"/>
    <p:sldId id="608" r:id="rId79"/>
    <p:sldId id="290" r:id="rId80"/>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presProps" Target="presProps.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4-11-2020</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9565-4C3E-46F6-B5A1-AFCE3EA9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79D9E-2CEA-4E3D-92ED-EAC2F5F95579}"/>
              </a:ext>
            </a:extLst>
          </p:cNvPr>
          <p:cNvSpPr txBox="1">
            <a:spLocks noGrp="1"/>
          </p:cNvSpPr>
          <p:nvPr>
            <p:ph type="body" sz="quarter" idx="1"/>
          </p:nvPr>
        </p:nvSpPr>
        <p:spPr/>
        <p:txBody>
          <a:bodyPr/>
          <a:lstStyle/>
          <a:p>
            <a:pPr lvl="0"/>
            <a:r>
              <a:rPr lang="nl-NL"/>
              <a:t>Notes on where to find additional information on REST Assured</a:t>
            </a:r>
          </a:p>
        </p:txBody>
      </p:sp>
      <p:sp>
        <p:nvSpPr>
          <p:cNvPr id="4" name="Slide Number Placeholder 3">
            <a:extLst>
              <a:ext uri="{FF2B5EF4-FFF2-40B4-BE49-F238E27FC236}">
                <a16:creationId xmlns:a16="http://schemas.microsoft.com/office/drawing/2014/main" id="{53166D26-6899-4899-B25B-B111EF5BB0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98A150-4204-4F47-A0B8-0C95210AA61D}"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It’s probably useful to note here that while there are many different Hamcrest matchers that operate on Java collections, only the hasItem() matcher works well with REST Assured. Using the admittedly more obvious option contains() will result in a failure.</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29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Explain that since this is not a Gpath course, all required Gpath expressions will be included in the exercise descriptions</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11C8B-4ED5-4B6E-91E7-A628A50872C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4A5D9BD-E814-40C6-AED1-388BD6009D13}"/>
              </a:ext>
            </a:extLst>
          </p:cNvPr>
          <p:cNvSpPr txBox="1">
            <a:spLocks noGrp="1"/>
          </p:cNvSpPr>
          <p:nvPr>
            <p:ph type="body" sz="quarter" idx="1"/>
          </p:nvPr>
        </p:nvSpPr>
        <p:spPr/>
        <p:txBody>
          <a:bodyPr/>
          <a:lstStyle/>
          <a:p>
            <a:pPr lvl="0"/>
            <a:r>
              <a:rPr lang="nl-NL"/>
              <a:t>Explain how you can not only perform validations on response content, but also on response headers.</a:t>
            </a:r>
          </a:p>
        </p:txBody>
      </p:sp>
      <p:sp>
        <p:nvSpPr>
          <p:cNvPr id="4" name="Slide Number Placeholder 3">
            <a:extLst>
              <a:ext uri="{FF2B5EF4-FFF2-40B4-BE49-F238E27FC236}">
                <a16:creationId xmlns:a16="http://schemas.microsoft.com/office/drawing/2014/main" id="{0EE10FE3-0308-4D8F-BC21-B8E9650ADE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4D5628-42C0-4D4B-B9B6-67F917992EF4}" type="slidenum">
              <a:t>31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59205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33</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3656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25078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72547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36</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what’s happening here, give people an example of how the API we’re using in the exercises works exactly. See also http://api.zippopotam.us for more information.</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37</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449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5F74E5-456E-4992-A1C9-F0E80F9984E0}" type="slidenum">
              <a:t>38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40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queryParam() )</a:t>
            </a:r>
          </a:p>
          <a:p>
            <a:pPr lvl="0"/>
            <a:endParaRPr lang="nl-NL"/>
          </a:p>
          <a:p>
            <a:pPr lvl="0"/>
            <a:r>
              <a:rPr lang="nl-NL"/>
              <a:t>Also note that this is not the only way to do this (you could for example do this using String.format(), too) but this is the most explicit way and it arguably adds to the readability, too</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41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42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912642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47</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48</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538113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F410B-622E-4E55-814F-A1D4CC624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299A4-656A-41E8-B744-481B622B1128}"/>
              </a:ext>
            </a:extLst>
          </p:cNvPr>
          <p:cNvSpPr txBox="1">
            <a:spLocks noGrp="1"/>
          </p:cNvSpPr>
          <p:nvPr>
            <p:ph type="body" sz="quarter" idx="1"/>
          </p:nvPr>
        </p:nvSpPr>
        <p:spPr/>
        <p:txBody>
          <a:bodyPr/>
          <a:lstStyle/>
          <a:p>
            <a:pPr lvl="0"/>
            <a:r>
              <a:rPr lang="nl-NL"/>
              <a:t>Explain why web services sometimes need to be secured and introduce the different authentication options for RESTful web services</a:t>
            </a:r>
          </a:p>
        </p:txBody>
      </p:sp>
      <p:sp>
        <p:nvSpPr>
          <p:cNvPr id="4" name="Slide Number Placeholder 3">
            <a:extLst>
              <a:ext uri="{FF2B5EF4-FFF2-40B4-BE49-F238E27FC236}">
                <a16:creationId xmlns:a16="http://schemas.microsoft.com/office/drawing/2014/main" id="{C6E410CD-52A8-4301-AE77-36A5A34E7F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C34DD9-9198-446D-BBD5-56CE347407AC}" type="slidenum">
              <a:t>49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DA642-F37F-457B-9A96-0E0789AB7B9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5A648F5-7C79-4D50-8565-302A27410B35}"/>
              </a:ext>
            </a:extLst>
          </p:cNvPr>
          <p:cNvSpPr txBox="1">
            <a:spLocks noGrp="1"/>
          </p:cNvSpPr>
          <p:nvPr>
            <p:ph type="body" sz="quarter" idx="1"/>
          </p:nvPr>
        </p:nvSpPr>
        <p:spPr/>
        <p:txBody>
          <a:bodyPr/>
          <a:lstStyle/>
          <a:p>
            <a:pPr lvl="0"/>
            <a:r>
              <a:rPr lang="nl-NL"/>
              <a:t>Explain Basic (username / password) authentication</a:t>
            </a:r>
          </a:p>
        </p:txBody>
      </p:sp>
      <p:sp>
        <p:nvSpPr>
          <p:cNvPr id="4" name="Slide Number Placeholder 3">
            <a:extLst>
              <a:ext uri="{FF2B5EF4-FFF2-40B4-BE49-F238E27FC236}">
                <a16:creationId xmlns:a16="http://schemas.microsoft.com/office/drawing/2014/main" id="{3895CC1F-D092-424C-A5F8-04A62F3212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0D3179-A241-44DE-83F0-8FA9F2D6A3A8}" type="slidenum">
              <a:t>50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2737FC-DA53-47D4-9C85-770A2D4150D5}" type="slidenum">
              <a:t>51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1E1C-5EA0-4E1D-B1A0-4583C5FE2E8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0FDDF71-84A0-4698-9FCD-AE3B98FEBA17}"/>
              </a:ext>
            </a:extLst>
          </p:cNvPr>
          <p:cNvSpPr txBox="1">
            <a:spLocks noGrp="1"/>
          </p:cNvSpPr>
          <p:nvPr>
            <p:ph type="body" sz="quarter" idx="1"/>
          </p:nvPr>
        </p:nvSpPr>
        <p:spPr/>
        <p:txBody>
          <a:bodyPr/>
          <a:lstStyle/>
          <a:p>
            <a:pPr lvl="0"/>
            <a:r>
              <a:rPr lang="nl-NL"/>
              <a:t>Refer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p>
        </p:txBody>
      </p:sp>
      <p:sp>
        <p:nvSpPr>
          <p:cNvPr id="4" name="Slide Number Placeholder 3">
            <a:extLst>
              <a:ext uri="{FF2B5EF4-FFF2-40B4-BE49-F238E27FC236}">
                <a16:creationId xmlns:a16="http://schemas.microsoft.com/office/drawing/2014/main" id="{7DE59884-1797-4000-8721-47C1191927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A7B2E1-8AF2-496D-A8E4-B5644DB30E46}" type="slidenum">
              <a:t>52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C0D5F-8652-4B7B-A7E6-08B43E304EB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48204B8-05C2-4AAB-85C6-DD744B92B5CC}"/>
              </a:ext>
            </a:extLst>
          </p:cNvPr>
          <p:cNvSpPr txBox="1">
            <a:spLocks noGrp="1"/>
          </p:cNvSpPr>
          <p:nvPr>
            <p:ph type="body" sz="quarter" idx="1"/>
          </p:nvPr>
        </p:nvSpPr>
        <p:spPr/>
        <p:txBody>
          <a:bodyPr/>
          <a:lstStyle/>
          <a:p>
            <a:pPr lvl="0"/>
            <a:r>
              <a:rPr lang="nl-NL"/>
              <a:t>Explain the REST Assured extract() feature, which you can use (using GPath) to extract certain values from a response for later reuse.</a:t>
            </a:r>
          </a:p>
        </p:txBody>
      </p:sp>
      <p:sp>
        <p:nvSpPr>
          <p:cNvPr id="4" name="Slide Number Placeholder 3">
            <a:extLst>
              <a:ext uri="{FF2B5EF4-FFF2-40B4-BE49-F238E27FC236}">
                <a16:creationId xmlns:a16="http://schemas.microsoft.com/office/drawing/2014/main" id="{F889EFEF-9007-45E1-9F6A-6AA80E464BA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B8895A-035D-412C-B8FC-24AC1B3EF434}" type="slidenum">
              <a:t>53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43779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B9394-BCA8-4CD3-87FF-CDD2F72FD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CA1AD-8FD8-4DC4-BFC3-05D9EB5F16E8}"/>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2186B508-A79E-451E-B91E-67F2180825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43E1F2-95A8-4410-A660-3A488A630477}" type="slidenum">
              <a:t>56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BA50B-DC4D-426F-8ABA-F165A27F92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B61E002-A6DC-4419-8986-21279C1B9FC6}"/>
              </a:ext>
            </a:extLst>
          </p:cNvPr>
          <p:cNvSpPr txBox="1">
            <a:spLocks noGrp="1"/>
          </p:cNvSpPr>
          <p:nvPr>
            <p:ph type="body" sz="quarter" idx="1"/>
          </p:nvPr>
        </p:nvSpPr>
        <p:spPr/>
        <p:txBody>
          <a:bodyPr/>
          <a:lstStyle/>
          <a:p>
            <a:pPr lvl="0"/>
            <a:r>
              <a:rPr lang="nl-NL"/>
              <a:t>The ResponseSpecBuilder supports defining checks globally. You can then use these in your tests and combine them with test-specific checks.</a:t>
            </a:r>
          </a:p>
        </p:txBody>
      </p:sp>
      <p:sp>
        <p:nvSpPr>
          <p:cNvPr id="4" name="Slide Number Placeholder 3">
            <a:extLst>
              <a:ext uri="{FF2B5EF4-FFF2-40B4-BE49-F238E27FC236}">
                <a16:creationId xmlns:a16="http://schemas.microsoft.com/office/drawing/2014/main" id="{3FDF4E2C-0BED-48B2-9B6E-18D2389D225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2EDCEC-2507-4D6E-AF7B-A45A1444D4F7}" type="slidenum">
              <a:t>57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58</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363256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65</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3604109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66</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55264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71</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246983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72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73</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989562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74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4-11-2020</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4-11-2020</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4-11-2020</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E1A-929D-44BC-8740-DB56181088A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AA92267-F56D-49D1-A3C0-4A532685CD5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5872620F-4AAC-4681-9B01-E76E3F46585F}"/>
              </a:ext>
            </a:extLst>
          </p:cNvPr>
          <p:cNvSpPr txBox="1">
            <a:spLocks noGrp="1"/>
          </p:cNvSpPr>
          <p:nvPr>
            <p:ph type="dt" sz="half" idx="7"/>
          </p:nvPr>
        </p:nvSpPr>
        <p:spPr/>
        <p:txBody>
          <a:bodyPr/>
          <a:lstStyle>
            <a:lvl1pPr>
              <a:defRPr/>
            </a:lvl1pPr>
          </a:lstStyle>
          <a:p>
            <a:pPr lvl="0"/>
            <a:fld id="{0EEA0F42-FF54-4878-A646-C57FB974670E}" type="datetime1">
              <a:rPr lang="nl-NL"/>
              <a:pPr lvl="0"/>
              <a:t>4-11-2020</a:t>
            </a:fld>
            <a:endParaRPr lang="nl-NL"/>
          </a:p>
        </p:txBody>
      </p:sp>
      <p:sp>
        <p:nvSpPr>
          <p:cNvPr id="5" name="Footer Placeholder 4">
            <a:extLst>
              <a:ext uri="{FF2B5EF4-FFF2-40B4-BE49-F238E27FC236}">
                <a16:creationId xmlns:a16="http://schemas.microsoft.com/office/drawing/2014/main" id="{4614D1F5-FAB1-4536-9328-6708FDAD49F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938428-86AE-4B13-94CF-EBEE54781D6E}"/>
              </a:ext>
            </a:extLst>
          </p:cNvPr>
          <p:cNvSpPr txBox="1">
            <a:spLocks noGrp="1"/>
          </p:cNvSpPr>
          <p:nvPr>
            <p:ph type="sldNum" sz="quarter" idx="8"/>
          </p:nvPr>
        </p:nvSpPr>
        <p:spPr/>
        <p:txBody>
          <a:bodyPr/>
          <a:lstStyle>
            <a:lvl1pPr>
              <a:defRPr/>
            </a:lvl1pPr>
          </a:lstStyle>
          <a:p>
            <a:pPr lvl="0"/>
            <a:fld id="{A0D10CEA-31C7-4EA9-9E1E-F01346817C4F}" type="slidenum">
              <a:t>‹nr.›</a:t>
            </a:fld>
            <a:endParaRPr lang="nl-NL"/>
          </a:p>
        </p:txBody>
      </p:sp>
    </p:spTree>
    <p:extLst>
      <p:ext uri="{BB962C8B-B14F-4D97-AF65-F5344CB8AC3E}">
        <p14:creationId xmlns:p14="http://schemas.microsoft.com/office/powerpoint/2010/main" val="423936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647-1EEA-45A1-9FF5-2891424E28F6}"/>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8BDBCB01-2CDD-4F15-AB4E-C8FE1FCF75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6B1786-936B-46E2-8D9F-B75824A2366B}"/>
              </a:ext>
            </a:extLst>
          </p:cNvPr>
          <p:cNvSpPr txBox="1">
            <a:spLocks noGrp="1"/>
          </p:cNvSpPr>
          <p:nvPr>
            <p:ph type="dt" sz="half" idx="7"/>
          </p:nvPr>
        </p:nvSpPr>
        <p:spPr/>
        <p:txBody>
          <a:bodyPr/>
          <a:lstStyle>
            <a:lvl1pPr>
              <a:defRPr/>
            </a:lvl1pPr>
          </a:lstStyle>
          <a:p>
            <a:pPr lvl="0"/>
            <a:fld id="{862BB63C-E254-42D2-9CA7-2DD237DD4C22}" type="datetime1">
              <a:rPr lang="nl-NL"/>
              <a:pPr lvl="0"/>
              <a:t>4-11-2020</a:t>
            </a:fld>
            <a:endParaRPr lang="nl-NL"/>
          </a:p>
        </p:txBody>
      </p:sp>
      <p:sp>
        <p:nvSpPr>
          <p:cNvPr id="5" name="Footer Placeholder 4">
            <a:extLst>
              <a:ext uri="{FF2B5EF4-FFF2-40B4-BE49-F238E27FC236}">
                <a16:creationId xmlns:a16="http://schemas.microsoft.com/office/drawing/2014/main" id="{13B0D1B0-19F7-40BC-B3BD-5030D814C4B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2CF669D-FEC2-4695-A446-EA1A37F0E3AC}"/>
              </a:ext>
            </a:extLst>
          </p:cNvPr>
          <p:cNvSpPr txBox="1">
            <a:spLocks noGrp="1"/>
          </p:cNvSpPr>
          <p:nvPr>
            <p:ph type="sldNum" sz="quarter" idx="8"/>
          </p:nvPr>
        </p:nvSpPr>
        <p:spPr/>
        <p:txBody>
          <a:bodyPr/>
          <a:lstStyle>
            <a:lvl1pPr>
              <a:defRPr/>
            </a:lvl1pPr>
          </a:lstStyle>
          <a:p>
            <a:pPr lvl="0"/>
            <a:fld id="{ACA1E5A9-86D2-4F37-A6E6-5A0C508FA50A}" type="slidenum">
              <a:t>‹nr.›</a:t>
            </a:fld>
            <a:endParaRPr lang="nl-NL"/>
          </a:p>
        </p:txBody>
      </p:sp>
    </p:spTree>
    <p:extLst>
      <p:ext uri="{BB962C8B-B14F-4D97-AF65-F5344CB8AC3E}">
        <p14:creationId xmlns:p14="http://schemas.microsoft.com/office/powerpoint/2010/main" val="309215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F9F3-EFCA-43E2-BDBA-3802FD70BDA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5E4CCE-E868-479F-8A25-F3536C60355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6285721-569D-49C1-800D-BEAFD0D346BF}"/>
              </a:ext>
            </a:extLst>
          </p:cNvPr>
          <p:cNvSpPr txBox="1">
            <a:spLocks noGrp="1"/>
          </p:cNvSpPr>
          <p:nvPr>
            <p:ph type="dt" sz="half" idx="7"/>
          </p:nvPr>
        </p:nvSpPr>
        <p:spPr/>
        <p:txBody>
          <a:bodyPr/>
          <a:lstStyle>
            <a:lvl1pPr>
              <a:defRPr/>
            </a:lvl1pPr>
          </a:lstStyle>
          <a:p>
            <a:pPr lvl="0"/>
            <a:fld id="{CA161285-D59A-496F-B4DB-1E80D5E8B075}" type="datetime1">
              <a:rPr lang="nl-NL"/>
              <a:pPr lvl="0"/>
              <a:t>4-11-2020</a:t>
            </a:fld>
            <a:endParaRPr lang="nl-NL"/>
          </a:p>
        </p:txBody>
      </p:sp>
      <p:sp>
        <p:nvSpPr>
          <p:cNvPr id="5" name="Footer Placeholder 4">
            <a:extLst>
              <a:ext uri="{FF2B5EF4-FFF2-40B4-BE49-F238E27FC236}">
                <a16:creationId xmlns:a16="http://schemas.microsoft.com/office/drawing/2014/main" id="{A70125DA-AC65-45FC-A94D-43C22DFF3E6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C4596FA0-80DC-4C18-9CD8-3A0B92198B0E}"/>
              </a:ext>
            </a:extLst>
          </p:cNvPr>
          <p:cNvSpPr txBox="1">
            <a:spLocks noGrp="1"/>
          </p:cNvSpPr>
          <p:nvPr>
            <p:ph type="sldNum" sz="quarter" idx="8"/>
          </p:nvPr>
        </p:nvSpPr>
        <p:spPr/>
        <p:txBody>
          <a:bodyPr/>
          <a:lstStyle>
            <a:lvl1pPr>
              <a:defRPr/>
            </a:lvl1pPr>
          </a:lstStyle>
          <a:p>
            <a:pPr lvl="0"/>
            <a:fld id="{3E143564-4B13-4F70-8FE7-6D84B0F53DB4}" type="slidenum">
              <a:t>‹nr.›</a:t>
            </a:fld>
            <a:endParaRPr lang="nl-NL"/>
          </a:p>
        </p:txBody>
      </p:sp>
    </p:spTree>
    <p:extLst>
      <p:ext uri="{BB962C8B-B14F-4D97-AF65-F5344CB8AC3E}">
        <p14:creationId xmlns:p14="http://schemas.microsoft.com/office/powerpoint/2010/main" val="5101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B87-F089-46C3-B496-A587A5272F1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4CB6308-2C2F-469A-84B7-376CB20D092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1FF6FD6-5A59-4464-86C7-048F21026E4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C5974AD-577E-4F04-A401-A774951E47F7}"/>
              </a:ext>
            </a:extLst>
          </p:cNvPr>
          <p:cNvSpPr txBox="1">
            <a:spLocks noGrp="1"/>
          </p:cNvSpPr>
          <p:nvPr>
            <p:ph type="dt" sz="half" idx="7"/>
          </p:nvPr>
        </p:nvSpPr>
        <p:spPr/>
        <p:txBody>
          <a:bodyPr/>
          <a:lstStyle>
            <a:lvl1pPr>
              <a:defRPr/>
            </a:lvl1pPr>
          </a:lstStyle>
          <a:p>
            <a:pPr lvl="0"/>
            <a:fld id="{93F400A2-F3F0-4BAB-85D9-B0A4695384F6}" type="datetime1">
              <a:rPr lang="nl-NL"/>
              <a:pPr lvl="0"/>
              <a:t>4-11-2020</a:t>
            </a:fld>
            <a:endParaRPr lang="nl-NL"/>
          </a:p>
        </p:txBody>
      </p:sp>
      <p:sp>
        <p:nvSpPr>
          <p:cNvPr id="6" name="Footer Placeholder 5">
            <a:extLst>
              <a:ext uri="{FF2B5EF4-FFF2-40B4-BE49-F238E27FC236}">
                <a16:creationId xmlns:a16="http://schemas.microsoft.com/office/drawing/2014/main" id="{2BC3682B-62BB-4F5C-A375-AB9FEC8F1C0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9DB8395D-1AF8-4DF7-9AD5-3227A6E6781D}"/>
              </a:ext>
            </a:extLst>
          </p:cNvPr>
          <p:cNvSpPr txBox="1">
            <a:spLocks noGrp="1"/>
          </p:cNvSpPr>
          <p:nvPr>
            <p:ph type="sldNum" sz="quarter" idx="8"/>
          </p:nvPr>
        </p:nvSpPr>
        <p:spPr/>
        <p:txBody>
          <a:bodyPr/>
          <a:lstStyle>
            <a:lvl1pPr>
              <a:defRPr/>
            </a:lvl1pPr>
          </a:lstStyle>
          <a:p>
            <a:pPr lvl="0"/>
            <a:fld id="{EAB78E39-C357-404B-92E7-B459C4405E87}" type="slidenum">
              <a:t>‹nr.›</a:t>
            </a:fld>
            <a:endParaRPr lang="nl-NL"/>
          </a:p>
        </p:txBody>
      </p:sp>
    </p:spTree>
    <p:extLst>
      <p:ext uri="{BB962C8B-B14F-4D97-AF65-F5344CB8AC3E}">
        <p14:creationId xmlns:p14="http://schemas.microsoft.com/office/powerpoint/2010/main" val="181629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B8B-A0F1-4629-8890-ACF357E66C4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F7C6943-F0D2-4EFF-BD28-B10CCFCA12D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0D68A21-8CC3-4514-9724-F6AE92408BE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C2AE44-436F-4171-95AA-78BFDBD3412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EE4898B-87CC-4329-90F7-EBB3FE1A6C6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E6A5C9B-12C8-4B92-ABD2-4463352C54FD}"/>
              </a:ext>
            </a:extLst>
          </p:cNvPr>
          <p:cNvSpPr txBox="1">
            <a:spLocks noGrp="1"/>
          </p:cNvSpPr>
          <p:nvPr>
            <p:ph type="dt" sz="half" idx="7"/>
          </p:nvPr>
        </p:nvSpPr>
        <p:spPr/>
        <p:txBody>
          <a:bodyPr/>
          <a:lstStyle>
            <a:lvl1pPr>
              <a:defRPr/>
            </a:lvl1pPr>
          </a:lstStyle>
          <a:p>
            <a:pPr lvl="0"/>
            <a:fld id="{51074681-7954-455A-BC39-979E308542A1}" type="datetime1">
              <a:rPr lang="nl-NL"/>
              <a:pPr lvl="0"/>
              <a:t>4-11-2020</a:t>
            </a:fld>
            <a:endParaRPr lang="nl-NL"/>
          </a:p>
        </p:txBody>
      </p:sp>
      <p:sp>
        <p:nvSpPr>
          <p:cNvPr id="8" name="Footer Placeholder 7">
            <a:extLst>
              <a:ext uri="{FF2B5EF4-FFF2-40B4-BE49-F238E27FC236}">
                <a16:creationId xmlns:a16="http://schemas.microsoft.com/office/drawing/2014/main" id="{0B974E59-8EBB-4481-80B2-5E3A834303F4}"/>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071D64F7-1273-49E7-A8DD-41E791F0C54B}"/>
              </a:ext>
            </a:extLst>
          </p:cNvPr>
          <p:cNvSpPr txBox="1">
            <a:spLocks noGrp="1"/>
          </p:cNvSpPr>
          <p:nvPr>
            <p:ph type="sldNum" sz="quarter" idx="8"/>
          </p:nvPr>
        </p:nvSpPr>
        <p:spPr/>
        <p:txBody>
          <a:bodyPr/>
          <a:lstStyle>
            <a:lvl1pPr>
              <a:defRPr/>
            </a:lvl1pPr>
          </a:lstStyle>
          <a:p>
            <a:pPr lvl="0"/>
            <a:fld id="{9F8E2C85-D01E-4FA9-8166-31D47C2AE8D4}" type="slidenum">
              <a:t>‹nr.›</a:t>
            </a:fld>
            <a:endParaRPr lang="nl-NL"/>
          </a:p>
        </p:txBody>
      </p:sp>
    </p:spTree>
    <p:extLst>
      <p:ext uri="{BB962C8B-B14F-4D97-AF65-F5344CB8AC3E}">
        <p14:creationId xmlns:p14="http://schemas.microsoft.com/office/powerpoint/2010/main" val="7703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DD4-A44E-4D1E-BBB9-6D0AF151919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2D889D60-6BFA-4E14-8E0A-D54CF56FF165}"/>
              </a:ext>
            </a:extLst>
          </p:cNvPr>
          <p:cNvSpPr txBox="1">
            <a:spLocks noGrp="1"/>
          </p:cNvSpPr>
          <p:nvPr>
            <p:ph type="dt" sz="half" idx="7"/>
          </p:nvPr>
        </p:nvSpPr>
        <p:spPr/>
        <p:txBody>
          <a:bodyPr/>
          <a:lstStyle>
            <a:lvl1pPr>
              <a:defRPr/>
            </a:lvl1pPr>
          </a:lstStyle>
          <a:p>
            <a:pPr lvl="0"/>
            <a:fld id="{843EDBCF-B50F-4F9D-82FF-FE37B8E3242F}" type="datetime1">
              <a:rPr lang="nl-NL"/>
              <a:pPr lvl="0"/>
              <a:t>4-11-2020</a:t>
            </a:fld>
            <a:endParaRPr lang="nl-NL"/>
          </a:p>
        </p:txBody>
      </p:sp>
      <p:sp>
        <p:nvSpPr>
          <p:cNvPr id="4" name="Footer Placeholder 3">
            <a:extLst>
              <a:ext uri="{FF2B5EF4-FFF2-40B4-BE49-F238E27FC236}">
                <a16:creationId xmlns:a16="http://schemas.microsoft.com/office/drawing/2014/main" id="{738D434C-4D98-4394-A1C4-C0E5382F9ADC}"/>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9228D20-F346-452E-91BD-D104D3C84D62}"/>
              </a:ext>
            </a:extLst>
          </p:cNvPr>
          <p:cNvSpPr txBox="1">
            <a:spLocks noGrp="1"/>
          </p:cNvSpPr>
          <p:nvPr>
            <p:ph type="sldNum" sz="quarter" idx="8"/>
          </p:nvPr>
        </p:nvSpPr>
        <p:spPr/>
        <p:txBody>
          <a:bodyPr/>
          <a:lstStyle>
            <a:lvl1pPr>
              <a:defRPr/>
            </a:lvl1pPr>
          </a:lstStyle>
          <a:p>
            <a:pPr lvl="0"/>
            <a:fld id="{C7B0E609-29E9-47B3-BF6E-8CC865B9D25E}" type="slidenum">
              <a:t>‹nr.›</a:t>
            </a:fld>
            <a:endParaRPr lang="nl-NL"/>
          </a:p>
        </p:txBody>
      </p:sp>
    </p:spTree>
    <p:extLst>
      <p:ext uri="{BB962C8B-B14F-4D97-AF65-F5344CB8AC3E}">
        <p14:creationId xmlns:p14="http://schemas.microsoft.com/office/powerpoint/2010/main" val="67106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3A8A6-EEFD-46BD-9598-D8BFEA3291DF}"/>
              </a:ext>
            </a:extLst>
          </p:cNvPr>
          <p:cNvSpPr txBox="1">
            <a:spLocks noGrp="1"/>
          </p:cNvSpPr>
          <p:nvPr>
            <p:ph type="dt" sz="half" idx="7"/>
          </p:nvPr>
        </p:nvSpPr>
        <p:spPr/>
        <p:txBody>
          <a:bodyPr/>
          <a:lstStyle>
            <a:lvl1pPr>
              <a:defRPr/>
            </a:lvl1pPr>
          </a:lstStyle>
          <a:p>
            <a:pPr lvl="0"/>
            <a:fld id="{E66AEB38-A95A-4131-9C16-2EDD2FD8A7E3}" type="datetime1">
              <a:rPr lang="nl-NL"/>
              <a:pPr lvl="0"/>
              <a:t>4-11-2020</a:t>
            </a:fld>
            <a:endParaRPr lang="nl-NL"/>
          </a:p>
        </p:txBody>
      </p:sp>
      <p:sp>
        <p:nvSpPr>
          <p:cNvPr id="3" name="Footer Placeholder 2">
            <a:extLst>
              <a:ext uri="{FF2B5EF4-FFF2-40B4-BE49-F238E27FC236}">
                <a16:creationId xmlns:a16="http://schemas.microsoft.com/office/drawing/2014/main" id="{251D0570-A4FC-4D4B-8B4D-BDDF4AA7FD0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0030E181-B58F-41FD-AC45-C2DF78F7E7A2}"/>
              </a:ext>
            </a:extLst>
          </p:cNvPr>
          <p:cNvSpPr txBox="1">
            <a:spLocks noGrp="1"/>
          </p:cNvSpPr>
          <p:nvPr>
            <p:ph type="sldNum" sz="quarter" idx="8"/>
          </p:nvPr>
        </p:nvSpPr>
        <p:spPr/>
        <p:txBody>
          <a:bodyPr/>
          <a:lstStyle>
            <a:lvl1pPr>
              <a:defRPr/>
            </a:lvl1pPr>
          </a:lstStyle>
          <a:p>
            <a:pPr lvl="0"/>
            <a:fld id="{3FCEFF80-C2AD-407B-8695-E7EDBB97F650}" type="slidenum">
              <a:t>‹nr.›</a:t>
            </a:fld>
            <a:endParaRPr lang="nl-NL"/>
          </a:p>
        </p:txBody>
      </p:sp>
    </p:spTree>
    <p:extLst>
      <p:ext uri="{BB962C8B-B14F-4D97-AF65-F5344CB8AC3E}">
        <p14:creationId xmlns:p14="http://schemas.microsoft.com/office/powerpoint/2010/main" val="3594361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82-D268-472B-A1CA-75358410637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3FBDCA44-DBE6-4AE8-87CF-D5577375F75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BFC3289-3C2E-45A5-8126-42625B32C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5B84473-28AC-4835-ABFE-B1174B235EC2}"/>
              </a:ext>
            </a:extLst>
          </p:cNvPr>
          <p:cNvSpPr txBox="1">
            <a:spLocks noGrp="1"/>
          </p:cNvSpPr>
          <p:nvPr>
            <p:ph type="dt" sz="half" idx="7"/>
          </p:nvPr>
        </p:nvSpPr>
        <p:spPr/>
        <p:txBody>
          <a:bodyPr/>
          <a:lstStyle>
            <a:lvl1pPr>
              <a:defRPr/>
            </a:lvl1pPr>
          </a:lstStyle>
          <a:p>
            <a:pPr lvl="0"/>
            <a:fld id="{DE00E736-EA6F-44D7-B99F-5E4D15F940C3}" type="datetime1">
              <a:rPr lang="nl-NL"/>
              <a:pPr lvl="0"/>
              <a:t>4-11-2020</a:t>
            </a:fld>
            <a:endParaRPr lang="nl-NL"/>
          </a:p>
        </p:txBody>
      </p:sp>
      <p:sp>
        <p:nvSpPr>
          <p:cNvPr id="6" name="Footer Placeholder 5">
            <a:extLst>
              <a:ext uri="{FF2B5EF4-FFF2-40B4-BE49-F238E27FC236}">
                <a16:creationId xmlns:a16="http://schemas.microsoft.com/office/drawing/2014/main" id="{7A747DA6-9B3E-4F66-89B7-2FE8C910F206}"/>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7975E6F-26DA-4209-9E44-EACDF910A065}"/>
              </a:ext>
            </a:extLst>
          </p:cNvPr>
          <p:cNvSpPr txBox="1">
            <a:spLocks noGrp="1"/>
          </p:cNvSpPr>
          <p:nvPr>
            <p:ph type="sldNum" sz="quarter" idx="8"/>
          </p:nvPr>
        </p:nvSpPr>
        <p:spPr/>
        <p:txBody>
          <a:bodyPr/>
          <a:lstStyle>
            <a:lvl1pPr>
              <a:defRPr/>
            </a:lvl1pPr>
          </a:lstStyle>
          <a:p>
            <a:pPr lvl="0"/>
            <a:fld id="{E346D08F-EF9F-4089-86C9-A05B7C3AD1D8}" type="slidenum">
              <a:t>‹nr.›</a:t>
            </a:fld>
            <a:endParaRPr lang="nl-NL"/>
          </a:p>
        </p:txBody>
      </p:sp>
    </p:spTree>
    <p:extLst>
      <p:ext uri="{BB962C8B-B14F-4D97-AF65-F5344CB8AC3E}">
        <p14:creationId xmlns:p14="http://schemas.microsoft.com/office/powerpoint/2010/main" val="2142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4-11-2020</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660-2F49-4E6B-9AFE-53F3F597DA3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8525ECB-6055-4AF2-A02D-F6BD9B2D6384}"/>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566D658-5196-461A-A034-62C4DB7116E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EA320-898C-4615-B0CC-AE18A26ED948}"/>
              </a:ext>
            </a:extLst>
          </p:cNvPr>
          <p:cNvSpPr txBox="1">
            <a:spLocks noGrp="1"/>
          </p:cNvSpPr>
          <p:nvPr>
            <p:ph type="dt" sz="half" idx="7"/>
          </p:nvPr>
        </p:nvSpPr>
        <p:spPr/>
        <p:txBody>
          <a:bodyPr/>
          <a:lstStyle>
            <a:lvl1pPr>
              <a:defRPr/>
            </a:lvl1pPr>
          </a:lstStyle>
          <a:p>
            <a:pPr lvl="0"/>
            <a:fld id="{2B71CD38-120C-4370-82EF-6EFC98206A62}" type="datetime1">
              <a:rPr lang="nl-NL"/>
              <a:pPr lvl="0"/>
              <a:t>4-11-2020</a:t>
            </a:fld>
            <a:endParaRPr lang="nl-NL"/>
          </a:p>
        </p:txBody>
      </p:sp>
      <p:sp>
        <p:nvSpPr>
          <p:cNvPr id="6" name="Footer Placeholder 5">
            <a:extLst>
              <a:ext uri="{FF2B5EF4-FFF2-40B4-BE49-F238E27FC236}">
                <a16:creationId xmlns:a16="http://schemas.microsoft.com/office/drawing/2014/main" id="{7577817A-A3F1-41F0-9025-B17915491FB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39C884D6-44FF-47BC-8931-593575A7DF27}"/>
              </a:ext>
            </a:extLst>
          </p:cNvPr>
          <p:cNvSpPr txBox="1">
            <a:spLocks noGrp="1"/>
          </p:cNvSpPr>
          <p:nvPr>
            <p:ph type="sldNum" sz="quarter" idx="8"/>
          </p:nvPr>
        </p:nvSpPr>
        <p:spPr/>
        <p:txBody>
          <a:bodyPr/>
          <a:lstStyle>
            <a:lvl1pPr>
              <a:defRPr/>
            </a:lvl1pPr>
          </a:lstStyle>
          <a:p>
            <a:pPr lvl="0"/>
            <a:fld id="{DDE64B74-C993-4593-95AD-511F9FFFA76E}" type="slidenum">
              <a:t>‹nr.›</a:t>
            </a:fld>
            <a:endParaRPr lang="nl-NL"/>
          </a:p>
        </p:txBody>
      </p:sp>
    </p:spTree>
    <p:extLst>
      <p:ext uri="{BB962C8B-B14F-4D97-AF65-F5344CB8AC3E}">
        <p14:creationId xmlns:p14="http://schemas.microsoft.com/office/powerpoint/2010/main" val="263491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517-4732-4406-9A67-68F64FB4CD30}"/>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FDB14695-7019-46E9-87F5-AF80E75722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2CB6DB1-F471-48EE-B4A1-BE40A7BE6189}"/>
              </a:ext>
            </a:extLst>
          </p:cNvPr>
          <p:cNvSpPr txBox="1">
            <a:spLocks noGrp="1"/>
          </p:cNvSpPr>
          <p:nvPr>
            <p:ph type="dt" sz="half" idx="7"/>
          </p:nvPr>
        </p:nvSpPr>
        <p:spPr/>
        <p:txBody>
          <a:bodyPr/>
          <a:lstStyle>
            <a:lvl1pPr>
              <a:defRPr/>
            </a:lvl1pPr>
          </a:lstStyle>
          <a:p>
            <a:pPr lvl="0"/>
            <a:fld id="{9E817389-298C-4898-AC8C-24B846E7FDE0}" type="datetime1">
              <a:rPr lang="nl-NL"/>
              <a:pPr lvl="0"/>
              <a:t>4-11-2020</a:t>
            </a:fld>
            <a:endParaRPr lang="nl-NL"/>
          </a:p>
        </p:txBody>
      </p:sp>
      <p:sp>
        <p:nvSpPr>
          <p:cNvPr id="5" name="Footer Placeholder 4">
            <a:extLst>
              <a:ext uri="{FF2B5EF4-FFF2-40B4-BE49-F238E27FC236}">
                <a16:creationId xmlns:a16="http://schemas.microsoft.com/office/drawing/2014/main" id="{E01DDC43-526C-4355-BFEE-BA0E9D96C98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31A5FF82-4F74-4272-AE4E-F4B9FB197827}"/>
              </a:ext>
            </a:extLst>
          </p:cNvPr>
          <p:cNvSpPr txBox="1">
            <a:spLocks noGrp="1"/>
          </p:cNvSpPr>
          <p:nvPr>
            <p:ph type="sldNum" sz="quarter" idx="8"/>
          </p:nvPr>
        </p:nvSpPr>
        <p:spPr/>
        <p:txBody>
          <a:bodyPr/>
          <a:lstStyle>
            <a:lvl1pPr>
              <a:defRPr/>
            </a:lvl1pPr>
          </a:lstStyle>
          <a:p>
            <a:pPr lvl="0"/>
            <a:fld id="{E7C7B5F7-23F7-4933-A7DB-A5BDE51BA056}" type="slidenum">
              <a:t>‹nr.›</a:t>
            </a:fld>
            <a:endParaRPr lang="nl-NL"/>
          </a:p>
        </p:txBody>
      </p:sp>
    </p:spTree>
    <p:extLst>
      <p:ext uri="{BB962C8B-B14F-4D97-AF65-F5344CB8AC3E}">
        <p14:creationId xmlns:p14="http://schemas.microsoft.com/office/powerpoint/2010/main" val="327225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5C5B9-817D-4AE5-A1C4-569887848CF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20931117-B1E0-40F5-ABB6-46AC6A4C1F4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4A58E0-9A16-46A0-9B7F-18F220762549}"/>
              </a:ext>
            </a:extLst>
          </p:cNvPr>
          <p:cNvSpPr txBox="1">
            <a:spLocks noGrp="1"/>
          </p:cNvSpPr>
          <p:nvPr>
            <p:ph type="dt" sz="half" idx="7"/>
          </p:nvPr>
        </p:nvSpPr>
        <p:spPr/>
        <p:txBody>
          <a:bodyPr/>
          <a:lstStyle>
            <a:lvl1pPr>
              <a:defRPr/>
            </a:lvl1pPr>
          </a:lstStyle>
          <a:p>
            <a:pPr lvl="0"/>
            <a:fld id="{A7DD276C-3068-4FCD-8BB9-E63E5743A8E7}" type="datetime1">
              <a:rPr lang="nl-NL"/>
              <a:pPr lvl="0"/>
              <a:t>4-11-2020</a:t>
            </a:fld>
            <a:endParaRPr lang="nl-NL"/>
          </a:p>
        </p:txBody>
      </p:sp>
      <p:sp>
        <p:nvSpPr>
          <p:cNvPr id="5" name="Footer Placeholder 4">
            <a:extLst>
              <a:ext uri="{FF2B5EF4-FFF2-40B4-BE49-F238E27FC236}">
                <a16:creationId xmlns:a16="http://schemas.microsoft.com/office/drawing/2014/main" id="{D74336DD-3C66-43E3-B6AF-2D8FE69A2C6B}"/>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9C168DD-AAC8-4539-8E68-F4FA31EE2AC0}"/>
              </a:ext>
            </a:extLst>
          </p:cNvPr>
          <p:cNvSpPr txBox="1">
            <a:spLocks noGrp="1"/>
          </p:cNvSpPr>
          <p:nvPr>
            <p:ph type="sldNum" sz="quarter" idx="8"/>
          </p:nvPr>
        </p:nvSpPr>
        <p:spPr/>
        <p:txBody>
          <a:bodyPr/>
          <a:lstStyle>
            <a:lvl1pPr>
              <a:defRPr/>
            </a:lvl1pPr>
          </a:lstStyle>
          <a:p>
            <a:pPr lvl="0"/>
            <a:fld id="{696FA2F0-D51B-474D-AAC9-5ED7E2E996C7}" type="slidenum">
              <a:t>‹nr.›</a:t>
            </a:fld>
            <a:endParaRPr lang="nl-NL"/>
          </a:p>
        </p:txBody>
      </p:sp>
    </p:spTree>
    <p:extLst>
      <p:ext uri="{BB962C8B-B14F-4D97-AF65-F5344CB8AC3E}">
        <p14:creationId xmlns:p14="http://schemas.microsoft.com/office/powerpoint/2010/main" val="235189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4-11-2020</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4-11-2020</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4-11-2020</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4-11-2020</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4-11-2020</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4-11-2020</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4-11-2020</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4-11-2020</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4-11-2020</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4-11-2020</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4-11-2020</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4-11-2020</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4-11-2020</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4-11-2020</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4-11-2020</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4-11-2020</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4-11-2020</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4-11-2020</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4-11-2020</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4-11-2020</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4-11-2020</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4-11-2020</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4-11-2020</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4-11-2020</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4-11-2020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4-11-2020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4-11-2020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4-11-2020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4-11-2020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4-11-2020</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4-11-2020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4-11-2020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4-11-2020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4-11-2020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4-11-2020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4-11-2020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4-11-2020</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4-11-2020</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4-11-2020</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4-11-2020</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4-11-2020</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4-11-2020</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4-11-2020</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4-11-2020</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4-11-2020</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4-11-2020</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4-11-2020</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4-11-2020</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4-11-2020</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4-11-2020</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4-11-2020</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4-11-2020</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D70F9-D96B-41BD-B9FE-ED270BD1CFC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408D1F-5444-428D-AF75-0C6CEE304F8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FA66EC5-8A5E-4BC3-A2F7-381032B9BA4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54FFC27-5D2E-44C5-BF50-A60ABA0B841B}" type="datetime1">
              <a:rPr lang="nl-NL"/>
              <a:pPr lvl="0"/>
              <a:t>4-11-2020</a:t>
            </a:fld>
            <a:endParaRPr lang="nl-NL"/>
          </a:p>
        </p:txBody>
      </p:sp>
      <p:sp>
        <p:nvSpPr>
          <p:cNvPr id="5" name="Footer Placeholder 4">
            <a:extLst>
              <a:ext uri="{FF2B5EF4-FFF2-40B4-BE49-F238E27FC236}">
                <a16:creationId xmlns:a16="http://schemas.microsoft.com/office/drawing/2014/main" id="{EABCE7B5-D152-4073-9EBD-12E76C4AF2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A16AA39-EE68-455A-8A7C-E813AB7CC9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41F524F-AE13-4C22-8936-06CAF0D422CA}" type="slidenum">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4-11-2020</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4-11-2020</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4-11-2020</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4-11-2020</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7.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REST Assured</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Java DSL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Runs on top of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JUnit, TestNG</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Developed and maintained by Johan Haleby</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 Assured</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Download from http://rest-assured.io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as a dependency to your project</a:t>
            </a:r>
          </a:p>
          <a:p>
            <a:pPr lvl="1">
              <a:buFont typeface="Courier New" pitchFamily="49"/>
              <a:buChar char="_"/>
            </a:pPr>
            <a:r>
              <a:rPr lang="nl-NL">
                <a:solidFill>
                  <a:srgbClr val="00FF00"/>
                </a:solidFill>
                <a:latin typeface="Courier New" pitchFamily="49"/>
                <a:cs typeface="Courier New" pitchFamily="49"/>
              </a:rPr>
              <a:t>Maven</a:t>
            </a:r>
          </a:p>
          <a:p>
            <a:pPr lvl="1">
              <a:buFont typeface="Courier New" pitchFamily="49"/>
              <a:buChar char="_"/>
            </a:pPr>
            <a:r>
              <a:rPr lang="nl-NL">
                <a:solidFill>
                  <a:srgbClr val="00FF00"/>
                </a:solidFill>
                <a:latin typeface="Courier New" pitchFamily="49"/>
                <a:cs typeface="Courier New" pitchFamily="49"/>
              </a:rPr>
              <a:t>Gradle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8" name="Tekstvak 7">
            <a:extLst>
              <a:ext uri="{FF2B5EF4-FFF2-40B4-BE49-F238E27FC236}">
                <a16:creationId xmlns:a16="http://schemas.microsoft.com/office/drawing/2014/main" id="{4FC61B74-5DA5-4F21-AABD-BA4071F5EA3D}"/>
              </a:ext>
            </a:extLst>
          </p:cNvPr>
          <p:cNvSpPr txBox="1"/>
          <p:nvPr/>
        </p:nvSpPr>
        <p:spPr>
          <a:xfrm>
            <a:off x="3742055" y="4001295"/>
            <a:ext cx="7954645" cy="2308324"/>
          </a:xfrm>
          <a:prstGeom prst="rect">
            <a:avLst/>
          </a:prstGeom>
          <a:noFill/>
        </p:spPr>
        <p:txBody>
          <a:bodyPr wrap="square" rtlCol="0">
            <a:spAutoFit/>
          </a:bodyPr>
          <a:lstStyle/>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&gt;io.rest-assured&lt;/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&gt;rest-assured&lt;/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&gt;4.3.1&lt;/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&gt;test&lt;/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endParaRPr lang="en-NL" sz="2400">
              <a:solidFill>
                <a:srgbClr val="00D3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D1B-835F-4058-AFBF-5144A21F0CC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documentation</a:t>
            </a:r>
          </a:p>
        </p:txBody>
      </p:sp>
      <p:sp>
        <p:nvSpPr>
          <p:cNvPr id="3" name="Content Placeholder 2">
            <a:extLst>
              <a:ext uri="{FF2B5EF4-FFF2-40B4-BE49-F238E27FC236}">
                <a16:creationId xmlns:a16="http://schemas.microsoft.com/office/drawing/2014/main" id="{D93C94EC-186F-4384-850D-F471F7FD3E75}"/>
              </a:ext>
            </a:extLst>
          </p:cNvPr>
          <p:cNvSpPr txBox="1">
            <a:spLocks noGrp="1"/>
          </p:cNvSpPr>
          <p:nvPr>
            <p:ph idx="1"/>
          </p:nvPr>
        </p:nvSpPr>
        <p:spPr>
          <a:xfrm>
            <a:off x="838203" y="1825627"/>
            <a:ext cx="11057628" cy="4351336"/>
          </a:xfrm>
        </p:spPr>
        <p:txBody>
          <a:bodyPr/>
          <a:lstStyle/>
          <a:p>
            <a:pPr lvl="0">
              <a:buFont typeface="Courier New" pitchFamily="49"/>
              <a:buChar char="_"/>
            </a:pPr>
            <a:r>
              <a:rPr lang="nl-NL">
                <a:solidFill>
                  <a:srgbClr val="00FF00"/>
                </a:solidFill>
                <a:latin typeface="Courier New" pitchFamily="49"/>
                <a:cs typeface="Courier New" pitchFamily="49"/>
              </a:rPr>
              <a:t>Usage guide</a:t>
            </a:r>
          </a:p>
          <a:p>
            <a:pPr lvl="1">
              <a:buFont typeface="Courier New" pitchFamily="49"/>
              <a:buChar char="_"/>
            </a:pPr>
            <a:r>
              <a:rPr lang="nl-NL">
                <a:solidFill>
                  <a:srgbClr val="00FF00"/>
                </a:solidFill>
                <a:latin typeface="Courier New" pitchFamily="49"/>
                <a:cs typeface="Courier New" pitchFamily="49"/>
              </a:rPr>
              <a:t>https://github.com/rest-assured/rest-assured/wiki/Usage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Links to other documentation (JavaDoc, getting started, release notes)</a:t>
            </a:r>
          </a:p>
          <a:p>
            <a:pPr lvl="1">
              <a:buFont typeface="Courier New" pitchFamily="49"/>
              <a:buChar char="_"/>
            </a:pPr>
            <a:r>
              <a:rPr lang="nl-NL">
                <a:solidFill>
                  <a:srgbClr val="00FF00"/>
                </a:solidFill>
                <a:latin typeface="Courier New" pitchFamily="49"/>
                <a:cs typeface="Courier New" pitchFamily="49"/>
              </a:rPr>
              <a:t>http://rest-assured.io</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590BDC0-F6D4-404A-969A-5B4EA976DC2C}"/>
              </a:ext>
            </a:extLst>
          </p:cNvPr>
          <p:cNvPicPr>
            <a:picLocks noChangeAspect="1"/>
          </p:cNvPicPr>
          <p:nvPr/>
        </p:nvPicPr>
        <p:blipFill>
          <a:blip r:embed="rId3"/>
          <a:stretch>
            <a:fillRect/>
          </a:stretch>
        </p:blipFill>
        <p:spPr>
          <a:xfrm>
            <a:off x="0" y="2151933"/>
            <a:ext cx="12192000" cy="2554134"/>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 sample test</a:t>
            </a:r>
          </a:p>
        </p:txBody>
      </p:sp>
      <p:sp>
        <p:nvSpPr>
          <p:cNvPr id="7" name="Ovaal 6">
            <a:extLst>
              <a:ext uri="{FF2B5EF4-FFF2-40B4-BE49-F238E27FC236}">
                <a16:creationId xmlns:a16="http://schemas.microsoft.com/office/drawing/2014/main" id="{1C92A408-C149-4757-AB8A-230366CF0B5E}"/>
              </a:ext>
            </a:extLst>
          </p:cNvPr>
          <p:cNvSpPr/>
          <p:nvPr/>
        </p:nvSpPr>
        <p:spPr>
          <a:xfrm>
            <a:off x="-9527" y="2020092"/>
            <a:ext cx="676278"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571501" y="1756291"/>
            <a:ext cx="764857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 Assured uses JUnit (this could also be TestNG)</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704847" y="3305967"/>
            <a:ext cx="6296027"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1471610" y="2869166"/>
            <a:ext cx="862489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Make an HTTP GET call to retrieve data from the provider</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704847" y="4075912"/>
            <a:ext cx="590550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571501" y="4726198"/>
            <a:ext cx="1147762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Perform an assertion on the returned response (here: on the JSON response payload)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features</a:t>
            </a:r>
          </a:p>
        </p:txBody>
      </p:sp>
      <p:sp>
        <p:nvSpPr>
          <p:cNvPr id="3" name="Content Placeholder 2">
            <a:extLst>
              <a:ext uri="{FF2B5EF4-FFF2-40B4-BE49-F238E27FC236}">
                <a16:creationId xmlns:a16="http://schemas.microsoft.com/office/drawing/2014/main" id="{2A5DC297-61D2-4403-ACF1-F58601E90B1B}"/>
              </a:ext>
            </a:extLst>
          </p:cNvPr>
          <p:cNvSpPr txBox="1">
            <a:spLocks noGrp="1"/>
          </p:cNvSpPr>
          <p:nvPr>
            <p:ph idx="1"/>
          </p:nvPr>
        </p:nvSpPr>
        <p:spPr>
          <a:xfrm>
            <a:off x="838202" y="1825627"/>
            <a:ext cx="11128641" cy="4351336"/>
          </a:xfrm>
        </p:spPr>
        <p:txBody>
          <a:bodyPr/>
          <a:lstStyle/>
          <a:p>
            <a:pPr lvl="0">
              <a:buFont typeface="Courier New" pitchFamily="49"/>
              <a:buChar char="_"/>
            </a:pPr>
            <a:r>
              <a:rPr lang="nl-NL">
                <a:solidFill>
                  <a:srgbClr val="00FF00"/>
                </a:solidFill>
                <a:latin typeface="Courier New" pitchFamily="49"/>
                <a:cs typeface="Courier New" pitchFamily="49"/>
              </a:rPr>
              <a:t>Support for all HTTP methods (GET, POST, PUT, …)</a:t>
            </a:r>
          </a:p>
          <a:p>
            <a:pPr lvl="0">
              <a:buFont typeface="Courier New" pitchFamily="49"/>
              <a:buChar char="_"/>
            </a:pPr>
            <a:r>
              <a:rPr lang="nl-NL">
                <a:solidFill>
                  <a:srgbClr val="00FF00"/>
                </a:solidFill>
                <a:latin typeface="Courier New" pitchFamily="49"/>
                <a:cs typeface="Courier New" pitchFamily="49"/>
              </a:rPr>
              <a:t>Support for BDD / Gherkin (Given/When/Then)</a:t>
            </a:r>
          </a:p>
          <a:p>
            <a:pPr lvl="0">
              <a:buFont typeface="Courier New" pitchFamily="49"/>
              <a:buChar char="_"/>
            </a:pPr>
            <a:r>
              <a:rPr lang="nl-NL">
                <a:solidFill>
                  <a:srgbClr val="00FF00"/>
                </a:solidFill>
                <a:latin typeface="Courier New" pitchFamily="49"/>
                <a:cs typeface="Courier New" pitchFamily="49"/>
              </a:rPr>
              <a:t>Use of Hamcrest matchers for checks (</a:t>
            </a:r>
            <a:r>
              <a:rPr lang="nl-NL" i="1">
                <a:solidFill>
                  <a:srgbClr val="00FF00"/>
                </a:solidFill>
                <a:latin typeface="Courier New" pitchFamily="49"/>
                <a:cs typeface="Courier New" pitchFamily="49"/>
              </a:rPr>
              <a:t>equalTo</a:t>
            </a:r>
            <a:r>
              <a:rPr lang="nl-NL">
                <a:solidFill>
                  <a:srgbClr val="00FF00"/>
                </a:solidFill>
                <a:latin typeface="Courier New" pitchFamily="49"/>
                <a:cs typeface="Courier New" pitchFamily="49"/>
              </a:rPr>
              <a:t>)</a:t>
            </a:r>
          </a:p>
          <a:p>
            <a:pPr lvl="0">
              <a:buFont typeface="Courier New" pitchFamily="49"/>
              <a:buChar char="_"/>
            </a:pPr>
            <a:r>
              <a:rPr lang="nl-NL">
                <a:solidFill>
                  <a:srgbClr val="00FF00"/>
                </a:solidFill>
                <a:latin typeface="Courier New" pitchFamily="49"/>
                <a:cs typeface="Courier New" pitchFamily="49"/>
              </a:rPr>
              <a:t>Use of Jsonpath/GPath for selecting elements from JSON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8" name="Afbeelding 7">
            <a:extLst>
              <a:ext uri="{FF2B5EF4-FFF2-40B4-BE49-F238E27FC236}">
                <a16:creationId xmlns:a16="http://schemas.microsoft.com/office/drawing/2014/main" id="{183BEC89-D226-4DE1-9429-DF873589D435}"/>
              </a:ext>
            </a:extLst>
          </p:cNvPr>
          <p:cNvPicPr>
            <a:picLocks noChangeAspect="1"/>
          </p:cNvPicPr>
          <p:nvPr/>
        </p:nvPicPr>
        <p:blipFill>
          <a:blip r:embed="rId3"/>
          <a:stretch>
            <a:fillRect/>
          </a:stretch>
        </p:blipFill>
        <p:spPr>
          <a:xfrm>
            <a:off x="0" y="4303866"/>
            <a:ext cx="12192000" cy="25541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name="Slide1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Hamcrest matchers</a:t>
            </a:r>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Express expectations in natural language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sz="1800">
              <a:solidFill>
                <a:srgbClr val="00FF00"/>
              </a:solidFill>
              <a:latin typeface="Courier New" pitchFamily="49"/>
              <a:cs typeface="Courier New" pitchFamily="49"/>
            </a:endParaRPr>
          </a:p>
          <a:p>
            <a:pPr lvl="0">
              <a:buFont typeface="Courier New" pitchFamily="49"/>
              <a:buChar char="_"/>
            </a:pPr>
            <a:r>
              <a:rPr lang="nl-NL" sz="1800">
                <a:solidFill>
                  <a:srgbClr val="00FF00"/>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nvGraphicFramePr>
        <p:xfrm>
          <a:off x="1673525" y="3342095"/>
          <a:ext cx="9307896" cy="1483376"/>
        </p:xfrm>
        <a:graphic>
          <a:graphicData uri="http://schemas.openxmlformats.org/drawingml/2006/table">
            <a:tbl>
              <a:tblPr firstRow="1" bandRow="1">
                <a:effectLst/>
                <a:tableStyleId>{2D5ABB26-0587-4C30-8999-92F81FD0307C}</a:tableStyleId>
              </a:tblPr>
              <a:tblGrid>
                <a:gridCol w="2329132">
                  <a:extLst>
                    <a:ext uri="{9D8B030D-6E8A-4147-A177-3AD203B41FA5}">
                      <a16:colId xmlns:a16="http://schemas.microsoft.com/office/drawing/2014/main" val="1438541578"/>
                    </a:ext>
                  </a:extLst>
                </a:gridCol>
                <a:gridCol w="6978764">
                  <a:extLst>
                    <a:ext uri="{9D8B030D-6E8A-4147-A177-3AD203B41FA5}">
                      <a16:colId xmlns:a16="http://schemas.microsoft.com/office/drawing/2014/main" val="694824538"/>
                    </a:ext>
                  </a:extLst>
                </a:gridCol>
              </a:tblGrid>
              <a:tr h="370844">
                <a:tc>
                  <a:txBody>
                    <a:bodyPr/>
                    <a:lstStyle/>
                    <a:p>
                      <a:pPr lvl="0"/>
                      <a:r>
                        <a:rPr lang="nl-NL">
                          <a:solidFill>
                            <a:srgbClr val="00FF00"/>
                          </a:solidFill>
                          <a:latin typeface="Courier New" pitchFamily="49"/>
                          <a:cs typeface="Courier New" pitchFamily="49"/>
                        </a:rPr>
                        <a: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object equal 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9445"/>
                  </a:ext>
                </a:extLst>
              </a:tr>
              <a:tr h="370844">
                <a:tc>
                  <a:txBody>
                    <a:bodyPr/>
                    <a:lstStyle/>
                    <a:p>
                      <a:pPr lvl="0"/>
                      <a:r>
                        <a:rPr lang="nl-NL">
                          <a:solidFill>
                            <a:srgbClr val="00FF00"/>
                          </a:solidFill>
                          <a:latin typeface="Courier New" pitchFamily="49"/>
                          <a:cs typeface="Courier New" pitchFamily="49"/>
                        </a:rPr>
                        <a:t>hasItem(“Rome”)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collection contain</a:t>
                      </a:r>
                      <a:r>
                        <a:rPr lang="nl-NL" baseline="0">
                          <a:solidFill>
                            <a:srgbClr val="00FF00"/>
                          </a:solidFill>
                          <a:latin typeface="Courier New" pitchFamily="49"/>
                          <a:cs typeface="Courier New" pitchFamily="49"/>
                        </a:rPr>
                        <a:t> an item “Rome”?</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843198"/>
                  </a:ext>
                </a:extLst>
              </a:tr>
              <a:tr h="370844">
                <a:tc>
                  <a:txBody>
                    <a:bodyPr/>
                    <a:lstStyle/>
                    <a:p>
                      <a:pPr lvl="0"/>
                      <a:r>
                        <a:rPr lang="nl-NL">
                          <a:solidFill>
                            <a:srgbClr val="00FF00"/>
                          </a:solidFill>
                          <a:latin typeface="Courier New" pitchFamily="49"/>
                          <a:cs typeface="Courier New" pitchFamily="49"/>
                        </a:rPr>
                        <a:t>hasSize(3)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a:t>
                      </a:r>
                      <a:r>
                        <a:rPr lang="nl-NL" baseline="0">
                          <a:solidFill>
                            <a:srgbClr val="00FF00"/>
                          </a:solidFill>
                          <a:latin typeface="Courier New" pitchFamily="49"/>
                          <a:cs typeface="Courier New" pitchFamily="49"/>
                        </a:rPr>
                        <a:t> size of the collection equal 3?</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814064"/>
                  </a:ext>
                </a:extLst>
              </a:tr>
              <a:tr h="370844">
                <a:tc>
                  <a:txBody>
                    <a:bodyPr/>
                    <a:lstStyle/>
                    <a:p>
                      <a:pPr lvl="0"/>
                      <a:r>
                        <a:rPr lang="nl-NL">
                          <a:solidFill>
                            <a:srgbClr val="00FF00"/>
                          </a:solidFill>
                          <a:latin typeface="Courier New" pitchFamily="49"/>
                          <a:cs typeface="Courier New" pitchFamily="49"/>
                        </a:rPr>
                        <a:t>not(equalTo(X))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Inverts</a:t>
                      </a:r>
                      <a:r>
                        <a:rPr lang="nl-NL" baseline="0">
                          <a:solidFill>
                            <a:srgbClr val="00FF00"/>
                          </a:solidFill>
                          <a:latin typeface="Courier New" pitchFamily="49"/>
                          <a:cs typeface="Courier New" pitchFamily="49"/>
                        </a:rPr>
                        <a:t> matcher equalTo()</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3979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name="Slide2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838203" y="1825627"/>
            <a:ext cx="11048996" cy="4351336"/>
          </a:xfrm>
        </p:spPr>
        <p:txBody>
          <a:bodyPr/>
          <a:lstStyle/>
          <a:p>
            <a:pPr lvl="0">
              <a:buFont typeface="Courier New" pitchFamily="49"/>
              <a:buChar char="_"/>
            </a:pPr>
            <a:r>
              <a:rPr lang="nl-NL">
                <a:solidFill>
                  <a:srgbClr val="00FF00"/>
                </a:solidFill>
                <a:latin typeface="Courier New" pitchFamily="49"/>
                <a:cs typeface="Courier New" pitchFamily="49"/>
              </a:rPr>
              <a:t>JsonPath is a query language for JSON documents</a:t>
            </a:r>
          </a:p>
          <a:p>
            <a:pPr lvl="1">
              <a:buFont typeface="Courier New" pitchFamily="49"/>
              <a:buChar char="_"/>
            </a:pPr>
            <a:r>
              <a:rPr lang="nl-NL">
                <a:solidFill>
                  <a:srgbClr val="00FF00"/>
                </a:solidFill>
                <a:latin typeface="Courier New" pitchFamily="49"/>
                <a:cs typeface="Courier New" pitchFamily="49"/>
              </a:rPr>
              <a:t>REST Assured uses the GPath implementation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Similar aims and scope as XPath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and examples:</a:t>
            </a:r>
          </a:p>
          <a:p>
            <a:pPr lvl="1">
              <a:buFont typeface="Courier New" pitchFamily="49"/>
              <a:buChar char="_"/>
            </a:pPr>
            <a:r>
              <a:rPr lang="nl-NL">
                <a:solidFill>
                  <a:srgbClr val="00FF00"/>
                </a:solidFill>
                <a:latin typeface="Courier New" pitchFamily="49"/>
                <a:cs typeface="Courier New" pitchFamily="49"/>
              </a:rPr>
              <a:t>http://groovy-lang.org/processing-xml.html#_gpath</a:t>
            </a:r>
          </a:p>
          <a:p>
            <a:pPr lvl="1">
              <a:buFont typeface="Courier New" pitchFamily="49"/>
              <a:buChar char="_"/>
            </a:pPr>
            <a:r>
              <a:rPr lang="nl-NL">
                <a:solidFill>
                  <a:srgbClr val="00FF00"/>
                </a:solidFill>
                <a:latin typeface="Courier New" pitchFamily="49"/>
                <a:cs typeface="Courier New" pitchFamily="49"/>
              </a:rPr>
              <a:t>http://groovy.jmiguel.eu/groovy.codehaus.org/GPath.html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JDK 1.8 or newer</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IntelliJ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Maven project into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https://github.com/basdijkstra/rest-assured-workshop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21">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7F46528-C1AF-44AF-9A22-A31DE630B4DE}"/>
              </a:ext>
            </a:extLst>
          </p:cNvPr>
          <p:cNvPicPr>
            <a:picLocks noChangeAspect="1"/>
          </p:cNvPicPr>
          <p:nvPr/>
        </p:nvPicPr>
        <p:blipFill>
          <a:blip r:embed="rId3"/>
          <a:stretch>
            <a:fillRect/>
          </a:stretch>
        </p:blipFill>
        <p:spPr>
          <a:xfrm>
            <a:off x="3167062" y="1572995"/>
            <a:ext cx="4910138" cy="4089983"/>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GPath example</a:t>
            </a:r>
          </a:p>
        </p:txBody>
      </p:sp>
      <p:sp>
        <p:nvSpPr>
          <p:cNvPr id="6" name="Right Arrow 10">
            <a:extLst>
              <a:ext uri="{FF2B5EF4-FFF2-40B4-BE49-F238E27FC236}">
                <a16:creationId xmlns:a16="http://schemas.microsoft.com/office/drawing/2014/main" id="{4CF6B016-3D84-4EFB-8BCE-6093DD8BB023}"/>
              </a:ext>
            </a:extLst>
          </p:cNvPr>
          <p:cNvSpPr/>
          <p:nvPr/>
        </p:nvSpPr>
        <p:spPr>
          <a:xfrm>
            <a:off x="2414607" y="4241641"/>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9" name="Tekstvak 8">
            <a:extLst>
              <a:ext uri="{FF2B5EF4-FFF2-40B4-BE49-F238E27FC236}">
                <a16:creationId xmlns:a16="http://schemas.microsoft.com/office/drawing/2014/main" id="{B283D671-0933-4845-A72D-CC06CA759F5D}"/>
              </a:ext>
            </a:extLst>
          </p:cNvPr>
          <p:cNvSpPr txBox="1"/>
          <p:nvPr/>
        </p:nvSpPr>
        <p:spPr>
          <a:xfrm>
            <a:off x="838203" y="6031205"/>
            <a:ext cx="10601960" cy="461665"/>
          </a:xfrm>
          <a:prstGeom prst="rect">
            <a:avLst/>
          </a:prstGeom>
          <a:noFill/>
        </p:spPr>
        <p:txBody>
          <a:bodyPr wrap="square" rtlCol="0">
            <a:spAutoFit/>
          </a:bodyPr>
          <a:lstStyle/>
          <a:p>
            <a:r>
              <a:rPr lang="en-US" sz="2400">
                <a:solidFill>
                  <a:srgbClr val="00FF00"/>
                </a:solidFill>
                <a:latin typeface="Courier New" panose="02070309020205020404" pitchFamily="49" charset="0"/>
                <a:cs typeface="Courier New" panose="02070309020205020404" pitchFamily="49" charset="0"/>
              </a:rPr>
              <a:t>body(“address.geo.lat”, equalTo(“-37.3159”));</a:t>
            </a:r>
            <a:endParaRPr lang="en-NL" sz="2400">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name="Slide1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023-2B09-4435-868D-5E30620DBC1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Validating technical response data</a:t>
            </a:r>
          </a:p>
        </p:txBody>
      </p:sp>
      <p:sp>
        <p:nvSpPr>
          <p:cNvPr id="3" name="Content Placeholder 2">
            <a:extLst>
              <a:ext uri="{FF2B5EF4-FFF2-40B4-BE49-F238E27FC236}">
                <a16:creationId xmlns:a16="http://schemas.microsoft.com/office/drawing/2014/main" id="{74B1B50F-65BD-46CC-8483-7815AA841476}"/>
              </a:ext>
            </a:extLst>
          </p:cNvPr>
          <p:cNvSpPr txBox="1">
            <a:spLocks noGrp="1"/>
          </p:cNvSpPr>
          <p:nvPr>
            <p:ph idx="1"/>
          </p:nvPr>
        </p:nvSpPr>
        <p:spPr>
          <a:xfrm>
            <a:off x="838203" y="1825627"/>
            <a:ext cx="10515600" cy="4822060"/>
          </a:xfrm>
        </p:spPr>
        <p:txBody>
          <a:bodyPr>
            <a:normAutofit/>
          </a:bodyPr>
          <a:lstStyle/>
          <a:p>
            <a:pPr lvl="0">
              <a:buFont typeface="Courier New" pitchFamily="49"/>
              <a:buChar char="_"/>
            </a:pPr>
            <a:r>
              <a:rPr lang="nl-NL">
                <a:solidFill>
                  <a:srgbClr val="00FF00"/>
                </a:solidFill>
                <a:latin typeface="Courier New" pitchFamily="49"/>
                <a:cs typeface="Courier New" pitchFamily="49"/>
              </a:rPr>
              <a:t>HTTP status code</a:t>
            </a:r>
          </a:p>
          <a:p>
            <a:pPr lvl="0">
              <a:buFont typeface="Courier New" pitchFamily="49"/>
              <a:buChar char="_"/>
            </a:pPr>
            <a:r>
              <a:rPr lang="nl-NL">
                <a:solidFill>
                  <a:srgbClr val="00FF00"/>
                </a:solidFill>
                <a:latin typeface="Courier New" pitchFamily="49"/>
                <a:cs typeface="Courier New" pitchFamily="49"/>
              </a:rPr>
              <a:t>Response Content-Type header</a:t>
            </a:r>
          </a:p>
          <a:p>
            <a:pPr lvl="0">
              <a:buFont typeface="Courier New" pitchFamily="49"/>
              <a:buChar char="_"/>
            </a:pPr>
            <a:r>
              <a:rPr lang="nl-NL">
                <a:solidFill>
                  <a:srgbClr val="00FF00"/>
                </a:solidFill>
                <a:latin typeface="Courier New" pitchFamily="49"/>
                <a:cs typeface="Courier New" pitchFamily="49"/>
              </a:rPr>
              <a:t>Other headers and their value</a:t>
            </a:r>
          </a:p>
          <a:p>
            <a:pPr lvl="0">
              <a:buFont typeface="Courier New" pitchFamily="49"/>
              <a:buChar char="_"/>
            </a:pPr>
            <a:r>
              <a:rPr lang="nl-NL">
                <a:solidFill>
                  <a:srgbClr val="00FF00"/>
                </a:solidFill>
                <a:latin typeface="Courier New" pitchFamily="49"/>
                <a:cs typeface="Courier New" pitchFamily="49"/>
              </a:rPr>
              <a:t>Cookies and their value</a:t>
            </a:r>
          </a:p>
          <a:p>
            <a:pPr lvl="0">
              <a:buFont typeface="Courier New" pitchFamily="49"/>
              <a:buChar char="_"/>
            </a:pPr>
            <a:r>
              <a:rPr lang="nl-NL">
                <a:solidFill>
                  <a:srgbClr val="00FF00"/>
                </a:solidFill>
                <a:latin typeface="Courier New" pitchFamily="49"/>
                <a:cs typeface="Courier New" pitchFamily="49"/>
              </a:rPr>
              <a:t>…</a:t>
            </a:r>
          </a:p>
        </p:txBody>
      </p:sp>
      <p:pic>
        <p:nvPicPr>
          <p:cNvPr id="6" name="Afbeelding 5">
            <a:extLst>
              <a:ext uri="{FF2B5EF4-FFF2-40B4-BE49-F238E27FC236}">
                <a16:creationId xmlns:a16="http://schemas.microsoft.com/office/drawing/2014/main" id="{83DEF7C0-6BAB-41CF-9E9C-E121B6725608}"/>
              </a:ext>
            </a:extLst>
          </p:cNvPr>
          <p:cNvPicPr>
            <a:picLocks noChangeAspect="1"/>
          </p:cNvPicPr>
          <p:nvPr/>
        </p:nvPicPr>
        <p:blipFill>
          <a:blip r:embed="rId3"/>
          <a:stretch>
            <a:fillRect/>
          </a:stretch>
        </p:blipFill>
        <p:spPr>
          <a:xfrm>
            <a:off x="5619750" y="3914775"/>
            <a:ext cx="6572250" cy="2943225"/>
          </a:xfrm>
          <a:prstGeom prst="rect">
            <a:avLst/>
          </a:prstGeom>
        </p:spPr>
      </p:pic>
      <p:sp>
        <p:nvSpPr>
          <p:cNvPr id="7" name="Ovaal 6">
            <a:extLst>
              <a:ext uri="{FF2B5EF4-FFF2-40B4-BE49-F238E27FC236}">
                <a16:creationId xmlns:a16="http://schemas.microsoft.com/office/drawing/2014/main" id="{5548B4A5-8BB9-4D19-9D58-928440009CBD}"/>
              </a:ext>
            </a:extLst>
          </p:cNvPr>
          <p:cNvSpPr/>
          <p:nvPr/>
        </p:nvSpPr>
        <p:spPr>
          <a:xfrm>
            <a:off x="6177280" y="5831840"/>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al 7">
            <a:extLst>
              <a:ext uri="{FF2B5EF4-FFF2-40B4-BE49-F238E27FC236}">
                <a16:creationId xmlns:a16="http://schemas.microsoft.com/office/drawing/2014/main" id="{7651BAE6-66B1-4C49-B9F6-C78F77AF31D8}"/>
              </a:ext>
            </a:extLst>
          </p:cNvPr>
          <p:cNvSpPr/>
          <p:nvPr/>
        </p:nvSpPr>
        <p:spPr>
          <a:xfrm>
            <a:off x="6278880" y="6332727"/>
            <a:ext cx="3566160"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given()</a:t>
            </a:r>
            <a:r>
              <a:rPr lang="en-US" sz="2400">
                <a:solidFill>
                  <a:srgbClr val="00FF00"/>
                </a:solidFill>
                <a:latin typeface="Courier New" panose="02070309020205020404" pitchFamily="49" charset="0"/>
                <a:cs typeface="Courier New" panose="02070309020205020404" pitchFamily="49" charset="0"/>
              </a:rPr>
              <a:t> logs all request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pic>
        <p:nvPicPr>
          <p:cNvPr id="7" name="Afbeelding 6">
            <a:extLst>
              <a:ext uri="{FF2B5EF4-FFF2-40B4-BE49-F238E27FC236}">
                <a16:creationId xmlns:a16="http://schemas.microsoft.com/office/drawing/2014/main" id="{4B606BA2-DE57-4EBF-8F47-2DEC6334E892}"/>
              </a:ext>
            </a:extLst>
          </p:cNvPr>
          <p:cNvPicPr>
            <a:picLocks noChangeAspect="1"/>
          </p:cNvPicPr>
          <p:nvPr/>
        </p:nvPicPr>
        <p:blipFill>
          <a:blip r:embed="rId3"/>
          <a:stretch>
            <a:fillRect/>
          </a:stretch>
        </p:blipFill>
        <p:spPr>
          <a:xfrm>
            <a:off x="533400" y="1325559"/>
            <a:ext cx="7990840" cy="3252086"/>
          </a:xfrm>
          <a:prstGeom prst="rect">
            <a:avLst/>
          </a:prstGeom>
        </p:spPr>
      </p:pic>
      <p:sp>
        <p:nvSpPr>
          <p:cNvPr id="10" name="Ovaal 9">
            <a:extLst>
              <a:ext uri="{FF2B5EF4-FFF2-40B4-BE49-F238E27FC236}">
                <a16:creationId xmlns:a16="http://schemas.microsoft.com/office/drawing/2014/main" id="{48A875AC-C00D-4F23-A106-47C9997CBA35}"/>
              </a:ext>
            </a:extLst>
          </p:cNvPr>
          <p:cNvSpPr/>
          <p:nvPr/>
        </p:nvSpPr>
        <p:spPr>
          <a:xfrm>
            <a:off x="1239520" y="2493638"/>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12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pic>
        <p:nvPicPr>
          <p:cNvPr id="5" name="Afbeelding 4">
            <a:extLst>
              <a:ext uri="{FF2B5EF4-FFF2-40B4-BE49-F238E27FC236}">
                <a16:creationId xmlns:a16="http://schemas.microsoft.com/office/drawing/2014/main" id="{E1E2E1E6-BB96-498F-AD26-B771C930B384}"/>
              </a:ext>
            </a:extLst>
          </p:cNvPr>
          <p:cNvPicPr>
            <a:picLocks noChangeAspect="1"/>
          </p:cNvPicPr>
          <p:nvPr/>
        </p:nvPicPr>
        <p:blipFill>
          <a:blip r:embed="rId3"/>
          <a:stretch>
            <a:fillRect/>
          </a:stretch>
        </p:blipFill>
        <p:spPr>
          <a:xfrm>
            <a:off x="522514" y="1150088"/>
            <a:ext cx="7990840" cy="3252086"/>
          </a:xfrm>
          <a:prstGeom prst="rect">
            <a:avLst/>
          </a:prstGeom>
        </p:spPr>
      </p:pic>
      <p:pic>
        <p:nvPicPr>
          <p:cNvPr id="4" name="Afbeelding 3">
            <a:extLst>
              <a:ext uri="{FF2B5EF4-FFF2-40B4-BE49-F238E27FC236}">
                <a16:creationId xmlns:a16="http://schemas.microsoft.com/office/drawing/2014/main" id="{731B176D-FAB0-4E34-9792-B673F605F6E7}"/>
              </a:ext>
            </a:extLst>
          </p:cNvPr>
          <p:cNvPicPr>
            <a:picLocks noChangeAspect="1"/>
          </p:cNvPicPr>
          <p:nvPr/>
        </p:nvPicPr>
        <p:blipFill>
          <a:blip r:embed="rId4"/>
          <a:stretch>
            <a:fillRect/>
          </a:stretch>
        </p:blipFill>
        <p:spPr>
          <a:xfrm>
            <a:off x="3115492" y="2776131"/>
            <a:ext cx="8817292" cy="3775028"/>
          </a:xfrm>
          <a:prstGeom prst="rect">
            <a:avLst/>
          </a:prstGeom>
          <a:ln>
            <a:solidFill>
              <a:srgbClr val="00FF00"/>
            </a:solidFill>
          </a:ln>
        </p:spPr>
      </p:pic>
    </p:spTree>
    <p:extLst>
      <p:ext uri="{BB962C8B-B14F-4D97-AF65-F5344CB8AC3E}">
        <p14:creationId xmlns:p14="http://schemas.microsoft.com/office/powerpoint/2010/main" val="2473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70DE9CA-6BB3-41FA-85F9-6D39B2CB2F36}"/>
              </a:ext>
            </a:extLst>
          </p:cNvPr>
          <p:cNvPicPr>
            <a:picLocks noChangeAspect="1"/>
          </p:cNvPicPr>
          <p:nvPr/>
        </p:nvPicPr>
        <p:blipFill>
          <a:blip r:embed="rId3"/>
          <a:stretch>
            <a:fillRect/>
          </a:stretch>
        </p:blipFill>
        <p:spPr>
          <a:xfrm>
            <a:off x="533400" y="1198555"/>
            <a:ext cx="7957457" cy="3532787"/>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response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then()</a:t>
            </a:r>
            <a:r>
              <a:rPr lang="en-US" sz="2400">
                <a:solidFill>
                  <a:srgbClr val="00FF00"/>
                </a:solidFill>
                <a:latin typeface="Courier New" panose="02070309020205020404" pitchFamily="49" charset="0"/>
                <a:cs typeface="Courier New" panose="02070309020205020404" pitchFamily="49" charset="0"/>
              </a:rPr>
              <a:t> logs all response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48A875AC-C00D-4F23-A106-47C9997CBA35}"/>
              </a:ext>
            </a:extLst>
          </p:cNvPr>
          <p:cNvSpPr/>
          <p:nvPr/>
        </p:nvSpPr>
        <p:spPr>
          <a:xfrm>
            <a:off x="1239521" y="3222980"/>
            <a:ext cx="2102394" cy="3584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85619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206828"/>
            <a:ext cx="5133058" cy="1325559"/>
          </a:xfrm>
        </p:spPr>
        <p:txBody>
          <a:bodyPr/>
          <a:lstStyle/>
          <a:p>
            <a:pPr lvl="0"/>
            <a:r>
              <a:rPr lang="nl-NL">
                <a:solidFill>
                  <a:srgbClr val="00FF00"/>
                </a:solidFill>
                <a:latin typeface="Courier New" pitchFamily="49"/>
                <a:cs typeface="Courier New" pitchFamily="49"/>
              </a:rPr>
              <a:t>Logging response data</a:t>
            </a:r>
          </a:p>
        </p:txBody>
      </p:sp>
      <p:pic>
        <p:nvPicPr>
          <p:cNvPr id="3" name="Afbeelding 2">
            <a:extLst>
              <a:ext uri="{FF2B5EF4-FFF2-40B4-BE49-F238E27FC236}">
                <a16:creationId xmlns:a16="http://schemas.microsoft.com/office/drawing/2014/main" id="{59E37471-F8E4-4150-9EA2-FCE6562990C6}"/>
              </a:ext>
            </a:extLst>
          </p:cNvPr>
          <p:cNvPicPr>
            <a:picLocks noChangeAspect="1"/>
          </p:cNvPicPr>
          <p:nvPr/>
        </p:nvPicPr>
        <p:blipFill>
          <a:blip r:embed="rId3"/>
          <a:stretch>
            <a:fillRect/>
          </a:stretch>
        </p:blipFill>
        <p:spPr>
          <a:xfrm>
            <a:off x="533400" y="2896726"/>
            <a:ext cx="7957457" cy="3532787"/>
          </a:xfrm>
          <a:prstGeom prst="rect">
            <a:avLst/>
          </a:prstGeom>
        </p:spPr>
      </p:pic>
      <p:pic>
        <p:nvPicPr>
          <p:cNvPr id="8" name="Afbeelding 7">
            <a:extLst>
              <a:ext uri="{FF2B5EF4-FFF2-40B4-BE49-F238E27FC236}">
                <a16:creationId xmlns:a16="http://schemas.microsoft.com/office/drawing/2014/main" id="{4D5F5F34-E5BF-4827-9B94-193DA9983837}"/>
              </a:ext>
            </a:extLst>
          </p:cNvPr>
          <p:cNvPicPr>
            <a:picLocks noChangeAspect="1"/>
          </p:cNvPicPr>
          <p:nvPr/>
        </p:nvPicPr>
        <p:blipFill>
          <a:blip r:embed="rId4"/>
          <a:stretch>
            <a:fillRect/>
          </a:stretch>
        </p:blipFill>
        <p:spPr>
          <a:xfrm>
            <a:off x="5559778" y="0"/>
            <a:ext cx="6632222" cy="6858000"/>
          </a:xfrm>
          <a:prstGeom prst="rect">
            <a:avLst/>
          </a:prstGeom>
          <a:ln>
            <a:solidFill>
              <a:srgbClr val="00FF00"/>
            </a:solidFill>
          </a:ln>
        </p:spPr>
      </p:pic>
    </p:spTree>
    <p:extLst>
      <p:ext uri="{BB962C8B-B14F-4D97-AF65-F5344CB8AC3E}">
        <p14:creationId xmlns:p14="http://schemas.microsoft.com/office/powerpoint/2010/main" val="332209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3298971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171762" y="2641732"/>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p:cNvPicPr>
            <a:picLocks noChangeAspect="1"/>
          </p:cNvPicPr>
          <p:nvPr/>
        </p:nvPicPr>
        <p:blipFill>
          <a:blip r:embed="rId4"/>
          <a:stretch>
            <a:fillRect/>
          </a:stretch>
        </p:blipFill>
        <p:spPr>
          <a:xfrm>
            <a:off x="5824838" y="2641732"/>
            <a:ext cx="2960085" cy="3675212"/>
          </a:xfrm>
          <a:prstGeom prst="rect">
            <a:avLst/>
          </a:prstGeom>
        </p:spPr>
      </p:pic>
      <p:sp>
        <p:nvSpPr>
          <p:cNvPr id="9" name="Oval 4">
            <a:extLst>
              <a:ext uri="{FF2B5EF4-FFF2-40B4-BE49-F238E27FC236}">
                <a16:creationId xmlns:a16="http://schemas.microsoft.com/office/drawing/2014/main" id="{8EDDD0B6-2446-47A6-84AA-D05531BFA711}"/>
              </a:ext>
            </a:extLst>
          </p:cNvPr>
          <p:cNvSpPr/>
          <p:nvPr/>
        </p:nvSpPr>
        <p:spPr>
          <a:xfrm flipV="1">
            <a:off x="6588007" y="3110429"/>
            <a:ext cx="718139"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5">
            <a:extLst>
              <a:ext uri="{FF2B5EF4-FFF2-40B4-BE49-F238E27FC236}">
                <a16:creationId xmlns:a16="http://schemas.microsoft.com/office/drawing/2014/main" id="{2EB5E537-35B9-4391-AACB-6B662EAEF2BC}"/>
              </a:ext>
            </a:extLst>
          </p:cNvPr>
          <p:cNvSpPr/>
          <p:nvPr/>
        </p:nvSpPr>
        <p:spPr>
          <a:xfrm flipV="1">
            <a:off x="5843923" y="5072741"/>
            <a:ext cx="2160037" cy="28302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11371414-33D4-44E5-9723-E05EA290B1F6}"/>
              </a:ext>
            </a:extLst>
          </p:cNvPr>
          <p:cNvSpPr txBox="1"/>
          <p:nvPr/>
        </p:nvSpPr>
        <p:spPr>
          <a:xfrm>
            <a:off x="8843575" y="3185214"/>
            <a:ext cx="3176663"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status code</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70BBB325-D541-4CAF-8982-AA7CB723D8AA}"/>
              </a:ext>
            </a:extLst>
          </p:cNvPr>
          <p:cNvSpPr txBox="1"/>
          <p:nvPr/>
        </p:nvSpPr>
        <p:spPr>
          <a:xfrm>
            <a:off x="8804008" y="5029589"/>
            <a:ext cx="3176663"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content type</a:t>
            </a:r>
            <a:endParaRPr lang="en-NL">
              <a:solidFill>
                <a:srgbClr val="00FF00"/>
              </a:solidFill>
              <a:latin typeface="Courier New" panose="02070309020205020404" pitchFamily="49" charset="0"/>
              <a:cs typeface="Courier New" panose="02070309020205020404" pitchFamily="49" charset="0"/>
            </a:endParaRPr>
          </a:p>
        </p:txBody>
      </p:sp>
      <p:sp>
        <p:nvSpPr>
          <p:cNvPr id="13" name="Tekstvak 12">
            <a:extLst>
              <a:ext uri="{FF2B5EF4-FFF2-40B4-BE49-F238E27FC236}">
                <a16:creationId xmlns:a16="http://schemas.microsoft.com/office/drawing/2014/main" id="{563DC6CC-A2E8-4A2F-B8D3-0CE534A014BF}"/>
              </a:ext>
            </a:extLst>
          </p:cNvPr>
          <p:cNvSpPr txBox="1"/>
          <p:nvPr/>
        </p:nvSpPr>
        <p:spPr>
          <a:xfrm>
            <a:off x="4908235" y="1239417"/>
            <a:ext cx="698099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Path parameters for the country code and zip code</a:t>
            </a:r>
            <a:endParaRPr lang="en-NL">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AED5B02A-F2F1-4436-B121-B7D8CC4FE1D6}"/>
              </a:ext>
            </a:extLst>
          </p:cNvPr>
          <p:cNvSpPr txBox="1"/>
          <p:nvPr/>
        </p:nvSpPr>
        <p:spPr>
          <a:xfrm>
            <a:off x="323884" y="6100851"/>
            <a:ext cx="356231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JSON response body</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5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p:bldP spid="12" grpId="0"/>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name="Slide1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API documentation</a:t>
            </a:r>
          </a:p>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Simple checks</a:t>
            </a:r>
          </a:p>
          <a:p>
            <a:pPr lvl="1">
              <a:lnSpc>
                <a:spcPct val="70000"/>
              </a:lnSpc>
              <a:buFont typeface="Courier New" pitchFamily="49"/>
              <a:buChar char="_"/>
            </a:pPr>
            <a:r>
              <a:rPr lang="nl-NL" sz="2200">
                <a:solidFill>
                  <a:srgbClr val="00FF00"/>
                </a:solidFill>
                <a:latin typeface="Courier New" pitchFamily="49"/>
                <a:cs typeface="Courier New" pitchFamily="49"/>
              </a:rPr>
              <a:t>Validating individual elements</a:t>
            </a:r>
          </a:p>
          <a:p>
            <a:pPr lvl="1">
              <a:lnSpc>
                <a:spcPct val="70000"/>
              </a:lnSpc>
              <a:buFont typeface="Courier New" pitchFamily="49"/>
              <a:buChar char="_"/>
            </a:pPr>
            <a:r>
              <a:rPr lang="nl-NL" sz="2200">
                <a:solidFill>
                  <a:srgbClr val="00FF00"/>
                </a:solidFill>
                <a:latin typeface="Courier New" pitchFamily="49"/>
                <a:cs typeface="Courier New" pitchFamily="49"/>
              </a:rPr>
              <a:t>Validating collections and items therein</a:t>
            </a:r>
          </a:p>
          <a:p>
            <a:pPr lvl="1">
              <a:lnSpc>
                <a:spcPct val="70000"/>
              </a:lnSpc>
              <a:buFont typeface="Courier New" pitchFamily="49"/>
              <a:buChar char="_"/>
            </a:pPr>
            <a:r>
              <a:rPr lang="nl-NL" sz="2200">
                <a:solidFill>
                  <a:srgbClr val="00FF00"/>
                </a:solidFill>
                <a:latin typeface="Courier New" pitchFamily="49"/>
                <a:cs typeface="Courier New" pitchFamily="49"/>
              </a:rPr>
              <a:t>Validating technical response properties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Stubs are predefined</a:t>
            </a:r>
          </a:p>
          <a:p>
            <a:pPr lvl="1">
              <a:lnSpc>
                <a:spcPct val="70000"/>
              </a:lnSpc>
              <a:buFont typeface="Courier New" pitchFamily="49"/>
              <a:buChar char="_"/>
            </a:pPr>
            <a:r>
              <a:rPr lang="nl-NL" sz="2200">
                <a:solidFill>
                  <a:srgbClr val="00FF00"/>
                </a:solidFill>
                <a:latin typeface="Courier New" pitchFamily="49"/>
                <a:cs typeface="Courier New" pitchFamily="49"/>
              </a:rPr>
              <a:t>Don’t worry about the references to http://localhost</a:t>
            </a:r>
          </a:p>
          <a:p>
            <a:pPr lvl="1">
              <a:lnSpc>
                <a:spcPct val="70000"/>
              </a:lnSpc>
              <a:buFont typeface="Courier New" pitchFamily="49"/>
              <a:buChar char="_"/>
            </a:pPr>
            <a:r>
              <a:rPr lang="nl-NL" sz="2200">
                <a:solidFill>
                  <a:srgbClr val="00FF00"/>
                </a:solidFill>
                <a:latin typeface="Courier New" pitchFamily="49"/>
                <a:cs typeface="Courier New" pitchFamily="49"/>
              </a:rPr>
              <a:t>You only need to write the tests using REST Assured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RestAssuredExamples.java contains the examples shown</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
        <p:nvSpPr>
          <p:cNvPr id="5" name="Oval 4">
            <a:extLst>
              <a:ext uri="{FF2B5EF4-FFF2-40B4-BE49-F238E27FC236}">
                <a16:creationId xmlns:a16="http://schemas.microsoft.com/office/drawing/2014/main" id="{80E29ECA-A79E-435D-924E-23D25040D231}"/>
              </a:ext>
            </a:extLst>
          </p:cNvPr>
          <p:cNvSpPr/>
          <p:nvPr/>
        </p:nvSpPr>
        <p:spPr>
          <a:xfrm flipV="1">
            <a:off x="1554481" y="4001293"/>
            <a:ext cx="672592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61BEF237-CF8B-4530-A12D-4F3D306CE343}"/>
              </a:ext>
            </a:extLst>
          </p:cNvPr>
          <p:cNvSpPr txBox="1"/>
          <p:nvPr/>
        </p:nvSpPr>
        <p:spPr>
          <a:xfrm>
            <a:off x="4801801" y="3564492"/>
            <a:ext cx="554107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query parameter and its value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GET </a:t>
            </a:r>
            <a:r>
              <a:rPr lang="nl-NL">
                <a:solidFill>
                  <a:srgbClr val="00FF00"/>
                </a:solidFill>
                <a:latin typeface="Courier New" pitchFamily="49"/>
                <a:cs typeface="Courier New" pitchFamily="49"/>
              </a:rPr>
              <a:t>http://jsonplaceholder.typicode.com/users/</a:t>
            </a:r>
            <a:r>
              <a:rPr lang="nl-NL">
                <a:solidFill>
                  <a:srgbClr val="FF0000"/>
                </a:solidFill>
                <a:latin typeface="Courier New" pitchFamily="49"/>
                <a:cs typeface="Courier New" pitchFamily="49"/>
              </a:rPr>
              <a:t>1</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96BB0E56-35F5-4193-A8A3-CC3EA705E69B}"/>
              </a:ext>
            </a:extLst>
          </p:cNvPr>
          <p:cNvPicPr>
            <a:picLocks noChangeAspect="1"/>
          </p:cNvPicPr>
          <p:nvPr/>
        </p:nvPicPr>
        <p:blipFill>
          <a:blip r:embed="rId3"/>
          <a:stretch>
            <a:fillRect/>
          </a:stretch>
        </p:blipFill>
        <p:spPr>
          <a:xfrm>
            <a:off x="480921" y="2421204"/>
            <a:ext cx="11230157" cy="4071667"/>
          </a:xfrm>
          <a:prstGeom prst="rect">
            <a:avLst/>
          </a:prstGeom>
        </p:spPr>
      </p:pic>
      <p:sp>
        <p:nvSpPr>
          <p:cNvPr id="7" name="Oval 4">
            <a:extLst>
              <a:ext uri="{FF2B5EF4-FFF2-40B4-BE49-F238E27FC236}">
                <a16:creationId xmlns:a16="http://schemas.microsoft.com/office/drawing/2014/main" id="{FDFC26A1-C392-4397-B5E4-5B3F41F8E7EB}"/>
              </a:ext>
            </a:extLst>
          </p:cNvPr>
          <p:cNvSpPr/>
          <p:nvPr/>
        </p:nvSpPr>
        <p:spPr>
          <a:xfrm flipV="1">
            <a:off x="1351281" y="3869212"/>
            <a:ext cx="5313679"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26A0EDA-D4C3-432A-A868-351C55F997C4}"/>
              </a:ext>
            </a:extLst>
          </p:cNvPr>
          <p:cNvSpPr txBox="1"/>
          <p:nvPr/>
        </p:nvSpPr>
        <p:spPr>
          <a:xfrm>
            <a:off x="2668201" y="3429000"/>
            <a:ext cx="9042877"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(custom) path parameter name and the parameter value</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9733280" y="4620046"/>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59FCADA0-A6AD-481E-88B5-F9A768EE4DE9}"/>
              </a:ext>
            </a:extLst>
          </p:cNvPr>
          <p:cNvSpPr txBox="1"/>
          <p:nvPr/>
        </p:nvSpPr>
        <p:spPr>
          <a:xfrm>
            <a:off x="5994400" y="5113215"/>
            <a:ext cx="578391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the location of the path parameter using the chosen name between {}</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Data driven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838203" y="365129"/>
            <a:ext cx="11023119" cy="1325559"/>
          </a:xfrm>
        </p:spPr>
        <p:txBody>
          <a:bodyPr/>
          <a:lstStyle/>
          <a:p>
            <a:pPr lvl="0"/>
            <a:r>
              <a:rPr lang="nl-NL">
                <a:solidFill>
                  <a:srgbClr val="00FF00"/>
                </a:solidFill>
                <a:latin typeface="Courier New" pitchFamily="49"/>
                <a:cs typeface="Courier New" pitchFamily="49"/>
              </a:rPr>
              <a:t>Creating a test data provider</a:t>
            </a:r>
          </a:p>
        </p:txBody>
      </p:sp>
      <p:pic>
        <p:nvPicPr>
          <p:cNvPr id="5" name="Afbeelding 4">
            <a:extLst>
              <a:ext uri="{FF2B5EF4-FFF2-40B4-BE49-F238E27FC236}">
                <a16:creationId xmlns:a16="http://schemas.microsoft.com/office/drawing/2014/main" id="{BDE3298C-D1AF-43CD-A72D-82B72E9DEC30}"/>
              </a:ext>
            </a:extLst>
          </p:cNvPr>
          <p:cNvPicPr>
            <a:picLocks noChangeAspect="1"/>
          </p:cNvPicPr>
          <p:nvPr/>
        </p:nvPicPr>
        <p:blipFill>
          <a:blip r:embed="rId3"/>
          <a:stretch>
            <a:fillRect/>
          </a:stretch>
        </p:blipFill>
        <p:spPr>
          <a:xfrm>
            <a:off x="1146234" y="1690688"/>
            <a:ext cx="9899531" cy="4854117"/>
          </a:xfrm>
          <a:prstGeom prst="rect">
            <a:avLst/>
          </a:prstGeom>
        </p:spPr>
      </p:pic>
      <p:sp>
        <p:nvSpPr>
          <p:cNvPr id="6" name="Oval 4">
            <a:extLst>
              <a:ext uri="{FF2B5EF4-FFF2-40B4-BE49-F238E27FC236}">
                <a16:creationId xmlns:a16="http://schemas.microsoft.com/office/drawing/2014/main" id="{3EEA3DEE-91E6-4845-851D-85955F06547F}"/>
              </a:ext>
            </a:extLst>
          </p:cNvPr>
          <p:cNvSpPr/>
          <p:nvPr/>
        </p:nvSpPr>
        <p:spPr>
          <a:xfrm flipV="1">
            <a:off x="975359" y="1690684"/>
            <a:ext cx="4033521" cy="5546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16C3883C-6E68-4140-A0A8-662F00C6F2DB}"/>
              </a:ext>
            </a:extLst>
          </p:cNvPr>
          <p:cNvSpPr txBox="1"/>
          <p:nvPr/>
        </p:nvSpPr>
        <p:spPr>
          <a:xfrm>
            <a:off x="5179755" y="1783354"/>
            <a:ext cx="6036885"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Mark method as a test data provider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AF72856D-9F02-4823-8B4A-5378F0739218}"/>
              </a:ext>
            </a:extLst>
          </p:cNvPr>
          <p:cNvSpPr/>
          <p:nvPr/>
        </p:nvSpPr>
        <p:spPr>
          <a:xfrm flipV="1">
            <a:off x="4531360" y="2307538"/>
            <a:ext cx="3342640" cy="5546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C917A19C-5584-4AD8-B270-A41C3E8B5342}"/>
              </a:ext>
            </a:extLst>
          </p:cNvPr>
          <p:cNvSpPr txBox="1"/>
          <p:nvPr/>
        </p:nvSpPr>
        <p:spPr>
          <a:xfrm>
            <a:off x="165795" y="2831577"/>
            <a:ext cx="6036885"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Required return type: two-dimensional array of Objects</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2C7E869-4F2B-44F0-95CB-63D079955ED8}"/>
              </a:ext>
            </a:extLst>
          </p:cNvPr>
          <p:cNvSpPr/>
          <p:nvPr/>
        </p:nvSpPr>
        <p:spPr>
          <a:xfrm flipV="1">
            <a:off x="3881120" y="4148833"/>
            <a:ext cx="6553200" cy="5546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36FE9C16-06EE-4717-BDC4-BE50F2417490}"/>
              </a:ext>
            </a:extLst>
          </p:cNvPr>
          <p:cNvSpPr txBox="1"/>
          <p:nvPr/>
        </p:nvSpPr>
        <p:spPr>
          <a:xfrm>
            <a:off x="165795" y="3864604"/>
            <a:ext cx="3888045"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Every array is an iteration (a ‘test case’)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807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1" grpId="0" animBg="1"/>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‘Feeding’ test data to your test</a:t>
            </a:r>
          </a:p>
        </p:txBody>
      </p:sp>
      <p:pic>
        <p:nvPicPr>
          <p:cNvPr id="8" name="Afbeelding 7">
            <a:extLst>
              <a:ext uri="{FF2B5EF4-FFF2-40B4-BE49-F238E27FC236}">
                <a16:creationId xmlns:a16="http://schemas.microsoft.com/office/drawing/2014/main" id="{BD3EB00A-C8B9-40DA-B54C-5DD0FFAA156E}"/>
              </a:ext>
            </a:extLst>
          </p:cNvPr>
          <p:cNvPicPr>
            <a:picLocks noChangeAspect="1"/>
          </p:cNvPicPr>
          <p:nvPr/>
        </p:nvPicPr>
        <p:blipFill>
          <a:blip r:embed="rId3"/>
          <a:stretch>
            <a:fillRect/>
          </a:stretch>
        </p:blipFill>
        <p:spPr>
          <a:xfrm>
            <a:off x="266939" y="1426776"/>
            <a:ext cx="11658122" cy="5066095"/>
          </a:xfrm>
          <a:prstGeom prst="rect">
            <a:avLst/>
          </a:prstGeom>
        </p:spPr>
      </p:pic>
      <p:sp>
        <p:nvSpPr>
          <p:cNvPr id="4" name="Oval 4">
            <a:extLst>
              <a:ext uri="{FF2B5EF4-FFF2-40B4-BE49-F238E27FC236}">
                <a16:creationId xmlns:a16="http://schemas.microsoft.com/office/drawing/2014/main" id="{43E322A0-E6FC-4518-9B79-5C35BBAC0671}"/>
              </a:ext>
            </a:extLst>
          </p:cNvPr>
          <p:cNvSpPr/>
          <p:nvPr/>
        </p:nvSpPr>
        <p:spPr>
          <a:xfrm flipV="1">
            <a:off x="111759" y="1757679"/>
            <a:ext cx="5181601"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5448540" y="1668191"/>
            <a:ext cx="630658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the @DataProvider method defined earlier (use its method name as the argument value)</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599439" y="2523499"/>
            <a:ext cx="6908801"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5448540" y="2990855"/>
            <a:ext cx="630658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5364480" y="3697991"/>
            <a:ext cx="14528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5364480" y="5658871"/>
            <a:ext cx="30276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389120" y="5189809"/>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pic>
        <p:nvPicPr>
          <p:cNvPr id="3" name="Afbeelding 2">
            <a:extLst>
              <a:ext uri="{FF2B5EF4-FFF2-40B4-BE49-F238E27FC236}">
                <a16:creationId xmlns:a16="http://schemas.microsoft.com/office/drawing/2014/main" id="{8251680D-E3D5-4F02-A968-5781DD8E9F39}"/>
              </a:ext>
            </a:extLst>
          </p:cNvPr>
          <p:cNvPicPr>
            <a:picLocks noChangeAspect="1"/>
          </p:cNvPicPr>
          <p:nvPr/>
        </p:nvPicPr>
        <p:blipFill>
          <a:blip r:embed="rId3"/>
          <a:stretch>
            <a:fillRect/>
          </a:stretch>
        </p:blipFill>
        <p:spPr>
          <a:xfrm>
            <a:off x="266939" y="1081089"/>
            <a:ext cx="4612230" cy="2261552"/>
          </a:xfrm>
          <a:prstGeom prst="rect">
            <a:avLst/>
          </a:prstGeom>
        </p:spPr>
      </p:pic>
      <p:pic>
        <p:nvPicPr>
          <p:cNvPr id="8" name="Afbeelding 7">
            <a:extLst>
              <a:ext uri="{FF2B5EF4-FFF2-40B4-BE49-F238E27FC236}">
                <a16:creationId xmlns:a16="http://schemas.microsoft.com/office/drawing/2014/main" id="{BD3EB00A-C8B9-40DA-B54C-5DD0FFAA156E}"/>
              </a:ext>
            </a:extLst>
          </p:cNvPr>
          <p:cNvPicPr>
            <a:picLocks noChangeAspect="1"/>
          </p:cNvPicPr>
          <p:nvPr/>
        </p:nvPicPr>
        <p:blipFill>
          <a:blip r:embed="rId4"/>
          <a:stretch>
            <a:fillRect/>
          </a:stretch>
        </p:blipFill>
        <p:spPr>
          <a:xfrm>
            <a:off x="266939" y="3515360"/>
            <a:ext cx="7383541" cy="3208555"/>
          </a:xfrm>
          <a:prstGeom prst="rect">
            <a:avLst/>
          </a:prstGeom>
        </p:spPr>
      </p:pic>
      <p:pic>
        <p:nvPicPr>
          <p:cNvPr id="14" name="Afbeelding 13">
            <a:extLst>
              <a:ext uri="{FF2B5EF4-FFF2-40B4-BE49-F238E27FC236}">
                <a16:creationId xmlns:a16="http://schemas.microsoft.com/office/drawing/2014/main" id="{D75D8A56-8085-43D8-95D0-B209ACCF331B}"/>
              </a:ext>
            </a:extLst>
          </p:cNvPr>
          <p:cNvPicPr>
            <a:picLocks noChangeAspect="1"/>
          </p:cNvPicPr>
          <p:nvPr/>
        </p:nvPicPr>
        <p:blipFill>
          <a:blip r:embed="rId5"/>
          <a:stretch>
            <a:fillRect/>
          </a:stretch>
        </p:blipFill>
        <p:spPr>
          <a:xfrm>
            <a:off x="5366274" y="1355408"/>
            <a:ext cx="6628146" cy="1882996"/>
          </a:xfrm>
          <a:prstGeom prst="rect">
            <a:avLst/>
          </a:prstGeom>
        </p:spPr>
      </p:pic>
      <p:sp>
        <p:nvSpPr>
          <p:cNvPr id="15" name="Oval 4">
            <a:extLst>
              <a:ext uri="{FF2B5EF4-FFF2-40B4-BE49-F238E27FC236}">
                <a16:creationId xmlns:a16="http://schemas.microsoft.com/office/drawing/2014/main" id="{2BCE2664-9B50-46E0-AA01-30B8E8A66F51}"/>
              </a:ext>
            </a:extLst>
          </p:cNvPr>
          <p:cNvSpPr/>
          <p:nvPr/>
        </p:nvSpPr>
        <p:spPr>
          <a:xfrm flipV="1">
            <a:off x="8268216" y="1690078"/>
            <a:ext cx="3902747" cy="177085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9E0260A9-87AF-4EDA-B29C-CFE419F9AD7E}"/>
              </a:ext>
            </a:extLst>
          </p:cNvPr>
          <p:cNvSpPr txBox="1"/>
          <p:nvPr/>
        </p:nvSpPr>
        <p:spPr>
          <a:xfrm>
            <a:off x="8473439" y="3633648"/>
            <a:ext cx="3697523"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RestAssuredExercises2Test.java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 driven tests</a:t>
            </a:r>
          </a:p>
          <a:p>
            <a:pPr lvl="1">
              <a:buFont typeface="Courier New" pitchFamily="49"/>
              <a:buChar char="_"/>
            </a:pPr>
            <a:r>
              <a:rPr lang="nl-NL">
                <a:solidFill>
                  <a:srgbClr val="00FF00"/>
                </a:solidFill>
                <a:latin typeface="Courier New" pitchFamily="49"/>
                <a:cs typeface="Courier New" pitchFamily="49"/>
              </a:rPr>
              <a:t>Creating a test data object</a:t>
            </a:r>
          </a:p>
          <a:p>
            <a:pPr lvl="1">
              <a:buFont typeface="Courier New" pitchFamily="49"/>
              <a:buChar char="_"/>
            </a:pPr>
            <a:r>
              <a:rPr lang="nl-NL">
                <a:solidFill>
                  <a:srgbClr val="00FF00"/>
                </a:solidFill>
                <a:latin typeface="Courier New" pitchFamily="49"/>
                <a:cs typeface="Courier New" pitchFamily="49"/>
              </a:rPr>
              <a:t>Using test data to call the right URI</a:t>
            </a:r>
          </a:p>
          <a:p>
            <a:pPr lvl="1">
              <a:buFont typeface="Courier New" pitchFamily="49"/>
              <a:buChar char="_"/>
            </a:pPr>
            <a:r>
              <a:rPr lang="nl-NL">
                <a:solidFill>
                  <a:srgbClr val="00FF00"/>
                </a:solidFill>
                <a:latin typeface="Courier New" pitchFamily="49"/>
                <a:cs typeface="Courier New" pitchFamily="49"/>
              </a:rPr>
              <a:t>Using test data in assertions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RestAssuredAnswers2.java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RestAssuredExamples.java contains the examples shown</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24123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2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D5AC-03E0-4F51-8671-65F7902C75F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a:t>
            </a:r>
          </a:p>
        </p:txBody>
      </p:sp>
      <p:sp>
        <p:nvSpPr>
          <p:cNvPr id="3" name="Content Placeholder 2">
            <a:extLst>
              <a:ext uri="{FF2B5EF4-FFF2-40B4-BE49-F238E27FC236}">
                <a16:creationId xmlns:a16="http://schemas.microsoft.com/office/drawing/2014/main" id="{82D43971-C89F-4B4C-A79A-17E0D0D831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Securing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common authentication schemes:</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Basic authentication (username / password)</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OAuth(2)</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name="Slide2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BD64-CA7F-4EC5-AAD8-4A56E61E2E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Basic authentication</a:t>
            </a:r>
          </a:p>
        </p:txBody>
      </p:sp>
      <p:pic>
        <p:nvPicPr>
          <p:cNvPr id="4" name="Picture 5">
            <a:extLst>
              <a:ext uri="{FF2B5EF4-FFF2-40B4-BE49-F238E27FC236}">
                <a16:creationId xmlns:a16="http://schemas.microsoft.com/office/drawing/2014/main" id="{D22274C7-A89F-407A-B0DF-62CF770227F3}"/>
              </a:ext>
            </a:extLst>
          </p:cNvPr>
          <p:cNvPicPr>
            <a:picLocks noChangeAspect="1"/>
          </p:cNvPicPr>
          <p:nvPr/>
        </p:nvPicPr>
        <p:blipFill>
          <a:blip r:embed="rId3"/>
          <a:stretch>
            <a:fillRect/>
          </a:stretch>
        </p:blipFill>
        <p:spPr>
          <a:xfrm>
            <a:off x="2049778" y="1405782"/>
            <a:ext cx="8092443" cy="5302583"/>
          </a:xfrm>
          <a:prstGeom prst="rect">
            <a:avLst/>
          </a:prstGeom>
          <a:noFill/>
          <a:ln cap="flat">
            <a:noFill/>
          </a:ln>
        </p:spPr>
      </p:pic>
      <p:sp>
        <p:nvSpPr>
          <p:cNvPr id="7" name="Oval 4">
            <a:extLst>
              <a:ext uri="{FF2B5EF4-FFF2-40B4-BE49-F238E27FC236}">
                <a16:creationId xmlns:a16="http://schemas.microsoft.com/office/drawing/2014/main" id="{BF5E1571-D36C-4BC6-B60C-6C94B1B93EF3}"/>
              </a:ext>
            </a:extLst>
          </p:cNvPr>
          <p:cNvSpPr/>
          <p:nvPr/>
        </p:nvSpPr>
        <p:spPr>
          <a:xfrm flipV="1">
            <a:off x="3281680" y="3786595"/>
            <a:ext cx="685038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788146D-D31E-487E-BDA8-8DA48BFE2872}"/>
              </a:ext>
            </a:extLst>
          </p:cNvPr>
          <p:cNvSpPr txBox="1"/>
          <p:nvPr/>
        </p:nvSpPr>
        <p:spPr>
          <a:xfrm>
            <a:off x="6644640" y="2311107"/>
            <a:ext cx="534416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Adding </a:t>
            </a:r>
            <a:r>
              <a:rPr lang="en-US" i="1">
                <a:solidFill>
                  <a:srgbClr val="00FF00"/>
                </a:solidFill>
                <a:latin typeface="Courier New" panose="02070309020205020404" pitchFamily="49" charset="0"/>
                <a:cs typeface="Courier New" panose="02070309020205020404" pitchFamily="49" charset="0"/>
              </a:rPr>
              <a:t>preemptive()</a:t>
            </a:r>
            <a:r>
              <a:rPr lang="en-US">
                <a:solidFill>
                  <a:srgbClr val="00FF00"/>
                </a:solidFill>
                <a:latin typeface="Courier New" panose="02070309020205020404" pitchFamily="49" charset="0"/>
                <a:cs typeface="Courier New" panose="02070309020205020404" pitchFamily="49" charset="0"/>
              </a:rPr>
              <a:t> makes REST Assured send the credentials directly, saving us from dealing with the provider challenging mechanism</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F0BB4F9E-D2AB-4F88-B5B5-66FFB21AEF25}"/>
              </a:ext>
            </a:extLst>
          </p:cNvPr>
          <p:cNvSpPr/>
          <p:nvPr/>
        </p:nvSpPr>
        <p:spPr>
          <a:xfrm flipV="1">
            <a:off x="3281679" y="3393344"/>
            <a:ext cx="288544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name="Slide3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OAuth(2)</a:t>
            </a:r>
          </a:p>
        </p:txBody>
      </p:sp>
      <p:pic>
        <p:nvPicPr>
          <p:cNvPr id="4" name="Picture 6">
            <a:extLst>
              <a:ext uri="{FF2B5EF4-FFF2-40B4-BE49-F238E27FC236}">
                <a16:creationId xmlns:a16="http://schemas.microsoft.com/office/drawing/2014/main" id="{335439A9-3656-41FC-8F75-579EB1609DF4}"/>
              </a:ext>
            </a:extLst>
          </p:cNvPr>
          <p:cNvPicPr>
            <a:picLocks noChangeAspect="1"/>
          </p:cNvPicPr>
          <p:nvPr/>
        </p:nvPicPr>
        <p:blipFill>
          <a:blip r:embed="rId3"/>
          <a:stretch>
            <a:fillRect/>
          </a:stretch>
        </p:blipFill>
        <p:spPr>
          <a:xfrm>
            <a:off x="1785112" y="1517263"/>
            <a:ext cx="8621775" cy="5050157"/>
          </a:xfrm>
          <a:prstGeom prst="rect">
            <a:avLst/>
          </a:prstGeom>
          <a:noFill/>
          <a:ln cap="flat">
            <a:noFill/>
          </a:ln>
        </p:spPr>
      </p:pic>
      <p:sp>
        <p:nvSpPr>
          <p:cNvPr id="7" name="Oval 4">
            <a:extLst>
              <a:ext uri="{FF2B5EF4-FFF2-40B4-BE49-F238E27FC236}">
                <a16:creationId xmlns:a16="http://schemas.microsoft.com/office/drawing/2014/main" id="{0391BC6A-4C83-482A-A4B8-192AA8F33D53}"/>
              </a:ext>
            </a:extLst>
          </p:cNvPr>
          <p:cNvSpPr/>
          <p:nvPr/>
        </p:nvSpPr>
        <p:spPr>
          <a:xfrm flipV="1">
            <a:off x="3017520" y="3607809"/>
            <a:ext cx="7112000"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6146800" y="2570077"/>
            <a:ext cx="562864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authentication token is typically retrieved prior to running the tests to ensure that a valid token is used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name="Slide3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25D-EE8F-42E0-81D4-914F2CEEA2C0}"/>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variables between tests</a:t>
            </a:r>
          </a:p>
        </p:txBody>
      </p:sp>
      <p:sp>
        <p:nvSpPr>
          <p:cNvPr id="3" name="Content Placeholder 2">
            <a:extLst>
              <a:ext uri="{FF2B5EF4-FFF2-40B4-BE49-F238E27FC236}">
                <a16:creationId xmlns:a16="http://schemas.microsoft.com/office/drawing/2014/main" id="{FD9BB5A0-D59D-409C-96D0-A5FC1EF5B636}"/>
              </a:ext>
            </a:extLst>
          </p:cNvPr>
          <p:cNvSpPr txBox="1">
            <a:spLocks noGrp="1"/>
          </p:cNvSpPr>
          <p:nvPr>
            <p:ph idx="1"/>
          </p:nvPr>
        </p:nvSpPr>
        <p:spPr>
          <a:xfrm>
            <a:off x="838202" y="1825627"/>
            <a:ext cx="11353797" cy="4351336"/>
          </a:xfrm>
        </p:spPr>
        <p:txBody>
          <a:bodyPr/>
          <a:lstStyle/>
          <a:p>
            <a:pPr lvl="0">
              <a:buFont typeface="Courier New" pitchFamily="49"/>
              <a:buChar char="_"/>
            </a:pPr>
            <a:r>
              <a:rPr lang="nl-NL">
                <a:solidFill>
                  <a:srgbClr val="00FF00"/>
                </a:solidFill>
                <a:latin typeface="Courier New" pitchFamily="49"/>
                <a:cs typeface="Courier New" pitchFamily="49"/>
              </a:rPr>
              <a:t>Example: uniquely generated IDs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First call returns a unique ID (e.g. a new user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Second call needs to use this generated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Since there’s no way to predict the ID, we need to capture and reuse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38">
    <p:bg>
      <p:bgPr>
        <a:solidFill>
          <a:srgbClr val="00000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A6FE96E-B730-4181-B8E7-7E972F70E5E7}"/>
              </a:ext>
            </a:extLst>
          </p:cNvPr>
          <p:cNvSpPr txBox="1">
            <a:spLocks noGrp="1"/>
          </p:cNvSpPr>
          <p:nvPr>
            <p:ph type="title"/>
          </p:nvPr>
        </p:nvSpPr>
        <p:spPr>
          <a:xfrm>
            <a:off x="457200" y="365760"/>
            <a:ext cx="3853031" cy="2540000"/>
          </a:xfrm>
        </p:spPr>
        <p:txBody>
          <a:bodyPr>
            <a:normAutofit/>
          </a:bodyPr>
          <a:lstStyle/>
          <a:p>
            <a:pPr lvl="0"/>
            <a:r>
              <a:rPr lang="nl-NL">
                <a:solidFill>
                  <a:srgbClr val="00FF00"/>
                </a:solidFill>
                <a:latin typeface="Courier New" pitchFamily="49"/>
                <a:cs typeface="Courier New" pitchFamily="49"/>
              </a:rPr>
              <a:t>Sharing variables between</a:t>
            </a:r>
            <a:br>
              <a:rPr lang="nl-NL">
                <a:solidFill>
                  <a:srgbClr val="00FF00"/>
                </a:solidFill>
                <a:latin typeface="Courier New" pitchFamily="49"/>
                <a:cs typeface="Courier New" pitchFamily="49"/>
              </a:rPr>
            </a:br>
            <a:r>
              <a:rPr lang="nl-NL">
                <a:solidFill>
                  <a:srgbClr val="00FF00"/>
                </a:solidFill>
                <a:latin typeface="Courier New" pitchFamily="49"/>
                <a:cs typeface="Courier New" pitchFamily="49"/>
              </a:rPr>
              <a:t>tests </a:t>
            </a:r>
          </a:p>
        </p:txBody>
      </p:sp>
      <p:pic>
        <p:nvPicPr>
          <p:cNvPr id="10" name="Afbeelding 9">
            <a:extLst>
              <a:ext uri="{FF2B5EF4-FFF2-40B4-BE49-F238E27FC236}">
                <a16:creationId xmlns:a16="http://schemas.microsoft.com/office/drawing/2014/main" id="{C2062081-47D0-46C3-B747-49285EBC93C9}"/>
              </a:ext>
            </a:extLst>
          </p:cNvPr>
          <p:cNvPicPr>
            <a:picLocks noChangeAspect="1"/>
          </p:cNvPicPr>
          <p:nvPr/>
        </p:nvPicPr>
        <p:blipFill>
          <a:blip r:embed="rId3"/>
          <a:stretch>
            <a:fillRect/>
          </a:stretch>
        </p:blipFill>
        <p:spPr>
          <a:xfrm>
            <a:off x="4554071" y="0"/>
            <a:ext cx="7637929" cy="6858000"/>
          </a:xfrm>
          <a:prstGeom prst="rect">
            <a:avLst/>
          </a:prstGeom>
        </p:spPr>
      </p:pic>
      <p:sp>
        <p:nvSpPr>
          <p:cNvPr id="11" name="Oval 4">
            <a:extLst>
              <a:ext uri="{FF2B5EF4-FFF2-40B4-BE49-F238E27FC236}">
                <a16:creationId xmlns:a16="http://schemas.microsoft.com/office/drawing/2014/main" id="{1DB38F95-11D6-484E-99FE-631186B94CA3}"/>
              </a:ext>
            </a:extLst>
          </p:cNvPr>
          <p:cNvSpPr/>
          <p:nvPr/>
        </p:nvSpPr>
        <p:spPr>
          <a:xfrm flipV="1">
            <a:off x="6116320" y="3088638"/>
            <a:ext cx="1981200" cy="34036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4">
            <a:extLst>
              <a:ext uri="{FF2B5EF4-FFF2-40B4-BE49-F238E27FC236}">
                <a16:creationId xmlns:a16="http://schemas.microsoft.com/office/drawing/2014/main" id="{D4337873-F81B-42B3-BC23-407599E87734}"/>
              </a:ext>
            </a:extLst>
          </p:cNvPr>
          <p:cNvSpPr/>
          <p:nvPr/>
        </p:nvSpPr>
        <p:spPr>
          <a:xfrm flipV="1">
            <a:off x="6096000" y="3428999"/>
            <a:ext cx="2590800" cy="3403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CDD82D94-C326-4385-88A6-9DEAF9489F9F}"/>
              </a:ext>
            </a:extLst>
          </p:cNvPr>
          <p:cNvSpPr txBox="1"/>
          <p:nvPr/>
        </p:nvSpPr>
        <p:spPr>
          <a:xfrm>
            <a:off x="8829040" y="2967334"/>
            <a:ext cx="3362960" cy="923330"/>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path()</a:t>
            </a:r>
            <a:r>
              <a:rPr lang="en-US">
                <a:solidFill>
                  <a:srgbClr val="00FF00"/>
                </a:solidFill>
                <a:latin typeface="Courier New" panose="02070309020205020404" pitchFamily="49" charset="0"/>
                <a:cs typeface="Courier New" panose="02070309020205020404" pitchFamily="49" charset="0"/>
              </a:rPr>
              <a:t> takes a GPath expression to extract the required value</a:t>
            </a:r>
            <a:endParaRPr lang="en-NL">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38EB747D-1C5F-439E-AEE0-BC1FF148EC80}"/>
              </a:ext>
            </a:extLst>
          </p:cNvPr>
          <p:cNvSpPr/>
          <p:nvPr/>
        </p:nvSpPr>
        <p:spPr>
          <a:xfrm flipV="1">
            <a:off x="4958080" y="972818"/>
            <a:ext cx="259080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5A2BF558-9921-4B6B-89B6-1FD936727617}"/>
              </a:ext>
            </a:extLst>
          </p:cNvPr>
          <p:cNvSpPr txBox="1"/>
          <p:nvPr/>
        </p:nvSpPr>
        <p:spPr>
          <a:xfrm>
            <a:off x="7721600" y="733980"/>
            <a:ext cx="33629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return value can be stored in a variable…</a:t>
            </a:r>
            <a:endParaRPr lang="en-NL">
              <a:solidFill>
                <a:srgbClr val="00FF00"/>
              </a:solidFill>
              <a:latin typeface="Courier New" panose="02070309020205020404" pitchFamily="49" charset="0"/>
              <a:cs typeface="Courier New" panose="02070309020205020404" pitchFamily="49" charset="0"/>
            </a:endParaRPr>
          </a:p>
        </p:txBody>
      </p:sp>
      <p:sp>
        <p:nvSpPr>
          <p:cNvPr id="16" name="Oval 4">
            <a:extLst>
              <a:ext uri="{FF2B5EF4-FFF2-40B4-BE49-F238E27FC236}">
                <a16:creationId xmlns:a16="http://schemas.microsoft.com/office/drawing/2014/main" id="{08AC4C0F-98C2-4387-B049-FAD6659EB849}"/>
              </a:ext>
            </a:extLst>
          </p:cNvPr>
          <p:cNvSpPr/>
          <p:nvPr/>
        </p:nvSpPr>
        <p:spPr>
          <a:xfrm flipV="1">
            <a:off x="9022080" y="4388283"/>
            <a:ext cx="14325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kstvak 16">
            <a:extLst>
              <a:ext uri="{FF2B5EF4-FFF2-40B4-BE49-F238E27FC236}">
                <a16:creationId xmlns:a16="http://schemas.microsoft.com/office/drawing/2014/main" id="{3323A698-0C8A-42DA-A4DD-7104DC3CA129}"/>
              </a:ext>
            </a:extLst>
          </p:cNvPr>
          <p:cNvSpPr txBox="1"/>
          <p:nvPr/>
        </p:nvSpPr>
        <p:spPr>
          <a:xfrm>
            <a:off x="6879771" y="4826254"/>
            <a:ext cx="526142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reused at a later point in time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p:bldP spid="16" grpId="0" animBg="1"/>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RequestSpecifications</a:t>
            </a:r>
          </a:p>
        </p:txBody>
      </p:sp>
      <p:sp>
        <p:nvSpPr>
          <p:cNvPr id="3" name="Content Placeholder 2">
            <a:extLst>
              <a:ext uri="{FF2B5EF4-FFF2-40B4-BE49-F238E27FC236}">
                <a16:creationId xmlns:a16="http://schemas.microsoft.com/office/drawing/2014/main" id="{41BC9555-BF25-4C34-BB19-D98813CAFE0D}"/>
              </a:ext>
            </a:extLst>
          </p:cNvPr>
          <p:cNvSpPr txBox="1">
            <a:spLocks noGrp="1"/>
          </p:cNvSpPr>
          <p:nvPr>
            <p:ph idx="1"/>
          </p:nvPr>
        </p:nvSpPr>
        <p:spPr>
          <a:xfrm>
            <a:off x="838203" y="1825626"/>
            <a:ext cx="11021564" cy="4859653"/>
          </a:xfrm>
        </p:spPr>
        <p:txBody>
          <a:bodyPr>
            <a:normAutofit/>
          </a:bodyPr>
          <a:lstStyle/>
          <a:p>
            <a:pPr lvl="0">
              <a:buFont typeface="Courier New" pitchFamily="49"/>
              <a:buChar char="_"/>
            </a:pPr>
            <a:r>
              <a:rPr lang="nl-NL">
                <a:solidFill>
                  <a:srgbClr val="00FF00"/>
                </a:solidFill>
                <a:latin typeface="Courier New" pitchFamily="49"/>
                <a:cs typeface="Courier New" pitchFamily="49"/>
              </a:rPr>
              <a:t>Reuse shared properties shared by many calls</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Base URI</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Port</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Authentication data</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914550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Defining and using RequestSpecifications</a:t>
            </a:r>
          </a:p>
        </p:txBody>
      </p:sp>
      <p:pic>
        <p:nvPicPr>
          <p:cNvPr id="7" name="Afbeelding 6">
            <a:extLst>
              <a:ext uri="{FF2B5EF4-FFF2-40B4-BE49-F238E27FC236}">
                <a16:creationId xmlns:a16="http://schemas.microsoft.com/office/drawing/2014/main" id="{E20F65E8-DC05-4B60-BE47-9BE79D4FEE08}"/>
              </a:ext>
            </a:extLst>
          </p:cNvPr>
          <p:cNvPicPr>
            <a:picLocks noChangeAspect="1"/>
          </p:cNvPicPr>
          <p:nvPr/>
        </p:nvPicPr>
        <p:blipFill>
          <a:blip r:embed="rId3"/>
          <a:stretch>
            <a:fillRect/>
          </a:stretch>
        </p:blipFill>
        <p:spPr>
          <a:xfrm>
            <a:off x="8139188" y="273796"/>
            <a:ext cx="3932238" cy="2989358"/>
          </a:xfrm>
          <a:prstGeom prst="rect">
            <a:avLst/>
          </a:prstGeom>
        </p:spPr>
      </p:pic>
      <p:pic>
        <p:nvPicPr>
          <p:cNvPr id="9" name="Afbeelding 8">
            <a:extLst>
              <a:ext uri="{FF2B5EF4-FFF2-40B4-BE49-F238E27FC236}">
                <a16:creationId xmlns:a16="http://schemas.microsoft.com/office/drawing/2014/main" id="{BF8FC881-C813-4C84-906B-A4379174511F}"/>
              </a:ext>
            </a:extLst>
          </p:cNvPr>
          <p:cNvPicPr>
            <a:picLocks noChangeAspect="1"/>
          </p:cNvPicPr>
          <p:nvPr/>
        </p:nvPicPr>
        <p:blipFill>
          <a:blip r:embed="rId4"/>
          <a:stretch>
            <a:fillRect/>
          </a:stretch>
        </p:blipFill>
        <p:spPr>
          <a:xfrm>
            <a:off x="120574" y="2791142"/>
            <a:ext cx="7955189" cy="3914458"/>
          </a:xfrm>
          <a:prstGeom prst="rect">
            <a:avLst/>
          </a:prstGeom>
        </p:spPr>
      </p:pic>
      <p:sp>
        <p:nvSpPr>
          <p:cNvPr id="10" name="Oval 4">
            <a:extLst>
              <a:ext uri="{FF2B5EF4-FFF2-40B4-BE49-F238E27FC236}">
                <a16:creationId xmlns:a16="http://schemas.microsoft.com/office/drawing/2014/main" id="{58E5E937-178E-4D94-AFBE-2C1D4EEF2A67}"/>
              </a:ext>
            </a:extLst>
          </p:cNvPr>
          <p:cNvSpPr/>
          <p:nvPr/>
        </p:nvSpPr>
        <p:spPr>
          <a:xfrm flipV="1">
            <a:off x="1767840" y="596137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F071E717-7109-4870-AA18-68594E6608C1}"/>
              </a:ext>
            </a:extLst>
          </p:cNvPr>
          <p:cNvSpPr txBox="1"/>
          <p:nvPr/>
        </p:nvSpPr>
        <p:spPr>
          <a:xfrm>
            <a:off x="3616960" y="5986261"/>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RequestSpecification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A764A14A-CD19-4168-93B5-61566C13997A}"/>
              </a:ext>
            </a:extLst>
          </p:cNvPr>
          <p:cNvSpPr/>
          <p:nvPr/>
        </p:nvSpPr>
        <p:spPr>
          <a:xfrm flipV="1">
            <a:off x="8869679" y="1310639"/>
            <a:ext cx="2484117" cy="3461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07D20E1B-EDA8-4652-825D-CDF4F106874F}"/>
              </a:ext>
            </a:extLst>
          </p:cNvPr>
          <p:cNvSpPr txBox="1"/>
          <p:nvPr/>
        </p:nvSpPr>
        <p:spPr>
          <a:xfrm>
            <a:off x="8658429" y="3075257"/>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given()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222-859E-47E5-B4C3-3205403B2DBA}"/>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D6F66BEE-A3EB-45C7-987D-05193B5B4A1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checking status code and MIME type for all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Another maintenance burden if specified individually for each test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What if we could specify this once and reuse throughout our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F33E-B619-4767-A7A5-F4A633751B54}"/>
              </a:ext>
            </a:extLst>
          </p:cNvPr>
          <p:cNvSpPr txBox="1">
            <a:spLocks noGrp="1"/>
          </p:cNvSpPr>
          <p:nvPr>
            <p:ph type="title"/>
          </p:nvPr>
        </p:nvSpPr>
        <p:spPr>
          <a:xfrm>
            <a:off x="0" y="1"/>
            <a:ext cx="3479799" cy="944879"/>
          </a:xfrm>
        </p:spPr>
        <p:txBody>
          <a:bodyPr>
            <a:normAutofit/>
          </a:bodyPr>
          <a:lstStyle/>
          <a:p>
            <a:pPr lvl="0"/>
            <a:r>
              <a:rPr lang="nl-NL" sz="2000">
                <a:solidFill>
                  <a:srgbClr val="00FF00"/>
                </a:solidFill>
                <a:latin typeface="Courier New" pitchFamily="49"/>
                <a:cs typeface="Courier New" pitchFamily="49"/>
              </a:rPr>
              <a:t>Using a ResponseSpecification</a:t>
            </a:r>
          </a:p>
        </p:txBody>
      </p:sp>
      <p:pic>
        <p:nvPicPr>
          <p:cNvPr id="8" name="Afbeelding 7">
            <a:extLst>
              <a:ext uri="{FF2B5EF4-FFF2-40B4-BE49-F238E27FC236}">
                <a16:creationId xmlns:a16="http://schemas.microsoft.com/office/drawing/2014/main" id="{DD8D3C1F-CA86-43C1-8ED8-2B7C43730768}"/>
              </a:ext>
            </a:extLst>
          </p:cNvPr>
          <p:cNvPicPr>
            <a:picLocks noChangeAspect="1"/>
          </p:cNvPicPr>
          <p:nvPr/>
        </p:nvPicPr>
        <p:blipFill>
          <a:blip r:embed="rId3"/>
          <a:stretch>
            <a:fillRect/>
          </a:stretch>
        </p:blipFill>
        <p:spPr>
          <a:xfrm>
            <a:off x="3479800" y="0"/>
            <a:ext cx="8712200" cy="6858000"/>
          </a:xfrm>
          <a:prstGeom prst="rect">
            <a:avLst/>
          </a:prstGeom>
        </p:spPr>
      </p:pic>
      <p:sp>
        <p:nvSpPr>
          <p:cNvPr id="9" name="Oval 4">
            <a:extLst>
              <a:ext uri="{FF2B5EF4-FFF2-40B4-BE49-F238E27FC236}">
                <a16:creationId xmlns:a16="http://schemas.microsoft.com/office/drawing/2014/main" id="{77EF4C39-AD2D-4F6A-ACC8-720548A2B924}"/>
              </a:ext>
            </a:extLst>
          </p:cNvPr>
          <p:cNvSpPr/>
          <p:nvPr/>
        </p:nvSpPr>
        <p:spPr>
          <a:xfrm flipV="1">
            <a:off x="4785360" y="226313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7F7EE71F-14B2-4F32-A7BB-D03ECFFEF972}"/>
              </a:ext>
            </a:extLst>
          </p:cNvPr>
          <p:cNvSpPr txBox="1"/>
          <p:nvPr/>
        </p:nvSpPr>
        <p:spPr>
          <a:xfrm>
            <a:off x="1188720" y="2682238"/>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ResponseSpecification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1E27EE03-E2CC-4B71-9AC1-10D1FF22120C}"/>
              </a:ext>
            </a:extLst>
          </p:cNvPr>
          <p:cNvSpPr/>
          <p:nvPr/>
        </p:nvSpPr>
        <p:spPr>
          <a:xfrm flipV="1">
            <a:off x="4391661" y="5530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E358BB3B-1BC5-48C0-AD37-EDD5C8952DB4}"/>
              </a:ext>
            </a:extLst>
          </p:cNvPr>
          <p:cNvSpPr txBox="1"/>
          <p:nvPr/>
        </p:nvSpPr>
        <p:spPr>
          <a:xfrm>
            <a:off x="637922" y="5253261"/>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then()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Apply several options for reuse as shown in the slides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RestAssuredExamples.java contains the examples shown</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8628021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E75-0EAB-4230-BB7E-A831861DAA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 support</a:t>
            </a:r>
          </a:p>
        </p:txBody>
      </p:sp>
      <p:sp>
        <p:nvSpPr>
          <p:cNvPr id="3" name="Content Placeholder 2">
            <a:extLst>
              <a:ext uri="{FF2B5EF4-FFF2-40B4-BE49-F238E27FC236}">
                <a16:creationId xmlns:a16="http://schemas.microsoft.com/office/drawing/2014/main" id="{8E91EF82-4F5C-43F5-B22D-6BD5384B29BA}"/>
              </a:ext>
            </a:extLst>
          </p:cNvPr>
          <p:cNvSpPr txBox="1">
            <a:spLocks noGrp="1"/>
          </p:cNvSpPr>
          <p:nvPr>
            <p:ph idx="1"/>
          </p:nvPr>
        </p:nvSpPr>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So far, we’ve only used REST Assured on APIs that return JSON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It works just as well with XML-based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Identification of response elements uses XmlPath instead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need for additional configuration</a:t>
            </a:r>
          </a:p>
          <a:p>
            <a:pPr lvl="1">
              <a:buFont typeface="Courier New" pitchFamily="49"/>
              <a:buChar char="_"/>
            </a:pPr>
            <a:r>
              <a:rPr lang="nl-NL">
                <a:solidFill>
                  <a:srgbClr val="00FF00"/>
                </a:solidFill>
                <a:latin typeface="Courier New" pitchFamily="49"/>
                <a:cs typeface="Courier New" pitchFamily="49"/>
              </a:rPr>
              <a:t>REST Assured uses response content type header value to determine how to process a response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57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2"/>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838992" y="159311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0" y="5123513"/>
            <a:ext cx="4812009"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country for the first car in the list</a:t>
            </a:r>
          </a:p>
        </p:txBody>
      </p:sp>
      <p:pic>
        <p:nvPicPr>
          <p:cNvPr id="6" name="Picture 2">
            <a:extLst>
              <a:ext uri="{FF2B5EF4-FFF2-40B4-BE49-F238E27FC236}">
                <a16:creationId xmlns:a16="http://schemas.microsoft.com/office/drawing/2014/main" id="{AA55BA7E-CC9E-4F97-BBFD-45610D09B11D}"/>
              </a:ext>
            </a:extLst>
          </p:cNvPr>
          <p:cNvPicPr>
            <a:picLocks noChangeAspect="1"/>
          </p:cNvPicPr>
          <p:nvPr/>
        </p:nvPicPr>
        <p:blipFill>
          <a:blip r:embed="rId3"/>
          <a:stretch>
            <a:fillRect/>
          </a:stretch>
        </p:blipFill>
        <p:spPr>
          <a:xfrm>
            <a:off x="4877573" y="4166436"/>
            <a:ext cx="7228837" cy="2481374"/>
          </a:xfrm>
          <a:prstGeom prst="rect">
            <a:avLst/>
          </a:prstGeom>
          <a:noFill/>
          <a:ln cap="flat">
            <a:noFill/>
          </a:ln>
        </p:spPr>
      </p:pic>
      <p:sp>
        <p:nvSpPr>
          <p:cNvPr id="7" name="Oval 4">
            <a:extLst>
              <a:ext uri="{FF2B5EF4-FFF2-40B4-BE49-F238E27FC236}">
                <a16:creationId xmlns:a16="http://schemas.microsoft.com/office/drawing/2014/main" id="{2443A537-28AD-45C0-A791-72A107B8E1E7}"/>
              </a:ext>
            </a:extLst>
          </p:cNvPr>
          <p:cNvSpPr/>
          <p:nvPr/>
        </p:nvSpPr>
        <p:spPr>
          <a:xfrm flipV="1">
            <a:off x="6261101" y="60789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A8BA994-F987-4C3B-B6BB-7F36D2E95299}"/>
              </a:ext>
            </a:extLst>
          </p:cNvPr>
          <p:cNvPicPr>
            <a:picLocks noChangeAspect="1"/>
          </p:cNvPicPr>
          <p:nvPr/>
        </p:nvPicPr>
        <p:blipFill>
          <a:blip r:embed="rId2"/>
          <a:stretch>
            <a:fillRect/>
          </a:stretch>
        </p:blipFill>
        <p:spPr>
          <a:xfrm>
            <a:off x="4894264" y="4051869"/>
            <a:ext cx="7087949" cy="2552131"/>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026192" y="3376850"/>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1" y="5123513"/>
            <a:ext cx="4043680"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year for the last car in the list</a:t>
            </a:r>
          </a:p>
        </p:txBody>
      </p:sp>
      <p:sp>
        <p:nvSpPr>
          <p:cNvPr id="7" name="Oval 4">
            <a:extLst>
              <a:ext uri="{FF2B5EF4-FFF2-40B4-BE49-F238E27FC236}">
                <a16:creationId xmlns:a16="http://schemas.microsoft.com/office/drawing/2014/main" id="{2443A537-28AD-45C0-A791-72A107B8E1E7}"/>
              </a:ext>
            </a:extLst>
          </p:cNvPr>
          <p:cNvSpPr/>
          <p:nvPr/>
        </p:nvSpPr>
        <p:spPr>
          <a:xfrm flipV="1">
            <a:off x="6210301" y="6038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5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F2BD261A-A5C9-4BB8-9E8F-1C222A2F6D14}"/>
              </a:ext>
            </a:extLst>
          </p:cNvPr>
          <p:cNvPicPr>
            <a:picLocks noChangeAspect="1"/>
          </p:cNvPicPr>
          <p:nvPr/>
        </p:nvPicPr>
        <p:blipFill>
          <a:blip r:embed="rId2"/>
          <a:stretch>
            <a:fillRect/>
          </a:stretch>
        </p:blipFill>
        <p:spPr>
          <a:xfrm>
            <a:off x="4730256" y="4121802"/>
            <a:ext cx="7288918" cy="2593958"/>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643121" y="217465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360682" y="4589700"/>
            <a:ext cx="4282438" cy="193899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model for the second car in the list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(use an</a:t>
            </a:r>
            <a:r>
              <a:rPr lang="nl-NL" sz="2400" b="0" i="0" u="none" strike="noStrike" kern="1200" cap="none" spc="0">
                <a:solidFill>
                  <a:srgbClr val="00FF00"/>
                </a:solidFill>
                <a:uFillTx/>
                <a:latin typeface="Courier New" pitchFamily="49"/>
                <a:cs typeface="Courier New" pitchFamily="49"/>
              </a:rPr>
              <a:t> @ to refer to an XML attribute)</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6189981" y="61297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1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A1DC8C15-1E47-4531-8F3C-C07142A2D560}"/>
              </a:ext>
            </a:extLst>
          </p:cNvPr>
          <p:cNvPicPr>
            <a:picLocks noChangeAspect="1"/>
          </p:cNvPicPr>
          <p:nvPr/>
        </p:nvPicPr>
        <p:blipFill>
          <a:blip r:embed="rId2"/>
          <a:stretch>
            <a:fillRect/>
          </a:stretch>
        </p:blipFill>
        <p:spPr>
          <a:xfrm>
            <a:off x="2124013" y="4155922"/>
            <a:ext cx="9976356" cy="2634810"/>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287521" y="29805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2391510"/>
            <a:ext cx="5496369" cy="1569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there’s one car from Japan</a:t>
            </a:r>
            <a:r>
              <a:rPr lang="nl-NL" sz="2400" b="0" i="0" u="none" strike="noStrike" kern="1200" cap="none" spc="0">
                <a:solidFill>
                  <a:srgbClr val="00FF00"/>
                </a:solidFill>
                <a:uFillTx/>
                <a:latin typeface="Courier New" pitchFamily="49"/>
                <a:cs typeface="Courier New" pitchFamily="49"/>
              </a:rPr>
              <a:t> in the list</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findAll </a:t>
            </a:r>
            <a:r>
              <a:rPr lang="nl-NL" sz="2400" b="0" i="0" u="none" strike="noStrike" kern="1200" cap="none" spc="0" baseline="0">
                <a:solidFill>
                  <a:srgbClr val="00FF00"/>
                </a:solidFill>
                <a:uFillTx/>
                <a:latin typeface="Courier New" pitchFamily="49"/>
                <a:cs typeface="Courier New" pitchFamily="49"/>
              </a:rPr>
              <a:t>is a</a:t>
            </a:r>
            <a:r>
              <a:rPr lang="nl-NL" sz="2400" b="0" i="0" u="none" strike="noStrike" kern="1200" cap="none" spc="0">
                <a:solidFill>
                  <a:srgbClr val="00FF00"/>
                </a:solidFill>
                <a:uFillTx/>
                <a:latin typeface="Courier New" pitchFamily="49"/>
                <a:cs typeface="Courier New" pitchFamily="49"/>
              </a:rPr>
              <a:t> filter operation</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3820161" y="6160180"/>
            <a:ext cx="5882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78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7F26BBF-2D4A-4590-9D73-71F2E8051581}"/>
              </a:ext>
            </a:extLst>
          </p:cNvPr>
          <p:cNvPicPr>
            <a:picLocks noChangeAspect="1"/>
          </p:cNvPicPr>
          <p:nvPr/>
        </p:nvPicPr>
        <p:blipFill>
          <a:blip r:embed="rId2"/>
          <a:stretch>
            <a:fillRect/>
          </a:stretch>
        </p:blipFill>
        <p:spPr>
          <a:xfrm>
            <a:off x="3019396" y="4054545"/>
            <a:ext cx="9050684" cy="2706509"/>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775973" y="1394904"/>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1720950"/>
            <a:ext cx="5496369" cy="230832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that two cars</a:t>
            </a:r>
            <a:r>
              <a:rPr lang="nl-NL" sz="2400" b="0" i="0" u="none" strike="noStrike" kern="1200" cap="none" spc="0">
                <a:solidFill>
                  <a:srgbClr val="00FF00"/>
                </a:solidFill>
                <a:uFillTx/>
                <a:latin typeface="Courier New" pitchFamily="49"/>
                <a:cs typeface="Courier New" pitchFamily="49"/>
              </a:rPr>
              <a:t> have a make starting with ‘A’</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grep </a:t>
            </a:r>
            <a:r>
              <a:rPr lang="nl-NL" sz="2400" b="0" i="0" u="none" strike="noStrike" kern="1200" cap="none" spc="0" baseline="0">
                <a:solidFill>
                  <a:srgbClr val="00FF00"/>
                </a:solidFill>
                <a:uFillTx/>
                <a:latin typeface="Courier New" pitchFamily="49"/>
                <a:cs typeface="Courier New" pitchFamily="49"/>
              </a:rPr>
              <a:t>takes a regular expression</a:t>
            </a:r>
            <a:r>
              <a:rPr lang="nl-NL" sz="2400" b="0" i="0" u="none" strike="noStrike" kern="1200" cap="none" spc="0">
                <a:solidFill>
                  <a:srgbClr val="00FF00"/>
                </a:solidFill>
                <a:uFillTx/>
                <a:latin typeface="Courier New" pitchFamily="49"/>
                <a:cs typeface="Courier New" pitchFamily="49"/>
              </a:rPr>
              <a:t> to search in a list of values</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4775973" y="6139859"/>
            <a:ext cx="4967468"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Arrow 7">
            <a:extLst>
              <a:ext uri="{FF2B5EF4-FFF2-40B4-BE49-F238E27FC236}">
                <a16:creationId xmlns:a16="http://schemas.microsoft.com/office/drawing/2014/main" id="{80C1D9C1-E7F6-4438-9E06-0A2F115FE679}"/>
              </a:ext>
            </a:extLst>
          </p:cNvPr>
          <p:cNvSpPr/>
          <p:nvPr/>
        </p:nvSpPr>
        <p:spPr>
          <a:xfrm rot="10799991">
            <a:off x="4775974" y="21920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290419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Communicating with an API returning an XML document</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XmlPath to select the right nodes</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filters, in, grep() where needed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RestAssuredExamplesXml.java contains the examples shown</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53222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REST Assured is able to convert POJO instances directly to XML or JSON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Requires additional libraries on the classpath</a:t>
            </a:r>
          </a:p>
          <a:p>
            <a:pPr lvl="1">
              <a:buFont typeface="Courier New" pitchFamily="49"/>
              <a:buChar char="_"/>
            </a:pPr>
            <a:r>
              <a:rPr lang="nl-NL">
                <a:solidFill>
                  <a:srgbClr val="00FF00"/>
                </a:solidFill>
                <a:latin typeface="Courier New" pitchFamily="49"/>
                <a:cs typeface="Courier New" pitchFamily="49"/>
              </a:rPr>
              <a:t>Jackson or Gson for JSON</a:t>
            </a:r>
          </a:p>
          <a:p>
            <a:pPr lvl="1">
              <a:buFont typeface="Courier New" pitchFamily="49"/>
              <a:buChar char="_"/>
            </a:pPr>
            <a:r>
              <a:rPr lang="nl-NL">
                <a:solidFill>
                  <a:srgbClr val="00FF00"/>
                </a:solidFill>
                <a:latin typeface="Courier New" pitchFamily="49"/>
                <a:cs typeface="Courier New" pitchFamily="49"/>
              </a:rPr>
              <a:t>JAXB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99693472-BF1D-4087-B96F-8F109BA7C37A}"/>
              </a:ext>
            </a:extLst>
          </p:cNvPr>
          <p:cNvPicPr>
            <a:picLocks noChangeAspect="1"/>
          </p:cNvPicPr>
          <p:nvPr/>
        </p:nvPicPr>
        <p:blipFill>
          <a:blip r:embed="rId3"/>
          <a:stretch>
            <a:fillRect/>
          </a:stretch>
        </p:blipFill>
        <p:spPr>
          <a:xfrm>
            <a:off x="6416992" y="5228586"/>
            <a:ext cx="5210175" cy="1457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POJO representing an address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630EB8A4-4601-4D23-8968-EEB642416F6A}"/>
              </a:ext>
            </a:extLst>
          </p:cNvPr>
          <p:cNvPicPr>
            <a:picLocks noChangeAspect="1"/>
          </p:cNvPicPr>
          <p:nvPr/>
        </p:nvPicPr>
        <p:blipFill>
          <a:blip r:embed="rId2"/>
          <a:stretch>
            <a:fillRect/>
          </a:stretch>
        </p:blipFill>
        <p:spPr>
          <a:xfrm>
            <a:off x="952341" y="2429192"/>
            <a:ext cx="10287318" cy="4231747"/>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pic>
        <p:nvPicPr>
          <p:cNvPr id="4" name="Picture 4">
            <a:extLst>
              <a:ext uri="{FF2B5EF4-FFF2-40B4-BE49-F238E27FC236}">
                <a16:creationId xmlns:a16="http://schemas.microsoft.com/office/drawing/2014/main" id="{AE866CC6-78F1-406E-9693-E76A974B64AB}"/>
              </a:ext>
            </a:extLst>
          </p:cNvPr>
          <p:cNvPicPr>
            <a:picLocks noChangeAspect="1"/>
          </p:cNvPicPr>
          <p:nvPr/>
        </p:nvPicPr>
        <p:blipFill>
          <a:blip r:embed="rId2"/>
          <a:stretch>
            <a:fillRect/>
          </a:stretch>
        </p:blipFill>
        <p:spPr>
          <a:xfrm>
            <a:off x="1117600" y="5690255"/>
            <a:ext cx="10236192" cy="739120"/>
          </a:xfrm>
          <a:prstGeom prst="rect">
            <a:avLst/>
          </a:prstGeom>
          <a:noFill/>
          <a:ln cap="flat">
            <a:noFill/>
          </a:ln>
        </p:spPr>
      </p:pic>
      <p:pic>
        <p:nvPicPr>
          <p:cNvPr id="5" name="Picture 5">
            <a:extLst>
              <a:ext uri="{FF2B5EF4-FFF2-40B4-BE49-F238E27FC236}">
                <a16:creationId xmlns:a16="http://schemas.microsoft.com/office/drawing/2014/main" id="{0F3095AF-E033-4418-9152-CC69B3CF68DF}"/>
              </a:ext>
            </a:extLst>
          </p:cNvPr>
          <p:cNvPicPr>
            <a:picLocks noChangeAspect="1"/>
          </p:cNvPicPr>
          <p:nvPr/>
        </p:nvPicPr>
        <p:blipFill>
          <a:blip r:embed="rId3"/>
          <a:stretch>
            <a:fillRect/>
          </a:stretch>
        </p:blipFill>
        <p:spPr>
          <a:xfrm>
            <a:off x="349749" y="1563542"/>
            <a:ext cx="11492501" cy="3323418"/>
          </a:xfrm>
          <a:prstGeom prst="rect">
            <a:avLst/>
          </a:prstGeom>
          <a:noFill/>
          <a:ln cap="flat">
            <a:noFill/>
          </a:ln>
        </p:spPr>
      </p:pic>
      <p:sp>
        <p:nvSpPr>
          <p:cNvPr id="8" name="Oval 4">
            <a:extLst>
              <a:ext uri="{FF2B5EF4-FFF2-40B4-BE49-F238E27FC236}">
                <a16:creationId xmlns:a16="http://schemas.microsoft.com/office/drawing/2014/main" id="{9B56CDF5-FCB2-441F-B48C-53544D850245}"/>
              </a:ext>
            </a:extLst>
          </p:cNvPr>
          <p:cNvSpPr/>
          <p:nvPr/>
        </p:nvSpPr>
        <p:spPr>
          <a:xfrm flipV="1">
            <a:off x="1117600" y="2993179"/>
            <a:ext cx="21132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3349972" y="2993179"/>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Pass the object as a request body using </a:t>
            </a:r>
            <a:r>
              <a:rPr lang="en-US" i="1">
                <a:solidFill>
                  <a:srgbClr val="00FF00"/>
                </a:solidFill>
                <a:latin typeface="Courier New" panose="02070309020205020404" pitchFamily="49" charset="0"/>
                <a:cs typeface="Courier New" panose="02070309020205020404" pitchFamily="49" charset="0"/>
              </a:rPr>
              <a:t>body()</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8B9B99BB-95D3-439A-9B72-880F5BCAD660}"/>
              </a:ext>
            </a:extLst>
          </p:cNvPr>
          <p:cNvSpPr txBox="1"/>
          <p:nvPr/>
        </p:nvSpPr>
        <p:spPr>
          <a:xfrm>
            <a:off x="3230880" y="5002853"/>
            <a:ext cx="84922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REST Assured will serialize it to JSON using Jackson</a:t>
            </a:r>
          </a:p>
          <a:p>
            <a:r>
              <a:rPr lang="en-US">
                <a:solidFill>
                  <a:srgbClr val="00FF00"/>
                </a:solidFill>
                <a:latin typeface="Courier New" panose="02070309020205020404" pitchFamily="49" charset="0"/>
                <a:cs typeface="Courier New" panose="02070309020205020404" pitchFamily="49" charset="0"/>
              </a:rPr>
              <a:t>(which means you can customize the field names if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a:t>
            </a:r>
          </a:p>
        </p:txBody>
      </p:sp>
      <p:pic>
        <p:nvPicPr>
          <p:cNvPr id="4" name="Picture 5">
            <a:extLst>
              <a:ext uri="{FF2B5EF4-FFF2-40B4-BE49-F238E27FC236}">
                <a16:creationId xmlns:a16="http://schemas.microsoft.com/office/drawing/2014/main" id="{993F70A4-E612-4CD9-95B0-41CF712B6E0B}"/>
              </a:ext>
            </a:extLst>
          </p:cNvPr>
          <p:cNvPicPr>
            <a:picLocks noChangeAspect="1"/>
          </p:cNvPicPr>
          <p:nvPr/>
        </p:nvPicPr>
        <p:blipFill>
          <a:blip r:embed="rId2"/>
          <a:stretch>
            <a:fillRect/>
          </a:stretch>
        </p:blipFill>
        <p:spPr>
          <a:xfrm>
            <a:off x="818322" y="1837215"/>
            <a:ext cx="10555356" cy="4177505"/>
          </a:xfrm>
          <a:prstGeom prst="rect">
            <a:avLst/>
          </a:prstGeom>
          <a:noFill/>
          <a:ln cap="flat">
            <a:noFill/>
          </a:ln>
        </p:spPr>
      </p:pic>
      <p:sp>
        <p:nvSpPr>
          <p:cNvPr id="7" name="Oval 4">
            <a:extLst>
              <a:ext uri="{FF2B5EF4-FFF2-40B4-BE49-F238E27FC236}">
                <a16:creationId xmlns:a16="http://schemas.microsoft.com/office/drawing/2014/main" id="{8F69138E-4C6C-4723-A76A-DEA668963EBA}"/>
              </a:ext>
            </a:extLst>
          </p:cNvPr>
          <p:cNvSpPr/>
          <p:nvPr/>
        </p:nvSpPr>
        <p:spPr>
          <a:xfrm flipV="1">
            <a:off x="2976880" y="4598458"/>
            <a:ext cx="280416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879812" y="4632305"/>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the object type to deserialize to using </a:t>
            </a:r>
            <a:r>
              <a:rPr lang="en-US" i="1">
                <a:solidFill>
                  <a:srgbClr val="00FF00"/>
                </a:solidFill>
                <a:latin typeface="Courier New" panose="02070309020205020404" pitchFamily="49" charset="0"/>
                <a:cs typeface="Courier New" panose="02070309020205020404" pitchFamily="49" charset="0"/>
              </a:rPr>
              <a:t>as()</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1249680" y="2834976"/>
            <a:ext cx="32004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4548852" y="2862059"/>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store the deserialized response payload in an object of that type…</a:t>
            </a:r>
            <a:endParaRPr lang="en-NL" i="1">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7711440" y="5296428"/>
            <a:ext cx="37388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6929120" y="5802386"/>
            <a:ext cx="489712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then use it in the remainder of your test method as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RestAssuredExercises5Test.java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(de-)serialization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don’t need to create or adapt the Car POJO</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RestAssuredAnswers5Test.java</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RestAssuredExamples.java contains the examples shown</a:t>
            </a:r>
          </a:p>
          <a:p>
            <a:pPr marL="0" lvl="0" indent="0">
              <a:lnSpc>
                <a:spcPct val="70000"/>
              </a:lnSpc>
              <a:buNone/>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1339560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RestAssuredExercises6Test.java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Capstone assignment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Combines several concepts we have seen throughout this workshop</a:t>
            </a:r>
          </a:p>
          <a:p>
            <a:pPr lvl="1">
              <a:buFont typeface="Courier New" pitchFamily="49"/>
              <a:buChar char="_"/>
            </a:pPr>
            <a:r>
              <a:rPr lang="nl-NL">
                <a:solidFill>
                  <a:srgbClr val="00FF00"/>
                </a:solidFill>
                <a:latin typeface="Courier New" pitchFamily="49"/>
                <a:cs typeface="Courier New" pitchFamily="49"/>
              </a:rPr>
              <a:t>Extracting values from responses</a:t>
            </a:r>
          </a:p>
          <a:p>
            <a:pPr lvl="1">
              <a:buFont typeface="Courier New" pitchFamily="49"/>
              <a:buChar char="_"/>
            </a:pPr>
            <a:r>
              <a:rPr lang="nl-NL">
                <a:solidFill>
                  <a:srgbClr val="00FF00"/>
                </a:solidFill>
                <a:latin typeface="Courier New" pitchFamily="49"/>
                <a:cs typeface="Courier New" pitchFamily="49"/>
              </a:rPr>
              <a:t>Deserialization</a:t>
            </a:r>
          </a:p>
          <a:p>
            <a:pPr lvl="1">
              <a:buFont typeface="Courier New" pitchFamily="49"/>
              <a:buChar char="_"/>
            </a:pPr>
            <a:r>
              <a:rPr lang="nl-NL">
                <a:solidFill>
                  <a:srgbClr val="00FF00"/>
                </a:solidFill>
                <a:latin typeface="Courier New" pitchFamily="49"/>
                <a:cs typeface="Courier New" pitchFamily="49"/>
              </a:rPr>
              <a:t>Using filters</a:t>
            </a:r>
          </a:p>
          <a:p>
            <a:pPr lvl="1">
              <a:buFont typeface="Courier New" pitchFamily="49"/>
              <a:buChar char="_"/>
            </a:pPr>
            <a:r>
              <a:rPr lang="nl-NL">
                <a:solidFill>
                  <a:srgbClr val="00FF00"/>
                </a:solidFill>
                <a:latin typeface="Courier New" pitchFamily="49"/>
                <a:cs typeface="Courier New" pitchFamily="49"/>
              </a:rPr>
              <a:t>Parameterization, assertions, …</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RestAssuredAnswers6Test.java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621057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0" y="478631"/>
            <a:ext cx="12192000" cy="5900738"/>
          </a:xfrm>
        </p:spPr>
        <p:txBody>
          <a:bodyPr anchor="ctr">
            <a:normAutofit/>
          </a:bodyPr>
          <a:lstStyle/>
          <a:p>
            <a:pPr marL="0" lvl="0" indent="0" algn="ctr">
              <a:buNone/>
            </a:pPr>
            <a:r>
              <a:rPr lang="nl-NL" sz="4000">
                <a:solidFill>
                  <a:srgbClr val="00FF00"/>
                </a:solidFill>
                <a:latin typeface="Courier New" pitchFamily="49"/>
                <a:cs typeface="Courier New" pitchFamily="49"/>
              </a:rPr>
              <a:t>https://testautomationu.applitools.com</a:t>
            </a:r>
          </a:p>
          <a:p>
            <a:pPr marL="0" lvl="0" indent="0" algn="ctr">
              <a:buNone/>
            </a:pPr>
            <a:r>
              <a:rPr lang="nl-NL" sz="4000">
                <a:solidFill>
                  <a:srgbClr val="00FF00"/>
                </a:solidFill>
                <a:latin typeface="Courier New" pitchFamily="49"/>
                <a:cs typeface="Courier New" pitchFamily="49"/>
              </a:rPr>
              <a:t>/automating-your-api-tests-with-rest-assured/</a:t>
            </a:r>
            <a:endParaRPr lang="nl-NL" sz="3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4509338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26456</TotalTime>
  <Words>3877</Words>
  <Application>Microsoft Office PowerPoint</Application>
  <PresentationFormat>Breedbeeld</PresentationFormat>
  <Paragraphs>693</Paragraphs>
  <Slides>74</Slides>
  <Notes>61</Notes>
  <HiddenSlides>0</HiddenSlides>
  <MMClips>0</MMClips>
  <ScaleCrop>false</ScaleCrop>
  <HeadingPairs>
    <vt:vector size="6" baseType="variant">
      <vt:variant>
        <vt:lpstr>Gebruikte lettertypen</vt:lpstr>
      </vt:variant>
      <vt:variant>
        <vt:i4>4</vt:i4>
      </vt:variant>
      <vt:variant>
        <vt:lpstr>Thema</vt:lpstr>
      </vt:variant>
      <vt:variant>
        <vt:i4>6</vt:i4>
      </vt:variant>
      <vt:variant>
        <vt:lpstr>Diatitels</vt:lpstr>
      </vt:variant>
      <vt:variant>
        <vt:i4>74</vt:i4>
      </vt:variant>
    </vt:vector>
  </HeadingPairs>
  <TitlesOfParts>
    <vt:vector size="84" baseType="lpstr">
      <vt:lpstr>Arial</vt:lpstr>
      <vt:lpstr>Calibri</vt:lpstr>
      <vt:lpstr>Calibri Light</vt:lpstr>
      <vt:lpstr>Courier New</vt:lpstr>
      <vt:lpstr>Office Theme</vt:lpstr>
      <vt:lpstr>1_Office Theme</vt:lpstr>
      <vt:lpstr>2_Office Theme</vt:lpstr>
      <vt:lpstr>3_Office Theme</vt:lpstr>
      <vt:lpstr>4_Office Theme</vt:lpstr>
      <vt:lpstr>5_Office Theme</vt:lpstr>
      <vt:lpstr>Test the REST</vt:lpstr>
      <vt:lpstr>What are we going to do?</vt:lpstr>
      <vt:lpstr>Preparation</vt:lpstr>
      <vt:lpstr>(RESTful) 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Where are APIs used?</vt:lpstr>
      <vt:lpstr>Where are APIs used?</vt:lpstr>
      <vt:lpstr>Why I ♥ testing at the API level</vt:lpstr>
      <vt:lpstr>Tools for testing RESTful APIs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Logging request data</vt:lpstr>
      <vt:lpstr>Logging request data</vt:lpstr>
      <vt:lpstr>Logging response data</vt:lpstr>
      <vt:lpstr>Logging response data</vt:lpstr>
      <vt:lpstr>Our API under test</vt:lpstr>
      <vt:lpstr>An example</vt:lpstr>
      <vt:lpstr>Demo</vt:lpstr>
      <vt:lpstr>Now it’s your turn!</vt:lpstr>
      <vt:lpstr>Parameters in RESTful web services</vt:lpstr>
      <vt:lpstr>Using query parameters</vt:lpstr>
      <vt:lpstr>Using path parameters</vt:lpstr>
      <vt:lpstr>APIs are all about data</vt:lpstr>
      <vt:lpstr>Data driven testing</vt:lpstr>
      <vt:lpstr>Creating a test data provider</vt:lpstr>
      <vt:lpstr>‘Feeding’ test data to your test</vt:lpstr>
      <vt:lpstr>Running the data driven test</vt:lpstr>
      <vt:lpstr>Now it’s your turn!</vt:lpstr>
      <vt:lpstr>Authentication</vt:lpstr>
      <vt:lpstr>Basic authentication</vt:lpstr>
      <vt:lpstr>OAuth(2)</vt:lpstr>
      <vt:lpstr>Sharing variables between tests</vt:lpstr>
      <vt:lpstr>Sharing variables between tests </vt:lpstr>
      <vt:lpstr>RequestSpecifications</vt:lpstr>
      <vt:lpstr>Defining and using RequestSpecifications</vt:lpstr>
      <vt:lpstr>Sharing checks between tests</vt:lpstr>
      <vt:lpstr>Using a ResponseSpecification</vt:lpstr>
      <vt:lpstr>Now it’s your turn!</vt:lpstr>
      <vt:lpstr>XML support</vt:lpstr>
      <vt:lpstr>XmlPath – examples</vt:lpstr>
      <vt:lpstr>XmlPath – examples</vt:lpstr>
      <vt:lpstr>XmlPath – examples</vt:lpstr>
      <vt:lpstr>XmlPath – examples</vt:lpstr>
      <vt:lpstr>XmlPath – examples</vt:lpstr>
      <vt:lpstr>Now it’s your turn!</vt:lpstr>
      <vt:lpstr>(De-)serialization of POJOs</vt:lpstr>
      <vt:lpstr>Example: serialization</vt:lpstr>
      <vt:lpstr>Example: serialization</vt:lpstr>
      <vt:lpstr>Example: deserialization</vt:lpstr>
      <vt:lpstr>Now it’s your turn!</vt:lpstr>
      <vt:lpstr>Now it’s your turn!</vt:lpstr>
      <vt:lpstr>PowerPoint-presentatie</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184</cp:revision>
  <dcterms:created xsi:type="dcterms:W3CDTF">2016-03-22T05:00:13Z</dcterms:created>
  <dcterms:modified xsi:type="dcterms:W3CDTF">2020-11-04T14:25:27Z</dcterms:modified>
</cp:coreProperties>
</file>