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359" r:id="rId5"/>
    <p:sldId id="373" r:id="rId6"/>
    <p:sldId id="375" r:id="rId7"/>
    <p:sldId id="376" r:id="rId8"/>
    <p:sldId id="377" r:id="rId9"/>
    <p:sldId id="378" r:id="rId10"/>
    <p:sldId id="379" r:id="rId11"/>
    <p:sldId id="30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2F"/>
    <a:srgbClr val="6CAFE1"/>
    <a:srgbClr val="1783DF"/>
    <a:srgbClr val="03509C"/>
    <a:srgbClr val="D9D9D9"/>
    <a:srgbClr val="57C2FD"/>
    <a:srgbClr val="1C96F5"/>
    <a:srgbClr val="44A0FB"/>
    <a:srgbClr val="2D2D2D"/>
    <a:srgbClr val="226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5079" autoAdjust="0"/>
  </p:normalViewPr>
  <p:slideViewPr>
    <p:cSldViewPr snapToGrid="0">
      <p:cViewPr varScale="1">
        <p:scale>
          <a:sx n="81" d="100"/>
          <a:sy n="81" d="100"/>
        </p:scale>
        <p:origin x="468" y="96"/>
      </p:cViewPr>
      <p:guideLst>
        <p:guide orient="horz" pos="1029"/>
        <p:guide pos="669"/>
        <p:guide orient="horz" pos="799"/>
        <p:guide orient="horz" pos="39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12519" y="0"/>
            <a:ext cx="11479481" cy="3757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 flipV="1">
            <a:off x="89344" y="-10615"/>
            <a:ext cx="2268186" cy="386327"/>
          </a:xfrm>
          <a:custGeom>
            <a:avLst/>
            <a:gdLst>
              <a:gd name="connsiteX0" fmla="*/ 0 w 2268186"/>
              <a:gd name="connsiteY0" fmla="*/ 0 h 386327"/>
              <a:gd name="connsiteX1" fmla="*/ 2268186 w 2268186"/>
              <a:gd name="connsiteY1" fmla="*/ 7222 h 386327"/>
              <a:gd name="connsiteX2" fmla="*/ 1876691 w 2268186"/>
              <a:gd name="connsiteY2" fmla="*/ 386327 h 386327"/>
              <a:gd name="connsiteX3" fmla="*/ 0 w 2268186"/>
              <a:gd name="connsiteY3" fmla="*/ 386327 h 3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186" h="386327">
                <a:moveTo>
                  <a:pt x="0" y="0"/>
                </a:moveTo>
                <a:lnTo>
                  <a:pt x="2268186" y="7222"/>
                </a:lnTo>
                <a:lnTo>
                  <a:pt x="1876691" y="386327"/>
                </a:lnTo>
                <a:lnTo>
                  <a:pt x="0" y="3863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 flipV="1">
            <a:off x="-1" y="-10615"/>
            <a:ext cx="2268186" cy="386327"/>
          </a:xfrm>
          <a:custGeom>
            <a:avLst/>
            <a:gdLst>
              <a:gd name="connsiteX0" fmla="*/ 0 w 2268186"/>
              <a:gd name="connsiteY0" fmla="*/ 0 h 386327"/>
              <a:gd name="connsiteX1" fmla="*/ 2268186 w 2268186"/>
              <a:gd name="connsiteY1" fmla="*/ 7222 h 386327"/>
              <a:gd name="connsiteX2" fmla="*/ 1876691 w 2268186"/>
              <a:gd name="connsiteY2" fmla="*/ 386327 h 386327"/>
              <a:gd name="connsiteX3" fmla="*/ 0 w 2268186"/>
              <a:gd name="connsiteY3" fmla="*/ 386327 h 3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186" h="386327">
                <a:moveTo>
                  <a:pt x="0" y="0"/>
                </a:moveTo>
                <a:lnTo>
                  <a:pt x="2268186" y="7222"/>
                </a:lnTo>
                <a:lnTo>
                  <a:pt x="1876691" y="386327"/>
                </a:lnTo>
                <a:lnTo>
                  <a:pt x="0" y="38632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6650182"/>
            <a:ext cx="12192001" cy="2189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户外, 场景&#10;&#10;已生成极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6000"/>
                </a:schemeClr>
              </a:gs>
              <a:gs pos="100000">
                <a:schemeClr val="tx1">
                  <a:alpha val="9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 rot="21422584" flipV="1">
            <a:off x="3094187" y="963829"/>
            <a:ext cx="6003626" cy="415819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laceholder_64509"/>
          <p:cNvSpPr>
            <a:spLocks noChangeAspect="1"/>
          </p:cNvSpPr>
          <p:nvPr/>
        </p:nvSpPr>
        <p:spPr bwMode="auto">
          <a:xfrm>
            <a:off x="492327" y="4918663"/>
            <a:ext cx="1017159" cy="1416678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5" h="607">
                <a:moveTo>
                  <a:pt x="435" y="218"/>
                </a:moveTo>
                <a:cubicBezTo>
                  <a:pt x="435" y="97"/>
                  <a:pt x="337" y="0"/>
                  <a:pt x="217" y="0"/>
                </a:cubicBezTo>
                <a:cubicBezTo>
                  <a:pt x="97" y="0"/>
                  <a:pt x="0" y="97"/>
                  <a:pt x="0" y="218"/>
                </a:cubicBezTo>
                <a:cubicBezTo>
                  <a:pt x="0" y="265"/>
                  <a:pt x="22" y="305"/>
                  <a:pt x="41" y="345"/>
                </a:cubicBezTo>
                <a:cubicBezTo>
                  <a:pt x="75" y="413"/>
                  <a:pt x="138" y="522"/>
                  <a:pt x="171" y="580"/>
                </a:cubicBezTo>
                <a:cubicBezTo>
                  <a:pt x="179" y="595"/>
                  <a:pt x="199" y="607"/>
                  <a:pt x="220" y="607"/>
                </a:cubicBezTo>
                <a:cubicBezTo>
                  <a:pt x="242" y="607"/>
                  <a:pt x="261" y="595"/>
                  <a:pt x="269" y="580"/>
                </a:cubicBezTo>
                <a:cubicBezTo>
                  <a:pt x="301" y="522"/>
                  <a:pt x="357" y="428"/>
                  <a:pt x="394" y="344"/>
                </a:cubicBezTo>
                <a:cubicBezTo>
                  <a:pt x="412" y="304"/>
                  <a:pt x="435" y="265"/>
                  <a:pt x="435" y="218"/>
                </a:cubicBezTo>
                <a:close/>
                <a:moveTo>
                  <a:pt x="217" y="146"/>
                </a:moveTo>
                <a:cubicBezTo>
                  <a:pt x="257" y="146"/>
                  <a:pt x="289" y="178"/>
                  <a:pt x="289" y="218"/>
                </a:cubicBezTo>
                <a:cubicBezTo>
                  <a:pt x="289" y="257"/>
                  <a:pt x="257" y="289"/>
                  <a:pt x="217" y="289"/>
                </a:cubicBezTo>
                <a:cubicBezTo>
                  <a:pt x="178" y="289"/>
                  <a:pt x="146" y="257"/>
                  <a:pt x="146" y="218"/>
                </a:cubicBezTo>
                <a:cubicBezTo>
                  <a:pt x="146" y="178"/>
                  <a:pt x="178" y="146"/>
                  <a:pt x="217" y="146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ffectLst>
            <a:softEdge rad="76200"/>
          </a:effectLst>
        </p:spPr>
      </p:sp>
      <p:sp>
        <p:nvSpPr>
          <p:cNvPr id="17" name="placeholder_64509"/>
          <p:cNvSpPr>
            <a:spLocks noChangeAspect="1"/>
          </p:cNvSpPr>
          <p:nvPr/>
        </p:nvSpPr>
        <p:spPr bwMode="auto">
          <a:xfrm>
            <a:off x="8168293" y="4545806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20" name="任意多边形: 形状 19"/>
          <p:cNvSpPr>
            <a:spLocks noChangeAspect="1"/>
          </p:cNvSpPr>
          <p:nvPr/>
        </p:nvSpPr>
        <p:spPr bwMode="auto">
          <a:xfrm>
            <a:off x="10201064" y="4206441"/>
            <a:ext cx="2483263" cy="3458637"/>
          </a:xfrm>
          <a:custGeom>
            <a:avLst/>
            <a:gdLst>
              <a:gd name="connsiteX0" fmla="*/ 1238900 w 2483263"/>
              <a:gd name="connsiteY0" fmla="*/ 0 h 3458637"/>
              <a:gd name="connsiteX1" fmla="*/ 2483263 w 2483263"/>
              <a:gd name="connsiteY1" fmla="*/ 1241997 h 3458637"/>
              <a:gd name="connsiteX2" fmla="*/ 2249091 w 2483263"/>
              <a:gd name="connsiteY2" fmla="*/ 1960010 h 3458637"/>
              <a:gd name="connsiteX3" fmla="*/ 1535650 w 2483263"/>
              <a:gd name="connsiteY3" fmla="*/ 3304728 h 3458637"/>
              <a:gd name="connsiteX4" fmla="*/ 1255786 w 2483263"/>
              <a:gd name="connsiteY4" fmla="*/ 3458637 h 3458637"/>
              <a:gd name="connsiteX5" fmla="*/ 976171 w 2483263"/>
              <a:gd name="connsiteY5" fmla="*/ 3304728 h 3458637"/>
              <a:gd name="connsiteX6" fmla="*/ 234172 w 2483263"/>
              <a:gd name="connsiteY6" fmla="*/ 1965889 h 3458637"/>
              <a:gd name="connsiteX7" fmla="*/ 0 w 2483263"/>
              <a:gd name="connsiteY7" fmla="*/ 1241997 h 3458637"/>
              <a:gd name="connsiteX8" fmla="*/ 1238900 w 2483263"/>
              <a:gd name="connsiteY8" fmla="*/ 0 h 34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263" h="3458637">
                <a:moveTo>
                  <a:pt x="1238900" y="0"/>
                </a:moveTo>
                <a:cubicBezTo>
                  <a:pt x="1923784" y="0"/>
                  <a:pt x="2483263" y="552690"/>
                  <a:pt x="2483263" y="1241997"/>
                </a:cubicBezTo>
                <a:cubicBezTo>
                  <a:pt x="2483263" y="1510041"/>
                  <a:pt x="2351898" y="1732086"/>
                  <a:pt x="2249091" y="1960010"/>
                </a:cubicBezTo>
                <a:cubicBezTo>
                  <a:pt x="2038014" y="2438685"/>
                  <a:pt x="1718418" y="2974428"/>
                  <a:pt x="1535650" y="3304728"/>
                </a:cubicBezTo>
                <a:cubicBezTo>
                  <a:pt x="1489958" y="3390156"/>
                  <a:pt x="1381439" y="3458637"/>
                  <a:pt x="1255786" y="3458637"/>
                </a:cubicBezTo>
                <a:cubicBezTo>
                  <a:pt x="1136093" y="3458637"/>
                  <a:pt x="1021863" y="3390156"/>
                  <a:pt x="976171" y="3304728"/>
                </a:cubicBezTo>
                <a:cubicBezTo>
                  <a:pt x="787691" y="2974428"/>
                  <a:pt x="428115" y="2353257"/>
                  <a:pt x="234172" y="1965889"/>
                </a:cubicBezTo>
                <a:cubicBezTo>
                  <a:pt x="125653" y="1737965"/>
                  <a:pt x="0" y="1510041"/>
                  <a:pt x="0" y="1241997"/>
                </a:cubicBezTo>
                <a:cubicBezTo>
                  <a:pt x="0" y="552690"/>
                  <a:pt x="553768" y="0"/>
                  <a:pt x="1238900" y="0"/>
                </a:cubicBezTo>
                <a:close/>
              </a:path>
            </a:pathLst>
          </a:custGeom>
          <a:solidFill>
            <a:schemeClr val="accent1">
              <a:alpha val="29000"/>
            </a:schemeClr>
          </a:solidFill>
          <a:ln>
            <a:noFill/>
          </a:ln>
          <a:effectLst>
            <a:glow>
              <a:schemeClr val="accent1">
                <a:satMod val="175000"/>
              </a:schemeClr>
            </a:glow>
            <a:softEdge rad="342900"/>
          </a:effectLst>
        </p:spPr>
      </p:sp>
      <p:sp>
        <p:nvSpPr>
          <p:cNvPr id="22" name="placeholder_64509"/>
          <p:cNvSpPr>
            <a:spLocks noChangeAspect="1"/>
          </p:cNvSpPr>
          <p:nvPr/>
        </p:nvSpPr>
        <p:spPr bwMode="auto">
          <a:xfrm>
            <a:off x="4339675" y="3475283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21" name="任意多边形: 形状 20"/>
          <p:cNvSpPr/>
          <p:nvPr/>
        </p:nvSpPr>
        <p:spPr>
          <a:xfrm rot="21357563" flipV="1">
            <a:off x="2827685" y="806085"/>
            <a:ext cx="6495802" cy="4499078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68525" y="2265363"/>
            <a:ext cx="8303895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/>
            <a:r>
              <a:rPr lang="zh-CN" altLang="en-US" sz="6600" b="1">
                <a:solidFill>
                  <a:srgbClr val="FFC000"/>
                </a:solidFill>
              </a:rPr>
              <a:t>微信小程序开发教程</a:t>
            </a:r>
            <a:endParaRPr lang="zh-CN" altLang="en-US" sz="6600" b="1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95525" y="3452495"/>
            <a:ext cx="8049895" cy="521970"/>
          </a:xfrm>
          <a:prstGeom prst="rect">
            <a:avLst/>
          </a:prstGeom>
          <a:solidFill>
            <a:schemeClr val="bg1">
              <a:lumMod val="9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讲 师：秦 宇 煌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18"/>
          <p:cNvSpPr>
            <a:spLocks noChangeArrowheads="1"/>
          </p:cNvSpPr>
          <p:nvPr/>
        </p:nvSpPr>
        <p:spPr bwMode="auto">
          <a:xfrm>
            <a:off x="2677207" y="2559095"/>
            <a:ext cx="6837586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4265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本小节内容结束</a:t>
            </a:r>
            <a:endParaRPr lang="zh-CN" altLang="en-US" sz="4265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 rot="21422584" flipV="1">
            <a:off x="3094187" y="1215289"/>
            <a:ext cx="6003626" cy="415819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 flipV="1">
            <a:off x="3092453" y="1188720"/>
            <a:ext cx="5982967" cy="424053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3868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37067" y="102149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cs typeface="+mn-ea"/>
                <a:sym typeface="+mn-lt"/>
              </a:rPr>
              <a:t>目录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2325" y="3832225"/>
            <a:ext cx="44056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5"/>
                </a:solidFill>
                <a:cs typeface="+mn-ea"/>
                <a:sym typeface="+mn-lt"/>
              </a:rPr>
              <a:t>第二章：小程序基础</a:t>
            </a:r>
            <a:endParaRPr lang="zh-CN" altLang="en-US" sz="28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6" name="placeholder_64509"/>
          <p:cNvSpPr>
            <a:spLocks noChangeAspect="1"/>
          </p:cNvSpPr>
          <p:nvPr/>
        </p:nvSpPr>
        <p:spPr bwMode="auto">
          <a:xfrm>
            <a:off x="1579924" y="1196434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3" name="椭圆 2"/>
          <p:cNvSpPr/>
          <p:nvPr/>
        </p:nvSpPr>
        <p:spPr>
          <a:xfrm>
            <a:off x="1579924" y="1724660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21422584" flipV="1">
            <a:off x="1792834" y="785882"/>
            <a:ext cx="2425698" cy="1680071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flipV="1">
            <a:off x="1852694" y="741324"/>
            <a:ext cx="2407557" cy="1786075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941255">
            <a:off x="11821482" y="5677072"/>
            <a:ext cx="45719" cy="122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2325" y="4594860"/>
            <a:ext cx="44056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>
                <a:solidFill>
                  <a:srgbClr val="00B0F0"/>
                </a:solidFill>
                <a:cs typeface="+mn-ea"/>
                <a:sym typeface="+mn-lt"/>
              </a:rPr>
              <a:t>第三节：</a:t>
            </a:r>
            <a:r>
              <a:rPr lang="en-US" altLang="zh-CN" sz="2000" dirty="0">
                <a:solidFill>
                  <a:srgbClr val="00B0F0"/>
                </a:solidFill>
                <a:cs typeface="+mn-ea"/>
                <a:sym typeface="+mn-lt"/>
              </a:rPr>
              <a:t>WXML</a:t>
            </a:r>
            <a:endParaRPr lang="en-US" altLang="zh-CN" sz="20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24090" y="1998980"/>
            <a:ext cx="39801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/>
              <a:t>WXML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/>
              <a:t>WXML</a:t>
            </a:r>
            <a:r>
              <a:rPr lang="zh-CN" altLang="en-US" sz="2000"/>
              <a:t>的特点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变量渲染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条件渲染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列表渲染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九九乘法表案例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wx:key作用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模板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include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1640" y="2896235"/>
            <a:ext cx="61785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b="1" dirty="0">
                <a:cs typeface="+mn-ea"/>
                <a:sym typeface="+mn-lt"/>
              </a:rPr>
              <a:t>WXML</a:t>
            </a:r>
            <a:r>
              <a:rPr lang="zh-CN" altLang="en-US" sz="4400" b="1" dirty="0">
                <a:cs typeface="+mn-ea"/>
                <a:sym typeface="+mn-lt"/>
              </a:rPr>
              <a:t>（微信标签语言）</a:t>
            </a:r>
            <a:endParaRPr lang="zh-CN" altLang="en-US" sz="4400" b="1" dirty="0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10578600">
            <a:off x="1859395" y="2526030"/>
            <a:ext cx="1949898" cy="18059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743621">
            <a:off x="2701065" y="2779556"/>
            <a:ext cx="920602" cy="985198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2693697">
            <a:off x="1953110" y="3597644"/>
            <a:ext cx="242586" cy="29156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4425274">
            <a:off x="2989143" y="3509697"/>
            <a:ext cx="166044" cy="1175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291931">
            <a:off x="1851367" y="2398213"/>
            <a:ext cx="166044" cy="1175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laceholder_64509"/>
          <p:cNvSpPr>
            <a:spLocks noChangeAspect="1"/>
          </p:cNvSpPr>
          <p:nvPr/>
        </p:nvSpPr>
        <p:spPr bwMode="auto">
          <a:xfrm>
            <a:off x="2263220" y="2307881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12" name="椭圆 11"/>
          <p:cNvSpPr/>
          <p:nvPr/>
        </p:nvSpPr>
        <p:spPr>
          <a:xfrm>
            <a:off x="2263220" y="2836107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740" y="3279140"/>
            <a:ext cx="23622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sz="3200" b="1" dirty="0">
                <a:cs typeface="+mn-ea"/>
                <a:sym typeface="+mn-lt"/>
              </a:rPr>
              <a:t>WXML语</a:t>
            </a:r>
            <a:endParaRPr sz="3200" b="1" dirty="0">
              <a:cs typeface="+mn-ea"/>
              <a:sym typeface="+mn-lt"/>
            </a:endParaRPr>
          </a:p>
          <a:p>
            <a:pPr algn="l"/>
            <a:r>
              <a:rPr sz="3200" b="1" dirty="0">
                <a:cs typeface="+mn-ea"/>
                <a:sym typeface="+mn-lt"/>
              </a:rPr>
              <a:t>法特点</a:t>
            </a:r>
            <a:endParaRPr sz="32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545840" y="213742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42130" y="2663825"/>
            <a:ext cx="6692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 布局的方式跟HTML是一模一样的。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标签的名字不再是传统的HTML的了，而是使用微信自己定义的一套，所以写代码的时候完全使用之前写HTML的方式去写，只不过改个标签名就可以了。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WXML的语法，和一些模板语法比如Django、VUE.js、Angular.js、Flask 中的模板语法非常的类似。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740" y="3279140"/>
            <a:ext cx="236220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sz="3200" b="1" dirty="0">
                <a:cs typeface="+mn-ea"/>
                <a:sym typeface="+mn-lt"/>
              </a:rPr>
              <a:t>变量渲染</a:t>
            </a:r>
            <a:endParaRPr sz="32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545840" y="213742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42130" y="2663825"/>
            <a:ext cx="6692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使用双大花括号。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获取对象的值，通过下标获取数组中的值。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可以做运算，比如判断，四则运算等。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总而言之一句话：需要使用js中传过来的值，就必须使用双大花括号。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740" y="3279140"/>
            <a:ext cx="236220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sz="3200" b="1" dirty="0">
                <a:cs typeface="+mn-ea"/>
                <a:sym typeface="+mn-lt"/>
              </a:rPr>
              <a:t>条件渲染</a:t>
            </a:r>
            <a:endParaRPr sz="32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545840" y="213742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42130" y="2663825"/>
            <a:ext cx="66929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 在指定的标签中使用</a:t>
            </a:r>
            <a:endParaRPr sz="1600"/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/>
              <a:t>wx:if="条件"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else和elif可以直接在if下面使用。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注意：elif和else只能跟在if后面，否则会报错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如果需要通过条件来判断是否需要渲染一组标签，那么可以使用block。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740" y="3279140"/>
            <a:ext cx="236220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sz="3200" b="1" dirty="0">
                <a:cs typeface="+mn-ea"/>
                <a:sym typeface="+mn-lt"/>
              </a:rPr>
              <a:t>列表渲染</a:t>
            </a:r>
            <a:endParaRPr sz="32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545840" y="213742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78935" y="1341120"/>
            <a:ext cx="69970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通过语法</a:t>
            </a:r>
            <a:r>
              <a:rPr lang="zh-CN" sz="1600"/>
              <a:t>，</a:t>
            </a:r>
            <a:r>
              <a:rPr sz="1600"/>
              <a:t>wx:for="{{列表}}"</a:t>
            </a:r>
            <a:r>
              <a:rPr lang="zh-CN" sz="1600"/>
              <a:t>，</a:t>
            </a:r>
            <a:r>
              <a:rPr sz="1600"/>
              <a:t>来渲染一个列表。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循环中，默认的下标名称是</a:t>
            </a:r>
            <a:r>
              <a:rPr lang="en-US" altLang="zh-CN" sz="1600"/>
              <a:t>-</a:t>
            </a:r>
            <a:r>
              <a:rPr sz="1600"/>
              <a:t>index</a:t>
            </a:r>
            <a:r>
              <a:rPr lang="zh-CN" sz="1600"/>
              <a:t>；</a:t>
            </a:r>
            <a:r>
              <a:rPr sz="1600"/>
              <a:t>默认的值的名称是</a:t>
            </a:r>
            <a:r>
              <a:rPr lang="en-US" sz="1600"/>
              <a:t>-</a:t>
            </a:r>
            <a:r>
              <a:rPr sz="1600"/>
              <a:t>item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如果想要修改循环列表的值和下标的名称，那么可以通过</a:t>
            </a:r>
            <a:r>
              <a:rPr lang="zh-CN" sz="1600"/>
              <a:t>，</a:t>
            </a:r>
            <a:r>
              <a:rPr sz="1600"/>
              <a:t>wx:for-index和wx:for-item来指定</a:t>
            </a:r>
            <a:r>
              <a:rPr lang="zh-CN" sz="1600"/>
              <a:t>。</a:t>
            </a:r>
            <a:endParaRPr lang="zh-CN"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600"/>
              <a:t>如果想要在循环中渲染多个标签，那么也可以通过</a:t>
            </a:r>
            <a:r>
              <a:rPr lang="en-US" altLang="zh-CN" sz="1600"/>
              <a:t>“</a:t>
            </a:r>
            <a:r>
              <a:rPr lang="zh-CN" sz="1600"/>
              <a:t>block</a:t>
            </a:r>
            <a:r>
              <a:rPr lang="en-US" altLang="zh-CN" sz="1600"/>
              <a:t>”</a:t>
            </a:r>
            <a:r>
              <a:rPr lang="zh-CN" sz="1600"/>
              <a:t>来实现。</a:t>
            </a:r>
            <a:endParaRPr lang="zh-CN" sz="1600"/>
          </a:p>
        </p:txBody>
      </p:sp>
      <p:pic>
        <p:nvPicPr>
          <p:cNvPr id="2" name="图片 1" descr="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1485" y="3573780"/>
            <a:ext cx="4961255" cy="2640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740" y="3279140"/>
            <a:ext cx="200342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sz="3200" b="1" dirty="0">
                <a:cs typeface="+mn-ea"/>
                <a:sym typeface="+mn-lt"/>
              </a:rPr>
              <a:t>key</a:t>
            </a:r>
            <a:r>
              <a:rPr lang="zh-CN" sz="3200" b="1" dirty="0">
                <a:cs typeface="+mn-ea"/>
                <a:sym typeface="+mn-lt"/>
              </a:rPr>
              <a:t>指令的</a:t>
            </a:r>
            <a:r>
              <a:rPr sz="3200" b="1" dirty="0">
                <a:cs typeface="+mn-ea"/>
                <a:sym typeface="+mn-lt"/>
              </a:rPr>
              <a:t>作用</a:t>
            </a:r>
            <a:endParaRPr sz="32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187065" y="208027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61765" y="1261745"/>
            <a:ext cx="72358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 如果列表中项目的位置会动态改变或者有新的项目添加到列表中，并且希望列表中的项目保持自己的特征和状态（如 `` 中的输入内容，`` 的选中状态），需要使用 wx:key 来指定列表中项目的唯一的标识符。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wx:key 的值以两种形式提供：</a:t>
            </a:r>
            <a:endParaRPr sz="1600"/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/>
              <a:t>字符串或者数字，代表在 for 循环的 array 中 item 的某个 property，该 property 的值需要是列表中唯一的字符串或数字，且不能动态改变。</a:t>
            </a:r>
            <a:endParaRPr sz="1600"/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/>
              <a:t>保留关键字 *this 代表在 for 循环中的 item 本身，这种表示需要 item 本身是一个唯一的字符串或者数字</a:t>
            </a:r>
            <a:r>
              <a:rPr lang="zh-CN" sz="1600"/>
              <a:t>。</a:t>
            </a:r>
            <a:endParaRPr lang="zh-CN" sz="1600"/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sz="1600"/>
              <a:t>及时列表中的组件没有发生状态改变，那么也建议使用`wx:key`。因为如果不使用，那么以后重新渲染的时候，就会把之前组件销毁掉，然后重新创建，性能会很低。</a:t>
            </a:r>
            <a:endParaRPr lang="zh-CN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740" y="3279140"/>
            <a:ext cx="23622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sz="3200" b="1" dirty="0">
                <a:cs typeface="+mn-ea"/>
                <a:sym typeface="+mn-lt"/>
              </a:rPr>
              <a:t>模板</a:t>
            </a:r>
            <a:r>
              <a:rPr lang="zh-CN" sz="3200" b="1" dirty="0">
                <a:cs typeface="+mn-ea"/>
                <a:sym typeface="+mn-lt"/>
              </a:rPr>
              <a:t>和include</a:t>
            </a:r>
            <a:endParaRPr lang="zh-CN" sz="32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545840" y="213742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74515" y="2218055"/>
            <a:ext cx="66929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600"/>
              <a:t>模板</a:t>
            </a:r>
            <a:endParaRPr lang="zh-CN" sz="1600"/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/>
              <a:t>有些时候，一段布局代码我们需要在多个地方使用，那么我们可以将其定义成模板，然后把变量单独抽取出来，通过调用模板的时候再传递过去。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include</a:t>
            </a:r>
            <a:endParaRPr sz="1600"/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/>
              <a:t>如果一段代码是不需要填入动态的数据，那么可以直接使用`include`把这段代码引入到其他的地方。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27DC2"/>
      </a:accent1>
      <a:accent2>
        <a:srgbClr val="03509C"/>
      </a:accent2>
      <a:accent3>
        <a:srgbClr val="6CAFE1"/>
      </a:accent3>
      <a:accent4>
        <a:srgbClr val="F17B1C"/>
      </a:accent4>
      <a:accent5>
        <a:srgbClr val="FDBB2F"/>
      </a:accent5>
      <a:accent6>
        <a:srgbClr val="7AC141"/>
      </a:accent6>
      <a:hlink>
        <a:srgbClr val="027DC2"/>
      </a:hlink>
      <a:folHlink>
        <a:srgbClr val="BFBFBF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WPS 演示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weizhi</dc:creator>
  <cp:lastModifiedBy>MrQin</cp:lastModifiedBy>
  <cp:revision>118</cp:revision>
  <dcterms:created xsi:type="dcterms:W3CDTF">2017-10-25T03:11:00Z</dcterms:created>
  <dcterms:modified xsi:type="dcterms:W3CDTF">2020-03-01T13:51:56Z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2052-11.8.6.8697</vt:lpwstr>
  </property>
  <property fmtid="{D5CDD505-2E9C-101B-9397-08002B2CF9AE}" name="NXPowerLiteLastOptimized" pid="3">
    <vt:lpwstr>246898</vt:lpwstr>
  </property>
  <property fmtid="{D5CDD505-2E9C-101B-9397-08002B2CF9AE}" name="NXPowerLiteSettings" pid="4">
    <vt:lpwstr>C700052003A000</vt:lpwstr>
  </property>
  <property fmtid="{D5CDD505-2E9C-101B-9397-08002B2CF9AE}" name="NXPowerLiteVersion" pid="5">
    <vt:lpwstr>D8.0.2</vt:lpwstr>
  </property>
</Properties>
</file>