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359" r:id="rId5"/>
    <p:sldId id="373" r:id="rId6"/>
    <p:sldId id="375" r:id="rId7"/>
    <p:sldId id="376" r:id="rId8"/>
    <p:sldId id="30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2F"/>
    <a:srgbClr val="6CAFE1"/>
    <a:srgbClr val="1783DF"/>
    <a:srgbClr val="03509C"/>
    <a:srgbClr val="D9D9D9"/>
    <a:srgbClr val="57C2FD"/>
    <a:srgbClr val="1C96F5"/>
    <a:srgbClr val="44A0FB"/>
    <a:srgbClr val="2D2D2D"/>
    <a:srgbClr val="226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5079" autoAdjust="0"/>
  </p:normalViewPr>
  <p:slideViewPr>
    <p:cSldViewPr snapToGrid="0">
      <p:cViewPr varScale="1">
        <p:scale>
          <a:sx n="81" d="100"/>
          <a:sy n="81" d="100"/>
        </p:scale>
        <p:origin x="468" y="96"/>
      </p:cViewPr>
      <p:guideLst>
        <p:guide orient="horz" pos="1029"/>
        <p:guide pos="669"/>
        <p:guide orient="horz" pos="799"/>
        <p:guide orient="horz" pos="39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12519" y="0"/>
            <a:ext cx="11479481" cy="3757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flipV="1">
            <a:off x="89344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flipV="1">
            <a:off x="-1" y="-10615"/>
            <a:ext cx="2268186" cy="386327"/>
          </a:xfrm>
          <a:custGeom>
            <a:avLst/>
            <a:gdLst>
              <a:gd name="connsiteX0" fmla="*/ 0 w 2268186"/>
              <a:gd name="connsiteY0" fmla="*/ 0 h 386327"/>
              <a:gd name="connsiteX1" fmla="*/ 2268186 w 2268186"/>
              <a:gd name="connsiteY1" fmla="*/ 7222 h 386327"/>
              <a:gd name="connsiteX2" fmla="*/ 1876691 w 2268186"/>
              <a:gd name="connsiteY2" fmla="*/ 386327 h 386327"/>
              <a:gd name="connsiteX3" fmla="*/ 0 w 2268186"/>
              <a:gd name="connsiteY3" fmla="*/ 386327 h 38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8186" h="386327">
                <a:moveTo>
                  <a:pt x="0" y="0"/>
                </a:moveTo>
                <a:lnTo>
                  <a:pt x="2268186" y="7222"/>
                </a:lnTo>
                <a:lnTo>
                  <a:pt x="1876691" y="386327"/>
                </a:lnTo>
                <a:lnTo>
                  <a:pt x="0" y="38632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6650182"/>
            <a:ext cx="12192001" cy="2189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3B0B-9247-4822-BB49-52523D27CE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C5AC-0DF6-46F9-B1EE-95EE3B60C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户外, 场景&#10;&#10;已生成极高可信度的说明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6000"/>
                </a:schemeClr>
              </a:gs>
              <a:gs pos="100000">
                <a:schemeClr val="tx1">
                  <a:alpha val="9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 rot="21422584" flipV="1">
            <a:off x="3094187" y="96382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laceholder_64509"/>
          <p:cNvSpPr>
            <a:spLocks noChangeAspect="1"/>
          </p:cNvSpPr>
          <p:nvPr/>
        </p:nvSpPr>
        <p:spPr bwMode="auto">
          <a:xfrm>
            <a:off x="492327" y="4918663"/>
            <a:ext cx="1017159" cy="1416678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5" h="607">
                <a:moveTo>
                  <a:pt x="435" y="218"/>
                </a:moveTo>
                <a:cubicBezTo>
                  <a:pt x="435" y="97"/>
                  <a:pt x="337" y="0"/>
                  <a:pt x="217" y="0"/>
                </a:cubicBezTo>
                <a:cubicBezTo>
                  <a:pt x="97" y="0"/>
                  <a:pt x="0" y="97"/>
                  <a:pt x="0" y="218"/>
                </a:cubicBezTo>
                <a:cubicBezTo>
                  <a:pt x="0" y="265"/>
                  <a:pt x="22" y="305"/>
                  <a:pt x="41" y="345"/>
                </a:cubicBezTo>
                <a:cubicBezTo>
                  <a:pt x="75" y="413"/>
                  <a:pt x="138" y="522"/>
                  <a:pt x="171" y="580"/>
                </a:cubicBezTo>
                <a:cubicBezTo>
                  <a:pt x="179" y="595"/>
                  <a:pt x="199" y="607"/>
                  <a:pt x="220" y="607"/>
                </a:cubicBezTo>
                <a:cubicBezTo>
                  <a:pt x="242" y="607"/>
                  <a:pt x="261" y="595"/>
                  <a:pt x="269" y="580"/>
                </a:cubicBezTo>
                <a:cubicBezTo>
                  <a:pt x="301" y="522"/>
                  <a:pt x="357" y="428"/>
                  <a:pt x="394" y="344"/>
                </a:cubicBezTo>
                <a:cubicBezTo>
                  <a:pt x="412" y="304"/>
                  <a:pt x="435" y="265"/>
                  <a:pt x="435" y="218"/>
                </a:cubicBezTo>
                <a:close/>
                <a:moveTo>
                  <a:pt x="217" y="146"/>
                </a:moveTo>
                <a:cubicBezTo>
                  <a:pt x="257" y="146"/>
                  <a:pt x="289" y="178"/>
                  <a:pt x="289" y="218"/>
                </a:cubicBezTo>
                <a:cubicBezTo>
                  <a:pt x="289" y="257"/>
                  <a:pt x="257" y="289"/>
                  <a:pt x="217" y="289"/>
                </a:cubicBezTo>
                <a:cubicBezTo>
                  <a:pt x="178" y="289"/>
                  <a:pt x="146" y="257"/>
                  <a:pt x="146" y="218"/>
                </a:cubicBezTo>
                <a:cubicBezTo>
                  <a:pt x="146" y="178"/>
                  <a:pt x="178" y="146"/>
                  <a:pt x="217" y="146"/>
                </a:cubicBezTo>
                <a:close/>
              </a:path>
            </a:pathLst>
          </a:custGeom>
          <a:solidFill>
            <a:schemeClr val="accent1">
              <a:alpha val="62000"/>
            </a:schemeClr>
          </a:solidFill>
          <a:ln>
            <a:noFill/>
          </a:ln>
          <a:effectLst>
            <a:softEdge rad="76200"/>
          </a:effectLst>
        </p:spPr>
      </p:sp>
      <p:sp>
        <p:nvSpPr>
          <p:cNvPr id="17" name="placeholder_64509"/>
          <p:cNvSpPr>
            <a:spLocks noChangeAspect="1"/>
          </p:cNvSpPr>
          <p:nvPr/>
        </p:nvSpPr>
        <p:spPr bwMode="auto">
          <a:xfrm>
            <a:off x="8168293" y="4545806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0" name="任意多边形: 形状 19"/>
          <p:cNvSpPr>
            <a:spLocks noChangeAspect="1"/>
          </p:cNvSpPr>
          <p:nvPr/>
        </p:nvSpPr>
        <p:spPr bwMode="auto">
          <a:xfrm>
            <a:off x="10201064" y="4206441"/>
            <a:ext cx="2483263" cy="3458637"/>
          </a:xfrm>
          <a:custGeom>
            <a:avLst/>
            <a:gdLst>
              <a:gd name="connsiteX0" fmla="*/ 1238900 w 2483263"/>
              <a:gd name="connsiteY0" fmla="*/ 0 h 3458637"/>
              <a:gd name="connsiteX1" fmla="*/ 2483263 w 2483263"/>
              <a:gd name="connsiteY1" fmla="*/ 1241997 h 3458637"/>
              <a:gd name="connsiteX2" fmla="*/ 2249091 w 2483263"/>
              <a:gd name="connsiteY2" fmla="*/ 1960010 h 3458637"/>
              <a:gd name="connsiteX3" fmla="*/ 1535650 w 2483263"/>
              <a:gd name="connsiteY3" fmla="*/ 3304728 h 3458637"/>
              <a:gd name="connsiteX4" fmla="*/ 1255786 w 2483263"/>
              <a:gd name="connsiteY4" fmla="*/ 3458637 h 3458637"/>
              <a:gd name="connsiteX5" fmla="*/ 976171 w 2483263"/>
              <a:gd name="connsiteY5" fmla="*/ 3304728 h 3458637"/>
              <a:gd name="connsiteX6" fmla="*/ 234172 w 2483263"/>
              <a:gd name="connsiteY6" fmla="*/ 1965889 h 3458637"/>
              <a:gd name="connsiteX7" fmla="*/ 0 w 2483263"/>
              <a:gd name="connsiteY7" fmla="*/ 1241997 h 3458637"/>
              <a:gd name="connsiteX8" fmla="*/ 1238900 w 2483263"/>
              <a:gd name="connsiteY8" fmla="*/ 0 h 34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3263" h="3458637">
                <a:moveTo>
                  <a:pt x="1238900" y="0"/>
                </a:moveTo>
                <a:cubicBezTo>
                  <a:pt x="1923784" y="0"/>
                  <a:pt x="2483263" y="552690"/>
                  <a:pt x="2483263" y="1241997"/>
                </a:cubicBezTo>
                <a:cubicBezTo>
                  <a:pt x="2483263" y="1510041"/>
                  <a:pt x="2351898" y="1732086"/>
                  <a:pt x="2249091" y="1960010"/>
                </a:cubicBezTo>
                <a:cubicBezTo>
                  <a:pt x="2038014" y="2438685"/>
                  <a:pt x="1718418" y="2974428"/>
                  <a:pt x="1535650" y="3304728"/>
                </a:cubicBezTo>
                <a:cubicBezTo>
                  <a:pt x="1489958" y="3390156"/>
                  <a:pt x="1381439" y="3458637"/>
                  <a:pt x="1255786" y="3458637"/>
                </a:cubicBezTo>
                <a:cubicBezTo>
                  <a:pt x="1136093" y="3458637"/>
                  <a:pt x="1021863" y="3390156"/>
                  <a:pt x="976171" y="3304728"/>
                </a:cubicBezTo>
                <a:cubicBezTo>
                  <a:pt x="787691" y="2974428"/>
                  <a:pt x="428115" y="2353257"/>
                  <a:pt x="234172" y="1965889"/>
                </a:cubicBezTo>
                <a:cubicBezTo>
                  <a:pt x="125653" y="1737965"/>
                  <a:pt x="0" y="1510041"/>
                  <a:pt x="0" y="1241997"/>
                </a:cubicBezTo>
                <a:cubicBezTo>
                  <a:pt x="0" y="552690"/>
                  <a:pt x="553768" y="0"/>
                  <a:pt x="1238900" y="0"/>
                </a:cubicBezTo>
                <a:close/>
              </a:path>
            </a:pathLst>
          </a:custGeom>
          <a:solidFill>
            <a:schemeClr val="accent1">
              <a:alpha val="29000"/>
            </a:schemeClr>
          </a:solidFill>
          <a:ln>
            <a:noFill/>
          </a:ln>
          <a:effectLst>
            <a:glow>
              <a:schemeClr val="accent1">
                <a:satMod val="175000"/>
              </a:schemeClr>
            </a:glow>
            <a:softEdge rad="342900"/>
          </a:effectLst>
        </p:spPr>
      </p:sp>
      <p:sp>
        <p:nvSpPr>
          <p:cNvPr id="22" name="placeholder_64509"/>
          <p:cNvSpPr>
            <a:spLocks noChangeAspect="1"/>
          </p:cNvSpPr>
          <p:nvPr/>
        </p:nvSpPr>
        <p:spPr bwMode="auto">
          <a:xfrm>
            <a:off x="4339675" y="3475283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1">
              <a:alpha val="78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21" name="任意多边形: 形状 20"/>
          <p:cNvSpPr/>
          <p:nvPr/>
        </p:nvSpPr>
        <p:spPr>
          <a:xfrm rot="21357563" flipV="1">
            <a:off x="2827685" y="806085"/>
            <a:ext cx="6495802" cy="4499078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8525" y="2265363"/>
            <a:ext cx="830389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dist"/>
            <a:r>
              <a:rPr lang="zh-CN" altLang="en-US" sz="6600" b="1">
                <a:solidFill>
                  <a:srgbClr val="FFC000"/>
                </a:solidFill>
              </a:rPr>
              <a:t>微信小程序开发教程</a:t>
            </a:r>
            <a:endParaRPr lang="zh-CN" altLang="en-US" sz="6600" b="1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95525" y="3452495"/>
            <a:ext cx="8049895" cy="521970"/>
          </a:xfrm>
          <a:prstGeom prst="rect">
            <a:avLst/>
          </a:prstGeom>
          <a:solidFill>
            <a:schemeClr val="bg1">
              <a:lumMod val="95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讲 师：秦 宇 煌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3868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37067" y="102149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cs typeface="+mn-ea"/>
                <a:sym typeface="+mn-lt"/>
              </a:rPr>
              <a:t>目录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325" y="3832225"/>
            <a:ext cx="440563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5"/>
                </a:solidFill>
                <a:cs typeface="+mn-ea"/>
                <a:sym typeface="+mn-lt"/>
              </a:rPr>
              <a:t>第二章：小程序基础</a:t>
            </a:r>
            <a:endParaRPr lang="zh-CN" altLang="en-US" sz="28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6" name="placeholder_64509"/>
          <p:cNvSpPr>
            <a:spLocks noChangeAspect="1"/>
          </p:cNvSpPr>
          <p:nvPr/>
        </p:nvSpPr>
        <p:spPr bwMode="auto">
          <a:xfrm>
            <a:off x="1579924" y="1196434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3" name="椭圆 2"/>
          <p:cNvSpPr/>
          <p:nvPr/>
        </p:nvSpPr>
        <p:spPr>
          <a:xfrm>
            <a:off x="1579924" y="1724660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1792834" y="785882"/>
            <a:ext cx="2425698" cy="1680071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 flipV="1">
            <a:off x="1852694" y="741324"/>
            <a:ext cx="2407557" cy="1786075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941255">
            <a:off x="11821482" y="5677072"/>
            <a:ext cx="45719" cy="1227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2325" y="4594860"/>
            <a:ext cx="44056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000" dirty="0">
                <a:solidFill>
                  <a:srgbClr val="00B0F0"/>
                </a:solidFill>
                <a:cs typeface="+mn-ea"/>
                <a:sym typeface="+mn-lt"/>
              </a:rPr>
              <a:t>第四节：</a:t>
            </a:r>
            <a:r>
              <a:rPr lang="en-US" altLang="zh-CN" sz="2000" dirty="0">
                <a:solidFill>
                  <a:srgbClr val="00B0F0"/>
                </a:solidFill>
                <a:cs typeface="+mn-ea"/>
                <a:sym typeface="+mn-lt"/>
              </a:rPr>
              <a:t>WXSS</a:t>
            </a:r>
            <a:endParaRPr lang="en-US" altLang="zh-CN" sz="2000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4090" y="1998980"/>
            <a:ext cx="3980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/>
              <a:t>WXSS语法</a:t>
            </a:r>
            <a:endParaRPr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WXSS和CSS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rpx尺寸单位</a:t>
            </a:r>
            <a:endParaRPr lang="zh-CN" altLang="en-US" sz="2000"/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/>
              <a:t>样式导入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1640" y="2896235"/>
            <a:ext cx="61785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dirty="0">
                <a:cs typeface="+mn-ea"/>
                <a:sym typeface="+mn-lt"/>
              </a:rPr>
              <a:t>WXSS</a:t>
            </a:r>
            <a:r>
              <a:rPr lang="zh-CN" altLang="en-US" sz="4400" b="1" dirty="0">
                <a:cs typeface="+mn-ea"/>
                <a:sym typeface="+mn-lt"/>
              </a:rPr>
              <a:t>（微信样式表</a:t>
            </a:r>
            <a:r>
              <a:rPr lang="zh-CN" altLang="en-US" sz="4400" b="1" dirty="0">
                <a:cs typeface="+mn-ea"/>
                <a:sym typeface="+mn-lt"/>
              </a:rPr>
              <a:t>）</a:t>
            </a:r>
            <a:endParaRPr lang="zh-CN" altLang="en-US" sz="4400" b="1" dirty="0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578600">
            <a:off x="1859395" y="2526030"/>
            <a:ext cx="1949898" cy="1805940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743621">
            <a:off x="2701065" y="2779556"/>
            <a:ext cx="920602" cy="985198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2693697">
            <a:off x="1953110" y="3597644"/>
            <a:ext cx="242586" cy="29156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4425274">
            <a:off x="2989143" y="3509697"/>
            <a:ext cx="166044" cy="11758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291931">
            <a:off x="1851367" y="2398213"/>
            <a:ext cx="166044" cy="11758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laceholder_64509"/>
          <p:cNvSpPr>
            <a:spLocks noChangeAspect="1"/>
          </p:cNvSpPr>
          <p:nvPr/>
        </p:nvSpPr>
        <p:spPr bwMode="auto">
          <a:xfrm>
            <a:off x="2263220" y="2307881"/>
            <a:ext cx="286132" cy="429484"/>
          </a:xfrm>
          <a:custGeom>
            <a:avLst/>
            <a:gdLst>
              <a:gd name="T0" fmla="*/ 435 w 435"/>
              <a:gd name="T1" fmla="*/ 218 h 607"/>
              <a:gd name="T2" fmla="*/ 217 w 435"/>
              <a:gd name="T3" fmla="*/ 0 h 607"/>
              <a:gd name="T4" fmla="*/ 0 w 435"/>
              <a:gd name="T5" fmla="*/ 218 h 607"/>
              <a:gd name="T6" fmla="*/ 41 w 435"/>
              <a:gd name="T7" fmla="*/ 345 h 607"/>
              <a:gd name="T8" fmla="*/ 171 w 435"/>
              <a:gd name="T9" fmla="*/ 580 h 607"/>
              <a:gd name="T10" fmla="*/ 220 w 435"/>
              <a:gd name="T11" fmla="*/ 607 h 607"/>
              <a:gd name="T12" fmla="*/ 269 w 435"/>
              <a:gd name="T13" fmla="*/ 580 h 607"/>
              <a:gd name="T14" fmla="*/ 394 w 435"/>
              <a:gd name="T15" fmla="*/ 344 h 607"/>
              <a:gd name="T16" fmla="*/ 435 w 435"/>
              <a:gd name="T17" fmla="*/ 218 h 607"/>
              <a:gd name="T18" fmla="*/ 217 w 435"/>
              <a:gd name="T19" fmla="*/ 146 h 607"/>
              <a:gd name="T20" fmla="*/ 289 w 435"/>
              <a:gd name="T21" fmla="*/ 218 h 607"/>
              <a:gd name="T22" fmla="*/ 217 w 435"/>
              <a:gd name="T23" fmla="*/ 289 h 607"/>
              <a:gd name="T24" fmla="*/ 146 w 435"/>
              <a:gd name="T25" fmla="*/ 218 h 607"/>
              <a:gd name="T26" fmla="*/ 217 w 435"/>
              <a:gd name="T27" fmla="*/ 146 h 607"/>
              <a:gd name="connsiteX0" fmla="*/ 10000 w 10000"/>
              <a:gd name="connsiteY0" fmla="*/ 3591 h 10777"/>
              <a:gd name="connsiteX1" fmla="*/ 4989 w 10000"/>
              <a:gd name="connsiteY1" fmla="*/ 0 h 10777"/>
              <a:gd name="connsiteX2" fmla="*/ 0 w 10000"/>
              <a:gd name="connsiteY2" fmla="*/ 3591 h 10777"/>
              <a:gd name="connsiteX3" fmla="*/ 943 w 10000"/>
              <a:gd name="connsiteY3" fmla="*/ 5684 h 10777"/>
              <a:gd name="connsiteX4" fmla="*/ 3931 w 10000"/>
              <a:gd name="connsiteY4" fmla="*/ 9555 h 10777"/>
              <a:gd name="connsiteX5" fmla="*/ 5057 w 10000"/>
              <a:gd name="connsiteY5" fmla="*/ 10777 h 10777"/>
              <a:gd name="connsiteX6" fmla="*/ 6184 w 10000"/>
              <a:gd name="connsiteY6" fmla="*/ 9555 h 10777"/>
              <a:gd name="connsiteX7" fmla="*/ 9057 w 10000"/>
              <a:gd name="connsiteY7" fmla="*/ 5667 h 10777"/>
              <a:gd name="connsiteX8" fmla="*/ 10000 w 10000"/>
              <a:gd name="connsiteY8" fmla="*/ 3591 h 10777"/>
              <a:gd name="connsiteX9" fmla="*/ 4989 w 10000"/>
              <a:gd name="connsiteY9" fmla="*/ 2405 h 10777"/>
              <a:gd name="connsiteX10" fmla="*/ 6644 w 10000"/>
              <a:gd name="connsiteY10" fmla="*/ 3591 h 10777"/>
              <a:gd name="connsiteX11" fmla="*/ 4989 w 10000"/>
              <a:gd name="connsiteY11" fmla="*/ 4761 h 10777"/>
              <a:gd name="connsiteX12" fmla="*/ 3356 w 10000"/>
              <a:gd name="connsiteY12" fmla="*/ 3591 h 10777"/>
              <a:gd name="connsiteX13" fmla="*/ 4989 w 10000"/>
              <a:gd name="connsiteY13" fmla="*/ 2405 h 1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0" h="10777">
                <a:moveTo>
                  <a:pt x="10000" y="3591"/>
                </a:moveTo>
                <a:cubicBezTo>
                  <a:pt x="10000" y="1598"/>
                  <a:pt x="7747" y="0"/>
                  <a:pt x="4989" y="0"/>
                </a:cubicBezTo>
                <a:cubicBezTo>
                  <a:pt x="2230" y="0"/>
                  <a:pt x="0" y="1598"/>
                  <a:pt x="0" y="3591"/>
                </a:cubicBezTo>
                <a:cubicBezTo>
                  <a:pt x="0" y="4366"/>
                  <a:pt x="506" y="5025"/>
                  <a:pt x="943" y="5684"/>
                </a:cubicBezTo>
                <a:cubicBezTo>
                  <a:pt x="1724" y="6804"/>
                  <a:pt x="3172" y="8600"/>
                  <a:pt x="3931" y="9555"/>
                </a:cubicBezTo>
                <a:cubicBezTo>
                  <a:pt x="4115" y="9802"/>
                  <a:pt x="4575" y="10777"/>
                  <a:pt x="5057" y="10777"/>
                </a:cubicBezTo>
                <a:cubicBezTo>
                  <a:pt x="5563" y="10777"/>
                  <a:pt x="6000" y="9802"/>
                  <a:pt x="6184" y="9555"/>
                </a:cubicBezTo>
                <a:cubicBezTo>
                  <a:pt x="6920" y="8600"/>
                  <a:pt x="8207" y="7051"/>
                  <a:pt x="9057" y="5667"/>
                </a:cubicBezTo>
                <a:cubicBezTo>
                  <a:pt x="9471" y="5008"/>
                  <a:pt x="10000" y="4366"/>
                  <a:pt x="10000" y="3591"/>
                </a:cubicBezTo>
                <a:close/>
                <a:moveTo>
                  <a:pt x="4989" y="2405"/>
                </a:moveTo>
                <a:cubicBezTo>
                  <a:pt x="5908" y="2405"/>
                  <a:pt x="6644" y="2932"/>
                  <a:pt x="6644" y="3591"/>
                </a:cubicBezTo>
                <a:cubicBezTo>
                  <a:pt x="6644" y="4234"/>
                  <a:pt x="5908" y="4761"/>
                  <a:pt x="4989" y="4761"/>
                </a:cubicBezTo>
                <a:cubicBezTo>
                  <a:pt x="4092" y="4761"/>
                  <a:pt x="3356" y="4234"/>
                  <a:pt x="3356" y="3591"/>
                </a:cubicBezTo>
                <a:cubicBezTo>
                  <a:pt x="3356" y="2932"/>
                  <a:pt x="4092" y="2405"/>
                  <a:pt x="4989" y="2405"/>
                </a:cubicBezTo>
                <a:close/>
              </a:path>
            </a:pathLst>
          </a:custGeom>
          <a:solidFill>
            <a:schemeClr val="accent5">
              <a:alpha val="93000"/>
            </a:schemeClr>
          </a:solidFill>
          <a:ln>
            <a:noFill/>
          </a:ln>
          <a:effectLst>
            <a:softEdge rad="0"/>
          </a:effectLst>
        </p:spPr>
      </p:sp>
      <p:sp>
        <p:nvSpPr>
          <p:cNvPr id="12" name="椭圆 11"/>
          <p:cNvSpPr/>
          <p:nvPr/>
        </p:nvSpPr>
        <p:spPr>
          <a:xfrm>
            <a:off x="2263220" y="2836107"/>
            <a:ext cx="286132" cy="96520"/>
          </a:xfrm>
          <a:prstGeom prst="ellipse">
            <a:avLst/>
          </a:prstGeom>
          <a:solidFill>
            <a:schemeClr val="bg1">
              <a:lumMod val="85000"/>
              <a:alpha val="82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9330" y="2985770"/>
            <a:ext cx="236220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WXSS</a:t>
            </a:r>
            <a:endParaRPr sz="3200" b="1" dirty="0">
              <a:cs typeface="+mn-ea"/>
              <a:sym typeface="+mn-lt"/>
            </a:endParaRPr>
          </a:p>
          <a:p>
            <a:pPr algn="l"/>
            <a:r>
              <a:rPr sz="3200" b="1" dirty="0">
                <a:cs typeface="+mn-ea"/>
                <a:sym typeface="+mn-lt"/>
              </a:rPr>
              <a:t>和</a:t>
            </a:r>
            <a:endParaRPr sz="3200" b="1" dirty="0">
              <a:cs typeface="+mn-ea"/>
              <a:sym typeface="+mn-lt"/>
            </a:endParaRPr>
          </a:p>
          <a:p>
            <a:pPr algn="l"/>
            <a:r>
              <a:rPr sz="3200" b="1" dirty="0">
                <a:cs typeface="+mn-ea"/>
                <a:sym typeface="+mn-lt"/>
              </a:rPr>
              <a:t>CSS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09745" y="2908935"/>
            <a:ext cx="70846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WXSS(WeiXin Style Sheets)具有CSS大部分特性。同时为了更适合开发微信小程序，WXSS对CSS进行了扩充以及修改。主要体现在两个方面：</a:t>
            </a:r>
            <a:endParaRPr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/>
              <a:t>尺寸单位。</a:t>
            </a:r>
            <a:endParaRPr sz="1600"/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/>
              <a:t>样式导入。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rpx</a:t>
            </a:r>
            <a:endParaRPr sz="3200" b="1" dirty="0">
              <a:cs typeface="+mn-ea"/>
              <a:sym typeface="+mn-lt"/>
            </a:endParaRPr>
          </a:p>
          <a:p>
            <a:pPr algn="l"/>
            <a:r>
              <a:rPr sz="3200" b="1" dirty="0">
                <a:cs typeface="+mn-ea"/>
                <a:sym typeface="+mn-lt"/>
              </a:rPr>
              <a:t>尺寸单位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72560" y="2188210"/>
            <a:ext cx="7562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可以根据屏幕宽度进行自适应。规定屏幕宽为750rpx。如在iPhone6上，屏幕宽度为375px，共有750个物理像素，则750rpx = 375px = 750物理像素，1rpx = 0.5px = 1物理像素。</a:t>
            </a:r>
            <a:endParaRPr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175" y="3547745"/>
            <a:ext cx="79248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740" y="3279140"/>
            <a:ext cx="23622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sz="3200" b="1" dirty="0">
                <a:cs typeface="+mn-ea"/>
                <a:sym typeface="+mn-lt"/>
              </a:rPr>
              <a:t>样式导入</a:t>
            </a:r>
            <a:endParaRPr sz="3200" b="1" dirty="0"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45840" y="2137427"/>
            <a:ext cx="0" cy="311133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42130" y="2137410"/>
            <a:ext cx="6692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使用@import语句可以导入外联样式表，@import后跟需要导入的外联样式表的相对路径，用;表示语句结束。</a:t>
            </a:r>
            <a:endParaRPr sz="1600"/>
          </a:p>
        </p:txBody>
      </p:sp>
      <p:sp>
        <p:nvSpPr>
          <p:cNvPr id="2" name="文本框 1"/>
          <p:cNvSpPr txBox="1"/>
          <p:nvPr/>
        </p:nvSpPr>
        <p:spPr>
          <a:xfrm>
            <a:off x="4342130" y="3289300"/>
            <a:ext cx="6692900" cy="19380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/** app.wxss **/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@import "common.wxss";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.middle-p {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  padding:15px;</a:t>
            </a:r>
            <a:endParaRPr sz="160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18"/>
          <p:cNvSpPr>
            <a:spLocks noChangeArrowheads="1"/>
          </p:cNvSpPr>
          <p:nvPr/>
        </p:nvSpPr>
        <p:spPr bwMode="auto">
          <a:xfrm>
            <a:off x="2677207" y="2559095"/>
            <a:ext cx="6837586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4265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本小节内容结束</a:t>
            </a:r>
            <a:endParaRPr lang="zh-CN" altLang="en-US" sz="4265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 rot="21422584" flipV="1">
            <a:off x="3094187" y="1215289"/>
            <a:ext cx="6003626" cy="415819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 flipV="1">
            <a:off x="3092453" y="1188720"/>
            <a:ext cx="5982967" cy="4240530"/>
          </a:xfrm>
          <a:custGeom>
            <a:avLst/>
            <a:gdLst>
              <a:gd name="connsiteX0" fmla="*/ 2098750 w 6495802"/>
              <a:gd name="connsiteY0" fmla="*/ 1591835 h 4499078"/>
              <a:gd name="connsiteX1" fmla="*/ 2235761 w 6495802"/>
              <a:gd name="connsiteY1" fmla="*/ 1591835 h 4499078"/>
              <a:gd name="connsiteX2" fmla="*/ 3247901 w 6495802"/>
              <a:gd name="connsiteY2" fmla="*/ 189792 h 4499078"/>
              <a:gd name="connsiteX3" fmla="*/ 4260041 w 6495802"/>
              <a:gd name="connsiteY3" fmla="*/ 1591835 h 4499078"/>
              <a:gd name="connsiteX4" fmla="*/ 4397053 w 6495802"/>
              <a:gd name="connsiteY4" fmla="*/ 1591835 h 4499078"/>
              <a:gd name="connsiteX5" fmla="*/ 3247901 w 6495802"/>
              <a:gd name="connsiteY5" fmla="*/ 0 h 4499078"/>
              <a:gd name="connsiteX6" fmla="*/ 0 w 6495802"/>
              <a:gd name="connsiteY6" fmla="*/ 4499078 h 4499078"/>
              <a:gd name="connsiteX7" fmla="*/ 6495802 w 6495802"/>
              <a:gd name="connsiteY7" fmla="*/ 4499078 h 4499078"/>
              <a:gd name="connsiteX8" fmla="*/ 5664391 w 6495802"/>
              <a:gd name="connsiteY8" fmla="*/ 3347385 h 4499078"/>
              <a:gd name="connsiteX9" fmla="*/ 5527379 w 6495802"/>
              <a:gd name="connsiteY9" fmla="*/ 3347385 h 4499078"/>
              <a:gd name="connsiteX10" fmla="*/ 6290360 w 6495802"/>
              <a:gd name="connsiteY10" fmla="*/ 4404286 h 4499078"/>
              <a:gd name="connsiteX11" fmla="*/ 205442 w 6495802"/>
              <a:gd name="connsiteY11" fmla="*/ 4404286 h 4499078"/>
              <a:gd name="connsiteX12" fmla="*/ 968423 w 6495802"/>
              <a:gd name="connsiteY12" fmla="*/ 3347385 h 4499078"/>
              <a:gd name="connsiteX13" fmla="*/ 831412 w 6495802"/>
              <a:gd name="connsiteY13" fmla="*/ 3347385 h 44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95802" h="4499078">
                <a:moveTo>
                  <a:pt x="2098750" y="1591835"/>
                </a:moveTo>
                <a:lnTo>
                  <a:pt x="2235761" y="1591835"/>
                </a:lnTo>
                <a:lnTo>
                  <a:pt x="3247901" y="189792"/>
                </a:lnTo>
                <a:lnTo>
                  <a:pt x="4260041" y="1591835"/>
                </a:lnTo>
                <a:lnTo>
                  <a:pt x="4397053" y="1591835"/>
                </a:lnTo>
                <a:lnTo>
                  <a:pt x="3247901" y="0"/>
                </a:lnTo>
                <a:close/>
                <a:moveTo>
                  <a:pt x="0" y="4499078"/>
                </a:moveTo>
                <a:lnTo>
                  <a:pt x="6495802" y="4499078"/>
                </a:lnTo>
                <a:lnTo>
                  <a:pt x="5664391" y="3347385"/>
                </a:lnTo>
                <a:lnTo>
                  <a:pt x="5527379" y="3347385"/>
                </a:lnTo>
                <a:lnTo>
                  <a:pt x="6290360" y="4404286"/>
                </a:lnTo>
                <a:lnTo>
                  <a:pt x="205442" y="4404286"/>
                </a:lnTo>
                <a:lnTo>
                  <a:pt x="968423" y="3347385"/>
                </a:lnTo>
                <a:lnTo>
                  <a:pt x="831412" y="3347385"/>
                </a:lnTo>
                <a:close/>
              </a:path>
            </a:pathLst>
          </a:custGeom>
          <a:solidFill>
            <a:schemeClr val="bg1">
              <a:lumMod val="75000"/>
              <a:alpha val="47000"/>
            </a:schemeClr>
          </a:solidFill>
          <a:ln w="57150">
            <a:noFill/>
          </a:ln>
          <a:effectLst>
            <a:glow>
              <a:schemeClr val="accent1">
                <a:alpha val="40000"/>
              </a:schemeClr>
            </a:glow>
            <a:outerShdw blurRad="292100" dist="88900" sx="102000" sy="102000" algn="ctr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7DC2"/>
      </a:accent1>
      <a:accent2>
        <a:srgbClr val="03509C"/>
      </a:accent2>
      <a:accent3>
        <a:srgbClr val="6CAFE1"/>
      </a:accent3>
      <a:accent4>
        <a:srgbClr val="F17B1C"/>
      </a:accent4>
      <a:accent5>
        <a:srgbClr val="FDBB2F"/>
      </a:accent5>
      <a:accent6>
        <a:srgbClr val="7AC141"/>
      </a:accent6>
      <a:hlink>
        <a:srgbClr val="027DC2"/>
      </a:hlink>
      <a:folHlink>
        <a:srgbClr val="BFBFB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7DC2"/>
    </a:accent1>
    <a:accent2>
      <a:srgbClr val="03509C"/>
    </a:accent2>
    <a:accent3>
      <a:srgbClr val="6CAFE1"/>
    </a:accent3>
    <a:accent4>
      <a:srgbClr val="F17B1C"/>
    </a:accent4>
    <a:accent5>
      <a:srgbClr val="FDBB2F"/>
    </a:accent5>
    <a:accent6>
      <a:srgbClr val="7AC141"/>
    </a:accent6>
    <a:hlink>
      <a:srgbClr val="027DC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weizhi</dc:creator>
  <cp:lastModifiedBy>MrQin</cp:lastModifiedBy>
  <cp:revision>122</cp:revision>
  <dcterms:created xsi:type="dcterms:W3CDTF">2017-10-25T03:11:00Z</dcterms:created>
  <dcterms:modified xsi:type="dcterms:W3CDTF">2020-03-01T14:08:53Z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2052-11.8.6.8697</vt:lpwstr>
  </property>
  <property fmtid="{D5CDD505-2E9C-101B-9397-08002B2CF9AE}" name="NXPowerLiteLastOptimized" pid="3">
    <vt:lpwstr>232678</vt:lpwstr>
  </property>
  <property fmtid="{D5CDD505-2E9C-101B-9397-08002B2CF9AE}" name="NXPowerLiteSettings" pid="4">
    <vt:lpwstr>C700052003A000</vt:lpwstr>
  </property>
  <property fmtid="{D5CDD505-2E9C-101B-9397-08002B2CF9AE}" name="NXPowerLiteVersion" pid="5">
    <vt:lpwstr>D8.0.2</vt:lpwstr>
  </property>
</Properties>
</file>