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59" r:id="rId5"/>
    <p:sldId id="373" r:id="rId6"/>
    <p:sldId id="375" r:id="rId7"/>
    <p:sldId id="376" r:id="rId8"/>
    <p:sldId id="378" r:id="rId9"/>
    <p:sldId id="30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2F"/>
    <a:srgbClr val="6CAFE1"/>
    <a:srgbClr val="1783DF"/>
    <a:srgbClr val="03509C"/>
    <a:srgbClr val="D9D9D9"/>
    <a:srgbClr val="57C2FD"/>
    <a:srgbClr val="1C96F5"/>
    <a:srgbClr val="44A0FB"/>
    <a:srgbClr val="2D2D2D"/>
    <a:srgbClr val="22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96"/>
      </p:cViewPr>
      <p:guideLst>
        <p:guide orient="horz" pos="1029"/>
        <p:guide pos="669"/>
        <p:guide orient="horz" pos="799"/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12519" y="0"/>
            <a:ext cx="11479481" cy="37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V="1">
            <a:off x="89344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-1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6650182"/>
            <a:ext cx="12192001" cy="218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户外, 场景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6000"/>
                </a:schemeClr>
              </a:gs>
              <a:gs pos="100000">
                <a:schemeClr val="tx1">
                  <a:alpha val="9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1422584" flipV="1">
            <a:off x="3094187" y="96382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aceholder_64509"/>
          <p:cNvSpPr>
            <a:spLocks noChangeAspect="1"/>
          </p:cNvSpPr>
          <p:nvPr/>
        </p:nvSpPr>
        <p:spPr bwMode="auto">
          <a:xfrm>
            <a:off x="492327" y="4918663"/>
            <a:ext cx="1017159" cy="1416678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07">
                <a:moveTo>
                  <a:pt x="435" y="218"/>
                </a:moveTo>
                <a:cubicBezTo>
                  <a:pt x="435" y="97"/>
                  <a:pt x="337" y="0"/>
                  <a:pt x="217" y="0"/>
                </a:cubicBezTo>
                <a:cubicBezTo>
                  <a:pt x="97" y="0"/>
                  <a:pt x="0" y="97"/>
                  <a:pt x="0" y="218"/>
                </a:cubicBezTo>
                <a:cubicBezTo>
                  <a:pt x="0" y="265"/>
                  <a:pt x="22" y="305"/>
                  <a:pt x="41" y="345"/>
                </a:cubicBezTo>
                <a:cubicBezTo>
                  <a:pt x="75" y="413"/>
                  <a:pt x="138" y="522"/>
                  <a:pt x="171" y="580"/>
                </a:cubicBezTo>
                <a:cubicBezTo>
                  <a:pt x="179" y="595"/>
                  <a:pt x="199" y="607"/>
                  <a:pt x="220" y="607"/>
                </a:cubicBezTo>
                <a:cubicBezTo>
                  <a:pt x="242" y="607"/>
                  <a:pt x="261" y="595"/>
                  <a:pt x="269" y="580"/>
                </a:cubicBezTo>
                <a:cubicBezTo>
                  <a:pt x="301" y="522"/>
                  <a:pt x="357" y="428"/>
                  <a:pt x="394" y="344"/>
                </a:cubicBezTo>
                <a:cubicBezTo>
                  <a:pt x="412" y="304"/>
                  <a:pt x="435" y="265"/>
                  <a:pt x="435" y="218"/>
                </a:cubicBezTo>
                <a:close/>
                <a:moveTo>
                  <a:pt x="217" y="146"/>
                </a:moveTo>
                <a:cubicBezTo>
                  <a:pt x="257" y="146"/>
                  <a:pt x="289" y="178"/>
                  <a:pt x="289" y="218"/>
                </a:cubicBezTo>
                <a:cubicBezTo>
                  <a:pt x="289" y="257"/>
                  <a:pt x="257" y="289"/>
                  <a:pt x="217" y="289"/>
                </a:cubicBezTo>
                <a:cubicBezTo>
                  <a:pt x="178" y="289"/>
                  <a:pt x="146" y="257"/>
                  <a:pt x="146" y="218"/>
                </a:cubicBezTo>
                <a:cubicBezTo>
                  <a:pt x="146" y="178"/>
                  <a:pt x="178" y="146"/>
                  <a:pt x="217" y="146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ffectLst>
            <a:softEdge rad="76200"/>
          </a:effectLst>
        </p:spPr>
      </p:sp>
      <p:sp>
        <p:nvSpPr>
          <p:cNvPr id="17" name="placeholder_64509"/>
          <p:cNvSpPr>
            <a:spLocks noChangeAspect="1"/>
          </p:cNvSpPr>
          <p:nvPr/>
        </p:nvSpPr>
        <p:spPr bwMode="auto">
          <a:xfrm>
            <a:off x="8168293" y="4545806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10201064" y="4206441"/>
            <a:ext cx="2483263" cy="3458637"/>
          </a:xfrm>
          <a:custGeom>
            <a:avLst/>
            <a:gdLst>
              <a:gd name="connsiteX0" fmla="*/ 1238900 w 2483263"/>
              <a:gd name="connsiteY0" fmla="*/ 0 h 3458637"/>
              <a:gd name="connsiteX1" fmla="*/ 2483263 w 2483263"/>
              <a:gd name="connsiteY1" fmla="*/ 1241997 h 3458637"/>
              <a:gd name="connsiteX2" fmla="*/ 2249091 w 2483263"/>
              <a:gd name="connsiteY2" fmla="*/ 1960010 h 3458637"/>
              <a:gd name="connsiteX3" fmla="*/ 1535650 w 2483263"/>
              <a:gd name="connsiteY3" fmla="*/ 3304728 h 3458637"/>
              <a:gd name="connsiteX4" fmla="*/ 1255786 w 2483263"/>
              <a:gd name="connsiteY4" fmla="*/ 3458637 h 3458637"/>
              <a:gd name="connsiteX5" fmla="*/ 976171 w 2483263"/>
              <a:gd name="connsiteY5" fmla="*/ 3304728 h 3458637"/>
              <a:gd name="connsiteX6" fmla="*/ 234172 w 2483263"/>
              <a:gd name="connsiteY6" fmla="*/ 1965889 h 3458637"/>
              <a:gd name="connsiteX7" fmla="*/ 0 w 2483263"/>
              <a:gd name="connsiteY7" fmla="*/ 1241997 h 3458637"/>
              <a:gd name="connsiteX8" fmla="*/ 1238900 w 2483263"/>
              <a:gd name="connsiteY8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263" h="3458637">
                <a:moveTo>
                  <a:pt x="1238900" y="0"/>
                </a:moveTo>
                <a:cubicBezTo>
                  <a:pt x="1923784" y="0"/>
                  <a:pt x="2483263" y="552690"/>
                  <a:pt x="2483263" y="1241997"/>
                </a:cubicBezTo>
                <a:cubicBezTo>
                  <a:pt x="2483263" y="1510041"/>
                  <a:pt x="2351898" y="1732086"/>
                  <a:pt x="2249091" y="1960010"/>
                </a:cubicBezTo>
                <a:cubicBezTo>
                  <a:pt x="2038014" y="2438685"/>
                  <a:pt x="1718418" y="2974428"/>
                  <a:pt x="1535650" y="3304728"/>
                </a:cubicBezTo>
                <a:cubicBezTo>
                  <a:pt x="1489958" y="3390156"/>
                  <a:pt x="1381439" y="3458637"/>
                  <a:pt x="1255786" y="3458637"/>
                </a:cubicBezTo>
                <a:cubicBezTo>
                  <a:pt x="1136093" y="3458637"/>
                  <a:pt x="1021863" y="3390156"/>
                  <a:pt x="976171" y="3304728"/>
                </a:cubicBezTo>
                <a:cubicBezTo>
                  <a:pt x="787691" y="2974428"/>
                  <a:pt x="428115" y="2353257"/>
                  <a:pt x="234172" y="1965889"/>
                </a:cubicBezTo>
                <a:cubicBezTo>
                  <a:pt x="125653" y="1737965"/>
                  <a:pt x="0" y="1510041"/>
                  <a:pt x="0" y="1241997"/>
                </a:cubicBezTo>
                <a:cubicBezTo>
                  <a:pt x="0" y="552690"/>
                  <a:pt x="553768" y="0"/>
                  <a:pt x="1238900" y="0"/>
                </a:cubicBez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  <a:effectLst>
            <a:glow>
              <a:schemeClr val="accent1">
                <a:satMod val="175000"/>
              </a:schemeClr>
            </a:glow>
            <a:softEdge rad="342900"/>
          </a:effectLst>
        </p:spPr>
      </p:sp>
      <p:sp>
        <p:nvSpPr>
          <p:cNvPr id="22" name="placeholder_64509"/>
          <p:cNvSpPr>
            <a:spLocks noChangeAspect="1"/>
          </p:cNvSpPr>
          <p:nvPr/>
        </p:nvSpPr>
        <p:spPr bwMode="auto">
          <a:xfrm>
            <a:off x="4339675" y="3475283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1" name="任意多边形: 形状 20"/>
          <p:cNvSpPr/>
          <p:nvPr/>
        </p:nvSpPr>
        <p:spPr>
          <a:xfrm rot="21357563" flipV="1">
            <a:off x="2827685" y="806085"/>
            <a:ext cx="6495802" cy="4499078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8525" y="2265363"/>
            <a:ext cx="830389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zh-CN" altLang="en-US" sz="6600" b="1">
                <a:solidFill>
                  <a:srgbClr val="FFC000"/>
                </a:solidFill>
              </a:rPr>
              <a:t>微信小程序开发教程</a:t>
            </a:r>
            <a:endParaRPr lang="zh-CN" altLang="en-US" sz="66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525" y="3452495"/>
            <a:ext cx="8049895" cy="521970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讲 师：秦 宇 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868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7067" y="10214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目录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325" y="3832225"/>
            <a:ext cx="4405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  <a:cs typeface="+mn-ea"/>
                <a:sym typeface="+mn-lt"/>
              </a:rPr>
              <a:t>第二章：小程序基础</a:t>
            </a:r>
            <a:endParaRPr lang="zh-CN" altLang="en-US" sz="28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" name="placeholder_64509"/>
          <p:cNvSpPr>
            <a:spLocks noChangeAspect="1"/>
          </p:cNvSpPr>
          <p:nvPr/>
        </p:nvSpPr>
        <p:spPr bwMode="auto">
          <a:xfrm>
            <a:off x="1579924" y="1196434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3" name="椭圆 2"/>
          <p:cNvSpPr/>
          <p:nvPr/>
        </p:nvSpPr>
        <p:spPr>
          <a:xfrm>
            <a:off x="1579924" y="1724660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1792834" y="785882"/>
            <a:ext cx="2425698" cy="1680071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1852694" y="741324"/>
            <a:ext cx="2407557" cy="1786075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941255">
            <a:off x="11821482" y="5677072"/>
            <a:ext cx="45719" cy="122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325" y="4594860"/>
            <a:ext cx="44056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第四</a:t>
            </a:r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节：</a:t>
            </a:r>
            <a:r>
              <a:rPr lang="en-US" altLang="zh-CN" sz="2000" dirty="0">
                <a:solidFill>
                  <a:srgbClr val="00B0F0"/>
                </a:solidFill>
                <a:cs typeface="+mn-ea"/>
                <a:sym typeface="+mn-lt"/>
              </a:rPr>
              <a:t>事件</a:t>
            </a:r>
            <a:endParaRPr lang="en-US" altLang="zh-CN" sz="2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090" y="1998980"/>
            <a:ext cx="398018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事件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sz="2000"/>
              <a:t>绑定事件</a:t>
            </a:r>
            <a:endParaRPr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获取元素上的数据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事件冒泡和事件捕获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target和currentTarget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1640" y="2896235"/>
            <a:ext cx="6178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cs typeface="+mn-ea"/>
                <a:sym typeface="+mn-lt"/>
              </a:rPr>
              <a:t>事件（</a:t>
            </a:r>
            <a:r>
              <a:rPr lang="en-US" altLang="zh-CN" sz="4400" b="1" dirty="0">
                <a:cs typeface="+mn-ea"/>
                <a:sym typeface="+mn-lt"/>
              </a:rPr>
              <a:t>Event</a:t>
            </a:r>
            <a:r>
              <a:rPr lang="zh-CN" altLang="en-US" sz="4400" b="1" dirty="0">
                <a:cs typeface="+mn-ea"/>
                <a:sym typeface="+mn-lt"/>
              </a:rPr>
              <a:t>）</a:t>
            </a:r>
            <a:endParaRPr lang="zh-CN" altLang="en-US" sz="4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绑定事件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2130" y="2663825"/>
            <a:ext cx="6692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在组件上使用`bind:事件名称="执行的函数"`即可绑定事件。然后可以在`js`文件中，实现具体的`执行的函数`。以后在这个组件上发生了`bind`后的事件，那么就会触发`js`中的函数了。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获取元素上的数据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2130" y="2663825"/>
            <a:ext cx="6692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我们能捕获到点击事件还不够，我们在点击的时候还要获取一些数据。比如文章列表，我点击了某个文章列表的容器，我想获取这个容器的对应的文章，那么就需要把这个文章的id绑定到`view`上面，以后我在点击的时候，这个数据再通过`event`参数传递给后台的`js`函数。绑定数据的时候，我们需要通过`data-数据名`的方式绑定。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事件冒泡和事件捕获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2130" y="2663825"/>
            <a:ext cx="66929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绝大部分小程序定义好的事件都是冒泡的。冒泡是什么意思呢，就是点击一个子元素，如果事件是冒泡的，那么这个事件也会传递给父元素。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/>
              <a:t>方法：</a:t>
            </a:r>
            <a:endParaRPr lang="zh-CN"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bind</a:t>
            </a:r>
            <a:r>
              <a:rPr lang="zh-CN" altLang="en-US" sz="1600"/>
              <a:t>：事件</a:t>
            </a:r>
            <a:endParaRPr lang="en-US" altLang="zh-CN"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catch</a:t>
            </a:r>
            <a:r>
              <a:rPr lang="zh-CN" altLang="en-US" sz="1600"/>
              <a:t>：事件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2920365"/>
            <a:ext cx="342709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target</a:t>
            </a:r>
            <a:r>
              <a:rPr lang="en-US" sz="3200" b="1" dirty="0">
                <a:cs typeface="+mn-ea"/>
                <a:sym typeface="+mn-lt"/>
              </a:rPr>
              <a:t>&amp;</a:t>
            </a:r>
            <a:endParaRPr lang="en-US" sz="3200" b="1" dirty="0">
              <a:cs typeface="+mn-ea"/>
              <a:sym typeface="+mn-lt"/>
            </a:endParaRPr>
          </a:p>
          <a:p>
            <a:pPr algn="l"/>
            <a:r>
              <a:rPr sz="3200" b="1" dirty="0">
                <a:cs typeface="+mn-ea"/>
                <a:sym typeface="+mn-lt"/>
              </a:rPr>
              <a:t>currentTarget</a:t>
            </a:r>
            <a:endParaRPr sz="3200" b="1" dirty="0">
              <a:cs typeface="+mn-ea"/>
              <a:sym typeface="+mn-lt"/>
            </a:endParaRPr>
          </a:p>
          <a:p>
            <a:pPr algn="l"/>
            <a:r>
              <a:rPr sz="3200" b="1" dirty="0">
                <a:cs typeface="+mn-ea"/>
                <a:sym typeface="+mn-lt"/>
              </a:rPr>
              <a:t>区别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45330" y="2145682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30190" y="1797050"/>
            <a:ext cx="586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target指向的是inner view，currentTarget指向的是outer view</a:t>
            </a:r>
            <a:r>
              <a:rPr lang="zh-CN" sz="1600"/>
              <a:t>。</a:t>
            </a:r>
            <a:endParaRPr 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5330190" y="3145155"/>
            <a:ext cx="5867400" cy="23069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&lt;view id="outer" bindtap="handleTap1"&gt;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 outer view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 &lt;view id="inner" bindtap="handleTap2"&gt;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     inner view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 &lt;/view&gt;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&lt;/view&gt;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8"/>
          <p:cNvSpPr>
            <a:spLocks noChangeArrowheads="1"/>
          </p:cNvSpPr>
          <p:nvPr/>
        </p:nvSpPr>
        <p:spPr bwMode="auto">
          <a:xfrm>
            <a:off x="2677207" y="2559095"/>
            <a:ext cx="6837586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26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本小节内容结束</a:t>
            </a:r>
            <a:endParaRPr lang="zh-CN" altLang="en-US" sz="426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3094187" y="121528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3092453" y="1188720"/>
            <a:ext cx="5982967" cy="424053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7DC2"/>
      </a:accent1>
      <a:accent2>
        <a:srgbClr val="03509C"/>
      </a:accent2>
      <a:accent3>
        <a:srgbClr val="6CAFE1"/>
      </a:accent3>
      <a:accent4>
        <a:srgbClr val="F17B1C"/>
      </a:accent4>
      <a:accent5>
        <a:srgbClr val="FDBB2F"/>
      </a:accent5>
      <a:accent6>
        <a:srgbClr val="7AC141"/>
      </a:accent6>
      <a:hlink>
        <a:srgbClr val="027DC2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weizhi</dc:creator>
  <cp:lastModifiedBy>MrQin</cp:lastModifiedBy>
  <cp:revision>120</cp:revision>
  <dcterms:created xsi:type="dcterms:W3CDTF">2017-10-25T03:11:00Z</dcterms:created>
  <dcterms:modified xsi:type="dcterms:W3CDTF">2020-03-01T14:00:53Z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2052-11.8.6.8697</vt:lpwstr>
  </property>
  <property fmtid="{D5CDD505-2E9C-101B-9397-08002B2CF9AE}" name="NXPowerLiteLastOptimized" pid="3">
    <vt:lpwstr>218708</vt:lpwstr>
  </property>
  <property fmtid="{D5CDD505-2E9C-101B-9397-08002B2CF9AE}" name="NXPowerLiteSettings" pid="4">
    <vt:lpwstr>C700052003A000</vt:lpwstr>
  </property>
  <property fmtid="{D5CDD505-2E9C-101B-9397-08002B2CF9AE}" name="NXPowerLiteVersion" pid="5">
    <vt:lpwstr>D8.0.2</vt:lpwstr>
  </property>
</Properties>
</file>