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359" r:id="rId5"/>
    <p:sldId id="360" r:id="rId6"/>
    <p:sldId id="368" r:id="rId7"/>
    <p:sldId id="369" r:id="rId8"/>
    <p:sldId id="370" r:id="rId9"/>
    <p:sldId id="366" r:id="rId10"/>
    <p:sldId id="373" r:id="rId11"/>
    <p:sldId id="30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2F"/>
    <a:srgbClr val="6CAFE1"/>
    <a:srgbClr val="1783DF"/>
    <a:srgbClr val="03509C"/>
    <a:srgbClr val="D9D9D9"/>
    <a:srgbClr val="57C2FD"/>
    <a:srgbClr val="1C96F5"/>
    <a:srgbClr val="44A0FB"/>
    <a:srgbClr val="2D2D2D"/>
    <a:srgbClr val="226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079" autoAdjust="0"/>
  </p:normalViewPr>
  <p:slideViewPr>
    <p:cSldViewPr snapToGrid="0">
      <p:cViewPr varScale="1">
        <p:scale>
          <a:sx n="81" d="100"/>
          <a:sy n="81" d="100"/>
        </p:scale>
        <p:origin x="468" y="96"/>
      </p:cViewPr>
      <p:guideLst>
        <p:guide orient="horz" pos="1029"/>
        <p:guide pos="669"/>
        <p:guide orient="horz" pos="799"/>
        <p:guide orient="horz" pos="39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12519" y="0"/>
            <a:ext cx="11479481" cy="375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flipV="1">
            <a:off x="89344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-1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6650182"/>
            <a:ext cx="12192001" cy="218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户外, 场景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6000"/>
                </a:schemeClr>
              </a:gs>
              <a:gs pos="100000">
                <a:schemeClr val="tx1">
                  <a:alpha val="9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1422584" flipV="1">
            <a:off x="3094187" y="96382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laceholder_64509"/>
          <p:cNvSpPr>
            <a:spLocks noChangeAspect="1"/>
          </p:cNvSpPr>
          <p:nvPr/>
        </p:nvSpPr>
        <p:spPr bwMode="auto">
          <a:xfrm>
            <a:off x="492327" y="4918663"/>
            <a:ext cx="1017159" cy="1416678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607">
                <a:moveTo>
                  <a:pt x="435" y="218"/>
                </a:moveTo>
                <a:cubicBezTo>
                  <a:pt x="435" y="97"/>
                  <a:pt x="337" y="0"/>
                  <a:pt x="217" y="0"/>
                </a:cubicBezTo>
                <a:cubicBezTo>
                  <a:pt x="97" y="0"/>
                  <a:pt x="0" y="97"/>
                  <a:pt x="0" y="218"/>
                </a:cubicBezTo>
                <a:cubicBezTo>
                  <a:pt x="0" y="265"/>
                  <a:pt x="22" y="305"/>
                  <a:pt x="41" y="345"/>
                </a:cubicBezTo>
                <a:cubicBezTo>
                  <a:pt x="75" y="413"/>
                  <a:pt x="138" y="522"/>
                  <a:pt x="171" y="580"/>
                </a:cubicBezTo>
                <a:cubicBezTo>
                  <a:pt x="179" y="595"/>
                  <a:pt x="199" y="607"/>
                  <a:pt x="220" y="607"/>
                </a:cubicBezTo>
                <a:cubicBezTo>
                  <a:pt x="242" y="607"/>
                  <a:pt x="261" y="595"/>
                  <a:pt x="269" y="580"/>
                </a:cubicBezTo>
                <a:cubicBezTo>
                  <a:pt x="301" y="522"/>
                  <a:pt x="357" y="428"/>
                  <a:pt x="394" y="344"/>
                </a:cubicBezTo>
                <a:cubicBezTo>
                  <a:pt x="412" y="304"/>
                  <a:pt x="435" y="265"/>
                  <a:pt x="435" y="218"/>
                </a:cubicBezTo>
                <a:close/>
                <a:moveTo>
                  <a:pt x="217" y="146"/>
                </a:moveTo>
                <a:cubicBezTo>
                  <a:pt x="257" y="146"/>
                  <a:pt x="289" y="178"/>
                  <a:pt x="289" y="218"/>
                </a:cubicBezTo>
                <a:cubicBezTo>
                  <a:pt x="289" y="257"/>
                  <a:pt x="257" y="289"/>
                  <a:pt x="217" y="289"/>
                </a:cubicBezTo>
                <a:cubicBezTo>
                  <a:pt x="178" y="289"/>
                  <a:pt x="146" y="257"/>
                  <a:pt x="146" y="218"/>
                </a:cubicBezTo>
                <a:cubicBezTo>
                  <a:pt x="146" y="178"/>
                  <a:pt x="178" y="146"/>
                  <a:pt x="217" y="146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ffectLst>
            <a:softEdge rad="76200"/>
          </a:effectLst>
        </p:spPr>
      </p:sp>
      <p:sp>
        <p:nvSpPr>
          <p:cNvPr id="17" name="placeholder_64509"/>
          <p:cNvSpPr>
            <a:spLocks noChangeAspect="1"/>
          </p:cNvSpPr>
          <p:nvPr/>
        </p:nvSpPr>
        <p:spPr bwMode="auto">
          <a:xfrm>
            <a:off x="8168293" y="4545806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0" name="任意多边形: 形状 19"/>
          <p:cNvSpPr>
            <a:spLocks noChangeAspect="1"/>
          </p:cNvSpPr>
          <p:nvPr/>
        </p:nvSpPr>
        <p:spPr bwMode="auto">
          <a:xfrm>
            <a:off x="10201064" y="4206441"/>
            <a:ext cx="2483263" cy="3458637"/>
          </a:xfrm>
          <a:custGeom>
            <a:avLst/>
            <a:gdLst>
              <a:gd name="connsiteX0" fmla="*/ 1238900 w 2483263"/>
              <a:gd name="connsiteY0" fmla="*/ 0 h 3458637"/>
              <a:gd name="connsiteX1" fmla="*/ 2483263 w 2483263"/>
              <a:gd name="connsiteY1" fmla="*/ 1241997 h 3458637"/>
              <a:gd name="connsiteX2" fmla="*/ 2249091 w 2483263"/>
              <a:gd name="connsiteY2" fmla="*/ 1960010 h 3458637"/>
              <a:gd name="connsiteX3" fmla="*/ 1535650 w 2483263"/>
              <a:gd name="connsiteY3" fmla="*/ 3304728 h 3458637"/>
              <a:gd name="connsiteX4" fmla="*/ 1255786 w 2483263"/>
              <a:gd name="connsiteY4" fmla="*/ 3458637 h 3458637"/>
              <a:gd name="connsiteX5" fmla="*/ 976171 w 2483263"/>
              <a:gd name="connsiteY5" fmla="*/ 3304728 h 3458637"/>
              <a:gd name="connsiteX6" fmla="*/ 234172 w 2483263"/>
              <a:gd name="connsiteY6" fmla="*/ 1965889 h 3458637"/>
              <a:gd name="connsiteX7" fmla="*/ 0 w 2483263"/>
              <a:gd name="connsiteY7" fmla="*/ 1241997 h 3458637"/>
              <a:gd name="connsiteX8" fmla="*/ 1238900 w 2483263"/>
              <a:gd name="connsiteY8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263" h="3458637">
                <a:moveTo>
                  <a:pt x="1238900" y="0"/>
                </a:moveTo>
                <a:cubicBezTo>
                  <a:pt x="1923784" y="0"/>
                  <a:pt x="2483263" y="552690"/>
                  <a:pt x="2483263" y="1241997"/>
                </a:cubicBezTo>
                <a:cubicBezTo>
                  <a:pt x="2483263" y="1510041"/>
                  <a:pt x="2351898" y="1732086"/>
                  <a:pt x="2249091" y="1960010"/>
                </a:cubicBezTo>
                <a:cubicBezTo>
                  <a:pt x="2038014" y="2438685"/>
                  <a:pt x="1718418" y="2974428"/>
                  <a:pt x="1535650" y="3304728"/>
                </a:cubicBezTo>
                <a:cubicBezTo>
                  <a:pt x="1489958" y="3390156"/>
                  <a:pt x="1381439" y="3458637"/>
                  <a:pt x="1255786" y="3458637"/>
                </a:cubicBezTo>
                <a:cubicBezTo>
                  <a:pt x="1136093" y="3458637"/>
                  <a:pt x="1021863" y="3390156"/>
                  <a:pt x="976171" y="3304728"/>
                </a:cubicBezTo>
                <a:cubicBezTo>
                  <a:pt x="787691" y="2974428"/>
                  <a:pt x="428115" y="2353257"/>
                  <a:pt x="234172" y="1965889"/>
                </a:cubicBezTo>
                <a:cubicBezTo>
                  <a:pt x="125653" y="1737965"/>
                  <a:pt x="0" y="1510041"/>
                  <a:pt x="0" y="1241997"/>
                </a:cubicBezTo>
                <a:cubicBezTo>
                  <a:pt x="0" y="552690"/>
                  <a:pt x="553768" y="0"/>
                  <a:pt x="1238900" y="0"/>
                </a:cubicBezTo>
                <a:close/>
              </a:path>
            </a:pathLst>
          </a:custGeom>
          <a:solidFill>
            <a:schemeClr val="accent1">
              <a:alpha val="29000"/>
            </a:schemeClr>
          </a:solidFill>
          <a:ln>
            <a:noFill/>
          </a:ln>
          <a:effectLst>
            <a:glow>
              <a:schemeClr val="accent1">
                <a:satMod val="175000"/>
              </a:schemeClr>
            </a:glow>
            <a:softEdge rad="342900"/>
          </a:effectLst>
        </p:spPr>
      </p:sp>
      <p:sp>
        <p:nvSpPr>
          <p:cNvPr id="22" name="placeholder_64509"/>
          <p:cNvSpPr>
            <a:spLocks noChangeAspect="1"/>
          </p:cNvSpPr>
          <p:nvPr/>
        </p:nvSpPr>
        <p:spPr bwMode="auto">
          <a:xfrm>
            <a:off x="4339675" y="3475283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1" name="任意多边形: 形状 20"/>
          <p:cNvSpPr/>
          <p:nvPr/>
        </p:nvSpPr>
        <p:spPr>
          <a:xfrm rot="21357563" flipV="1">
            <a:off x="2827685" y="806085"/>
            <a:ext cx="6495802" cy="4499078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8525" y="2265363"/>
            <a:ext cx="830389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/>
            <a:r>
              <a:rPr lang="zh-CN" altLang="en-US" sz="6600" b="1">
                <a:solidFill>
                  <a:srgbClr val="FFC000"/>
                </a:solidFill>
              </a:rPr>
              <a:t>微信小程序开发教程</a:t>
            </a:r>
            <a:endParaRPr lang="zh-CN" altLang="en-US" sz="6600" b="1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5525" y="3452495"/>
            <a:ext cx="8049895" cy="521970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讲 师：秦 宇 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18"/>
          <p:cNvSpPr>
            <a:spLocks noChangeArrowheads="1"/>
          </p:cNvSpPr>
          <p:nvPr/>
        </p:nvSpPr>
        <p:spPr bwMode="auto">
          <a:xfrm>
            <a:off x="2677207" y="2559095"/>
            <a:ext cx="6837586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426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本小节内容结束</a:t>
            </a:r>
            <a:endParaRPr lang="zh-CN" altLang="en-US" sz="426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3094187" y="121528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3092453" y="1188720"/>
            <a:ext cx="5982967" cy="424053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3868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7067" y="102149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cs typeface="+mn-ea"/>
                <a:sym typeface="+mn-lt"/>
              </a:rPr>
              <a:t>目录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325" y="3832225"/>
            <a:ext cx="4405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5"/>
                </a:solidFill>
                <a:cs typeface="+mn-ea"/>
                <a:sym typeface="+mn-lt"/>
              </a:rPr>
              <a:t>第二章：小程序基础</a:t>
            </a:r>
            <a:endParaRPr lang="zh-CN" altLang="en-US" sz="28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6" name="placeholder_64509"/>
          <p:cNvSpPr>
            <a:spLocks noChangeAspect="1"/>
          </p:cNvSpPr>
          <p:nvPr/>
        </p:nvSpPr>
        <p:spPr bwMode="auto">
          <a:xfrm>
            <a:off x="1579924" y="1196434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3" name="椭圆 2"/>
          <p:cNvSpPr/>
          <p:nvPr/>
        </p:nvSpPr>
        <p:spPr>
          <a:xfrm>
            <a:off x="1579924" y="1724660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1792834" y="785882"/>
            <a:ext cx="2425698" cy="1680071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V="1">
            <a:off x="1852694" y="741324"/>
            <a:ext cx="2407557" cy="1786075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941255">
            <a:off x="11821482" y="5677072"/>
            <a:ext cx="45719" cy="122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325" y="4594860"/>
            <a:ext cx="44056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>
                <a:solidFill>
                  <a:srgbClr val="00B0F0"/>
                </a:solidFill>
                <a:cs typeface="+mn-ea"/>
                <a:sym typeface="+mn-lt"/>
              </a:rPr>
              <a:t>第二节：小程序项目配置详解</a:t>
            </a:r>
            <a:endParaRPr lang="zh-CN" altLang="en-US" sz="2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090" y="1998980"/>
            <a:ext cx="398018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JSON配置文件详解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/>
              <a:t>JSON配置文件</a:t>
            </a: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/>
              <a:t>app.json-pages</a:t>
            </a:r>
            <a:r>
              <a:rPr lang="zh-CN" altLang="en-US" sz="2000"/>
              <a:t>键值对</a:t>
            </a: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sz="2000"/>
              <a:t>app.json-window</a:t>
            </a:r>
            <a:r>
              <a:rPr lang="zh-CN" altLang="en-US" sz="2000"/>
              <a:t>键值对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/>
              <a:t>app.json-tabBar</a:t>
            </a:r>
            <a:r>
              <a:rPr lang="zh-CN" altLang="en-US" sz="2000"/>
              <a:t>键值对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寻找图标文件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局部</a:t>
            </a:r>
            <a:r>
              <a:rPr lang="en-US" altLang="zh-CN" sz="2000"/>
              <a:t>json</a:t>
            </a:r>
            <a:r>
              <a:rPr lang="zh-CN" altLang="en-US" sz="2000"/>
              <a:t>配置文件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2435" y="2835910"/>
            <a:ext cx="6178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cs typeface="+mn-ea"/>
                <a:sym typeface="+mn-lt"/>
              </a:rPr>
              <a:t>JSON</a:t>
            </a:r>
            <a:r>
              <a:rPr lang="zh-CN" altLang="en-US" sz="5400" b="1" dirty="0">
                <a:cs typeface="+mn-ea"/>
                <a:sym typeface="+mn-lt"/>
              </a:rPr>
              <a:t>配置文件详解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600" b="1" dirty="0">
                <a:cs typeface="+mn-ea"/>
                <a:sym typeface="+mn-lt"/>
              </a:rPr>
              <a:t>JSON</a:t>
            </a:r>
            <a:r>
              <a:rPr lang="zh-CN" altLang="en-US" sz="3600" b="1" dirty="0">
                <a:cs typeface="+mn-ea"/>
                <a:sym typeface="+mn-lt"/>
              </a:rPr>
              <a:t>配置</a:t>
            </a:r>
            <a:endParaRPr lang="zh-CN" altLang="en-US" sz="3600" b="1" dirty="0">
              <a:cs typeface="+mn-ea"/>
              <a:sym typeface="+mn-lt"/>
            </a:endParaRPr>
          </a:p>
          <a:p>
            <a:pPr algn="l"/>
            <a:r>
              <a:rPr lang="zh-CN" altLang="en-US" sz="3600" b="1" dirty="0">
                <a:cs typeface="+mn-ea"/>
                <a:sym typeface="+mn-lt"/>
              </a:rPr>
              <a:t>文件</a:t>
            </a:r>
            <a:endParaRPr lang="zh-CN" altLang="en-US" sz="36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56380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090795" y="4040505"/>
            <a:ext cx="6101080" cy="673100"/>
            <a:chOff x="8485" y="6870"/>
            <a:chExt cx="9608" cy="1060"/>
          </a:xfrm>
        </p:grpSpPr>
        <p:sp>
          <p:nvSpPr>
            <p:cNvPr id="16" name="矩形 15"/>
            <p:cNvSpPr/>
            <p:nvPr/>
          </p:nvSpPr>
          <p:spPr>
            <a:xfrm>
              <a:off x="8485" y="6870"/>
              <a:ext cx="9608" cy="10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121" y="6996"/>
              <a:ext cx="83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局部配置文件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:xxx.json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90795" y="2762250"/>
            <a:ext cx="6101080" cy="619760"/>
            <a:chOff x="8485" y="4482"/>
            <a:chExt cx="9608" cy="976"/>
          </a:xfrm>
        </p:grpSpPr>
        <p:sp>
          <p:nvSpPr>
            <p:cNvPr id="8" name="矩形 7"/>
            <p:cNvSpPr/>
            <p:nvPr/>
          </p:nvSpPr>
          <p:spPr>
            <a:xfrm>
              <a:off x="8485" y="4482"/>
              <a:ext cx="9608" cy="9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910" y="4549"/>
              <a:ext cx="8794" cy="82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r>
                <a:rPr lang="zh-CN" sz="2800" dirty="0">
                  <a:solidFill>
                    <a:schemeClr val="bg1"/>
                  </a:solidFill>
                  <a:cs typeface="+mn-ea"/>
                  <a:sym typeface="+mn-lt"/>
                </a:rPr>
                <a:t>全局配置文件：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app.json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21715" y="2654300"/>
            <a:ext cx="3088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600" b="1" dirty="0">
                <a:cs typeface="+mn-ea"/>
                <a:sym typeface="+mn-lt"/>
              </a:rPr>
              <a:t>app.json</a:t>
            </a:r>
            <a:endParaRPr lang="en-US" altLang="zh-CN" sz="36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32530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37260" y="4197985"/>
            <a:ext cx="23031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控制小程序中的页面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238885" y="3742055"/>
            <a:ext cx="1657985" cy="594995"/>
            <a:chOff x="8708" y="6804"/>
            <a:chExt cx="2611" cy="937"/>
          </a:xfrm>
        </p:grpSpPr>
        <p:sp>
          <p:nvSpPr>
            <p:cNvPr id="4" name="矩形 3"/>
            <p:cNvSpPr/>
            <p:nvPr/>
          </p:nvSpPr>
          <p:spPr>
            <a:xfrm>
              <a:off x="8708" y="6804"/>
              <a:ext cx="2611" cy="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931" y="6822"/>
              <a:ext cx="2159" cy="919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pages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键值对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/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94175" y="2109470"/>
            <a:ext cx="2741295" cy="14763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 "pages":[</a:t>
            </a:r>
            <a:endParaRPr lang="zh-CN" altLang="en-US"/>
          </a:p>
          <a:p>
            <a:pPr algn="l"/>
            <a:r>
              <a:rPr lang="zh-CN" altLang="en-US"/>
              <a:t>    "pages/index/index",</a:t>
            </a:r>
            <a:endParaRPr lang="zh-CN" altLang="en-US"/>
          </a:p>
          <a:p>
            <a:pPr algn="l"/>
            <a:r>
              <a:rPr lang="zh-CN" altLang="en-US"/>
              <a:t>    </a:t>
            </a:r>
            <a:r>
              <a:rPr lang="en-US" altLang="zh-CN"/>
              <a:t>......,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  ],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623435" y="3157855"/>
            <a:ext cx="2955290" cy="120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86040" y="3134360"/>
            <a:ext cx="33312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在此处可以加入新的页面，结构参照第一行的格式。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卸载</a:t>
            </a:r>
            <a:r>
              <a:rPr lang="en-US" altLang="zh-CN">
                <a:solidFill>
                  <a:srgbClr val="FF0000"/>
                </a:solidFill>
              </a:rPr>
              <a:t>pages</a:t>
            </a:r>
            <a:r>
              <a:rPr lang="zh-CN" altLang="en-US">
                <a:solidFill>
                  <a:srgbClr val="FF0000"/>
                </a:solidFill>
              </a:rPr>
              <a:t>值中的第一行会默认显示。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编码后请按下</a:t>
            </a:r>
            <a:r>
              <a:rPr lang="en-US" altLang="zh-CN">
                <a:solidFill>
                  <a:srgbClr val="FF0000"/>
                </a:solidFill>
              </a:rPr>
              <a:t>ctrl+s</a:t>
            </a:r>
            <a:r>
              <a:rPr lang="zh-CN" altLang="en-US">
                <a:solidFill>
                  <a:srgbClr val="FF0000"/>
                </a:solidFill>
              </a:rPr>
              <a:t>，保存预览最终效果。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21715" y="2174240"/>
            <a:ext cx="3088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600" b="1" dirty="0">
                <a:cs typeface="+mn-ea"/>
                <a:sym typeface="+mn-lt"/>
              </a:rPr>
              <a:t>app.json</a:t>
            </a:r>
            <a:endParaRPr lang="en-US" altLang="zh-CN" sz="36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72840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37260" y="3717925"/>
            <a:ext cx="2303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控制小程序中的整体导航栏及一部分特殊内容的</a:t>
            </a:r>
            <a:r>
              <a:rPr lang="en-US" altLang="zh-CN"/>
              <a:t>UI</a:t>
            </a:r>
            <a:r>
              <a:rPr lang="zh-CN" altLang="en-US"/>
              <a:t>效果。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238885" y="3261995"/>
            <a:ext cx="1666240" cy="650875"/>
            <a:chOff x="8708" y="6804"/>
            <a:chExt cx="2624" cy="1025"/>
          </a:xfrm>
        </p:grpSpPr>
        <p:sp>
          <p:nvSpPr>
            <p:cNvPr id="4" name="矩形 3"/>
            <p:cNvSpPr/>
            <p:nvPr/>
          </p:nvSpPr>
          <p:spPr>
            <a:xfrm>
              <a:off x="8708" y="6804"/>
              <a:ext cx="2611" cy="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88" y="6910"/>
              <a:ext cx="2444" cy="919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window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键值对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/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94175" y="2109470"/>
            <a:ext cx="1435735" cy="119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 "window":{</a:t>
            </a:r>
            <a:endParaRPr lang="zh-CN" altLang="en-US"/>
          </a:p>
          <a:p>
            <a:pPr algn="l"/>
            <a:r>
              <a:rPr lang="en-US" altLang="zh-CN"/>
              <a:t>......</a:t>
            </a:r>
            <a:r>
              <a:rPr lang="zh-CN" altLang="en-US"/>
              <a:t>  </a:t>
            </a:r>
            <a:endParaRPr lang="zh-CN" altLang="en-US"/>
          </a:p>
          <a:p>
            <a:pPr algn="l"/>
            <a:r>
              <a:rPr lang="zh-CN" altLang="en-US"/>
              <a:t>  </a:t>
            </a:r>
            <a:endParaRPr lang="zh-CN" altLang="en-US"/>
          </a:p>
          <a:p>
            <a:pPr algn="l"/>
            <a:r>
              <a:rPr lang="zh-CN" altLang="en-US"/>
              <a:t>  },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48705" y="1270635"/>
            <a:ext cx="5650230" cy="46615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navigationBarBackgroundColor</a:t>
            </a:r>
            <a:r>
              <a:rPr lang="en-US" altLang="zh-CN"/>
              <a:t>(导航栏颜色)</a:t>
            </a:r>
            <a:endParaRPr lang="en-US" altLang="zh-CN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navigationBarTextStyle(</a:t>
            </a:r>
            <a:r>
              <a:rPr lang="zh-CN" altLang="en-US"/>
              <a:t>导航栏文字颜色</a:t>
            </a:r>
            <a:r>
              <a:rPr lang="en-US" altLang="zh-CN"/>
              <a:t>)</a:t>
            </a:r>
            <a:endParaRPr lang="en-US" altLang="zh-CN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black</a:t>
            </a:r>
            <a:r>
              <a:rPr lang="zh-CN" altLang="en-US"/>
              <a:t>（黑色）、</a:t>
            </a:r>
            <a:r>
              <a:rPr lang="en-US" altLang="zh-CN"/>
              <a:t>white</a:t>
            </a:r>
            <a:r>
              <a:rPr lang="zh-CN" altLang="en-US"/>
              <a:t>（白色）</a:t>
            </a:r>
            <a:endParaRPr lang="en-US" altLang="zh-CN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navigationBarTitleText</a:t>
            </a:r>
            <a:r>
              <a:rPr lang="zh-CN" altLang="en-US"/>
              <a:t>（导航栏的标题文字）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navigationStyle（导航栏默认是否出现）</a:t>
            </a:r>
            <a:endParaRPr lang="zh-CN" altLang="en-US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default（显示）、custom（不显示）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"enablePullDownRefresh": true（开启下拉刷新）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backgroundColor（下拉页面的背景色）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backgroundTextStyle（下拉页面的文字颜色）</a:t>
            </a:r>
            <a:endParaRPr lang="zh-CN" altLang="en-US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dark（暗色）、light（亮色）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4420870" y="2847975"/>
            <a:ext cx="1727835" cy="7537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21715" y="2654300"/>
            <a:ext cx="3088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600" b="1" dirty="0">
                <a:cs typeface="+mn-ea"/>
                <a:sym typeface="+mn-lt"/>
              </a:rPr>
              <a:t>app.json</a:t>
            </a:r>
            <a:endParaRPr lang="en-US" altLang="zh-CN" sz="36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32530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2960" y="4197985"/>
            <a:ext cx="25895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控制小程序中的标签栏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238885" y="3742055"/>
            <a:ext cx="1657985" cy="594995"/>
            <a:chOff x="8708" y="6804"/>
            <a:chExt cx="2611" cy="937"/>
          </a:xfrm>
        </p:grpSpPr>
        <p:sp>
          <p:nvSpPr>
            <p:cNvPr id="4" name="矩形 3"/>
            <p:cNvSpPr/>
            <p:nvPr/>
          </p:nvSpPr>
          <p:spPr>
            <a:xfrm>
              <a:off x="8708" y="6804"/>
              <a:ext cx="2611" cy="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931" y="6822"/>
              <a:ext cx="2248" cy="919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tabBar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键值对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/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94175" y="2109470"/>
            <a:ext cx="1228090" cy="119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"tabBar":{</a:t>
            </a:r>
            <a:endParaRPr lang="zh-CN" altLang="en-US"/>
          </a:p>
          <a:p>
            <a:pPr algn="l"/>
            <a:r>
              <a:rPr lang="zh-CN" altLang="en-US"/>
              <a:t>    </a:t>
            </a:r>
            <a:r>
              <a:rPr lang="en-US" altLang="zh-CN"/>
              <a:t>......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  },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540250" y="2919730"/>
            <a:ext cx="1430020" cy="120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29325" y="1013460"/>
            <a:ext cx="5558790" cy="50774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color（文字颜色）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selectedColo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（标签选中后的文字颜色）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backgroundColor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标签栏背景色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borderStyle</a:t>
            </a:r>
            <a:r>
              <a:rPr lang="zh-CN" altLang="en-US">
                <a:solidFill>
                  <a:schemeClr val="tx1"/>
                </a:solidFill>
              </a:rPr>
              <a:t>（标签栏上边框颜色）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/>
                </a:solidFill>
              </a:rPr>
              <a:t>black （黑色）、 white（白色）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position（标签栏位置）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/>
                </a:solidFill>
              </a:rPr>
              <a:t>bottom（底部，默认） 、top（顶部）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list（标签栏按钮具体设置，里面应有</a:t>
            </a:r>
            <a:r>
              <a:rPr lang="en-US" altLang="zh-CN">
                <a:solidFill>
                  <a:schemeClr val="tx1"/>
                </a:solidFill>
              </a:rPr>
              <a:t>2~5</a:t>
            </a:r>
            <a:r>
              <a:rPr lang="zh-CN" altLang="en-US">
                <a:solidFill>
                  <a:schemeClr val="tx1"/>
                </a:solidFill>
              </a:rPr>
              <a:t>个对象）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/>
                </a:solidFill>
              </a:rPr>
              <a:t>text（按钮上的文字内容）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/>
                </a:solidFill>
              </a:rPr>
              <a:t>pagePath（点击后访问的路径）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/>
                </a:solidFill>
              </a:rPr>
              <a:t>iconPath(</a:t>
            </a:r>
            <a:r>
              <a:rPr lang="zh-CN" altLang="en-US">
                <a:solidFill>
                  <a:schemeClr val="tx1"/>
                </a:solidFill>
              </a:rPr>
              <a:t>正常情况下按钮图标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/>
                </a:solidFill>
              </a:rPr>
              <a:t>selectedIconPath</a:t>
            </a:r>
            <a:r>
              <a:rPr lang="zh-CN" altLang="en-US">
                <a:solidFill>
                  <a:schemeClr val="tx1"/>
                </a:solidFill>
              </a:rPr>
              <a:t>（选中情况下按钮图标）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53210" y="1406525"/>
            <a:ext cx="3242945" cy="433070"/>
            <a:chOff x="11684" y="6212"/>
            <a:chExt cx="5107" cy="682"/>
          </a:xfrm>
        </p:grpSpPr>
        <p:sp>
          <p:nvSpPr>
            <p:cNvPr id="19" name="矩形 18"/>
            <p:cNvSpPr/>
            <p:nvPr/>
          </p:nvSpPr>
          <p:spPr>
            <a:xfrm>
              <a:off x="11684" y="6212"/>
              <a:ext cx="5107" cy="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645" y="6287"/>
              <a:ext cx="3672" cy="5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需要使用图标（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ICON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53210" y="2120265"/>
            <a:ext cx="5518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600"/>
              <a:t>访问：https://www.iconfont.cn</a:t>
            </a:r>
            <a:endParaRPr lang="zh-CN" altLang="en-US" sz="1600"/>
          </a:p>
          <a:p>
            <a:pPr algn="just">
              <a:lnSpc>
                <a:spcPct val="150000"/>
              </a:lnSpc>
            </a:pPr>
            <a:r>
              <a:rPr lang="zh-CN" altLang="en-US" sz="1600"/>
              <a:t>需求：要有新浪账号</a:t>
            </a:r>
            <a:endParaRPr lang="zh-CN" altLang="en-US" sz="1600"/>
          </a:p>
        </p:txBody>
      </p:sp>
      <p:pic>
        <p:nvPicPr>
          <p:cNvPr id="2" name="图片 1" descr="2020-02-23_133308"/>
          <p:cNvPicPr>
            <a:picLocks noChangeAspect="1"/>
          </p:cNvPicPr>
          <p:nvPr/>
        </p:nvPicPr>
        <p:blipFill>
          <a:blip r:embed="rId1"/>
          <a:srcRect b="28152"/>
          <a:stretch>
            <a:fillRect/>
          </a:stretch>
        </p:blipFill>
        <p:spPr>
          <a:xfrm>
            <a:off x="1553210" y="3085465"/>
            <a:ext cx="10058400" cy="30111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70240" y="3122295"/>
            <a:ext cx="1584960" cy="3930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cs typeface="+mn-ea"/>
                <a:sym typeface="+mn-lt"/>
              </a:rPr>
              <a:t>局部</a:t>
            </a:r>
            <a:r>
              <a:rPr lang="en-US" altLang="zh-CN" sz="3600" b="1" dirty="0">
                <a:cs typeface="+mn-ea"/>
                <a:sym typeface="+mn-lt"/>
              </a:rPr>
              <a:t>JSON</a:t>
            </a:r>
            <a:r>
              <a:rPr lang="zh-CN" altLang="en-US" sz="3600" b="1" dirty="0">
                <a:cs typeface="+mn-ea"/>
                <a:sym typeface="+mn-lt"/>
              </a:rPr>
              <a:t>配置文件</a:t>
            </a:r>
            <a:endParaRPr lang="zh-CN" altLang="en-US" sz="36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56380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35500" y="3279140"/>
            <a:ext cx="5518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600"/>
              <a:t>内容与</a:t>
            </a:r>
            <a:r>
              <a:rPr lang="en-US" altLang="zh-CN" sz="1600"/>
              <a:t>app.json</a:t>
            </a:r>
            <a:r>
              <a:rPr lang="zh-CN" altLang="en-US" sz="1600"/>
              <a:t>基本一模一样。当局部</a:t>
            </a:r>
            <a:r>
              <a:rPr lang="en-US" altLang="zh-CN" sz="1600"/>
              <a:t>json</a:t>
            </a:r>
            <a:r>
              <a:rPr lang="zh-CN" altLang="en-US" sz="1600"/>
              <a:t>配置文件与全局</a:t>
            </a:r>
            <a:r>
              <a:rPr lang="en-US" altLang="zh-CN" sz="1600"/>
              <a:t>json</a:t>
            </a:r>
            <a:r>
              <a:rPr lang="zh-CN" altLang="en-US" sz="1600"/>
              <a:t>配置文件冲突时。局部</a:t>
            </a:r>
            <a:r>
              <a:rPr lang="en-US" altLang="zh-CN" sz="1600"/>
              <a:t>json</a:t>
            </a:r>
            <a:r>
              <a:rPr lang="zh-CN" altLang="en-US" sz="1600"/>
              <a:t>配置文件的配置项会覆盖全局</a:t>
            </a:r>
            <a:r>
              <a:rPr lang="en-US" altLang="zh-CN" sz="1600"/>
              <a:t>json</a:t>
            </a:r>
            <a:r>
              <a:rPr lang="zh-CN" altLang="en-US" sz="1600"/>
              <a:t>配置文件。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7DC2"/>
      </a:accent1>
      <a:accent2>
        <a:srgbClr val="03509C"/>
      </a:accent2>
      <a:accent3>
        <a:srgbClr val="6CAFE1"/>
      </a:accent3>
      <a:accent4>
        <a:srgbClr val="F17B1C"/>
      </a:accent4>
      <a:accent5>
        <a:srgbClr val="FDBB2F"/>
      </a:accent5>
      <a:accent6>
        <a:srgbClr val="7AC141"/>
      </a:accent6>
      <a:hlink>
        <a:srgbClr val="027DC2"/>
      </a:hlink>
      <a:folHlink>
        <a:srgbClr val="BFBFB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>宽屏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weizhi</dc:creator>
  <cp:lastModifiedBy>MrQin</cp:lastModifiedBy>
  <cp:revision>116</cp:revision>
  <dcterms:created xsi:type="dcterms:W3CDTF">2017-10-25T03:11:00Z</dcterms:created>
  <dcterms:modified xsi:type="dcterms:W3CDTF">2020-02-23T05:39:23Z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2052-11.8.2.8411</vt:lpwstr>
  </property>
  <property fmtid="{D5CDD505-2E9C-101B-9397-08002B2CF9AE}" name="NXPowerLiteLastOptimized" pid="3">
    <vt:lpwstr>253199</vt:lpwstr>
  </property>
  <property fmtid="{D5CDD505-2E9C-101B-9397-08002B2CF9AE}" name="NXPowerLiteSettings" pid="4">
    <vt:lpwstr>C700052003A000</vt:lpwstr>
  </property>
  <property fmtid="{D5CDD505-2E9C-101B-9397-08002B2CF9AE}" name="NXPowerLiteVersion" pid="5">
    <vt:lpwstr>D8.0.2</vt:lpwstr>
  </property>
</Properties>
</file>