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4" r:id="rId1"/>
  </p:sldMasterIdLst>
  <p:notesMasterIdLst>
    <p:notesMasterId r:id="rId37"/>
  </p:notesMasterIdLst>
  <p:handoutMasterIdLst>
    <p:handoutMasterId r:id="rId38"/>
  </p:handoutMasterIdLst>
  <p:sldIdLst>
    <p:sldId id="276" r:id="rId2"/>
    <p:sldId id="342" r:id="rId3"/>
    <p:sldId id="438" r:id="rId4"/>
    <p:sldId id="439" r:id="rId5"/>
    <p:sldId id="418" r:id="rId6"/>
    <p:sldId id="419" r:id="rId7"/>
    <p:sldId id="400" r:id="rId8"/>
    <p:sldId id="422" r:id="rId9"/>
    <p:sldId id="421" r:id="rId10"/>
    <p:sldId id="423" r:id="rId11"/>
    <p:sldId id="405" r:id="rId12"/>
    <p:sldId id="406" r:id="rId13"/>
    <p:sldId id="408" r:id="rId14"/>
    <p:sldId id="413" r:id="rId15"/>
    <p:sldId id="437" r:id="rId16"/>
    <p:sldId id="434" r:id="rId17"/>
    <p:sldId id="425" r:id="rId18"/>
    <p:sldId id="348" r:id="rId19"/>
    <p:sldId id="410" r:id="rId20"/>
    <p:sldId id="426" r:id="rId21"/>
    <p:sldId id="415" r:id="rId22"/>
    <p:sldId id="435" r:id="rId23"/>
    <p:sldId id="430" r:id="rId24"/>
    <p:sldId id="444" r:id="rId25"/>
    <p:sldId id="424" r:id="rId26"/>
    <p:sldId id="329" r:id="rId27"/>
    <p:sldId id="333" r:id="rId28"/>
    <p:sldId id="432" r:id="rId29"/>
    <p:sldId id="331" r:id="rId30"/>
    <p:sldId id="433" r:id="rId31"/>
    <p:sldId id="441" r:id="rId32"/>
    <p:sldId id="431" r:id="rId33"/>
    <p:sldId id="429" r:id="rId34"/>
    <p:sldId id="339" r:id="rId35"/>
    <p:sldId id="399" r:id="rId36"/>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1C21"/>
    <a:srgbClr val="CD222B"/>
    <a:srgbClr val="00AEE3"/>
    <a:srgbClr val="1586C1"/>
    <a:srgbClr val="EAEAEA"/>
    <a:srgbClr val="58A62E"/>
    <a:srgbClr val="04682A"/>
    <a:srgbClr val="CCCCCC"/>
    <a:srgbClr val="9B9C9C"/>
    <a:srgbClr val="C3422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073A0DAA-6AF3-43AB-8588-CEC1D06C72B9}">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57" autoAdjust="0"/>
    <p:restoredTop sz="78665" autoAdjust="0"/>
  </p:normalViewPr>
  <p:slideViewPr>
    <p:cSldViewPr snapToGrid="0" snapToObjects="1" showGuides="1">
      <p:cViewPr>
        <p:scale>
          <a:sx n="150" d="100"/>
          <a:sy n="150" d="100"/>
        </p:scale>
        <p:origin x="-192" y="-96"/>
      </p:cViewPr>
      <p:guideLst>
        <p:guide orient="horz"/>
        <p:guide pos="2991"/>
        <p:guide pos="28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214951936317695"/>
          <c:y val="0.0468842729970326"/>
          <c:w val="0.750375849036569"/>
          <c:h val="0.767159769761456"/>
        </c:manualLayout>
      </c:layout>
      <c:barChart>
        <c:barDir val="col"/>
        <c:grouping val="clustered"/>
        <c:varyColors val="0"/>
        <c:ser>
          <c:idx val="1"/>
          <c:order val="0"/>
          <c:tx>
            <c:strRef>
              <c:f>Sheet1!$C$1</c:f>
              <c:strCache>
                <c:ptCount val="1"/>
                <c:pt idx="0">
                  <c:v>Untuned</c:v>
                </c:pt>
              </c:strCache>
            </c:strRef>
          </c:tx>
          <c:spPr>
            <a:gradFill flip="none" rotWithShape="1">
              <a:gsLst>
                <a:gs pos="25000">
                  <a:srgbClr val="58A62E"/>
                </a:gs>
                <a:gs pos="100000">
                  <a:srgbClr val="04682A"/>
                </a:gs>
              </a:gsLst>
              <a:lin ang="5100000" scaled="0"/>
              <a:tileRect/>
            </a:gradFill>
            <a:ln w="12700" cmpd="sng">
              <a:solidFill>
                <a:sysClr val="window" lastClr="FFFFFF">
                  <a:lumMod val="85000"/>
                </a:sysClr>
              </a:solidFill>
            </a:ln>
            <a:effectLst>
              <a:outerShdw blurRad="76200" dist="63500" dir="8280000" algn="tl" rotWithShape="0">
                <a:srgbClr val="000000">
                  <a:alpha val="20000"/>
                </a:srgbClr>
              </a:outerShdw>
            </a:effectLst>
          </c:spPr>
          <c:invertIfNegative val="0"/>
          <c:cat>
            <c:strRef>
              <c:f>Sheet1!$A$2:$A$3</c:f>
              <c:strCache>
                <c:ptCount val="2"/>
                <c:pt idx="0">
                  <c:v>Reads</c:v>
                </c:pt>
                <c:pt idx="1">
                  <c:v>Writes</c:v>
                </c:pt>
              </c:strCache>
            </c:strRef>
          </c:cat>
          <c:val>
            <c:numRef>
              <c:f>Sheet1!$C$2:$C$3</c:f>
              <c:numCache>
                <c:formatCode>General</c:formatCode>
                <c:ptCount val="2"/>
                <c:pt idx="0">
                  <c:v>200000.0</c:v>
                </c:pt>
                <c:pt idx="1">
                  <c:v>180000.0</c:v>
                </c:pt>
              </c:numCache>
            </c:numRef>
          </c:val>
        </c:ser>
        <c:ser>
          <c:idx val="2"/>
          <c:order val="1"/>
          <c:tx>
            <c:strRef>
              <c:f>Sheet1!$D$1</c:f>
              <c:strCache>
                <c:ptCount val="1"/>
                <c:pt idx="0">
                  <c:v>Tuned</c:v>
                </c:pt>
              </c:strCache>
            </c:strRef>
          </c:tx>
          <c:spPr>
            <a:gradFill flip="none" rotWithShape="1">
              <a:gsLst>
                <a:gs pos="25000">
                  <a:srgbClr val="ED861D"/>
                </a:gs>
                <a:gs pos="100000">
                  <a:srgbClr val="C3422C"/>
                </a:gs>
              </a:gsLst>
              <a:lin ang="5100000" scaled="0"/>
              <a:tileRect/>
            </a:gradFill>
            <a:ln w="12700" cmpd="sng">
              <a:solidFill>
                <a:sysClr val="window" lastClr="FFFFFF">
                  <a:lumMod val="85000"/>
                </a:sysClr>
              </a:solidFill>
            </a:ln>
            <a:effectLst>
              <a:outerShdw blurRad="76200" dist="63500" dir="8280000" rotWithShape="0">
                <a:srgbClr val="000000">
                  <a:alpha val="20000"/>
                </a:srgbClr>
              </a:outerShdw>
            </a:effectLst>
            <a:scene3d>
              <a:camera prst="orthographicFront"/>
              <a:lightRig rig="threePt" dir="t"/>
            </a:scene3d>
            <a:sp3d/>
          </c:spPr>
          <c:invertIfNegative val="0"/>
          <c:dPt>
            <c:idx val="0"/>
            <c:invertIfNegative val="0"/>
            <c:bubble3D val="0"/>
          </c:dPt>
          <c:cat>
            <c:strRef>
              <c:f>Sheet1!$A$2:$A$3</c:f>
              <c:strCache>
                <c:ptCount val="2"/>
                <c:pt idx="0">
                  <c:v>Reads</c:v>
                </c:pt>
                <c:pt idx="1">
                  <c:v>Writes</c:v>
                </c:pt>
              </c:strCache>
            </c:strRef>
          </c:cat>
          <c:val>
            <c:numRef>
              <c:f>Sheet1!$D$2:$D$3</c:f>
              <c:numCache>
                <c:formatCode>General</c:formatCode>
                <c:ptCount val="2"/>
                <c:pt idx="0">
                  <c:v>704000.0</c:v>
                </c:pt>
                <c:pt idx="1">
                  <c:v>633000.0</c:v>
                </c:pt>
              </c:numCache>
            </c:numRef>
          </c:val>
        </c:ser>
        <c:dLbls>
          <c:showLegendKey val="0"/>
          <c:showVal val="0"/>
          <c:showCatName val="0"/>
          <c:showSerName val="0"/>
          <c:showPercent val="0"/>
          <c:showBubbleSize val="0"/>
        </c:dLbls>
        <c:gapWidth val="150"/>
        <c:axId val="1798563192"/>
        <c:axId val="1798559928"/>
      </c:barChart>
      <c:catAx>
        <c:axId val="1798563192"/>
        <c:scaling>
          <c:orientation val="minMax"/>
        </c:scaling>
        <c:delete val="0"/>
        <c:axPos val="b"/>
        <c:majorTickMark val="out"/>
        <c:minorTickMark val="none"/>
        <c:tickLblPos val="nextTo"/>
        <c:txPr>
          <a:bodyPr/>
          <a:lstStyle/>
          <a:p>
            <a:pPr>
              <a:defRPr sz="800" kern="0" cap="all" spc="150" baseline="0">
                <a:solidFill>
                  <a:schemeClr val="bg1"/>
                </a:solidFill>
              </a:defRPr>
            </a:pPr>
            <a:endParaRPr lang="en-US"/>
          </a:p>
        </c:txPr>
        <c:crossAx val="1798559928"/>
        <c:crosses val="autoZero"/>
        <c:auto val="1"/>
        <c:lblAlgn val="ctr"/>
        <c:lblOffset val="100"/>
        <c:noMultiLvlLbl val="0"/>
      </c:catAx>
      <c:valAx>
        <c:axId val="1798559928"/>
        <c:scaling>
          <c:orientation val="minMax"/>
        </c:scaling>
        <c:delete val="0"/>
        <c:axPos val="l"/>
        <c:majorGridlines/>
        <c:numFmt formatCode="General" sourceLinked="1"/>
        <c:majorTickMark val="none"/>
        <c:minorTickMark val="none"/>
        <c:tickLblPos val="nextTo"/>
        <c:txPr>
          <a:bodyPr/>
          <a:lstStyle/>
          <a:p>
            <a:pPr>
              <a:defRPr sz="800" kern="1200"/>
            </a:pPr>
            <a:endParaRPr lang="en-US"/>
          </a:p>
        </c:txPr>
        <c:crossAx val="1798563192"/>
        <c:crosses val="autoZero"/>
        <c:crossBetween val="between"/>
      </c:valAx>
      <c:spPr>
        <a:solidFill>
          <a:sysClr val="window" lastClr="FFFFFF"/>
        </a:solidFill>
        <a:ln>
          <a:noFill/>
        </a:ln>
      </c:spPr>
    </c:plotArea>
    <c:legend>
      <c:legendPos val="b"/>
      <c:layout>
        <c:manualLayout>
          <c:xMode val="edge"/>
          <c:yMode val="edge"/>
          <c:x val="0.248218574448105"/>
          <c:y val="0.891723638402766"/>
          <c:w val="0.692353411575765"/>
          <c:h val="0.0599348949094967"/>
        </c:manualLayout>
      </c:layout>
      <c:overlay val="0"/>
      <c:spPr>
        <a:noFill/>
        <a:ln>
          <a:noFill/>
        </a:ln>
      </c:spPr>
      <c:txPr>
        <a:bodyPr/>
        <a:lstStyle/>
        <a:p>
          <a:pPr>
            <a:defRPr sz="900"/>
          </a:pPr>
          <a:endParaRPr lang="en-US"/>
        </a:p>
      </c:txPr>
    </c:legend>
    <c:plotVisOnly val="1"/>
    <c:dispBlanksAs val="gap"/>
    <c:showDLblsOverMax val="0"/>
  </c:chart>
  <c:txPr>
    <a:bodyPr/>
    <a:lstStyle/>
    <a:p>
      <a:pPr>
        <a:defRPr sz="1800"/>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30FC77-65A1-CB40-A113-9CC89795C62F}" type="datetimeFigureOut">
              <a:rPr lang="en-US" smtClean="0"/>
              <a:t>5/14/13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346C84-2ECD-DB45-959B-CB6B13D16334}" type="slidenum">
              <a:rPr lang="en-US" smtClean="0"/>
              <a:t>‹#›</a:t>
            </a:fld>
            <a:endParaRPr lang="en-US" dirty="0"/>
          </a:p>
        </p:txBody>
      </p:sp>
    </p:spTree>
    <p:extLst>
      <p:ext uri="{BB962C8B-B14F-4D97-AF65-F5344CB8AC3E}">
        <p14:creationId xmlns:p14="http://schemas.microsoft.com/office/powerpoint/2010/main" val="41629221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19D57C-DFC8-4B4B-A142-D0E121CAC635}" type="datetimeFigureOut">
              <a:rPr lang="en-US" smtClean="0"/>
              <a:t>5/14/13</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AA0EFC-B410-DF48-A3D6-5C21FCCD981E}" type="slidenum">
              <a:rPr lang="en-US" smtClean="0"/>
              <a:t>‹#›</a:t>
            </a:fld>
            <a:endParaRPr lang="en-US" dirty="0"/>
          </a:p>
        </p:txBody>
      </p:sp>
    </p:spTree>
    <p:extLst>
      <p:ext uri="{BB962C8B-B14F-4D97-AF65-F5344CB8AC3E}">
        <p14:creationId xmlns:p14="http://schemas.microsoft.com/office/powerpoint/2010/main" val="4214408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16:04) -----</a:t>
            </a:r>
          </a:p>
          <a:p>
            <a:r>
              <a:rPr lang="en-US"/>
              <a:t>Additional info is provided in this section for some slides.</a:t>
            </a:r>
          </a:p>
        </p:txBody>
      </p:sp>
      <p:sp>
        <p:nvSpPr>
          <p:cNvPr id="4" name="Slide Number Placeholder 3"/>
          <p:cNvSpPr>
            <a:spLocks noGrp="1"/>
          </p:cNvSpPr>
          <p:nvPr>
            <p:ph type="sldNum" sz="quarter" idx="10"/>
          </p:nvPr>
        </p:nvSpPr>
        <p:spPr/>
        <p:txBody>
          <a:bodyPr/>
          <a:lstStyle/>
          <a:p>
            <a:fld id="{6AAA0EFC-B410-DF48-A3D6-5C21FCCD981E}" type="slidenum">
              <a:rPr lang="en-US" smtClean="0"/>
              <a:t>1</a:t>
            </a:fld>
            <a:endParaRPr lang="en-US" dirty="0"/>
          </a:p>
        </p:txBody>
      </p:sp>
    </p:spTree>
    <p:extLst>
      <p:ext uri="{BB962C8B-B14F-4D97-AF65-F5344CB8AC3E}">
        <p14:creationId xmlns:p14="http://schemas.microsoft.com/office/powerpoint/2010/main" val="778929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16:06) -----</a:t>
            </a:r>
          </a:p>
          <a:p>
            <a:r>
              <a:rPr lang="en-US"/>
              <a:t>NUMA info is provided by the System Locality Information Table (SLIT) in ACPI.</a:t>
            </a:r>
          </a:p>
        </p:txBody>
      </p:sp>
      <p:sp>
        <p:nvSpPr>
          <p:cNvPr id="4" name="Slide Number Placeholder 3"/>
          <p:cNvSpPr>
            <a:spLocks noGrp="1"/>
          </p:cNvSpPr>
          <p:nvPr>
            <p:ph type="sldNum" sz="quarter" idx="10"/>
          </p:nvPr>
        </p:nvSpPr>
        <p:spPr/>
        <p:txBody>
          <a:bodyPr/>
          <a:lstStyle/>
          <a:p>
            <a:fld id="{6AAA0EFC-B410-DF48-A3D6-5C21FCCD981E}" type="slidenum">
              <a:rPr lang="en-US" smtClean="0"/>
              <a:t>10</a:t>
            </a:fld>
            <a:endParaRPr lang="en-US" dirty="0"/>
          </a:p>
        </p:txBody>
      </p:sp>
    </p:spTree>
    <p:extLst>
      <p:ext uri="{BB962C8B-B14F-4D97-AF65-F5344CB8AC3E}">
        <p14:creationId xmlns:p14="http://schemas.microsoft.com/office/powerpoint/2010/main" val="2665467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11</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12</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13</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14</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15</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16:07) -----</a:t>
            </a:r>
          </a:p>
          <a:p>
            <a:r>
              <a:rPr lang="en-US"/>
              <a:t>These settings are not persistent</a:t>
            </a:r>
          </a:p>
        </p:txBody>
      </p:sp>
      <p:sp>
        <p:nvSpPr>
          <p:cNvPr id="4" name="Slide Number Placeholder 3"/>
          <p:cNvSpPr>
            <a:spLocks noGrp="1"/>
          </p:cNvSpPr>
          <p:nvPr>
            <p:ph type="sldNum" sz="quarter" idx="10"/>
          </p:nvPr>
        </p:nvSpPr>
        <p:spPr/>
        <p:txBody>
          <a:bodyPr/>
          <a:lstStyle/>
          <a:p>
            <a:fld id="{6AAA0EFC-B410-DF48-A3D6-5C21FCCD981E}" type="slidenum">
              <a:rPr lang="en-US" smtClean="0"/>
              <a:t>16</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16:07) -----</a:t>
            </a:r>
          </a:p>
          <a:p>
            <a:r>
              <a:rPr lang="en-US"/>
              <a:t>Some IRQs perform better when grouped, while extremely high-usage IRQs perform best on separate cores.  In some cases, tuning for bandwidth requires a different grouping than tuning for IOPS.</a:t>
            </a:r>
          </a:p>
        </p:txBody>
      </p:sp>
      <p:sp>
        <p:nvSpPr>
          <p:cNvPr id="4" name="Slide Number Placeholder 3"/>
          <p:cNvSpPr>
            <a:spLocks noGrp="1"/>
          </p:cNvSpPr>
          <p:nvPr>
            <p:ph type="sldNum" sz="quarter" idx="10"/>
          </p:nvPr>
        </p:nvSpPr>
        <p:spPr/>
        <p:txBody>
          <a:bodyPr/>
          <a:lstStyle/>
          <a:p>
            <a:fld id="{6AAA0EFC-B410-DF48-A3D6-5C21FCCD981E}" type="slidenum">
              <a:rPr lang="en-US" smtClean="0"/>
              <a:t>17</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16:07) -----</a:t>
            </a:r>
          </a:p>
          <a:p>
            <a:r>
              <a:rPr lang="en-US"/>
              <a:t>Sometimes kernel threads cannot be pinned from userspace.</a:t>
            </a:r>
          </a:p>
        </p:txBody>
      </p:sp>
      <p:sp>
        <p:nvSpPr>
          <p:cNvPr id="4" name="Slide Number Placeholder 3"/>
          <p:cNvSpPr>
            <a:spLocks noGrp="1"/>
          </p:cNvSpPr>
          <p:nvPr>
            <p:ph type="sldNum" sz="quarter" idx="10"/>
          </p:nvPr>
        </p:nvSpPr>
        <p:spPr/>
        <p:txBody>
          <a:bodyPr/>
          <a:lstStyle/>
          <a:p>
            <a:fld id="{6AAA0EFC-B410-DF48-A3D6-5C21FCCD981E}" type="slidenum">
              <a:rPr lang="en-US" smtClean="0"/>
              <a:t>18</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16:08) -----</a:t>
            </a:r>
          </a:p>
          <a:p>
            <a:r>
              <a:rPr lang="en-US"/>
              <a:t>Flash storage latency is fairly consistent and thus does not provide a useful contribution to the entropy pool (add_random).  Rotational seems to impact how adjacent small I/Os are combined, in a way that is in some cases beneficial to non-rotational devices.</a:t>
            </a:r>
          </a:p>
        </p:txBody>
      </p:sp>
      <p:sp>
        <p:nvSpPr>
          <p:cNvPr id="4" name="Slide Number Placeholder 3"/>
          <p:cNvSpPr>
            <a:spLocks noGrp="1"/>
          </p:cNvSpPr>
          <p:nvPr>
            <p:ph type="sldNum" sz="quarter" idx="10"/>
          </p:nvPr>
        </p:nvSpPr>
        <p:spPr/>
        <p:txBody>
          <a:bodyPr/>
          <a:lstStyle/>
          <a:p>
            <a:fld id="{6AAA0EFC-B410-DF48-A3D6-5C21FCCD981E}" type="slidenum">
              <a:rPr lang="en-US" smtClean="0"/>
              <a:t>19</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2</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16:08) -----</a:t>
            </a:r>
          </a:p>
          <a:p>
            <a:r>
              <a:rPr lang="en-US"/>
              <a:t>The udev daemon runs when the KOBJ_ADD uevent fires, which is triggered by device_register().  Use of any sysfs files created after device_register() may introduce race conditions in udev rules.</a:t>
            </a:r>
          </a:p>
        </p:txBody>
      </p:sp>
      <p:sp>
        <p:nvSpPr>
          <p:cNvPr id="4" name="Slide Number Placeholder 3"/>
          <p:cNvSpPr>
            <a:spLocks noGrp="1"/>
          </p:cNvSpPr>
          <p:nvPr>
            <p:ph type="sldNum" sz="quarter" idx="10"/>
          </p:nvPr>
        </p:nvSpPr>
        <p:spPr/>
        <p:txBody>
          <a:bodyPr/>
          <a:lstStyle/>
          <a:p>
            <a:fld id="{6AAA0EFC-B410-DF48-A3D6-5C21FCCD981E}" type="slidenum">
              <a:rPr lang="en-US" smtClean="0"/>
              <a:t>20</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16:08) -----</a:t>
            </a:r>
          </a:p>
          <a:p>
            <a:r>
              <a:rPr lang="en-US"/>
              <a:t>Only one of these methods is necessary, but it varies from platform to platform. Verify that /sys/devices/system/cpu/cpu0/cpuidle does not exist to be sure.</a:t>
            </a:r>
          </a:p>
        </p:txBody>
      </p:sp>
      <p:sp>
        <p:nvSpPr>
          <p:cNvPr id="4" name="Slide Number Placeholder 3"/>
          <p:cNvSpPr>
            <a:spLocks noGrp="1"/>
          </p:cNvSpPr>
          <p:nvPr>
            <p:ph type="sldNum" sz="quarter" idx="10"/>
          </p:nvPr>
        </p:nvSpPr>
        <p:spPr/>
        <p:txBody>
          <a:bodyPr/>
          <a:lstStyle/>
          <a:p>
            <a:fld id="{6AAA0EFC-B410-DF48-A3D6-5C21FCCD981E}" type="slidenum">
              <a:rPr lang="en-US" smtClean="0"/>
              <a:t>21</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22</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23</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16:09) -----</a:t>
            </a:r>
          </a:p>
          <a:p>
            <a:r>
              <a:rPr lang="en-US"/>
              <a:t>Even greater gains in performance are possible - this configuration was tuned up to the limitations of the hardware.  Further gains are in development.</a:t>
            </a:r>
          </a:p>
        </p:txBody>
      </p:sp>
      <p:sp>
        <p:nvSpPr>
          <p:cNvPr id="4" name="Slide Number Placeholder 3"/>
          <p:cNvSpPr>
            <a:spLocks noGrp="1"/>
          </p:cNvSpPr>
          <p:nvPr>
            <p:ph type="sldNum" sz="quarter" idx="10"/>
          </p:nvPr>
        </p:nvSpPr>
        <p:spPr/>
        <p:txBody>
          <a:bodyPr/>
          <a:lstStyle/>
          <a:p>
            <a:fld id="{6AAA0EFC-B410-DF48-A3D6-5C21FCCD981E}" type="slidenum">
              <a:rPr lang="en-US" smtClean="0"/>
              <a:t>24</a:t>
            </a:fld>
            <a:endParaRPr lang="en-US" dirty="0"/>
          </a:p>
        </p:txBody>
      </p:sp>
    </p:spTree>
    <p:extLst>
      <p:ext uri="{BB962C8B-B14F-4D97-AF65-F5344CB8AC3E}">
        <p14:creationId xmlns:p14="http://schemas.microsoft.com/office/powerpoint/2010/main" val="1085976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25</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26</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27</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28</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29</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3</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30</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31</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32</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33</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34</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4</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16:05) -----</a:t>
            </a:r>
          </a:p>
          <a:p>
            <a:r>
              <a:rPr lang="en-US"/>
              <a:t>In addition to memory access, I/O access is also non-uniform.</a:t>
            </a:r>
          </a:p>
        </p:txBody>
      </p:sp>
      <p:sp>
        <p:nvSpPr>
          <p:cNvPr id="4" name="Slide Number Placeholder 3"/>
          <p:cNvSpPr>
            <a:spLocks noGrp="1"/>
          </p:cNvSpPr>
          <p:nvPr>
            <p:ph type="sldNum" sz="quarter" idx="10"/>
          </p:nvPr>
        </p:nvSpPr>
        <p:spPr/>
        <p:txBody>
          <a:bodyPr/>
          <a:lstStyle/>
          <a:p>
            <a:fld id="{6AAA0EFC-B410-DF48-A3D6-5C21FCCD981E}" type="slidenum">
              <a:rPr lang="en-US" smtClean="0"/>
              <a:t>5</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16:05) -----</a:t>
            </a:r>
          </a:p>
          <a:p>
            <a:r>
              <a:rPr lang="en-US"/>
              <a:t>pictured: HP DL380p, DL580, DL980 (up to 160 CPU threads); numactl displays the distance between NUMA nodes</a:t>
            </a:r>
          </a:p>
        </p:txBody>
      </p:sp>
      <p:sp>
        <p:nvSpPr>
          <p:cNvPr id="4" name="Slide Number Placeholder 3"/>
          <p:cNvSpPr>
            <a:spLocks noGrp="1"/>
          </p:cNvSpPr>
          <p:nvPr>
            <p:ph type="sldNum" sz="quarter" idx="10"/>
          </p:nvPr>
        </p:nvSpPr>
        <p:spPr/>
        <p:txBody>
          <a:bodyPr/>
          <a:lstStyle/>
          <a:p>
            <a:fld id="{6AAA0EFC-B410-DF48-A3D6-5C21FCCD981E}" type="slidenum">
              <a:rPr lang="en-US" smtClean="0"/>
              <a:t>6</a:t>
            </a:fld>
            <a:endParaRPr lang="en-US" dirty="0"/>
          </a:p>
        </p:txBody>
      </p:sp>
    </p:spTree>
    <p:extLst>
      <p:ext uri="{BB962C8B-B14F-4D97-AF65-F5344CB8AC3E}">
        <p14:creationId xmlns:p14="http://schemas.microsoft.com/office/powerpoint/2010/main" val="2499402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16:05) -----</a:t>
            </a:r>
          </a:p>
          <a:p>
            <a:r>
              <a:rPr lang="en-US"/>
              <a:t>Storage is connected to the database servers via FibreChannel, Infiniband, or iSCSI.  Database servers are connected to clients via Ethernet.  Without optimizing database servers, backend storage performance is not fully realized.</a:t>
            </a:r>
          </a:p>
        </p:txBody>
      </p:sp>
      <p:sp>
        <p:nvSpPr>
          <p:cNvPr id="4" name="Slide Number Placeholder 3"/>
          <p:cNvSpPr>
            <a:spLocks noGrp="1"/>
          </p:cNvSpPr>
          <p:nvPr>
            <p:ph type="sldNum" sz="quarter" idx="10"/>
          </p:nvPr>
        </p:nvSpPr>
        <p:spPr/>
        <p:txBody>
          <a:bodyPr/>
          <a:lstStyle/>
          <a:p>
            <a:fld id="{6AAA0EFC-B410-DF48-A3D6-5C21FCCD981E}" type="slidenum">
              <a:rPr lang="en-US" smtClean="0"/>
              <a:t>7</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16:06) -----</a:t>
            </a:r>
          </a:p>
          <a:p>
            <a:r>
              <a:rPr lang="en-US"/>
              <a:t>I/O Hubs and sockets are connected via QPI.  Westmere arch is the same as Nehalem.  Ivy Bridge is the same as Sandy Bridge.</a:t>
            </a:r>
          </a:p>
        </p:txBody>
      </p:sp>
      <p:sp>
        <p:nvSpPr>
          <p:cNvPr id="4" name="Slide Number Placeholder 3"/>
          <p:cNvSpPr>
            <a:spLocks noGrp="1"/>
          </p:cNvSpPr>
          <p:nvPr>
            <p:ph type="sldNum" sz="quarter" idx="10"/>
          </p:nvPr>
        </p:nvSpPr>
        <p:spPr/>
        <p:txBody>
          <a:bodyPr/>
          <a:lstStyle/>
          <a:p>
            <a:fld id="{6AAA0EFC-B410-DF48-A3D6-5C21FCCD981E}" type="slidenum">
              <a:rPr lang="en-US" smtClean="0"/>
              <a:t>8</a:t>
            </a:fld>
            <a:endParaRPr lang="en-US" dirty="0"/>
          </a:p>
        </p:txBody>
      </p:sp>
    </p:spTree>
    <p:extLst>
      <p:ext uri="{BB962C8B-B14F-4D97-AF65-F5344CB8AC3E}">
        <p14:creationId xmlns:p14="http://schemas.microsoft.com/office/powerpoint/2010/main" val="4018602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16:06) -----</a:t>
            </a:r>
          </a:p>
          <a:p>
            <a:r>
              <a:rPr lang="en-US"/>
              <a:t>Note that the second QPI link from the I/O Hub will still be used, it is just not recognized as a local connection.</a:t>
            </a:r>
          </a:p>
        </p:txBody>
      </p:sp>
      <p:sp>
        <p:nvSpPr>
          <p:cNvPr id="4" name="Slide Number Placeholder 3"/>
          <p:cNvSpPr>
            <a:spLocks noGrp="1"/>
          </p:cNvSpPr>
          <p:nvPr>
            <p:ph type="sldNum" sz="quarter" idx="10"/>
          </p:nvPr>
        </p:nvSpPr>
        <p:spPr/>
        <p:txBody>
          <a:bodyPr/>
          <a:lstStyle/>
          <a:p>
            <a:fld id="{6AAA0EFC-B410-DF48-A3D6-5C21FCCD981E}" type="slidenum">
              <a:rPr lang="en-US" smtClean="0"/>
              <a:t>9</a:t>
            </a:fld>
            <a:endParaRPr lang="en-US" dirty="0"/>
          </a:p>
        </p:txBody>
      </p:sp>
    </p:spTree>
    <p:extLst>
      <p:ext uri="{BB962C8B-B14F-4D97-AF65-F5344CB8AC3E}">
        <p14:creationId xmlns:p14="http://schemas.microsoft.com/office/powerpoint/2010/main" val="601371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715000"/>
          </a:xfrm>
          <a:prstGeom prst="rect">
            <a:avLst/>
          </a:prstGeom>
        </p:spPr>
      </p:pic>
      <p:sp>
        <p:nvSpPr>
          <p:cNvPr id="25" name="Snip Single Corner Rectangle 24"/>
          <p:cNvSpPr/>
          <p:nvPr userDrawn="1"/>
        </p:nvSpPr>
        <p:spPr>
          <a:xfrm flipH="1">
            <a:off x="-13062" y="4296544"/>
            <a:ext cx="9157058" cy="1452324"/>
          </a:xfrm>
          <a:custGeom>
            <a:avLst/>
            <a:gdLst>
              <a:gd name="connsiteX0" fmla="*/ 0 w 9144000"/>
              <a:gd name="connsiteY0" fmla="*/ 0 h 1565602"/>
              <a:gd name="connsiteX1" fmla="*/ 8718313 w 9144000"/>
              <a:gd name="connsiteY1" fmla="*/ 0 h 1565602"/>
              <a:gd name="connsiteX2" fmla="*/ 9144000 w 9144000"/>
              <a:gd name="connsiteY2" fmla="*/ 425687 h 1565602"/>
              <a:gd name="connsiteX3" fmla="*/ 9144000 w 9144000"/>
              <a:gd name="connsiteY3" fmla="*/ 1565602 h 1565602"/>
              <a:gd name="connsiteX4" fmla="*/ 0 w 9144000"/>
              <a:gd name="connsiteY4" fmla="*/ 1565602 h 1565602"/>
              <a:gd name="connsiteX5" fmla="*/ 0 w 9144000"/>
              <a:gd name="connsiteY5" fmla="*/ 0 h 1565602"/>
              <a:gd name="connsiteX0" fmla="*/ 0 w 9153883"/>
              <a:gd name="connsiteY0" fmla="*/ 0 h 1565602"/>
              <a:gd name="connsiteX1" fmla="*/ 8718313 w 9153883"/>
              <a:gd name="connsiteY1" fmla="*/ 0 h 1565602"/>
              <a:gd name="connsiteX2" fmla="*/ 9153883 w 9153883"/>
              <a:gd name="connsiteY2" fmla="*/ 578877 h 1565602"/>
              <a:gd name="connsiteX3" fmla="*/ 9144000 w 9153883"/>
              <a:gd name="connsiteY3" fmla="*/ 1565602 h 1565602"/>
              <a:gd name="connsiteX4" fmla="*/ 0 w 9153883"/>
              <a:gd name="connsiteY4" fmla="*/ 1565602 h 1565602"/>
              <a:gd name="connsiteX5" fmla="*/ 0 w 9153883"/>
              <a:gd name="connsiteY5" fmla="*/ 0 h 1565602"/>
              <a:gd name="connsiteX0" fmla="*/ 0 w 9153883"/>
              <a:gd name="connsiteY0" fmla="*/ 0 h 1565602"/>
              <a:gd name="connsiteX1" fmla="*/ 8718313 w 9153883"/>
              <a:gd name="connsiteY1" fmla="*/ 0 h 1565602"/>
              <a:gd name="connsiteX2" fmla="*/ 9153883 w 9153883"/>
              <a:gd name="connsiteY2" fmla="*/ 672862 h 1565602"/>
              <a:gd name="connsiteX3" fmla="*/ 9144000 w 9153883"/>
              <a:gd name="connsiteY3" fmla="*/ 1565602 h 1565602"/>
              <a:gd name="connsiteX4" fmla="*/ 0 w 9153883"/>
              <a:gd name="connsiteY4" fmla="*/ 1565602 h 1565602"/>
              <a:gd name="connsiteX5" fmla="*/ 0 w 9153883"/>
              <a:gd name="connsiteY5" fmla="*/ 0 h 1565602"/>
              <a:gd name="connsiteX0" fmla="*/ 0 w 9153883"/>
              <a:gd name="connsiteY0" fmla="*/ 0 h 1565602"/>
              <a:gd name="connsiteX1" fmla="*/ 8718313 w 9153883"/>
              <a:gd name="connsiteY1" fmla="*/ 0 h 1565602"/>
              <a:gd name="connsiteX2" fmla="*/ 9153883 w 9153883"/>
              <a:gd name="connsiteY2" fmla="*/ 733676 h 1565602"/>
              <a:gd name="connsiteX3" fmla="*/ 9144000 w 9153883"/>
              <a:gd name="connsiteY3" fmla="*/ 1565602 h 1565602"/>
              <a:gd name="connsiteX4" fmla="*/ 0 w 9153883"/>
              <a:gd name="connsiteY4" fmla="*/ 1565602 h 1565602"/>
              <a:gd name="connsiteX5" fmla="*/ 0 w 9153883"/>
              <a:gd name="connsiteY5" fmla="*/ 0 h 1565602"/>
              <a:gd name="connsiteX0" fmla="*/ 0 w 9153883"/>
              <a:gd name="connsiteY0" fmla="*/ 0 h 1565602"/>
              <a:gd name="connsiteX1" fmla="*/ 8718313 w 9153883"/>
              <a:gd name="connsiteY1" fmla="*/ 0 h 1565602"/>
              <a:gd name="connsiteX2" fmla="*/ 9153883 w 9153883"/>
              <a:gd name="connsiteY2" fmla="*/ 805546 h 1565602"/>
              <a:gd name="connsiteX3" fmla="*/ 9144000 w 9153883"/>
              <a:gd name="connsiteY3" fmla="*/ 1565602 h 1565602"/>
              <a:gd name="connsiteX4" fmla="*/ 0 w 9153883"/>
              <a:gd name="connsiteY4" fmla="*/ 1565602 h 1565602"/>
              <a:gd name="connsiteX5" fmla="*/ 0 w 9153883"/>
              <a:gd name="connsiteY5" fmla="*/ 0 h 1565602"/>
              <a:gd name="connsiteX0" fmla="*/ 0 w 9157058"/>
              <a:gd name="connsiteY0" fmla="*/ 0 h 1565602"/>
              <a:gd name="connsiteX1" fmla="*/ 8718313 w 9157058"/>
              <a:gd name="connsiteY1" fmla="*/ 0 h 1565602"/>
              <a:gd name="connsiteX2" fmla="*/ 9157058 w 9157058"/>
              <a:gd name="connsiteY2" fmla="*/ 851723 h 1565602"/>
              <a:gd name="connsiteX3" fmla="*/ 9144000 w 9157058"/>
              <a:gd name="connsiteY3" fmla="*/ 1565602 h 1565602"/>
              <a:gd name="connsiteX4" fmla="*/ 0 w 9157058"/>
              <a:gd name="connsiteY4" fmla="*/ 1565602 h 1565602"/>
              <a:gd name="connsiteX5" fmla="*/ 0 w 9157058"/>
              <a:gd name="connsiteY5" fmla="*/ 0 h 1565602"/>
              <a:gd name="connsiteX0" fmla="*/ 0 w 9157058"/>
              <a:gd name="connsiteY0" fmla="*/ 0 h 1624803"/>
              <a:gd name="connsiteX1" fmla="*/ 8718313 w 9157058"/>
              <a:gd name="connsiteY1" fmla="*/ 0 h 1624803"/>
              <a:gd name="connsiteX2" fmla="*/ 9157058 w 9157058"/>
              <a:gd name="connsiteY2" fmla="*/ 851723 h 1624803"/>
              <a:gd name="connsiteX3" fmla="*/ 9144000 w 9157058"/>
              <a:gd name="connsiteY3" fmla="*/ 1624803 h 1624803"/>
              <a:gd name="connsiteX4" fmla="*/ 0 w 9157058"/>
              <a:gd name="connsiteY4" fmla="*/ 1565602 h 1624803"/>
              <a:gd name="connsiteX5" fmla="*/ 0 w 9157058"/>
              <a:gd name="connsiteY5" fmla="*/ 0 h 1624803"/>
              <a:gd name="connsiteX0" fmla="*/ 0 w 9157058"/>
              <a:gd name="connsiteY0" fmla="*/ 0 h 1624803"/>
              <a:gd name="connsiteX1" fmla="*/ 8718313 w 9157058"/>
              <a:gd name="connsiteY1" fmla="*/ 0 h 1624803"/>
              <a:gd name="connsiteX2" fmla="*/ 9157058 w 9157058"/>
              <a:gd name="connsiteY2" fmla="*/ 851723 h 1624803"/>
              <a:gd name="connsiteX3" fmla="*/ 9144000 w 9157058"/>
              <a:gd name="connsiteY3" fmla="*/ 1624803 h 1624803"/>
              <a:gd name="connsiteX4" fmla="*/ 6615 w 9157058"/>
              <a:gd name="connsiteY4" fmla="*/ 1617402 h 1624803"/>
              <a:gd name="connsiteX5" fmla="*/ 0 w 9157058"/>
              <a:gd name="connsiteY5" fmla="*/ 0 h 162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7058" h="1624803">
                <a:moveTo>
                  <a:pt x="0" y="0"/>
                </a:moveTo>
                <a:lnTo>
                  <a:pt x="8718313" y="0"/>
                </a:lnTo>
                <a:lnTo>
                  <a:pt x="9157058" y="851723"/>
                </a:lnTo>
                <a:cubicBezTo>
                  <a:pt x="9153764" y="1180631"/>
                  <a:pt x="9147294" y="1295895"/>
                  <a:pt x="9144000" y="1624803"/>
                </a:cubicBezTo>
                <a:lnTo>
                  <a:pt x="6615" y="1617402"/>
                </a:lnTo>
                <a:lnTo>
                  <a:pt x="0" y="0"/>
                </a:lnTo>
                <a:close/>
              </a:path>
            </a:pathLst>
          </a:custGeom>
          <a:solidFill>
            <a:schemeClr val="tx1">
              <a:alpha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1340275" y="4315593"/>
            <a:ext cx="6897189" cy="738341"/>
          </a:xfrm>
        </p:spPr>
        <p:txBody>
          <a:bodyPr anchor="ctr">
            <a:normAutofit/>
          </a:bodyPr>
          <a:lstStyle>
            <a:lvl1pPr algn="r">
              <a:defRPr sz="2400" b="1">
                <a:solidFill>
                  <a:schemeClr val="bg1"/>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40274" y="5062454"/>
            <a:ext cx="6897189" cy="316803"/>
          </a:xfrm>
        </p:spPr>
        <p:txBody>
          <a:bodyPr>
            <a:noAutofit/>
          </a:bodyPr>
          <a:lstStyle>
            <a:lvl1pPr marL="0" indent="0" algn="r">
              <a:buNone/>
              <a:defRPr sz="200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3" name="TextBox 42"/>
          <p:cNvSpPr txBox="1"/>
          <p:nvPr/>
        </p:nvSpPr>
        <p:spPr>
          <a:xfrm>
            <a:off x="1340275" y="5440762"/>
            <a:ext cx="6897188" cy="215444"/>
          </a:xfrm>
          <a:prstGeom prst="rect">
            <a:avLst/>
          </a:prstGeom>
          <a:noFill/>
        </p:spPr>
        <p:txBody>
          <a:bodyPr wrap="square" rtlCol="0">
            <a:spAutoFit/>
          </a:bodyPr>
          <a:lstStyle/>
          <a:p>
            <a:pPr algn="r"/>
            <a:r>
              <a:rPr lang="en-US" sz="800" kern="1200" spc="0" dirty="0" smtClean="0">
                <a:solidFill>
                  <a:schemeClr val="bg1"/>
                </a:solidFill>
                <a:latin typeface="+mn-lt"/>
                <a:ea typeface="+mn-ea"/>
                <a:cs typeface="+mn-cs"/>
              </a:rPr>
              <a:t>Fusion-io Confidential—Copyright </a:t>
            </a:r>
            <a:r>
              <a:rPr lang="en-US" sz="800" kern="1200" spc="0" baseline="30000" dirty="0" smtClean="0">
                <a:solidFill>
                  <a:schemeClr val="bg1"/>
                </a:solidFill>
                <a:latin typeface="+mn-lt"/>
                <a:ea typeface="+mn-ea"/>
                <a:cs typeface="+mn-cs"/>
              </a:rPr>
              <a:t>©</a:t>
            </a:r>
            <a:r>
              <a:rPr lang="en-US" sz="800" kern="1200" spc="0" dirty="0" smtClean="0">
                <a:solidFill>
                  <a:schemeClr val="bg1"/>
                </a:solidFill>
                <a:latin typeface="+mn-lt"/>
                <a:ea typeface="+mn-ea"/>
                <a:cs typeface="+mn-cs"/>
              </a:rPr>
              <a:t> 2013 Fusion-io, Inc.  All rights reserved.</a:t>
            </a:r>
            <a:endParaRPr lang="en-US" sz="800" spc="0" dirty="0">
              <a:solidFill>
                <a:schemeClr val="bg1"/>
              </a:solidFill>
            </a:endParaRPr>
          </a:p>
        </p:txBody>
      </p:sp>
      <p:sp>
        <p:nvSpPr>
          <p:cNvPr id="61" name="TextBox 60"/>
          <p:cNvSpPr txBox="1"/>
          <p:nvPr userDrawn="1"/>
        </p:nvSpPr>
        <p:spPr>
          <a:xfrm>
            <a:off x="2759860" y="5440762"/>
            <a:ext cx="5477604" cy="215444"/>
          </a:xfrm>
          <a:prstGeom prst="rect">
            <a:avLst/>
          </a:prstGeom>
          <a:noFill/>
        </p:spPr>
        <p:txBody>
          <a:bodyPr wrap="square" rtlCol="0">
            <a:spAutoFit/>
          </a:bodyPr>
          <a:lstStyle/>
          <a:p>
            <a:pPr algn="r"/>
            <a:r>
              <a:rPr lang="en-US" sz="800" kern="1200" spc="0" dirty="0" smtClean="0">
                <a:solidFill>
                  <a:schemeClr val="bg1"/>
                </a:solidFill>
                <a:latin typeface="+mn-lt"/>
                <a:ea typeface="+mn-ea"/>
                <a:cs typeface="+mn-cs"/>
              </a:rPr>
              <a:t>Fusion-io Confidential—Copyright </a:t>
            </a:r>
            <a:r>
              <a:rPr lang="en-US" sz="800" kern="1200" spc="0" baseline="30000" dirty="0" smtClean="0">
                <a:solidFill>
                  <a:schemeClr val="bg1"/>
                </a:solidFill>
                <a:latin typeface="+mn-lt"/>
                <a:ea typeface="+mn-ea"/>
                <a:cs typeface="+mn-cs"/>
              </a:rPr>
              <a:t>©</a:t>
            </a:r>
            <a:r>
              <a:rPr lang="en-US" sz="800" kern="1200" spc="0" dirty="0" smtClean="0">
                <a:solidFill>
                  <a:schemeClr val="bg1"/>
                </a:solidFill>
                <a:latin typeface="+mn-lt"/>
                <a:ea typeface="+mn-ea"/>
                <a:cs typeface="+mn-cs"/>
              </a:rPr>
              <a:t> 2013 Fusion-io, Inc.  All rights reserved.</a:t>
            </a:r>
            <a:endParaRPr lang="en-US" sz="800" spc="0" dirty="0">
              <a:solidFill>
                <a:schemeClr val="bg1"/>
              </a:solidFill>
            </a:endParaRPr>
          </a:p>
        </p:txBody>
      </p:sp>
      <p:grpSp>
        <p:nvGrpSpPr>
          <p:cNvPr id="64" name="Group 63"/>
          <p:cNvGrpSpPr/>
          <p:nvPr userDrawn="1"/>
        </p:nvGrpSpPr>
        <p:grpSpPr>
          <a:xfrm>
            <a:off x="613509" y="572719"/>
            <a:ext cx="2926517" cy="649130"/>
            <a:chOff x="613509" y="572719"/>
            <a:chExt cx="2926517" cy="649130"/>
          </a:xfrm>
        </p:grpSpPr>
        <p:sp>
          <p:nvSpPr>
            <p:cNvPr id="65" name="Freeform 10"/>
            <p:cNvSpPr>
              <a:spLocks noEditPoints="1"/>
            </p:cNvSpPr>
            <p:nvPr/>
          </p:nvSpPr>
          <p:spPr bwMode="auto">
            <a:xfrm>
              <a:off x="3495576" y="856008"/>
              <a:ext cx="44450" cy="49213"/>
            </a:xfrm>
            <a:custGeom>
              <a:avLst/>
              <a:gdLst>
                <a:gd name="T0" fmla="*/ 32 w 64"/>
                <a:gd name="T1" fmla="*/ 0 h 70"/>
                <a:gd name="T2" fmla="*/ 64 w 64"/>
                <a:gd name="T3" fmla="*/ 38 h 70"/>
                <a:gd name="T4" fmla="*/ 32 w 64"/>
                <a:gd name="T5" fmla="*/ 70 h 70"/>
                <a:gd name="T6" fmla="*/ 0 w 64"/>
                <a:gd name="T7" fmla="*/ 38 h 70"/>
                <a:gd name="T8" fmla="*/ 32 w 64"/>
                <a:gd name="T9" fmla="*/ 0 h 70"/>
                <a:gd name="T10" fmla="*/ 32 w 64"/>
                <a:gd name="T11" fmla="*/ 6 h 70"/>
                <a:gd name="T12" fmla="*/ 6 w 64"/>
                <a:gd name="T13" fmla="*/ 38 h 70"/>
                <a:gd name="T14" fmla="*/ 32 w 64"/>
                <a:gd name="T15" fmla="*/ 64 h 70"/>
                <a:gd name="T16" fmla="*/ 59 w 64"/>
                <a:gd name="T17" fmla="*/ 38 h 70"/>
                <a:gd name="T18" fmla="*/ 32 w 64"/>
                <a:gd name="T19" fmla="*/ 6 h 70"/>
                <a:gd name="T20" fmla="*/ 27 w 64"/>
                <a:gd name="T21" fmla="*/ 54 h 70"/>
                <a:gd name="T22" fmla="*/ 22 w 64"/>
                <a:gd name="T23" fmla="*/ 54 h 70"/>
                <a:gd name="T24" fmla="*/ 22 w 64"/>
                <a:gd name="T25" fmla="*/ 16 h 70"/>
                <a:gd name="T26" fmla="*/ 32 w 64"/>
                <a:gd name="T27" fmla="*/ 16 h 70"/>
                <a:gd name="T28" fmla="*/ 43 w 64"/>
                <a:gd name="T29" fmla="*/ 22 h 70"/>
                <a:gd name="T30" fmla="*/ 43 w 64"/>
                <a:gd name="T31" fmla="*/ 27 h 70"/>
                <a:gd name="T32" fmla="*/ 38 w 64"/>
                <a:gd name="T33" fmla="*/ 38 h 70"/>
                <a:gd name="T34" fmla="*/ 38 w 64"/>
                <a:gd name="T35" fmla="*/ 38 h 70"/>
                <a:gd name="T36" fmla="*/ 43 w 64"/>
                <a:gd name="T37" fmla="*/ 48 h 70"/>
                <a:gd name="T38" fmla="*/ 48 w 64"/>
                <a:gd name="T39" fmla="*/ 54 h 70"/>
                <a:gd name="T40" fmla="*/ 43 w 64"/>
                <a:gd name="T41" fmla="*/ 54 h 70"/>
                <a:gd name="T42" fmla="*/ 38 w 64"/>
                <a:gd name="T43" fmla="*/ 48 h 70"/>
                <a:gd name="T44" fmla="*/ 32 w 64"/>
                <a:gd name="T45" fmla="*/ 38 h 70"/>
                <a:gd name="T46" fmla="*/ 27 w 64"/>
                <a:gd name="T47" fmla="*/ 38 h 70"/>
                <a:gd name="T48" fmla="*/ 27 w 64"/>
                <a:gd name="T49" fmla="*/ 54 h 70"/>
                <a:gd name="T50" fmla="*/ 0 w 64"/>
                <a:gd name="T51" fmla="*/ 38 h 70"/>
                <a:gd name="T52" fmla="*/ 6 w 64"/>
                <a:gd name="T53" fmla="*/ 38 h 70"/>
                <a:gd name="T54" fmla="*/ 11 w 64"/>
                <a:gd name="T55" fmla="*/ 27 h 70"/>
                <a:gd name="T56" fmla="*/ 6 w 64"/>
                <a:gd name="T57" fmla="*/ 22 h 70"/>
                <a:gd name="T58" fmla="*/ 0 w 64"/>
                <a:gd name="T59" fmla="*/ 22 h 70"/>
                <a:gd name="T60" fmla="*/ 0 w 64"/>
                <a:gd name="T61" fmla="*/ 3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70">
                  <a:moveTo>
                    <a:pt x="32" y="0"/>
                  </a:moveTo>
                  <a:cubicBezTo>
                    <a:pt x="48" y="0"/>
                    <a:pt x="64" y="16"/>
                    <a:pt x="64" y="38"/>
                  </a:cubicBezTo>
                  <a:cubicBezTo>
                    <a:pt x="64" y="54"/>
                    <a:pt x="48" y="70"/>
                    <a:pt x="32" y="70"/>
                  </a:cubicBezTo>
                  <a:cubicBezTo>
                    <a:pt x="16" y="70"/>
                    <a:pt x="0" y="54"/>
                    <a:pt x="0" y="38"/>
                  </a:cubicBezTo>
                  <a:cubicBezTo>
                    <a:pt x="0" y="16"/>
                    <a:pt x="16" y="0"/>
                    <a:pt x="32" y="0"/>
                  </a:cubicBezTo>
                  <a:close/>
                  <a:moveTo>
                    <a:pt x="32" y="6"/>
                  </a:moveTo>
                  <a:cubicBezTo>
                    <a:pt x="16" y="6"/>
                    <a:pt x="6" y="22"/>
                    <a:pt x="6" y="38"/>
                  </a:cubicBezTo>
                  <a:cubicBezTo>
                    <a:pt x="6" y="54"/>
                    <a:pt x="16" y="64"/>
                    <a:pt x="32" y="64"/>
                  </a:cubicBezTo>
                  <a:cubicBezTo>
                    <a:pt x="48" y="64"/>
                    <a:pt x="59" y="54"/>
                    <a:pt x="59" y="38"/>
                  </a:cubicBezTo>
                  <a:cubicBezTo>
                    <a:pt x="59" y="22"/>
                    <a:pt x="48" y="6"/>
                    <a:pt x="32" y="6"/>
                  </a:cubicBezTo>
                  <a:close/>
                  <a:moveTo>
                    <a:pt x="27" y="54"/>
                  </a:moveTo>
                  <a:cubicBezTo>
                    <a:pt x="22" y="54"/>
                    <a:pt x="22" y="54"/>
                    <a:pt x="22" y="54"/>
                  </a:cubicBezTo>
                  <a:cubicBezTo>
                    <a:pt x="22" y="16"/>
                    <a:pt x="22" y="16"/>
                    <a:pt x="22" y="16"/>
                  </a:cubicBezTo>
                  <a:cubicBezTo>
                    <a:pt x="22" y="16"/>
                    <a:pt x="27" y="16"/>
                    <a:pt x="32" y="16"/>
                  </a:cubicBezTo>
                  <a:cubicBezTo>
                    <a:pt x="38" y="16"/>
                    <a:pt x="38" y="16"/>
                    <a:pt x="43" y="22"/>
                  </a:cubicBezTo>
                  <a:cubicBezTo>
                    <a:pt x="43" y="22"/>
                    <a:pt x="43" y="27"/>
                    <a:pt x="43" y="27"/>
                  </a:cubicBezTo>
                  <a:cubicBezTo>
                    <a:pt x="43" y="32"/>
                    <a:pt x="43" y="38"/>
                    <a:pt x="38" y="38"/>
                  </a:cubicBezTo>
                  <a:cubicBezTo>
                    <a:pt x="38" y="38"/>
                    <a:pt x="38" y="38"/>
                    <a:pt x="38" y="38"/>
                  </a:cubicBezTo>
                  <a:cubicBezTo>
                    <a:pt x="43" y="38"/>
                    <a:pt x="43" y="43"/>
                    <a:pt x="43" y="48"/>
                  </a:cubicBezTo>
                  <a:cubicBezTo>
                    <a:pt x="43" y="54"/>
                    <a:pt x="48" y="54"/>
                    <a:pt x="48" y="54"/>
                  </a:cubicBezTo>
                  <a:cubicBezTo>
                    <a:pt x="43" y="54"/>
                    <a:pt x="43" y="54"/>
                    <a:pt x="43" y="54"/>
                  </a:cubicBezTo>
                  <a:cubicBezTo>
                    <a:pt x="38" y="54"/>
                    <a:pt x="38" y="54"/>
                    <a:pt x="38" y="48"/>
                  </a:cubicBezTo>
                  <a:cubicBezTo>
                    <a:pt x="38" y="43"/>
                    <a:pt x="32" y="38"/>
                    <a:pt x="32" y="38"/>
                  </a:cubicBezTo>
                  <a:cubicBezTo>
                    <a:pt x="27" y="38"/>
                    <a:pt x="27" y="38"/>
                    <a:pt x="27" y="38"/>
                  </a:cubicBezTo>
                  <a:lnTo>
                    <a:pt x="27" y="54"/>
                  </a:lnTo>
                  <a:close/>
                  <a:moveTo>
                    <a:pt x="0" y="38"/>
                  </a:moveTo>
                  <a:cubicBezTo>
                    <a:pt x="6" y="38"/>
                    <a:pt x="6" y="38"/>
                    <a:pt x="6" y="38"/>
                  </a:cubicBezTo>
                  <a:cubicBezTo>
                    <a:pt x="11" y="38"/>
                    <a:pt x="11" y="32"/>
                    <a:pt x="11" y="27"/>
                  </a:cubicBezTo>
                  <a:cubicBezTo>
                    <a:pt x="11" y="27"/>
                    <a:pt x="11" y="22"/>
                    <a:pt x="6" y="22"/>
                  </a:cubicBezTo>
                  <a:cubicBezTo>
                    <a:pt x="0" y="22"/>
                    <a:pt x="0" y="22"/>
                    <a:pt x="0" y="22"/>
                  </a:cubicBezTo>
                  <a:lnTo>
                    <a:pt x="0" y="38"/>
                  </a:lnTo>
                  <a:close/>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66" name="Group 65"/>
            <p:cNvGrpSpPr/>
            <p:nvPr/>
          </p:nvGrpSpPr>
          <p:grpSpPr>
            <a:xfrm>
              <a:off x="613509" y="572719"/>
              <a:ext cx="686962" cy="649130"/>
              <a:chOff x="714276" y="686673"/>
              <a:chExt cx="547688" cy="517525"/>
            </a:xfrm>
            <a:effectLst>
              <a:outerShdw blurRad="50800" dist="38100" dir="8100000" algn="tr" rotWithShape="0">
                <a:prstClr val="black">
                  <a:alpha val="40000"/>
                </a:prstClr>
              </a:outerShdw>
            </a:effectLst>
          </p:grpSpPr>
          <p:sp>
            <p:nvSpPr>
              <p:cNvPr id="78" name="Freeform 25"/>
              <p:cNvSpPr>
                <a:spLocks/>
              </p:cNvSpPr>
              <p:nvPr/>
            </p:nvSpPr>
            <p:spPr bwMode="auto">
              <a:xfrm>
                <a:off x="915888" y="1000998"/>
                <a:ext cx="217488" cy="161925"/>
              </a:xfrm>
              <a:custGeom>
                <a:avLst/>
                <a:gdLst>
                  <a:gd name="T0" fmla="*/ 0 w 309"/>
                  <a:gd name="T1" fmla="*/ 69 h 229"/>
                  <a:gd name="T2" fmla="*/ 299 w 309"/>
                  <a:gd name="T3" fmla="*/ 229 h 229"/>
                  <a:gd name="T4" fmla="*/ 203 w 309"/>
                  <a:gd name="T5" fmla="*/ 0 h 229"/>
                  <a:gd name="T6" fmla="*/ 187 w 309"/>
                  <a:gd name="T7" fmla="*/ 0 h 229"/>
                  <a:gd name="T8" fmla="*/ 219 w 309"/>
                  <a:gd name="T9" fmla="*/ 123 h 229"/>
                  <a:gd name="T10" fmla="*/ 32 w 309"/>
                  <a:gd name="T11" fmla="*/ 11 h 229"/>
                  <a:gd name="T12" fmla="*/ 0 w 309"/>
                  <a:gd name="T13" fmla="*/ 69 h 229"/>
                </a:gdLst>
                <a:ahLst/>
                <a:cxnLst>
                  <a:cxn ang="0">
                    <a:pos x="T0" y="T1"/>
                  </a:cxn>
                  <a:cxn ang="0">
                    <a:pos x="T2" y="T3"/>
                  </a:cxn>
                  <a:cxn ang="0">
                    <a:pos x="T4" y="T5"/>
                  </a:cxn>
                  <a:cxn ang="0">
                    <a:pos x="T6" y="T7"/>
                  </a:cxn>
                  <a:cxn ang="0">
                    <a:pos x="T8" y="T9"/>
                  </a:cxn>
                  <a:cxn ang="0">
                    <a:pos x="T10" y="T11"/>
                  </a:cxn>
                  <a:cxn ang="0">
                    <a:pos x="T12" y="T13"/>
                  </a:cxn>
                </a:cxnLst>
                <a:rect l="0" t="0" r="r" b="b"/>
                <a:pathLst>
                  <a:path w="309" h="229">
                    <a:moveTo>
                      <a:pt x="0" y="69"/>
                    </a:moveTo>
                    <a:cubicBezTo>
                      <a:pt x="101" y="160"/>
                      <a:pt x="213" y="219"/>
                      <a:pt x="299" y="229"/>
                    </a:cubicBezTo>
                    <a:cubicBezTo>
                      <a:pt x="309" y="197"/>
                      <a:pt x="288" y="107"/>
                      <a:pt x="203" y="0"/>
                    </a:cubicBezTo>
                    <a:cubicBezTo>
                      <a:pt x="197" y="0"/>
                      <a:pt x="192" y="0"/>
                      <a:pt x="187" y="0"/>
                    </a:cubicBezTo>
                    <a:cubicBezTo>
                      <a:pt x="213" y="43"/>
                      <a:pt x="224" y="91"/>
                      <a:pt x="219" y="123"/>
                    </a:cubicBezTo>
                    <a:cubicBezTo>
                      <a:pt x="160" y="101"/>
                      <a:pt x="91" y="59"/>
                      <a:pt x="32" y="11"/>
                    </a:cubicBezTo>
                    <a:cubicBezTo>
                      <a:pt x="27" y="16"/>
                      <a:pt x="5" y="64"/>
                      <a:pt x="0" y="69"/>
                    </a:cubicBezTo>
                  </a:path>
                </a:pathLst>
              </a:custGeom>
              <a:solidFill>
                <a:schemeClr val="bg1">
                  <a:alpha val="33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9" name="Freeform 26"/>
              <p:cNvSpPr>
                <a:spLocks/>
              </p:cNvSpPr>
              <p:nvPr/>
            </p:nvSpPr>
            <p:spPr bwMode="auto">
              <a:xfrm>
                <a:off x="736501" y="780335"/>
                <a:ext cx="160338" cy="173038"/>
              </a:xfrm>
              <a:custGeom>
                <a:avLst/>
                <a:gdLst>
                  <a:gd name="T0" fmla="*/ 224 w 229"/>
                  <a:gd name="T1" fmla="*/ 112 h 246"/>
                  <a:gd name="T2" fmla="*/ 229 w 229"/>
                  <a:gd name="T3" fmla="*/ 96 h 246"/>
                  <a:gd name="T4" fmla="*/ 0 w 229"/>
                  <a:gd name="T5" fmla="*/ 0 h 246"/>
                  <a:gd name="T6" fmla="*/ 117 w 229"/>
                  <a:gd name="T7" fmla="*/ 246 h 246"/>
                  <a:gd name="T8" fmla="*/ 176 w 229"/>
                  <a:gd name="T9" fmla="*/ 214 h 246"/>
                  <a:gd name="T10" fmla="*/ 101 w 229"/>
                  <a:gd name="T11" fmla="*/ 80 h 246"/>
                  <a:gd name="T12" fmla="*/ 224 w 229"/>
                  <a:gd name="T13" fmla="*/ 112 h 246"/>
                </a:gdLst>
                <a:ahLst/>
                <a:cxnLst>
                  <a:cxn ang="0">
                    <a:pos x="T0" y="T1"/>
                  </a:cxn>
                  <a:cxn ang="0">
                    <a:pos x="T2" y="T3"/>
                  </a:cxn>
                  <a:cxn ang="0">
                    <a:pos x="T4" y="T5"/>
                  </a:cxn>
                  <a:cxn ang="0">
                    <a:pos x="T6" y="T7"/>
                  </a:cxn>
                  <a:cxn ang="0">
                    <a:pos x="T8" y="T9"/>
                  </a:cxn>
                  <a:cxn ang="0">
                    <a:pos x="T10" y="T11"/>
                  </a:cxn>
                  <a:cxn ang="0">
                    <a:pos x="T12" y="T13"/>
                  </a:cxn>
                </a:cxnLst>
                <a:rect l="0" t="0" r="r" b="b"/>
                <a:pathLst>
                  <a:path w="229" h="246">
                    <a:moveTo>
                      <a:pt x="224" y="112"/>
                    </a:moveTo>
                    <a:cubicBezTo>
                      <a:pt x="229" y="107"/>
                      <a:pt x="229" y="96"/>
                      <a:pt x="229" y="96"/>
                    </a:cubicBezTo>
                    <a:cubicBezTo>
                      <a:pt x="171" y="48"/>
                      <a:pt x="75" y="0"/>
                      <a:pt x="0" y="0"/>
                    </a:cubicBezTo>
                    <a:cubicBezTo>
                      <a:pt x="16" y="75"/>
                      <a:pt x="59" y="166"/>
                      <a:pt x="117" y="246"/>
                    </a:cubicBezTo>
                    <a:cubicBezTo>
                      <a:pt x="139" y="235"/>
                      <a:pt x="155" y="224"/>
                      <a:pt x="176" y="214"/>
                    </a:cubicBezTo>
                    <a:cubicBezTo>
                      <a:pt x="139" y="166"/>
                      <a:pt x="112" y="123"/>
                      <a:pt x="101" y="80"/>
                    </a:cubicBezTo>
                    <a:cubicBezTo>
                      <a:pt x="144" y="80"/>
                      <a:pt x="181" y="91"/>
                      <a:pt x="224" y="112"/>
                    </a:cubicBezTo>
                  </a:path>
                </a:pathLst>
              </a:custGeom>
              <a:solidFill>
                <a:schemeClr val="bg1">
                  <a:alpha val="33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0" name="Freeform 27"/>
              <p:cNvSpPr>
                <a:spLocks/>
              </p:cNvSpPr>
              <p:nvPr/>
            </p:nvSpPr>
            <p:spPr bwMode="auto">
              <a:xfrm>
                <a:off x="714276" y="686673"/>
                <a:ext cx="547688" cy="517525"/>
              </a:xfrm>
              <a:custGeom>
                <a:avLst/>
                <a:gdLst>
                  <a:gd name="T0" fmla="*/ 683 w 779"/>
                  <a:gd name="T1" fmla="*/ 421 h 736"/>
                  <a:gd name="T2" fmla="*/ 277 w 779"/>
                  <a:gd name="T3" fmla="*/ 427 h 736"/>
                  <a:gd name="T4" fmla="*/ 245 w 779"/>
                  <a:gd name="T5" fmla="*/ 539 h 736"/>
                  <a:gd name="T6" fmla="*/ 304 w 779"/>
                  <a:gd name="T7" fmla="*/ 603 h 736"/>
                  <a:gd name="T8" fmla="*/ 149 w 779"/>
                  <a:gd name="T9" fmla="*/ 736 h 736"/>
                  <a:gd name="T10" fmla="*/ 213 w 779"/>
                  <a:gd name="T11" fmla="*/ 448 h 736"/>
                  <a:gd name="T12" fmla="*/ 101 w 779"/>
                  <a:gd name="T13" fmla="*/ 512 h 736"/>
                  <a:gd name="T14" fmla="*/ 117 w 779"/>
                  <a:gd name="T15" fmla="*/ 549 h 736"/>
                  <a:gd name="T16" fmla="*/ 0 w 779"/>
                  <a:gd name="T17" fmla="*/ 539 h 736"/>
                  <a:gd name="T18" fmla="*/ 235 w 779"/>
                  <a:gd name="T19" fmla="*/ 384 h 736"/>
                  <a:gd name="T20" fmla="*/ 592 w 779"/>
                  <a:gd name="T21" fmla="*/ 0 h 736"/>
                  <a:gd name="T22" fmla="*/ 523 w 779"/>
                  <a:gd name="T23" fmla="*/ 256 h 736"/>
                  <a:gd name="T24" fmla="*/ 475 w 779"/>
                  <a:gd name="T25" fmla="*/ 261 h 736"/>
                  <a:gd name="T26" fmla="*/ 480 w 779"/>
                  <a:gd name="T27" fmla="*/ 171 h 736"/>
                  <a:gd name="T28" fmla="*/ 309 w 779"/>
                  <a:gd name="T29" fmla="*/ 357 h 736"/>
                  <a:gd name="T30" fmla="*/ 779 w 779"/>
                  <a:gd name="T31" fmla="*/ 325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9" h="736">
                    <a:moveTo>
                      <a:pt x="683" y="421"/>
                    </a:moveTo>
                    <a:cubicBezTo>
                      <a:pt x="549" y="389"/>
                      <a:pt x="400" y="389"/>
                      <a:pt x="277" y="427"/>
                    </a:cubicBezTo>
                    <a:cubicBezTo>
                      <a:pt x="267" y="459"/>
                      <a:pt x="256" y="496"/>
                      <a:pt x="245" y="539"/>
                    </a:cubicBezTo>
                    <a:cubicBezTo>
                      <a:pt x="235" y="576"/>
                      <a:pt x="251" y="624"/>
                      <a:pt x="304" y="603"/>
                    </a:cubicBezTo>
                    <a:cubicBezTo>
                      <a:pt x="288" y="629"/>
                      <a:pt x="176" y="720"/>
                      <a:pt x="149" y="736"/>
                    </a:cubicBezTo>
                    <a:cubicBezTo>
                      <a:pt x="160" y="629"/>
                      <a:pt x="181" y="533"/>
                      <a:pt x="213" y="448"/>
                    </a:cubicBezTo>
                    <a:cubicBezTo>
                      <a:pt x="155" y="469"/>
                      <a:pt x="117" y="491"/>
                      <a:pt x="101" y="512"/>
                    </a:cubicBezTo>
                    <a:cubicBezTo>
                      <a:pt x="85" y="528"/>
                      <a:pt x="101" y="549"/>
                      <a:pt x="117" y="549"/>
                    </a:cubicBezTo>
                    <a:cubicBezTo>
                      <a:pt x="101" y="555"/>
                      <a:pt x="21" y="549"/>
                      <a:pt x="0" y="539"/>
                    </a:cubicBezTo>
                    <a:cubicBezTo>
                      <a:pt x="69" y="469"/>
                      <a:pt x="149" y="421"/>
                      <a:pt x="235" y="384"/>
                    </a:cubicBezTo>
                    <a:cubicBezTo>
                      <a:pt x="320" y="176"/>
                      <a:pt x="459" y="43"/>
                      <a:pt x="592" y="0"/>
                    </a:cubicBezTo>
                    <a:cubicBezTo>
                      <a:pt x="592" y="80"/>
                      <a:pt x="555" y="187"/>
                      <a:pt x="523" y="256"/>
                    </a:cubicBezTo>
                    <a:cubicBezTo>
                      <a:pt x="507" y="256"/>
                      <a:pt x="491" y="261"/>
                      <a:pt x="475" y="261"/>
                    </a:cubicBezTo>
                    <a:cubicBezTo>
                      <a:pt x="480" y="229"/>
                      <a:pt x="480" y="197"/>
                      <a:pt x="480" y="171"/>
                    </a:cubicBezTo>
                    <a:cubicBezTo>
                      <a:pt x="405" y="203"/>
                      <a:pt x="352" y="272"/>
                      <a:pt x="309" y="357"/>
                    </a:cubicBezTo>
                    <a:cubicBezTo>
                      <a:pt x="501" y="293"/>
                      <a:pt x="699" y="304"/>
                      <a:pt x="779" y="325"/>
                    </a:cubicBezTo>
                  </a:path>
                </a:pathLst>
              </a:custGeom>
              <a:solidFill>
                <a:schemeClr val="bg1">
                  <a:alpha val="33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67" name="Freeform 28"/>
            <p:cNvSpPr>
              <a:spLocks/>
            </p:cNvSpPr>
            <p:nvPr/>
          </p:nvSpPr>
          <p:spPr bwMode="auto">
            <a:xfrm>
              <a:off x="2265263" y="830608"/>
              <a:ext cx="46038" cy="47625"/>
            </a:xfrm>
            <a:custGeom>
              <a:avLst/>
              <a:gdLst>
                <a:gd name="T0" fmla="*/ 64 w 64"/>
                <a:gd name="T1" fmla="*/ 37 h 69"/>
                <a:gd name="T2" fmla="*/ 32 w 64"/>
                <a:gd name="T3" fmla="*/ 69 h 69"/>
                <a:gd name="T4" fmla="*/ 0 w 64"/>
                <a:gd name="T5" fmla="*/ 37 h 69"/>
                <a:gd name="T6" fmla="*/ 32 w 64"/>
                <a:gd name="T7" fmla="*/ 0 h 69"/>
                <a:gd name="T8" fmla="*/ 64 w 64"/>
                <a:gd name="T9" fmla="*/ 37 h 69"/>
              </a:gdLst>
              <a:ahLst/>
              <a:cxnLst>
                <a:cxn ang="0">
                  <a:pos x="T0" y="T1"/>
                </a:cxn>
                <a:cxn ang="0">
                  <a:pos x="T2" y="T3"/>
                </a:cxn>
                <a:cxn ang="0">
                  <a:pos x="T4" y="T5"/>
                </a:cxn>
                <a:cxn ang="0">
                  <a:pos x="T6" y="T7"/>
                </a:cxn>
                <a:cxn ang="0">
                  <a:pos x="T8" y="T9"/>
                </a:cxn>
              </a:cxnLst>
              <a:rect l="0" t="0" r="r" b="b"/>
              <a:pathLst>
                <a:path w="64" h="69">
                  <a:moveTo>
                    <a:pt x="64" y="37"/>
                  </a:moveTo>
                  <a:cubicBezTo>
                    <a:pt x="64" y="53"/>
                    <a:pt x="48" y="69"/>
                    <a:pt x="32" y="69"/>
                  </a:cubicBezTo>
                  <a:cubicBezTo>
                    <a:pt x="11" y="69"/>
                    <a:pt x="0" y="53"/>
                    <a:pt x="0" y="37"/>
                  </a:cubicBezTo>
                  <a:cubicBezTo>
                    <a:pt x="0" y="16"/>
                    <a:pt x="11" y="0"/>
                    <a:pt x="32" y="0"/>
                  </a:cubicBezTo>
                  <a:cubicBezTo>
                    <a:pt x="48" y="0"/>
                    <a:pt x="64" y="16"/>
                    <a:pt x="64" y="37"/>
                  </a:cubicBezTo>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8" name="Freeform 29"/>
            <p:cNvSpPr>
              <a:spLocks/>
            </p:cNvSpPr>
            <p:nvPr/>
          </p:nvSpPr>
          <p:spPr bwMode="auto">
            <a:xfrm>
              <a:off x="2239863" y="900458"/>
              <a:ext cx="66675" cy="139700"/>
            </a:xfrm>
            <a:custGeom>
              <a:avLst/>
              <a:gdLst>
                <a:gd name="T0" fmla="*/ 42 w 42"/>
                <a:gd name="T1" fmla="*/ 0 h 88"/>
                <a:gd name="T2" fmla="*/ 42 w 42"/>
                <a:gd name="T3" fmla="*/ 88 h 88"/>
                <a:gd name="T4" fmla="*/ 19 w 42"/>
                <a:gd name="T5" fmla="*/ 88 h 88"/>
                <a:gd name="T6" fmla="*/ 19 w 42"/>
                <a:gd name="T7" fmla="*/ 19 h 88"/>
                <a:gd name="T8" fmla="*/ 0 w 42"/>
                <a:gd name="T9" fmla="*/ 0 h 88"/>
                <a:gd name="T10" fmla="*/ 42 w 42"/>
                <a:gd name="T11" fmla="*/ 0 h 88"/>
              </a:gdLst>
              <a:ahLst/>
              <a:cxnLst>
                <a:cxn ang="0">
                  <a:pos x="T0" y="T1"/>
                </a:cxn>
                <a:cxn ang="0">
                  <a:pos x="T2" y="T3"/>
                </a:cxn>
                <a:cxn ang="0">
                  <a:pos x="T4" y="T5"/>
                </a:cxn>
                <a:cxn ang="0">
                  <a:pos x="T6" y="T7"/>
                </a:cxn>
                <a:cxn ang="0">
                  <a:pos x="T8" y="T9"/>
                </a:cxn>
                <a:cxn ang="0">
                  <a:pos x="T10" y="T11"/>
                </a:cxn>
              </a:cxnLst>
              <a:rect l="0" t="0" r="r" b="b"/>
              <a:pathLst>
                <a:path w="42" h="88">
                  <a:moveTo>
                    <a:pt x="42" y="0"/>
                  </a:moveTo>
                  <a:lnTo>
                    <a:pt x="42" y="88"/>
                  </a:lnTo>
                  <a:lnTo>
                    <a:pt x="19" y="88"/>
                  </a:lnTo>
                  <a:lnTo>
                    <a:pt x="19" y="19"/>
                  </a:lnTo>
                  <a:lnTo>
                    <a:pt x="0" y="0"/>
                  </a:lnTo>
                  <a:lnTo>
                    <a:pt x="42" y="0"/>
                  </a:lnTo>
                  <a:close/>
                </a:path>
              </a:pathLst>
            </a:custGeom>
            <a:solidFill>
              <a:schemeClr val="bg1"/>
            </a:solidFill>
            <a:ln w="9525">
              <a:noFill/>
              <a:round/>
              <a:headEnd/>
              <a:tailEnd/>
            </a:ln>
            <a:effectLst>
              <a:outerShdw blurRad="50800" dist="38100" dir="8100000" algn="tr" rotWithShape="0">
                <a:prstClr val="black">
                  <a:alpha val="40000"/>
                </a:prstClr>
              </a:outerShdw>
            </a:effectLs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9" name="Freeform 30"/>
            <p:cNvSpPr>
              <a:spLocks/>
            </p:cNvSpPr>
            <p:nvPr/>
          </p:nvSpPr>
          <p:spPr bwMode="auto">
            <a:xfrm>
              <a:off x="3112988" y="830608"/>
              <a:ext cx="44450" cy="47625"/>
            </a:xfrm>
            <a:custGeom>
              <a:avLst/>
              <a:gdLst>
                <a:gd name="T0" fmla="*/ 64 w 64"/>
                <a:gd name="T1" fmla="*/ 37 h 69"/>
                <a:gd name="T2" fmla="*/ 32 w 64"/>
                <a:gd name="T3" fmla="*/ 69 h 69"/>
                <a:gd name="T4" fmla="*/ 0 w 64"/>
                <a:gd name="T5" fmla="*/ 37 h 69"/>
                <a:gd name="T6" fmla="*/ 32 w 64"/>
                <a:gd name="T7" fmla="*/ 0 h 69"/>
                <a:gd name="T8" fmla="*/ 64 w 64"/>
                <a:gd name="T9" fmla="*/ 37 h 69"/>
              </a:gdLst>
              <a:ahLst/>
              <a:cxnLst>
                <a:cxn ang="0">
                  <a:pos x="T0" y="T1"/>
                </a:cxn>
                <a:cxn ang="0">
                  <a:pos x="T2" y="T3"/>
                </a:cxn>
                <a:cxn ang="0">
                  <a:pos x="T4" y="T5"/>
                </a:cxn>
                <a:cxn ang="0">
                  <a:pos x="T6" y="T7"/>
                </a:cxn>
                <a:cxn ang="0">
                  <a:pos x="T8" y="T9"/>
                </a:cxn>
              </a:cxnLst>
              <a:rect l="0" t="0" r="r" b="b"/>
              <a:pathLst>
                <a:path w="64" h="69">
                  <a:moveTo>
                    <a:pt x="64" y="37"/>
                  </a:moveTo>
                  <a:cubicBezTo>
                    <a:pt x="64" y="53"/>
                    <a:pt x="54" y="69"/>
                    <a:pt x="32" y="69"/>
                  </a:cubicBezTo>
                  <a:cubicBezTo>
                    <a:pt x="16" y="69"/>
                    <a:pt x="0" y="53"/>
                    <a:pt x="0" y="37"/>
                  </a:cubicBezTo>
                  <a:cubicBezTo>
                    <a:pt x="0" y="16"/>
                    <a:pt x="16" y="0"/>
                    <a:pt x="32" y="0"/>
                  </a:cubicBezTo>
                  <a:cubicBezTo>
                    <a:pt x="54" y="0"/>
                    <a:pt x="64" y="16"/>
                    <a:pt x="64" y="37"/>
                  </a:cubicBezTo>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0" name="Freeform 31"/>
            <p:cNvSpPr>
              <a:spLocks noEditPoints="1"/>
            </p:cNvSpPr>
            <p:nvPr/>
          </p:nvSpPr>
          <p:spPr bwMode="auto">
            <a:xfrm>
              <a:off x="2363688" y="860771"/>
              <a:ext cx="280988" cy="179388"/>
            </a:xfrm>
            <a:custGeom>
              <a:avLst/>
              <a:gdLst>
                <a:gd name="T0" fmla="*/ 122 w 400"/>
                <a:gd name="T1" fmla="*/ 256 h 256"/>
                <a:gd name="T2" fmla="*/ 0 w 400"/>
                <a:gd name="T3" fmla="*/ 128 h 256"/>
                <a:gd name="T4" fmla="*/ 122 w 400"/>
                <a:gd name="T5" fmla="*/ 0 h 256"/>
                <a:gd name="T6" fmla="*/ 272 w 400"/>
                <a:gd name="T7" fmla="*/ 0 h 256"/>
                <a:gd name="T8" fmla="*/ 400 w 400"/>
                <a:gd name="T9" fmla="*/ 128 h 256"/>
                <a:gd name="T10" fmla="*/ 272 w 400"/>
                <a:gd name="T11" fmla="*/ 256 h 256"/>
                <a:gd name="T12" fmla="*/ 122 w 400"/>
                <a:gd name="T13" fmla="*/ 256 h 256"/>
                <a:gd name="T14" fmla="*/ 272 w 400"/>
                <a:gd name="T15" fmla="*/ 197 h 256"/>
                <a:gd name="T16" fmla="*/ 341 w 400"/>
                <a:gd name="T17" fmla="*/ 128 h 256"/>
                <a:gd name="T18" fmla="*/ 272 w 400"/>
                <a:gd name="T19" fmla="*/ 58 h 256"/>
                <a:gd name="T20" fmla="*/ 128 w 400"/>
                <a:gd name="T21" fmla="*/ 58 h 256"/>
                <a:gd name="T22" fmla="*/ 58 w 400"/>
                <a:gd name="T23" fmla="*/ 128 h 256"/>
                <a:gd name="T24" fmla="*/ 128 w 400"/>
                <a:gd name="T25" fmla="*/ 197 h 256"/>
                <a:gd name="T26" fmla="*/ 272 w 400"/>
                <a:gd name="T27" fmla="*/ 19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256">
                  <a:moveTo>
                    <a:pt x="122" y="256"/>
                  </a:moveTo>
                  <a:cubicBezTo>
                    <a:pt x="53" y="256"/>
                    <a:pt x="0" y="197"/>
                    <a:pt x="0" y="128"/>
                  </a:cubicBezTo>
                  <a:cubicBezTo>
                    <a:pt x="0" y="58"/>
                    <a:pt x="53" y="0"/>
                    <a:pt x="122" y="0"/>
                  </a:cubicBezTo>
                  <a:cubicBezTo>
                    <a:pt x="272" y="0"/>
                    <a:pt x="272" y="0"/>
                    <a:pt x="272" y="0"/>
                  </a:cubicBezTo>
                  <a:cubicBezTo>
                    <a:pt x="346" y="0"/>
                    <a:pt x="400" y="58"/>
                    <a:pt x="400" y="128"/>
                  </a:cubicBezTo>
                  <a:cubicBezTo>
                    <a:pt x="400" y="197"/>
                    <a:pt x="346" y="256"/>
                    <a:pt x="272" y="256"/>
                  </a:cubicBezTo>
                  <a:lnTo>
                    <a:pt x="122" y="256"/>
                  </a:lnTo>
                  <a:close/>
                  <a:moveTo>
                    <a:pt x="272" y="197"/>
                  </a:moveTo>
                  <a:cubicBezTo>
                    <a:pt x="309" y="197"/>
                    <a:pt x="341" y="165"/>
                    <a:pt x="341" y="128"/>
                  </a:cubicBezTo>
                  <a:cubicBezTo>
                    <a:pt x="341" y="90"/>
                    <a:pt x="309" y="58"/>
                    <a:pt x="272" y="58"/>
                  </a:cubicBezTo>
                  <a:cubicBezTo>
                    <a:pt x="128" y="58"/>
                    <a:pt x="128" y="58"/>
                    <a:pt x="128" y="58"/>
                  </a:cubicBezTo>
                  <a:cubicBezTo>
                    <a:pt x="90" y="58"/>
                    <a:pt x="58" y="90"/>
                    <a:pt x="58" y="128"/>
                  </a:cubicBezTo>
                  <a:cubicBezTo>
                    <a:pt x="58" y="165"/>
                    <a:pt x="90" y="197"/>
                    <a:pt x="128" y="197"/>
                  </a:cubicBezTo>
                  <a:lnTo>
                    <a:pt x="272" y="197"/>
                  </a:lnTo>
                  <a:close/>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1" name="Freeform 32"/>
            <p:cNvSpPr>
              <a:spLocks noEditPoints="1"/>
            </p:cNvSpPr>
            <p:nvPr/>
          </p:nvSpPr>
          <p:spPr bwMode="auto">
            <a:xfrm>
              <a:off x="3198713" y="860771"/>
              <a:ext cx="285750" cy="179388"/>
            </a:xfrm>
            <a:custGeom>
              <a:avLst/>
              <a:gdLst>
                <a:gd name="T0" fmla="*/ 128 w 405"/>
                <a:gd name="T1" fmla="*/ 256 h 256"/>
                <a:gd name="T2" fmla="*/ 0 w 405"/>
                <a:gd name="T3" fmla="*/ 128 h 256"/>
                <a:gd name="T4" fmla="*/ 128 w 405"/>
                <a:gd name="T5" fmla="*/ 0 h 256"/>
                <a:gd name="T6" fmla="*/ 277 w 405"/>
                <a:gd name="T7" fmla="*/ 0 h 256"/>
                <a:gd name="T8" fmla="*/ 405 w 405"/>
                <a:gd name="T9" fmla="*/ 128 h 256"/>
                <a:gd name="T10" fmla="*/ 277 w 405"/>
                <a:gd name="T11" fmla="*/ 256 h 256"/>
                <a:gd name="T12" fmla="*/ 128 w 405"/>
                <a:gd name="T13" fmla="*/ 256 h 256"/>
                <a:gd name="T14" fmla="*/ 277 w 405"/>
                <a:gd name="T15" fmla="*/ 197 h 256"/>
                <a:gd name="T16" fmla="*/ 347 w 405"/>
                <a:gd name="T17" fmla="*/ 128 h 256"/>
                <a:gd name="T18" fmla="*/ 277 w 405"/>
                <a:gd name="T19" fmla="*/ 58 h 256"/>
                <a:gd name="T20" fmla="*/ 128 w 405"/>
                <a:gd name="T21" fmla="*/ 58 h 256"/>
                <a:gd name="T22" fmla="*/ 59 w 405"/>
                <a:gd name="T23" fmla="*/ 128 h 256"/>
                <a:gd name="T24" fmla="*/ 128 w 405"/>
                <a:gd name="T25" fmla="*/ 197 h 256"/>
                <a:gd name="T26" fmla="*/ 277 w 405"/>
                <a:gd name="T27" fmla="*/ 19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256">
                  <a:moveTo>
                    <a:pt x="128" y="256"/>
                  </a:moveTo>
                  <a:cubicBezTo>
                    <a:pt x="59" y="256"/>
                    <a:pt x="0" y="197"/>
                    <a:pt x="0" y="128"/>
                  </a:cubicBezTo>
                  <a:cubicBezTo>
                    <a:pt x="0" y="58"/>
                    <a:pt x="59" y="0"/>
                    <a:pt x="128" y="0"/>
                  </a:cubicBezTo>
                  <a:cubicBezTo>
                    <a:pt x="277" y="0"/>
                    <a:pt x="277" y="0"/>
                    <a:pt x="277" y="0"/>
                  </a:cubicBezTo>
                  <a:cubicBezTo>
                    <a:pt x="347" y="0"/>
                    <a:pt x="405" y="58"/>
                    <a:pt x="405" y="128"/>
                  </a:cubicBezTo>
                  <a:cubicBezTo>
                    <a:pt x="405" y="197"/>
                    <a:pt x="347" y="256"/>
                    <a:pt x="277" y="256"/>
                  </a:cubicBezTo>
                  <a:lnTo>
                    <a:pt x="128" y="256"/>
                  </a:lnTo>
                  <a:close/>
                  <a:moveTo>
                    <a:pt x="277" y="197"/>
                  </a:moveTo>
                  <a:cubicBezTo>
                    <a:pt x="315" y="197"/>
                    <a:pt x="347" y="165"/>
                    <a:pt x="347" y="128"/>
                  </a:cubicBezTo>
                  <a:cubicBezTo>
                    <a:pt x="347" y="90"/>
                    <a:pt x="315" y="58"/>
                    <a:pt x="277" y="58"/>
                  </a:cubicBezTo>
                  <a:cubicBezTo>
                    <a:pt x="128" y="58"/>
                    <a:pt x="128" y="58"/>
                    <a:pt x="128" y="58"/>
                  </a:cubicBezTo>
                  <a:cubicBezTo>
                    <a:pt x="91" y="58"/>
                    <a:pt x="59" y="90"/>
                    <a:pt x="59" y="128"/>
                  </a:cubicBezTo>
                  <a:cubicBezTo>
                    <a:pt x="59" y="165"/>
                    <a:pt x="91" y="197"/>
                    <a:pt x="128" y="197"/>
                  </a:cubicBezTo>
                  <a:lnTo>
                    <a:pt x="277" y="197"/>
                  </a:lnTo>
                  <a:close/>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2" name="Freeform 33"/>
            <p:cNvSpPr>
              <a:spLocks/>
            </p:cNvSpPr>
            <p:nvPr/>
          </p:nvSpPr>
          <p:spPr bwMode="auto">
            <a:xfrm>
              <a:off x="1628676" y="860771"/>
              <a:ext cx="258763" cy="179388"/>
            </a:xfrm>
            <a:custGeom>
              <a:avLst/>
              <a:gdLst>
                <a:gd name="T0" fmla="*/ 128 w 368"/>
                <a:gd name="T1" fmla="*/ 256 h 256"/>
                <a:gd name="T2" fmla="*/ 0 w 368"/>
                <a:gd name="T3" fmla="*/ 128 h 256"/>
                <a:gd name="T4" fmla="*/ 0 w 368"/>
                <a:gd name="T5" fmla="*/ 0 h 256"/>
                <a:gd name="T6" fmla="*/ 59 w 368"/>
                <a:gd name="T7" fmla="*/ 32 h 256"/>
                <a:gd name="T8" fmla="*/ 59 w 368"/>
                <a:gd name="T9" fmla="*/ 128 h 256"/>
                <a:gd name="T10" fmla="*/ 128 w 368"/>
                <a:gd name="T11" fmla="*/ 197 h 256"/>
                <a:gd name="T12" fmla="*/ 240 w 368"/>
                <a:gd name="T13" fmla="*/ 197 h 256"/>
                <a:gd name="T14" fmla="*/ 310 w 368"/>
                <a:gd name="T15" fmla="*/ 128 h 256"/>
                <a:gd name="T16" fmla="*/ 310 w 368"/>
                <a:gd name="T17" fmla="*/ 32 h 256"/>
                <a:gd name="T18" fmla="*/ 368 w 368"/>
                <a:gd name="T19" fmla="*/ 0 h 256"/>
                <a:gd name="T20" fmla="*/ 368 w 368"/>
                <a:gd name="T21" fmla="*/ 128 h 256"/>
                <a:gd name="T22" fmla="*/ 240 w 368"/>
                <a:gd name="T23"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8" h="256">
                  <a:moveTo>
                    <a:pt x="128" y="256"/>
                  </a:moveTo>
                  <a:cubicBezTo>
                    <a:pt x="59" y="256"/>
                    <a:pt x="0" y="197"/>
                    <a:pt x="0" y="128"/>
                  </a:cubicBezTo>
                  <a:cubicBezTo>
                    <a:pt x="0" y="0"/>
                    <a:pt x="0" y="0"/>
                    <a:pt x="0" y="0"/>
                  </a:cubicBezTo>
                  <a:cubicBezTo>
                    <a:pt x="59" y="32"/>
                    <a:pt x="59" y="32"/>
                    <a:pt x="59" y="32"/>
                  </a:cubicBezTo>
                  <a:cubicBezTo>
                    <a:pt x="59" y="128"/>
                    <a:pt x="59" y="128"/>
                    <a:pt x="59" y="128"/>
                  </a:cubicBezTo>
                  <a:cubicBezTo>
                    <a:pt x="59" y="165"/>
                    <a:pt x="91" y="197"/>
                    <a:pt x="128" y="197"/>
                  </a:cubicBezTo>
                  <a:cubicBezTo>
                    <a:pt x="240" y="197"/>
                    <a:pt x="240" y="197"/>
                    <a:pt x="240" y="197"/>
                  </a:cubicBezTo>
                  <a:cubicBezTo>
                    <a:pt x="278" y="197"/>
                    <a:pt x="310" y="165"/>
                    <a:pt x="310" y="128"/>
                  </a:cubicBezTo>
                  <a:cubicBezTo>
                    <a:pt x="310" y="32"/>
                    <a:pt x="310" y="32"/>
                    <a:pt x="310" y="32"/>
                  </a:cubicBezTo>
                  <a:cubicBezTo>
                    <a:pt x="368" y="0"/>
                    <a:pt x="368" y="0"/>
                    <a:pt x="368" y="0"/>
                  </a:cubicBezTo>
                  <a:cubicBezTo>
                    <a:pt x="368" y="128"/>
                    <a:pt x="368" y="128"/>
                    <a:pt x="368" y="128"/>
                  </a:cubicBezTo>
                  <a:cubicBezTo>
                    <a:pt x="368" y="197"/>
                    <a:pt x="310" y="256"/>
                    <a:pt x="240" y="256"/>
                  </a:cubicBezTo>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3" name="Freeform 34"/>
            <p:cNvSpPr>
              <a:spLocks/>
            </p:cNvSpPr>
            <p:nvPr/>
          </p:nvSpPr>
          <p:spPr bwMode="auto">
            <a:xfrm>
              <a:off x="1336576" y="860771"/>
              <a:ext cx="254000" cy="179388"/>
            </a:xfrm>
            <a:custGeom>
              <a:avLst/>
              <a:gdLst>
                <a:gd name="T0" fmla="*/ 128 w 363"/>
                <a:gd name="T1" fmla="*/ 58 h 256"/>
                <a:gd name="T2" fmla="*/ 363 w 363"/>
                <a:gd name="T3" fmla="*/ 58 h 256"/>
                <a:gd name="T4" fmla="*/ 363 w 363"/>
                <a:gd name="T5" fmla="*/ 0 h 256"/>
                <a:gd name="T6" fmla="*/ 123 w 363"/>
                <a:gd name="T7" fmla="*/ 0 h 256"/>
                <a:gd name="T8" fmla="*/ 0 w 363"/>
                <a:gd name="T9" fmla="*/ 128 h 256"/>
                <a:gd name="T10" fmla="*/ 0 w 363"/>
                <a:gd name="T11" fmla="*/ 256 h 256"/>
                <a:gd name="T12" fmla="*/ 59 w 363"/>
                <a:gd name="T13" fmla="*/ 256 h 256"/>
                <a:gd name="T14" fmla="*/ 59 w 363"/>
                <a:gd name="T15" fmla="*/ 154 h 256"/>
                <a:gd name="T16" fmla="*/ 240 w 363"/>
                <a:gd name="T17" fmla="*/ 154 h 256"/>
                <a:gd name="T18" fmla="*/ 299 w 363"/>
                <a:gd name="T19" fmla="*/ 101 h 256"/>
                <a:gd name="T20" fmla="*/ 64 w 363"/>
                <a:gd name="T21" fmla="*/ 101 h 256"/>
                <a:gd name="T22" fmla="*/ 128 w 363"/>
                <a:gd name="T23" fmla="*/ 5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256">
                  <a:moveTo>
                    <a:pt x="128" y="58"/>
                  </a:moveTo>
                  <a:cubicBezTo>
                    <a:pt x="363" y="58"/>
                    <a:pt x="363" y="58"/>
                    <a:pt x="363" y="58"/>
                  </a:cubicBezTo>
                  <a:cubicBezTo>
                    <a:pt x="363" y="0"/>
                    <a:pt x="363" y="0"/>
                    <a:pt x="363" y="0"/>
                  </a:cubicBezTo>
                  <a:cubicBezTo>
                    <a:pt x="123" y="0"/>
                    <a:pt x="123" y="0"/>
                    <a:pt x="123" y="0"/>
                  </a:cubicBezTo>
                  <a:cubicBezTo>
                    <a:pt x="54" y="0"/>
                    <a:pt x="0" y="58"/>
                    <a:pt x="0" y="128"/>
                  </a:cubicBezTo>
                  <a:cubicBezTo>
                    <a:pt x="0" y="256"/>
                    <a:pt x="0" y="256"/>
                    <a:pt x="0" y="256"/>
                  </a:cubicBezTo>
                  <a:cubicBezTo>
                    <a:pt x="59" y="256"/>
                    <a:pt x="59" y="256"/>
                    <a:pt x="59" y="256"/>
                  </a:cubicBezTo>
                  <a:cubicBezTo>
                    <a:pt x="59" y="154"/>
                    <a:pt x="59" y="154"/>
                    <a:pt x="59" y="154"/>
                  </a:cubicBezTo>
                  <a:cubicBezTo>
                    <a:pt x="240" y="154"/>
                    <a:pt x="240" y="154"/>
                    <a:pt x="240" y="154"/>
                  </a:cubicBezTo>
                  <a:cubicBezTo>
                    <a:pt x="299" y="101"/>
                    <a:pt x="299" y="101"/>
                    <a:pt x="299" y="101"/>
                  </a:cubicBezTo>
                  <a:cubicBezTo>
                    <a:pt x="64" y="101"/>
                    <a:pt x="64" y="101"/>
                    <a:pt x="64" y="101"/>
                  </a:cubicBezTo>
                  <a:cubicBezTo>
                    <a:pt x="75" y="74"/>
                    <a:pt x="96" y="58"/>
                    <a:pt x="128" y="58"/>
                  </a:cubicBezTo>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4" name="Freeform 35"/>
            <p:cNvSpPr>
              <a:spLocks/>
            </p:cNvSpPr>
            <p:nvPr/>
          </p:nvSpPr>
          <p:spPr bwMode="auto">
            <a:xfrm>
              <a:off x="2663726" y="860771"/>
              <a:ext cx="273050" cy="179388"/>
            </a:xfrm>
            <a:custGeom>
              <a:avLst/>
              <a:gdLst>
                <a:gd name="T0" fmla="*/ 331 w 390"/>
                <a:gd name="T1" fmla="*/ 0 h 256"/>
                <a:gd name="T2" fmla="*/ 331 w 390"/>
                <a:gd name="T3" fmla="*/ 170 h 256"/>
                <a:gd name="T4" fmla="*/ 102 w 390"/>
                <a:gd name="T5" fmla="*/ 0 h 256"/>
                <a:gd name="T6" fmla="*/ 102 w 390"/>
                <a:gd name="T7" fmla="*/ 0 h 256"/>
                <a:gd name="T8" fmla="*/ 102 w 390"/>
                <a:gd name="T9" fmla="*/ 0 h 256"/>
                <a:gd name="T10" fmla="*/ 0 w 390"/>
                <a:gd name="T11" fmla="*/ 0 h 256"/>
                <a:gd name="T12" fmla="*/ 43 w 390"/>
                <a:gd name="T13" fmla="*/ 37 h 256"/>
                <a:gd name="T14" fmla="*/ 43 w 390"/>
                <a:gd name="T15" fmla="*/ 256 h 256"/>
                <a:gd name="T16" fmla="*/ 102 w 390"/>
                <a:gd name="T17" fmla="*/ 256 h 256"/>
                <a:gd name="T18" fmla="*/ 102 w 390"/>
                <a:gd name="T19" fmla="*/ 69 h 256"/>
                <a:gd name="T20" fmla="*/ 347 w 390"/>
                <a:gd name="T21" fmla="*/ 250 h 256"/>
                <a:gd name="T22" fmla="*/ 347 w 390"/>
                <a:gd name="T23" fmla="*/ 250 h 256"/>
                <a:gd name="T24" fmla="*/ 347 w 390"/>
                <a:gd name="T25" fmla="*/ 250 h 256"/>
                <a:gd name="T26" fmla="*/ 347 w 390"/>
                <a:gd name="T27" fmla="*/ 250 h 256"/>
                <a:gd name="T28" fmla="*/ 363 w 390"/>
                <a:gd name="T29" fmla="*/ 256 h 256"/>
                <a:gd name="T30" fmla="*/ 390 w 390"/>
                <a:gd name="T31" fmla="*/ 224 h 256"/>
                <a:gd name="T32" fmla="*/ 390 w 390"/>
                <a:gd name="T33" fmla="*/ 224 h 256"/>
                <a:gd name="T34" fmla="*/ 390 w 390"/>
                <a:gd name="T35"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0" h="256">
                  <a:moveTo>
                    <a:pt x="331" y="0"/>
                  </a:moveTo>
                  <a:cubicBezTo>
                    <a:pt x="331" y="170"/>
                    <a:pt x="331" y="170"/>
                    <a:pt x="331" y="170"/>
                  </a:cubicBezTo>
                  <a:cubicBezTo>
                    <a:pt x="102" y="0"/>
                    <a:pt x="102" y="0"/>
                    <a:pt x="102" y="0"/>
                  </a:cubicBezTo>
                  <a:cubicBezTo>
                    <a:pt x="102" y="0"/>
                    <a:pt x="102" y="0"/>
                    <a:pt x="102" y="0"/>
                  </a:cubicBezTo>
                  <a:cubicBezTo>
                    <a:pt x="102" y="0"/>
                    <a:pt x="102" y="0"/>
                    <a:pt x="102" y="0"/>
                  </a:cubicBezTo>
                  <a:cubicBezTo>
                    <a:pt x="0" y="0"/>
                    <a:pt x="0" y="0"/>
                    <a:pt x="0" y="0"/>
                  </a:cubicBezTo>
                  <a:cubicBezTo>
                    <a:pt x="43" y="37"/>
                    <a:pt x="43" y="37"/>
                    <a:pt x="43" y="37"/>
                  </a:cubicBezTo>
                  <a:cubicBezTo>
                    <a:pt x="43" y="256"/>
                    <a:pt x="43" y="256"/>
                    <a:pt x="43" y="256"/>
                  </a:cubicBezTo>
                  <a:cubicBezTo>
                    <a:pt x="102" y="256"/>
                    <a:pt x="102" y="256"/>
                    <a:pt x="102" y="256"/>
                  </a:cubicBezTo>
                  <a:cubicBezTo>
                    <a:pt x="102" y="69"/>
                    <a:pt x="102" y="69"/>
                    <a:pt x="102" y="69"/>
                  </a:cubicBezTo>
                  <a:cubicBezTo>
                    <a:pt x="347" y="250"/>
                    <a:pt x="347" y="250"/>
                    <a:pt x="347" y="250"/>
                  </a:cubicBezTo>
                  <a:cubicBezTo>
                    <a:pt x="347" y="250"/>
                    <a:pt x="347" y="250"/>
                    <a:pt x="347" y="250"/>
                  </a:cubicBezTo>
                  <a:cubicBezTo>
                    <a:pt x="347" y="250"/>
                    <a:pt x="347" y="250"/>
                    <a:pt x="347" y="250"/>
                  </a:cubicBezTo>
                  <a:cubicBezTo>
                    <a:pt x="347" y="250"/>
                    <a:pt x="347" y="250"/>
                    <a:pt x="347" y="250"/>
                  </a:cubicBezTo>
                  <a:cubicBezTo>
                    <a:pt x="352" y="250"/>
                    <a:pt x="358" y="256"/>
                    <a:pt x="363" y="256"/>
                  </a:cubicBezTo>
                  <a:cubicBezTo>
                    <a:pt x="379" y="256"/>
                    <a:pt x="390" y="240"/>
                    <a:pt x="390" y="224"/>
                  </a:cubicBezTo>
                  <a:cubicBezTo>
                    <a:pt x="390" y="224"/>
                    <a:pt x="390" y="224"/>
                    <a:pt x="390" y="224"/>
                  </a:cubicBezTo>
                  <a:cubicBezTo>
                    <a:pt x="390" y="0"/>
                    <a:pt x="390" y="0"/>
                    <a:pt x="390" y="0"/>
                  </a:cubicBezTo>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5" name="Freeform 36"/>
            <p:cNvSpPr>
              <a:spLocks/>
            </p:cNvSpPr>
            <p:nvPr/>
          </p:nvSpPr>
          <p:spPr bwMode="auto">
            <a:xfrm>
              <a:off x="1931888" y="860771"/>
              <a:ext cx="277813" cy="179388"/>
            </a:xfrm>
            <a:custGeom>
              <a:avLst/>
              <a:gdLst>
                <a:gd name="T0" fmla="*/ 395 w 395"/>
                <a:gd name="T1" fmla="*/ 101 h 256"/>
                <a:gd name="T2" fmla="*/ 64 w 395"/>
                <a:gd name="T3" fmla="*/ 101 h 256"/>
                <a:gd name="T4" fmla="*/ 128 w 395"/>
                <a:gd name="T5" fmla="*/ 58 h 256"/>
                <a:gd name="T6" fmla="*/ 374 w 395"/>
                <a:gd name="T7" fmla="*/ 58 h 256"/>
                <a:gd name="T8" fmla="*/ 267 w 395"/>
                <a:gd name="T9" fmla="*/ 0 h 256"/>
                <a:gd name="T10" fmla="*/ 128 w 395"/>
                <a:gd name="T11" fmla="*/ 0 h 256"/>
                <a:gd name="T12" fmla="*/ 0 w 395"/>
                <a:gd name="T13" fmla="*/ 128 h 256"/>
                <a:gd name="T14" fmla="*/ 0 w 395"/>
                <a:gd name="T15" fmla="*/ 154 h 256"/>
                <a:gd name="T16" fmla="*/ 326 w 395"/>
                <a:gd name="T17" fmla="*/ 154 h 256"/>
                <a:gd name="T18" fmla="*/ 262 w 395"/>
                <a:gd name="T19" fmla="*/ 197 h 256"/>
                <a:gd name="T20" fmla="*/ 6 w 395"/>
                <a:gd name="T21" fmla="*/ 197 h 256"/>
                <a:gd name="T22" fmla="*/ 112 w 395"/>
                <a:gd name="T23" fmla="*/ 256 h 256"/>
                <a:gd name="T24" fmla="*/ 267 w 395"/>
                <a:gd name="T25" fmla="*/ 256 h 256"/>
                <a:gd name="T26" fmla="*/ 395 w 395"/>
                <a:gd name="T27" fmla="*/ 12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256">
                  <a:moveTo>
                    <a:pt x="395" y="101"/>
                  </a:moveTo>
                  <a:cubicBezTo>
                    <a:pt x="64" y="101"/>
                    <a:pt x="64" y="101"/>
                    <a:pt x="64" y="101"/>
                  </a:cubicBezTo>
                  <a:cubicBezTo>
                    <a:pt x="75" y="74"/>
                    <a:pt x="102" y="58"/>
                    <a:pt x="128" y="58"/>
                  </a:cubicBezTo>
                  <a:cubicBezTo>
                    <a:pt x="374" y="58"/>
                    <a:pt x="374" y="58"/>
                    <a:pt x="374" y="58"/>
                  </a:cubicBezTo>
                  <a:cubicBezTo>
                    <a:pt x="347" y="26"/>
                    <a:pt x="310" y="0"/>
                    <a:pt x="267" y="0"/>
                  </a:cubicBezTo>
                  <a:cubicBezTo>
                    <a:pt x="128" y="0"/>
                    <a:pt x="128" y="0"/>
                    <a:pt x="128" y="0"/>
                  </a:cubicBezTo>
                  <a:cubicBezTo>
                    <a:pt x="59" y="0"/>
                    <a:pt x="0" y="58"/>
                    <a:pt x="0" y="128"/>
                  </a:cubicBezTo>
                  <a:cubicBezTo>
                    <a:pt x="0" y="154"/>
                    <a:pt x="0" y="154"/>
                    <a:pt x="0" y="154"/>
                  </a:cubicBezTo>
                  <a:cubicBezTo>
                    <a:pt x="326" y="154"/>
                    <a:pt x="326" y="154"/>
                    <a:pt x="326" y="154"/>
                  </a:cubicBezTo>
                  <a:cubicBezTo>
                    <a:pt x="315" y="181"/>
                    <a:pt x="294" y="197"/>
                    <a:pt x="262" y="197"/>
                  </a:cubicBezTo>
                  <a:cubicBezTo>
                    <a:pt x="6" y="197"/>
                    <a:pt x="6" y="197"/>
                    <a:pt x="6" y="197"/>
                  </a:cubicBezTo>
                  <a:cubicBezTo>
                    <a:pt x="27" y="229"/>
                    <a:pt x="64" y="256"/>
                    <a:pt x="112" y="256"/>
                  </a:cubicBezTo>
                  <a:cubicBezTo>
                    <a:pt x="267" y="256"/>
                    <a:pt x="267" y="256"/>
                    <a:pt x="267" y="256"/>
                  </a:cubicBezTo>
                  <a:cubicBezTo>
                    <a:pt x="336" y="256"/>
                    <a:pt x="395" y="197"/>
                    <a:pt x="395" y="128"/>
                  </a:cubicBezTo>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6" name="Freeform 37"/>
            <p:cNvSpPr>
              <a:spLocks/>
            </p:cNvSpPr>
            <p:nvPr/>
          </p:nvSpPr>
          <p:spPr bwMode="auto">
            <a:xfrm>
              <a:off x="2974876" y="930621"/>
              <a:ext cx="96838" cy="46038"/>
            </a:xfrm>
            <a:custGeom>
              <a:avLst/>
              <a:gdLst>
                <a:gd name="T0" fmla="*/ 139 w 139"/>
                <a:gd name="T1" fmla="*/ 32 h 64"/>
                <a:gd name="T2" fmla="*/ 107 w 139"/>
                <a:gd name="T3" fmla="*/ 64 h 64"/>
                <a:gd name="T4" fmla="*/ 32 w 139"/>
                <a:gd name="T5" fmla="*/ 64 h 64"/>
                <a:gd name="T6" fmla="*/ 0 w 139"/>
                <a:gd name="T7" fmla="*/ 32 h 64"/>
                <a:gd name="T8" fmla="*/ 32 w 139"/>
                <a:gd name="T9" fmla="*/ 0 h 64"/>
                <a:gd name="T10" fmla="*/ 107 w 139"/>
                <a:gd name="T11" fmla="*/ 0 h 64"/>
                <a:gd name="T12" fmla="*/ 139 w 139"/>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139" h="64">
                  <a:moveTo>
                    <a:pt x="139" y="32"/>
                  </a:moveTo>
                  <a:cubicBezTo>
                    <a:pt x="139" y="48"/>
                    <a:pt x="123" y="64"/>
                    <a:pt x="107" y="64"/>
                  </a:cubicBezTo>
                  <a:cubicBezTo>
                    <a:pt x="32" y="64"/>
                    <a:pt x="32" y="64"/>
                    <a:pt x="32" y="64"/>
                  </a:cubicBezTo>
                  <a:cubicBezTo>
                    <a:pt x="16" y="64"/>
                    <a:pt x="0" y="48"/>
                    <a:pt x="0" y="32"/>
                  </a:cubicBezTo>
                  <a:cubicBezTo>
                    <a:pt x="0" y="16"/>
                    <a:pt x="16" y="0"/>
                    <a:pt x="32" y="0"/>
                  </a:cubicBezTo>
                  <a:cubicBezTo>
                    <a:pt x="107" y="0"/>
                    <a:pt x="107" y="0"/>
                    <a:pt x="107" y="0"/>
                  </a:cubicBezTo>
                  <a:cubicBezTo>
                    <a:pt x="123" y="0"/>
                    <a:pt x="139" y="16"/>
                    <a:pt x="139" y="32"/>
                  </a:cubicBezTo>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7" name="Freeform 38"/>
            <p:cNvSpPr>
              <a:spLocks/>
            </p:cNvSpPr>
            <p:nvPr/>
          </p:nvSpPr>
          <p:spPr bwMode="auto">
            <a:xfrm>
              <a:off x="3086001" y="900458"/>
              <a:ext cx="71438" cy="139700"/>
            </a:xfrm>
            <a:custGeom>
              <a:avLst/>
              <a:gdLst>
                <a:gd name="T0" fmla="*/ 45 w 45"/>
                <a:gd name="T1" fmla="*/ 0 h 88"/>
                <a:gd name="T2" fmla="*/ 45 w 45"/>
                <a:gd name="T3" fmla="*/ 88 h 88"/>
                <a:gd name="T4" fmla="*/ 19 w 45"/>
                <a:gd name="T5" fmla="*/ 88 h 88"/>
                <a:gd name="T6" fmla="*/ 19 w 45"/>
                <a:gd name="T7" fmla="*/ 19 h 88"/>
                <a:gd name="T8" fmla="*/ 0 w 45"/>
                <a:gd name="T9" fmla="*/ 0 h 88"/>
                <a:gd name="T10" fmla="*/ 45 w 45"/>
                <a:gd name="T11" fmla="*/ 0 h 88"/>
              </a:gdLst>
              <a:ahLst/>
              <a:cxnLst>
                <a:cxn ang="0">
                  <a:pos x="T0" y="T1"/>
                </a:cxn>
                <a:cxn ang="0">
                  <a:pos x="T2" y="T3"/>
                </a:cxn>
                <a:cxn ang="0">
                  <a:pos x="T4" y="T5"/>
                </a:cxn>
                <a:cxn ang="0">
                  <a:pos x="T6" y="T7"/>
                </a:cxn>
                <a:cxn ang="0">
                  <a:pos x="T8" y="T9"/>
                </a:cxn>
                <a:cxn ang="0">
                  <a:pos x="T10" y="T11"/>
                </a:cxn>
              </a:cxnLst>
              <a:rect l="0" t="0" r="r" b="b"/>
              <a:pathLst>
                <a:path w="45" h="88">
                  <a:moveTo>
                    <a:pt x="45" y="0"/>
                  </a:moveTo>
                  <a:lnTo>
                    <a:pt x="45" y="88"/>
                  </a:lnTo>
                  <a:lnTo>
                    <a:pt x="19" y="88"/>
                  </a:lnTo>
                  <a:lnTo>
                    <a:pt x="19" y="19"/>
                  </a:lnTo>
                  <a:lnTo>
                    <a:pt x="0" y="0"/>
                  </a:lnTo>
                  <a:lnTo>
                    <a:pt x="45" y="0"/>
                  </a:lnTo>
                  <a:close/>
                </a:path>
              </a:pathLst>
            </a:custGeom>
            <a:solidFill>
              <a:schemeClr val="bg1"/>
            </a:solidFill>
            <a:ln w="9525">
              <a:noFill/>
              <a:round/>
              <a:headEnd/>
              <a:tailEnd/>
            </a:ln>
            <a:effectLst>
              <a:outerShdw blurRad="50800" dist="38100" dir="8100000" algn="tr" rotWithShape="0">
                <a:prstClr val="black">
                  <a:alpha val="40000"/>
                </a:prstClr>
              </a:outerShdw>
            </a:effectLs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1550545852"/>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O Case Study - 3 Metric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(Company Name) Case Study</a:t>
            </a:r>
            <a:endParaRPr lang="en-US" dirty="0"/>
          </a:p>
        </p:txBody>
      </p:sp>
      <p:sp>
        <p:nvSpPr>
          <p:cNvPr id="3" name="Date Placeholder 2"/>
          <p:cNvSpPr>
            <a:spLocks noGrp="1"/>
          </p:cNvSpPr>
          <p:nvPr>
            <p:ph type="dt" sz="half" idx="10"/>
          </p:nvPr>
        </p:nvSpPr>
        <p:spPr/>
        <p:txBody>
          <a:bodyPr/>
          <a:lstStyle/>
          <a:p>
            <a:fld id="{CAE7BE36-8692-D848-871F-1B640D824238}" type="datetime4">
              <a:rPr lang="en-US" smtClean="0"/>
              <a:t>May 14,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20" name="Text Placeholder 4"/>
          <p:cNvSpPr>
            <a:spLocks noGrp="1"/>
          </p:cNvSpPr>
          <p:nvPr>
            <p:ph type="body" idx="16" hasCustomPrompt="1"/>
          </p:nvPr>
        </p:nvSpPr>
        <p:spPr>
          <a:xfrm>
            <a:off x="510390" y="1493461"/>
            <a:ext cx="1830935" cy="624843"/>
          </a:xfrm>
        </p:spPr>
        <p:txBody>
          <a:bodyPr anchor="b"/>
          <a:lstStyle>
            <a:lvl1pPr marL="0" indent="0" algn="r">
              <a:buNone/>
              <a:defRPr sz="5400">
                <a:solidFill>
                  <a:schemeClr val="accent2"/>
                </a:solidFill>
              </a:defRPr>
            </a:lvl1pPr>
          </a:lstStyle>
          <a:p>
            <a:pPr algn="r"/>
            <a:r>
              <a:rPr lang="en-US" spc="-200" dirty="0" smtClean="0">
                <a:solidFill>
                  <a:schemeClr val="accent2"/>
                </a:solidFill>
              </a:rPr>
              <a:t>#</a:t>
            </a:r>
            <a:endParaRPr lang="en-US" sz="4800" spc="-200" dirty="0">
              <a:solidFill>
                <a:schemeClr val="accent2"/>
              </a:solidFill>
            </a:endParaRPr>
          </a:p>
        </p:txBody>
      </p:sp>
      <p:sp>
        <p:nvSpPr>
          <p:cNvPr id="21" name="Text Placeholder 5"/>
          <p:cNvSpPr>
            <a:spLocks noGrp="1"/>
          </p:cNvSpPr>
          <p:nvPr>
            <p:ph type="body" idx="17" hasCustomPrompt="1"/>
          </p:nvPr>
        </p:nvSpPr>
        <p:spPr>
          <a:xfrm>
            <a:off x="2398476" y="1377637"/>
            <a:ext cx="2545197" cy="624843"/>
          </a:xfrm>
        </p:spPr>
        <p:txBody>
          <a:bodyPr anchor="b"/>
          <a:lstStyle>
            <a:lvl1pPr marL="0" indent="0">
              <a:buNone/>
              <a:defRPr sz="1600" b="1" cap="all" baseline="0">
                <a:solidFill>
                  <a:schemeClr val="accent2"/>
                </a:solidFill>
              </a:defRPr>
            </a:lvl1pPr>
          </a:lstStyle>
          <a:p>
            <a:r>
              <a:rPr lang="en-US" dirty="0" smtClean="0">
                <a:solidFill>
                  <a:srgbClr val="1586C1"/>
                </a:solidFill>
              </a:rPr>
              <a:t>METRIC</a:t>
            </a:r>
            <a:endParaRPr lang="en-US" dirty="0">
              <a:solidFill>
                <a:srgbClr val="1586C1"/>
              </a:solidFill>
            </a:endParaRPr>
          </a:p>
        </p:txBody>
      </p:sp>
      <p:sp>
        <p:nvSpPr>
          <p:cNvPr id="12" name="Text Placeholder 4"/>
          <p:cNvSpPr>
            <a:spLocks noGrp="1"/>
          </p:cNvSpPr>
          <p:nvPr>
            <p:ph type="body" idx="18" hasCustomPrompt="1"/>
          </p:nvPr>
        </p:nvSpPr>
        <p:spPr>
          <a:xfrm>
            <a:off x="510390" y="2419601"/>
            <a:ext cx="1830935" cy="624843"/>
          </a:xfrm>
        </p:spPr>
        <p:txBody>
          <a:bodyPr anchor="b"/>
          <a:lstStyle>
            <a:lvl1pPr marL="0" indent="0" algn="r">
              <a:buNone/>
              <a:defRPr sz="5400">
                <a:solidFill>
                  <a:schemeClr val="accent2"/>
                </a:solidFill>
              </a:defRPr>
            </a:lvl1pPr>
          </a:lstStyle>
          <a:p>
            <a:pPr algn="r"/>
            <a:r>
              <a:rPr lang="en-US" spc="-200" dirty="0" smtClean="0">
                <a:solidFill>
                  <a:schemeClr val="accent2"/>
                </a:solidFill>
              </a:rPr>
              <a:t>#</a:t>
            </a:r>
            <a:endParaRPr lang="en-US" sz="4800" spc="-200" dirty="0">
              <a:solidFill>
                <a:schemeClr val="accent2"/>
              </a:solidFill>
            </a:endParaRPr>
          </a:p>
        </p:txBody>
      </p:sp>
      <p:sp>
        <p:nvSpPr>
          <p:cNvPr id="14" name="Text Placeholder 5"/>
          <p:cNvSpPr>
            <a:spLocks noGrp="1"/>
          </p:cNvSpPr>
          <p:nvPr>
            <p:ph type="body" idx="19" hasCustomPrompt="1"/>
          </p:nvPr>
        </p:nvSpPr>
        <p:spPr>
          <a:xfrm>
            <a:off x="2398476" y="2313300"/>
            <a:ext cx="2545197" cy="624843"/>
          </a:xfrm>
        </p:spPr>
        <p:txBody>
          <a:bodyPr anchor="b"/>
          <a:lstStyle>
            <a:lvl1pPr marL="0" indent="0">
              <a:buNone/>
              <a:defRPr sz="1600" b="1" cap="all" baseline="0">
                <a:solidFill>
                  <a:schemeClr val="accent2"/>
                </a:solidFill>
              </a:defRPr>
            </a:lvl1pPr>
          </a:lstStyle>
          <a:p>
            <a:r>
              <a:rPr lang="en-US" dirty="0" smtClean="0">
                <a:solidFill>
                  <a:srgbClr val="1586C1"/>
                </a:solidFill>
              </a:rPr>
              <a:t>METRIC</a:t>
            </a:r>
            <a:endParaRPr lang="en-US" dirty="0">
              <a:solidFill>
                <a:srgbClr val="1586C1"/>
              </a:solidFill>
            </a:endParaRPr>
          </a:p>
        </p:txBody>
      </p:sp>
      <p:sp>
        <p:nvSpPr>
          <p:cNvPr id="15" name="Text Placeholder 4"/>
          <p:cNvSpPr>
            <a:spLocks noGrp="1"/>
          </p:cNvSpPr>
          <p:nvPr>
            <p:ph type="body" idx="20" hasCustomPrompt="1"/>
          </p:nvPr>
        </p:nvSpPr>
        <p:spPr>
          <a:xfrm>
            <a:off x="510390" y="3345741"/>
            <a:ext cx="1830935" cy="624843"/>
          </a:xfrm>
        </p:spPr>
        <p:txBody>
          <a:bodyPr anchor="b"/>
          <a:lstStyle>
            <a:lvl1pPr marL="0" indent="0" algn="r">
              <a:buNone/>
              <a:defRPr sz="5400">
                <a:solidFill>
                  <a:schemeClr val="accent2"/>
                </a:solidFill>
              </a:defRPr>
            </a:lvl1pPr>
          </a:lstStyle>
          <a:p>
            <a:pPr algn="r"/>
            <a:r>
              <a:rPr lang="en-US" spc="-200" dirty="0" smtClean="0">
                <a:solidFill>
                  <a:schemeClr val="accent2"/>
                </a:solidFill>
              </a:rPr>
              <a:t>#</a:t>
            </a:r>
            <a:endParaRPr lang="en-US" sz="4800" spc="-200" dirty="0">
              <a:solidFill>
                <a:schemeClr val="accent2"/>
              </a:solidFill>
            </a:endParaRPr>
          </a:p>
        </p:txBody>
      </p:sp>
      <p:sp>
        <p:nvSpPr>
          <p:cNvPr id="16" name="Text Placeholder 5"/>
          <p:cNvSpPr>
            <a:spLocks noGrp="1"/>
          </p:cNvSpPr>
          <p:nvPr>
            <p:ph type="body" idx="21" hasCustomPrompt="1"/>
          </p:nvPr>
        </p:nvSpPr>
        <p:spPr>
          <a:xfrm>
            <a:off x="2398476" y="3229917"/>
            <a:ext cx="2545197" cy="624843"/>
          </a:xfrm>
        </p:spPr>
        <p:txBody>
          <a:bodyPr anchor="b"/>
          <a:lstStyle>
            <a:lvl1pPr marL="0" indent="0">
              <a:buNone/>
              <a:defRPr sz="1600" b="1" cap="all" baseline="0">
                <a:solidFill>
                  <a:schemeClr val="accent2"/>
                </a:solidFill>
              </a:defRPr>
            </a:lvl1pPr>
          </a:lstStyle>
          <a:p>
            <a:r>
              <a:rPr lang="en-US" dirty="0" smtClean="0">
                <a:solidFill>
                  <a:srgbClr val="1586C1"/>
                </a:solidFill>
              </a:rPr>
              <a:t>METRIC</a:t>
            </a:r>
            <a:endParaRPr lang="en-US" dirty="0">
              <a:solidFill>
                <a:srgbClr val="1586C1"/>
              </a:solidFill>
            </a:endParaRPr>
          </a:p>
        </p:txBody>
      </p:sp>
      <p:sp>
        <p:nvSpPr>
          <p:cNvPr id="19" name="Content Placeholder 2"/>
          <p:cNvSpPr>
            <a:spLocks noGrp="1"/>
          </p:cNvSpPr>
          <p:nvPr>
            <p:ph sz="half" idx="2" hasCustomPrompt="1"/>
          </p:nvPr>
        </p:nvSpPr>
        <p:spPr>
          <a:xfrm>
            <a:off x="5130053" y="1116579"/>
            <a:ext cx="3536426" cy="2951171"/>
          </a:xfrm>
        </p:spPr>
        <p:txBody>
          <a:bodyPr lIns="0" tIns="137160" rIns="274320" anchor="t">
            <a:normAutofit/>
          </a:bodyPr>
          <a:lstStyle>
            <a:lvl1pPr marL="0" indent="0" algn="r">
              <a:buNone/>
              <a:defRPr>
                <a:solidFill>
                  <a:schemeClr val="accent2"/>
                </a:solidFill>
              </a:defRPr>
            </a:lvl1pPr>
          </a:lstStyle>
          <a:p>
            <a:pPr>
              <a:lnSpc>
                <a:spcPct val="105000"/>
              </a:lnSpc>
            </a:pPr>
            <a:r>
              <a:rPr lang="en-US" sz="1600" b="0" dirty="0" smtClean="0">
                <a:solidFill>
                  <a:schemeClr val="bg1"/>
                </a:solidFill>
              </a:rPr>
              <a:t>“Quote”</a:t>
            </a:r>
            <a:endParaRPr lang="en-US" sz="1600" b="0" dirty="0">
              <a:solidFill>
                <a:schemeClr val="bg1"/>
              </a:solidFill>
            </a:endParaRPr>
          </a:p>
        </p:txBody>
      </p:sp>
      <p:sp>
        <p:nvSpPr>
          <p:cNvPr id="27" name="Text Placeholder 3"/>
          <p:cNvSpPr>
            <a:spLocks noGrp="1"/>
          </p:cNvSpPr>
          <p:nvPr>
            <p:ph type="body" idx="14" hasCustomPrompt="1"/>
          </p:nvPr>
        </p:nvSpPr>
        <p:spPr>
          <a:xfrm>
            <a:off x="5130053" y="4040854"/>
            <a:ext cx="3536426" cy="388986"/>
          </a:xfrm>
        </p:spPr>
        <p:txBody>
          <a:bodyPr tIns="137160" rIns="274320" bIns="0"/>
          <a:lstStyle>
            <a:lvl1pPr marL="0" indent="0" algn="r">
              <a:spcBef>
                <a:spcPts val="0"/>
              </a:spcBef>
              <a:buNone/>
              <a:defRPr sz="1200" b="0">
                <a:solidFill>
                  <a:schemeClr val="tx2"/>
                </a:solidFill>
              </a:defRPr>
            </a:lvl1pPr>
          </a:lstStyle>
          <a:p>
            <a:r>
              <a:rPr lang="en-US" sz="1100" dirty="0" smtClean="0">
                <a:solidFill>
                  <a:schemeClr val="tx2"/>
                </a:solidFill>
              </a:rPr>
              <a:t>Name, Title</a:t>
            </a:r>
            <a:endParaRPr lang="en-US" sz="1100" dirty="0">
              <a:solidFill>
                <a:schemeClr val="tx2"/>
              </a:solidFill>
            </a:endParaRPr>
          </a:p>
        </p:txBody>
      </p:sp>
    </p:spTree>
    <p:extLst>
      <p:ext uri="{BB962C8B-B14F-4D97-AF65-F5344CB8AC3E}">
        <p14:creationId xmlns:p14="http://schemas.microsoft.com/office/powerpoint/2010/main" val="1863753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O Case Study - Alternate 2 Metric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(Company Name) Case Study</a:t>
            </a:r>
            <a:endParaRPr lang="en-US" dirty="0"/>
          </a:p>
        </p:txBody>
      </p:sp>
      <p:sp>
        <p:nvSpPr>
          <p:cNvPr id="3" name="Date Placeholder 2"/>
          <p:cNvSpPr>
            <a:spLocks noGrp="1"/>
          </p:cNvSpPr>
          <p:nvPr>
            <p:ph type="dt" sz="half" idx="10"/>
          </p:nvPr>
        </p:nvSpPr>
        <p:spPr/>
        <p:txBody>
          <a:bodyPr/>
          <a:lstStyle/>
          <a:p>
            <a:fld id="{97B42EC4-828E-FD4A-A560-A9F78DCDC065}" type="datetime4">
              <a:rPr lang="en-US" smtClean="0"/>
              <a:t>May 14,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6" name="Rounded Rectangle 5"/>
          <p:cNvSpPr/>
          <p:nvPr userDrawn="1"/>
        </p:nvSpPr>
        <p:spPr>
          <a:xfrm>
            <a:off x="5062361" y="1116152"/>
            <a:ext cx="3604119" cy="3849530"/>
          </a:xfrm>
          <a:prstGeom prst="roundRect">
            <a:avLst>
              <a:gd name="adj" fmla="val 2456"/>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Freeform 3"/>
          <p:cNvSpPr>
            <a:spLocks noChangeArrowheads="1"/>
          </p:cNvSpPr>
          <p:nvPr userDrawn="1"/>
        </p:nvSpPr>
        <p:spPr bwMode="auto">
          <a:xfrm>
            <a:off x="510390" y="1116151"/>
            <a:ext cx="4946202" cy="4141649"/>
          </a:xfrm>
          <a:custGeom>
            <a:avLst/>
            <a:gdLst>
              <a:gd name="T0" fmla="*/ 10532 w 10533"/>
              <a:gd name="T1" fmla="*/ 3863 h 7680"/>
              <a:gd name="T2" fmla="*/ 9866 w 10533"/>
              <a:gd name="T3" fmla="*/ 3198 h 7680"/>
              <a:gd name="T4" fmla="*/ 9866 w 10533"/>
              <a:gd name="T5" fmla="*/ 0 h 7680"/>
              <a:gd name="T6" fmla="*/ 139 w 10533"/>
              <a:gd name="T7" fmla="*/ 0 h 7680"/>
              <a:gd name="T8" fmla="*/ 0 w 10533"/>
              <a:gd name="T9" fmla="*/ 152 h 7680"/>
              <a:gd name="T10" fmla="*/ 0 w 10533"/>
              <a:gd name="T11" fmla="*/ 7503 h 7680"/>
              <a:gd name="T12" fmla="*/ 139 w 10533"/>
              <a:gd name="T13" fmla="*/ 7679 h 7680"/>
              <a:gd name="T14" fmla="*/ 7995 w 10533"/>
              <a:gd name="T15" fmla="*/ 7674 h 7680"/>
              <a:gd name="T16" fmla="*/ 8527 w 10533"/>
              <a:gd name="T17" fmla="*/ 7140 h 7680"/>
              <a:gd name="T18" fmla="*/ 9866 w 10533"/>
              <a:gd name="T19" fmla="*/ 7140 h 7680"/>
              <a:gd name="T20" fmla="*/ 9866 w 10533"/>
              <a:gd name="T21" fmla="*/ 4529 h 7680"/>
              <a:gd name="T22" fmla="*/ 10532 w 10533"/>
              <a:gd name="T23" fmla="*/ 3863 h 7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33" h="7680">
                <a:moveTo>
                  <a:pt x="10532" y="3863"/>
                </a:moveTo>
                <a:lnTo>
                  <a:pt x="9866" y="3198"/>
                </a:lnTo>
                <a:lnTo>
                  <a:pt x="9866" y="0"/>
                </a:lnTo>
                <a:lnTo>
                  <a:pt x="139" y="0"/>
                </a:lnTo>
                <a:cubicBezTo>
                  <a:pt x="139" y="0"/>
                  <a:pt x="0" y="0"/>
                  <a:pt x="0" y="152"/>
                </a:cubicBezTo>
                <a:lnTo>
                  <a:pt x="0" y="7503"/>
                </a:lnTo>
                <a:cubicBezTo>
                  <a:pt x="0" y="7503"/>
                  <a:pt x="0" y="7654"/>
                  <a:pt x="139" y="7679"/>
                </a:cubicBezTo>
                <a:lnTo>
                  <a:pt x="7995" y="7674"/>
                </a:lnTo>
                <a:lnTo>
                  <a:pt x="8527" y="7140"/>
                </a:lnTo>
                <a:lnTo>
                  <a:pt x="9866" y="7140"/>
                </a:lnTo>
                <a:lnTo>
                  <a:pt x="9866" y="4529"/>
                </a:lnTo>
                <a:lnTo>
                  <a:pt x="10532" y="3863"/>
                </a:lnTo>
              </a:path>
            </a:pathLst>
          </a:custGeom>
          <a:gradFill flip="none" rotWithShape="1">
            <a:gsLst>
              <a:gs pos="0">
                <a:schemeClr val="bg2"/>
              </a:gs>
              <a:gs pos="100000">
                <a:schemeClr val="bg1"/>
              </a:gs>
            </a:gsLst>
            <a:lin ang="2700000" scaled="1"/>
            <a:tileRect/>
          </a:gradFill>
          <a:ln>
            <a:noFill/>
          </a:ln>
          <a:effectLst/>
        </p:spPr>
        <p:txBody>
          <a:bodyPr wrap="none" anchor="ctr"/>
          <a:lstStyle/>
          <a:p>
            <a:endParaRPr lang="en-US"/>
          </a:p>
        </p:txBody>
      </p:sp>
      <p:sp>
        <p:nvSpPr>
          <p:cNvPr id="9" name="Picture Placeholder 8"/>
          <p:cNvSpPr>
            <a:spLocks noGrp="1"/>
          </p:cNvSpPr>
          <p:nvPr>
            <p:ph type="pic" sz="quarter" idx="13" hasCustomPrompt="1"/>
          </p:nvPr>
        </p:nvSpPr>
        <p:spPr>
          <a:xfrm>
            <a:off x="7153836" y="4309971"/>
            <a:ext cx="1398401" cy="598488"/>
          </a:xfrm>
        </p:spPr>
        <p:txBody>
          <a:bodyPr/>
          <a:lstStyle>
            <a:lvl1pPr marL="0" indent="0">
              <a:buNone/>
              <a:defRPr>
                <a:solidFill>
                  <a:schemeClr val="bg1"/>
                </a:solidFill>
              </a:defRPr>
            </a:lvl1pPr>
          </a:lstStyle>
          <a:p>
            <a:r>
              <a:rPr lang="en-US" dirty="0" smtClean="0"/>
              <a:t>LOGO</a:t>
            </a:r>
            <a:endParaRPr lang="en-US" dirty="0"/>
          </a:p>
        </p:txBody>
      </p:sp>
      <p:sp>
        <p:nvSpPr>
          <p:cNvPr id="11" name="Text Placeholder 10"/>
          <p:cNvSpPr>
            <a:spLocks noGrp="1"/>
          </p:cNvSpPr>
          <p:nvPr>
            <p:ph type="body" sz="quarter" idx="14" hasCustomPrompt="1"/>
          </p:nvPr>
        </p:nvSpPr>
        <p:spPr>
          <a:xfrm>
            <a:off x="5149850" y="1116013"/>
            <a:ext cx="3516630" cy="2770187"/>
          </a:xfrm>
        </p:spPr>
        <p:txBody>
          <a:bodyPr/>
          <a:lstStyle>
            <a:lvl1pPr marL="0" indent="0" algn="r">
              <a:buNone/>
              <a:defRPr>
                <a:solidFill>
                  <a:schemeClr val="bg1"/>
                </a:solidFill>
              </a:defRPr>
            </a:lvl1pPr>
            <a:lvl2pPr marL="231775" indent="0">
              <a:buNone/>
              <a:defRPr/>
            </a:lvl2pPr>
            <a:lvl3pPr marL="465137" indent="0">
              <a:buNone/>
              <a:defRPr/>
            </a:lvl3pPr>
            <a:lvl4pPr marL="688975" indent="0">
              <a:buNone/>
              <a:defRPr/>
            </a:lvl4pPr>
            <a:lvl5pPr marL="855662" indent="0">
              <a:buNone/>
              <a:defRPr/>
            </a:lvl5pPr>
          </a:lstStyle>
          <a:p>
            <a:pPr lvl="0"/>
            <a:r>
              <a:rPr lang="en-US" dirty="0" smtClean="0"/>
              <a:t>“Quote”</a:t>
            </a:r>
            <a:endParaRPr lang="en-US" dirty="0"/>
          </a:p>
        </p:txBody>
      </p:sp>
      <p:sp>
        <p:nvSpPr>
          <p:cNvPr id="13" name="Text Placeholder 12"/>
          <p:cNvSpPr>
            <a:spLocks noGrp="1"/>
          </p:cNvSpPr>
          <p:nvPr>
            <p:ph type="body" sz="quarter" idx="15" hasCustomPrompt="1"/>
          </p:nvPr>
        </p:nvSpPr>
        <p:spPr>
          <a:xfrm>
            <a:off x="5149850" y="3886200"/>
            <a:ext cx="3516313" cy="396875"/>
          </a:xfrm>
        </p:spPr>
        <p:txBody>
          <a:bodyPr anchor="ctr"/>
          <a:lstStyle>
            <a:lvl4pPr marL="688975" indent="0" algn="r">
              <a:buNone/>
              <a:defRPr sz="1100" baseline="0">
                <a:solidFill>
                  <a:schemeClr val="tx2"/>
                </a:solidFill>
              </a:defRPr>
            </a:lvl4pPr>
          </a:lstStyle>
          <a:p>
            <a:pPr lvl="3"/>
            <a:r>
              <a:rPr lang="en-US" dirty="0" smtClean="0"/>
              <a:t>Name, Title, Company</a:t>
            </a:r>
            <a:endParaRPr lang="en-US" dirty="0"/>
          </a:p>
        </p:txBody>
      </p:sp>
      <p:sp>
        <p:nvSpPr>
          <p:cNvPr id="14" name="Text Placeholder 2"/>
          <p:cNvSpPr>
            <a:spLocks noGrp="1"/>
          </p:cNvSpPr>
          <p:nvPr>
            <p:ph type="body" idx="16" hasCustomPrompt="1"/>
          </p:nvPr>
        </p:nvSpPr>
        <p:spPr>
          <a:xfrm>
            <a:off x="1262027" y="1366539"/>
            <a:ext cx="1454279" cy="694270"/>
          </a:xfrm>
        </p:spPr>
        <p:txBody>
          <a:bodyPr anchor="b">
            <a:noAutofit/>
          </a:bodyPr>
          <a:lstStyle>
            <a:lvl1pPr marL="0" indent="0" algn="l">
              <a:buNone/>
              <a:defRPr sz="5400" b="0" i="0" baseline="0">
                <a:solidFill>
                  <a:schemeClr val="accent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aseline="0" dirty="0" smtClean="0"/>
              <a:t>#</a:t>
            </a:r>
            <a:endParaRPr lang="en-US" dirty="0" smtClean="0"/>
          </a:p>
        </p:txBody>
      </p:sp>
      <p:sp>
        <p:nvSpPr>
          <p:cNvPr id="15" name="Text Placeholder 2"/>
          <p:cNvSpPr>
            <a:spLocks noGrp="1"/>
          </p:cNvSpPr>
          <p:nvPr>
            <p:ph type="body" idx="17"/>
          </p:nvPr>
        </p:nvSpPr>
        <p:spPr>
          <a:xfrm>
            <a:off x="1636199" y="2008544"/>
            <a:ext cx="3255590" cy="581837"/>
          </a:xfrm>
        </p:spPr>
        <p:txBody>
          <a:bodyPr anchor="t">
            <a:noAutofit/>
          </a:bodyPr>
          <a:lstStyle>
            <a:lvl1pPr marL="0" indent="0" algn="l">
              <a:buNone/>
              <a:defRPr sz="1200" b="1" i="0" cap="all" spc="100" baseline="0">
                <a:solidFill>
                  <a:schemeClr val="accent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2"/>
          <p:cNvSpPr>
            <a:spLocks noGrp="1"/>
          </p:cNvSpPr>
          <p:nvPr>
            <p:ph type="body" idx="18" hasCustomPrompt="1"/>
          </p:nvPr>
        </p:nvSpPr>
        <p:spPr>
          <a:xfrm>
            <a:off x="1262028" y="2590381"/>
            <a:ext cx="1454279" cy="694270"/>
          </a:xfrm>
        </p:spPr>
        <p:txBody>
          <a:bodyPr anchor="b">
            <a:noAutofit/>
          </a:bodyPr>
          <a:lstStyle>
            <a:lvl1pPr marL="0" indent="0" algn="l">
              <a:buNone/>
              <a:defRPr sz="5400" b="0" i="0" baseline="0">
                <a:solidFill>
                  <a:schemeClr val="accent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aseline="0" dirty="0" smtClean="0"/>
              <a:t>#</a:t>
            </a:r>
            <a:endParaRPr lang="en-US" dirty="0" smtClean="0"/>
          </a:p>
        </p:txBody>
      </p:sp>
      <p:sp>
        <p:nvSpPr>
          <p:cNvPr id="17" name="Text Placeholder 2"/>
          <p:cNvSpPr>
            <a:spLocks noGrp="1"/>
          </p:cNvSpPr>
          <p:nvPr>
            <p:ph type="body" idx="19"/>
          </p:nvPr>
        </p:nvSpPr>
        <p:spPr>
          <a:xfrm>
            <a:off x="1636198" y="3221324"/>
            <a:ext cx="3255591" cy="598996"/>
          </a:xfrm>
        </p:spPr>
        <p:txBody>
          <a:bodyPr anchor="t">
            <a:noAutofit/>
          </a:bodyPr>
          <a:lstStyle>
            <a:lvl1pPr marL="0" indent="0" algn="l">
              <a:buNone/>
              <a:defRPr sz="1200" b="1" i="0" cap="all" spc="100" baseline="0">
                <a:solidFill>
                  <a:schemeClr val="accent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985288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O Case Study - Alternate 3 Metric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(Company Name) Case Study</a:t>
            </a:r>
            <a:endParaRPr lang="en-US" dirty="0"/>
          </a:p>
        </p:txBody>
      </p:sp>
      <p:sp>
        <p:nvSpPr>
          <p:cNvPr id="3" name="Date Placeholder 2"/>
          <p:cNvSpPr>
            <a:spLocks noGrp="1"/>
          </p:cNvSpPr>
          <p:nvPr>
            <p:ph type="dt" sz="half" idx="10"/>
          </p:nvPr>
        </p:nvSpPr>
        <p:spPr/>
        <p:txBody>
          <a:bodyPr/>
          <a:lstStyle/>
          <a:p>
            <a:fld id="{D858D6CA-E718-6847-9524-614207385C1D}" type="datetime4">
              <a:rPr lang="en-US" smtClean="0"/>
              <a:t>May 14,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6" name="Rounded Rectangle 5"/>
          <p:cNvSpPr/>
          <p:nvPr userDrawn="1"/>
        </p:nvSpPr>
        <p:spPr>
          <a:xfrm>
            <a:off x="5062361" y="1116152"/>
            <a:ext cx="3604119" cy="3849530"/>
          </a:xfrm>
          <a:prstGeom prst="roundRect">
            <a:avLst>
              <a:gd name="adj" fmla="val 2456"/>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Freeform 3"/>
          <p:cNvSpPr>
            <a:spLocks noChangeArrowheads="1"/>
          </p:cNvSpPr>
          <p:nvPr userDrawn="1"/>
        </p:nvSpPr>
        <p:spPr bwMode="auto">
          <a:xfrm>
            <a:off x="510390" y="1116151"/>
            <a:ext cx="4946202" cy="4141649"/>
          </a:xfrm>
          <a:custGeom>
            <a:avLst/>
            <a:gdLst>
              <a:gd name="T0" fmla="*/ 10532 w 10533"/>
              <a:gd name="T1" fmla="*/ 3863 h 7680"/>
              <a:gd name="T2" fmla="*/ 9866 w 10533"/>
              <a:gd name="T3" fmla="*/ 3198 h 7680"/>
              <a:gd name="T4" fmla="*/ 9866 w 10533"/>
              <a:gd name="T5" fmla="*/ 0 h 7680"/>
              <a:gd name="T6" fmla="*/ 139 w 10533"/>
              <a:gd name="T7" fmla="*/ 0 h 7680"/>
              <a:gd name="T8" fmla="*/ 0 w 10533"/>
              <a:gd name="T9" fmla="*/ 152 h 7680"/>
              <a:gd name="T10" fmla="*/ 0 w 10533"/>
              <a:gd name="T11" fmla="*/ 7503 h 7680"/>
              <a:gd name="T12" fmla="*/ 139 w 10533"/>
              <a:gd name="T13" fmla="*/ 7679 h 7680"/>
              <a:gd name="T14" fmla="*/ 7995 w 10533"/>
              <a:gd name="T15" fmla="*/ 7674 h 7680"/>
              <a:gd name="T16" fmla="*/ 8527 w 10533"/>
              <a:gd name="T17" fmla="*/ 7140 h 7680"/>
              <a:gd name="T18" fmla="*/ 9866 w 10533"/>
              <a:gd name="T19" fmla="*/ 7140 h 7680"/>
              <a:gd name="T20" fmla="*/ 9866 w 10533"/>
              <a:gd name="T21" fmla="*/ 4529 h 7680"/>
              <a:gd name="T22" fmla="*/ 10532 w 10533"/>
              <a:gd name="T23" fmla="*/ 3863 h 7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33" h="7680">
                <a:moveTo>
                  <a:pt x="10532" y="3863"/>
                </a:moveTo>
                <a:lnTo>
                  <a:pt x="9866" y="3198"/>
                </a:lnTo>
                <a:lnTo>
                  <a:pt x="9866" y="0"/>
                </a:lnTo>
                <a:lnTo>
                  <a:pt x="139" y="0"/>
                </a:lnTo>
                <a:cubicBezTo>
                  <a:pt x="139" y="0"/>
                  <a:pt x="0" y="0"/>
                  <a:pt x="0" y="152"/>
                </a:cubicBezTo>
                <a:lnTo>
                  <a:pt x="0" y="7503"/>
                </a:lnTo>
                <a:cubicBezTo>
                  <a:pt x="0" y="7503"/>
                  <a:pt x="0" y="7654"/>
                  <a:pt x="139" y="7679"/>
                </a:cubicBezTo>
                <a:lnTo>
                  <a:pt x="7995" y="7674"/>
                </a:lnTo>
                <a:lnTo>
                  <a:pt x="8527" y="7140"/>
                </a:lnTo>
                <a:lnTo>
                  <a:pt x="9866" y="7140"/>
                </a:lnTo>
                <a:lnTo>
                  <a:pt x="9866" y="4529"/>
                </a:lnTo>
                <a:lnTo>
                  <a:pt x="10532" y="3863"/>
                </a:lnTo>
              </a:path>
            </a:pathLst>
          </a:custGeom>
          <a:gradFill flip="none" rotWithShape="1">
            <a:gsLst>
              <a:gs pos="0">
                <a:schemeClr val="bg2"/>
              </a:gs>
              <a:gs pos="100000">
                <a:schemeClr val="bg1"/>
              </a:gs>
            </a:gsLst>
            <a:lin ang="2700000" scaled="1"/>
            <a:tileRect/>
          </a:gradFill>
          <a:ln>
            <a:noFill/>
          </a:ln>
          <a:effectLst/>
        </p:spPr>
        <p:txBody>
          <a:bodyPr wrap="none" anchor="ctr"/>
          <a:lstStyle/>
          <a:p>
            <a:endParaRPr lang="en-US"/>
          </a:p>
        </p:txBody>
      </p:sp>
      <p:sp>
        <p:nvSpPr>
          <p:cNvPr id="9" name="Picture Placeholder 8"/>
          <p:cNvSpPr>
            <a:spLocks noGrp="1"/>
          </p:cNvSpPr>
          <p:nvPr>
            <p:ph type="pic" sz="quarter" idx="13" hasCustomPrompt="1"/>
          </p:nvPr>
        </p:nvSpPr>
        <p:spPr>
          <a:xfrm>
            <a:off x="7153836" y="4309971"/>
            <a:ext cx="1398401" cy="598488"/>
          </a:xfrm>
        </p:spPr>
        <p:txBody>
          <a:bodyPr/>
          <a:lstStyle>
            <a:lvl1pPr marL="0" indent="0">
              <a:buNone/>
              <a:defRPr>
                <a:solidFill>
                  <a:schemeClr val="bg1"/>
                </a:solidFill>
              </a:defRPr>
            </a:lvl1pPr>
          </a:lstStyle>
          <a:p>
            <a:r>
              <a:rPr lang="en-US" dirty="0" smtClean="0"/>
              <a:t>LOGO</a:t>
            </a:r>
            <a:endParaRPr lang="en-US" dirty="0"/>
          </a:p>
        </p:txBody>
      </p:sp>
      <p:sp>
        <p:nvSpPr>
          <p:cNvPr id="11" name="Text Placeholder 10"/>
          <p:cNvSpPr>
            <a:spLocks noGrp="1"/>
          </p:cNvSpPr>
          <p:nvPr>
            <p:ph type="body" sz="quarter" idx="14" hasCustomPrompt="1"/>
          </p:nvPr>
        </p:nvSpPr>
        <p:spPr>
          <a:xfrm>
            <a:off x="5149850" y="1116013"/>
            <a:ext cx="3516630" cy="2770187"/>
          </a:xfrm>
        </p:spPr>
        <p:txBody>
          <a:bodyPr/>
          <a:lstStyle>
            <a:lvl1pPr marL="0" indent="0" algn="r">
              <a:buNone/>
              <a:defRPr>
                <a:solidFill>
                  <a:schemeClr val="bg1"/>
                </a:solidFill>
              </a:defRPr>
            </a:lvl1pPr>
            <a:lvl2pPr marL="231775" indent="0">
              <a:buNone/>
              <a:defRPr/>
            </a:lvl2pPr>
            <a:lvl3pPr marL="465137" indent="0">
              <a:buNone/>
              <a:defRPr/>
            </a:lvl3pPr>
            <a:lvl4pPr marL="688975" indent="0">
              <a:buNone/>
              <a:defRPr/>
            </a:lvl4pPr>
            <a:lvl5pPr marL="855662" indent="0">
              <a:buNone/>
              <a:defRPr/>
            </a:lvl5pPr>
          </a:lstStyle>
          <a:p>
            <a:pPr lvl="0"/>
            <a:r>
              <a:rPr lang="en-US" dirty="0" smtClean="0"/>
              <a:t>“Quote”</a:t>
            </a:r>
            <a:endParaRPr lang="en-US" dirty="0"/>
          </a:p>
        </p:txBody>
      </p:sp>
      <p:sp>
        <p:nvSpPr>
          <p:cNvPr id="13" name="Text Placeholder 12"/>
          <p:cNvSpPr>
            <a:spLocks noGrp="1"/>
          </p:cNvSpPr>
          <p:nvPr>
            <p:ph type="body" sz="quarter" idx="15" hasCustomPrompt="1"/>
          </p:nvPr>
        </p:nvSpPr>
        <p:spPr>
          <a:xfrm>
            <a:off x="5149850" y="3886200"/>
            <a:ext cx="3516313" cy="396875"/>
          </a:xfrm>
        </p:spPr>
        <p:txBody>
          <a:bodyPr anchor="ctr"/>
          <a:lstStyle>
            <a:lvl4pPr marL="688975" indent="0" algn="r">
              <a:buNone/>
              <a:defRPr sz="1100" baseline="0">
                <a:solidFill>
                  <a:schemeClr val="tx2"/>
                </a:solidFill>
              </a:defRPr>
            </a:lvl4pPr>
          </a:lstStyle>
          <a:p>
            <a:pPr lvl="3"/>
            <a:r>
              <a:rPr lang="en-US" dirty="0" smtClean="0"/>
              <a:t>Name, Title, Company</a:t>
            </a:r>
            <a:endParaRPr lang="en-US" dirty="0"/>
          </a:p>
        </p:txBody>
      </p:sp>
      <p:sp>
        <p:nvSpPr>
          <p:cNvPr id="14" name="Text Placeholder 2"/>
          <p:cNvSpPr>
            <a:spLocks noGrp="1"/>
          </p:cNvSpPr>
          <p:nvPr>
            <p:ph type="body" idx="16" hasCustomPrompt="1"/>
          </p:nvPr>
        </p:nvSpPr>
        <p:spPr>
          <a:xfrm>
            <a:off x="1262027" y="1339643"/>
            <a:ext cx="1434108" cy="694270"/>
          </a:xfrm>
        </p:spPr>
        <p:txBody>
          <a:bodyPr anchor="b">
            <a:noAutofit/>
          </a:bodyPr>
          <a:lstStyle>
            <a:lvl1pPr marL="0" indent="0" algn="l">
              <a:buNone/>
              <a:defRPr sz="4800" b="0" i="0" baseline="0">
                <a:solidFill>
                  <a:schemeClr val="accent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aseline="0" dirty="0" smtClean="0"/>
              <a:t>#</a:t>
            </a:r>
            <a:endParaRPr lang="en-US" dirty="0" smtClean="0"/>
          </a:p>
        </p:txBody>
      </p:sp>
      <p:sp>
        <p:nvSpPr>
          <p:cNvPr id="15" name="Text Placeholder 2"/>
          <p:cNvSpPr>
            <a:spLocks noGrp="1"/>
          </p:cNvSpPr>
          <p:nvPr>
            <p:ph type="body" idx="17"/>
          </p:nvPr>
        </p:nvSpPr>
        <p:spPr>
          <a:xfrm>
            <a:off x="1636199" y="1981648"/>
            <a:ext cx="3255590" cy="581837"/>
          </a:xfrm>
        </p:spPr>
        <p:txBody>
          <a:bodyPr anchor="t">
            <a:noAutofit/>
          </a:bodyPr>
          <a:lstStyle>
            <a:lvl1pPr marL="0" indent="0" algn="l">
              <a:buNone/>
              <a:defRPr sz="1100" b="1" i="0" cap="all" spc="100" baseline="0">
                <a:solidFill>
                  <a:schemeClr val="accent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6" name="Text Placeholder 2"/>
          <p:cNvSpPr>
            <a:spLocks noGrp="1"/>
          </p:cNvSpPr>
          <p:nvPr>
            <p:ph type="body" idx="18" hasCustomPrompt="1"/>
          </p:nvPr>
        </p:nvSpPr>
        <p:spPr>
          <a:xfrm>
            <a:off x="1262028" y="2563485"/>
            <a:ext cx="1434108" cy="694270"/>
          </a:xfrm>
        </p:spPr>
        <p:txBody>
          <a:bodyPr anchor="b">
            <a:noAutofit/>
          </a:bodyPr>
          <a:lstStyle>
            <a:lvl1pPr marL="0" indent="0" algn="l">
              <a:buNone/>
              <a:defRPr sz="4800" b="0" i="0" baseline="0">
                <a:solidFill>
                  <a:schemeClr val="accent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aseline="0" dirty="0" smtClean="0"/>
              <a:t>#</a:t>
            </a:r>
            <a:endParaRPr lang="en-US" dirty="0" smtClean="0"/>
          </a:p>
        </p:txBody>
      </p:sp>
      <p:sp>
        <p:nvSpPr>
          <p:cNvPr id="17" name="Text Placeholder 2"/>
          <p:cNvSpPr>
            <a:spLocks noGrp="1"/>
          </p:cNvSpPr>
          <p:nvPr>
            <p:ph type="body" idx="19"/>
          </p:nvPr>
        </p:nvSpPr>
        <p:spPr>
          <a:xfrm>
            <a:off x="1636198" y="3194428"/>
            <a:ext cx="3255591" cy="598996"/>
          </a:xfrm>
        </p:spPr>
        <p:txBody>
          <a:bodyPr anchor="t">
            <a:noAutofit/>
          </a:bodyPr>
          <a:lstStyle>
            <a:lvl1pPr marL="0" indent="0" algn="l">
              <a:buNone/>
              <a:defRPr sz="1100" b="1" i="0" cap="all" spc="100" baseline="0">
                <a:solidFill>
                  <a:schemeClr val="accent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Text Placeholder 2"/>
          <p:cNvSpPr>
            <a:spLocks noGrp="1"/>
          </p:cNvSpPr>
          <p:nvPr>
            <p:ph type="body" idx="20" hasCustomPrompt="1"/>
          </p:nvPr>
        </p:nvSpPr>
        <p:spPr>
          <a:xfrm>
            <a:off x="1228951" y="3786120"/>
            <a:ext cx="1434108" cy="694270"/>
          </a:xfrm>
        </p:spPr>
        <p:txBody>
          <a:bodyPr anchor="b">
            <a:noAutofit/>
          </a:bodyPr>
          <a:lstStyle>
            <a:lvl1pPr marL="0" indent="0" algn="l">
              <a:buNone/>
              <a:defRPr sz="4800" b="0" i="0" baseline="0">
                <a:solidFill>
                  <a:schemeClr val="accent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aseline="0" dirty="0" smtClean="0"/>
              <a:t>#</a:t>
            </a:r>
            <a:endParaRPr lang="en-US" dirty="0" smtClean="0"/>
          </a:p>
        </p:txBody>
      </p:sp>
      <p:sp>
        <p:nvSpPr>
          <p:cNvPr id="19" name="Text Placeholder 2"/>
          <p:cNvSpPr>
            <a:spLocks noGrp="1"/>
          </p:cNvSpPr>
          <p:nvPr>
            <p:ph type="body" idx="21"/>
          </p:nvPr>
        </p:nvSpPr>
        <p:spPr>
          <a:xfrm>
            <a:off x="1603123" y="4428125"/>
            <a:ext cx="3255590" cy="581837"/>
          </a:xfrm>
        </p:spPr>
        <p:txBody>
          <a:bodyPr anchor="t">
            <a:noAutofit/>
          </a:bodyPr>
          <a:lstStyle>
            <a:lvl1pPr marL="0" indent="0" algn="l">
              <a:buNone/>
              <a:defRPr sz="1100" b="1" i="0" cap="all" spc="100" baseline="0">
                <a:solidFill>
                  <a:schemeClr val="accent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510620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O Four Graph Comparis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622DF1-F4EF-1448-BCD3-DA3A3A523CDE}" type="datetime4">
              <a:rPr lang="en-US" smtClean="0"/>
              <a:t>May 14,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7" name="Title Placeholder 1"/>
          <p:cNvSpPr>
            <a:spLocks noGrp="1"/>
          </p:cNvSpPr>
          <p:nvPr>
            <p:ph type="title"/>
          </p:nvPr>
        </p:nvSpPr>
        <p:spPr>
          <a:xfrm>
            <a:off x="1259199" y="156001"/>
            <a:ext cx="6361018" cy="749240"/>
          </a:xfrm>
          <a:prstGeom prst="rect">
            <a:avLst/>
          </a:prstGeom>
        </p:spPr>
        <p:txBody>
          <a:bodyPr vert="horz" lIns="0" tIns="45720" rIns="91440" bIns="45720" rtlCol="0" anchor="ctr" anchorCtr="0">
            <a:noAutofit/>
          </a:bodyPr>
          <a:lstStyle/>
          <a:p>
            <a:r>
              <a:rPr lang="en-US" dirty="0" smtClean="0"/>
              <a:t>Click to edit Master title style</a:t>
            </a:r>
            <a:endParaRPr lang="en-US" dirty="0"/>
          </a:p>
        </p:txBody>
      </p:sp>
      <p:sp>
        <p:nvSpPr>
          <p:cNvPr id="6" name="Chart Placeholder 5"/>
          <p:cNvSpPr>
            <a:spLocks noGrp="1"/>
          </p:cNvSpPr>
          <p:nvPr>
            <p:ph type="chart" sz="quarter" idx="19"/>
          </p:nvPr>
        </p:nvSpPr>
        <p:spPr>
          <a:xfrm>
            <a:off x="1259199" y="1010313"/>
            <a:ext cx="3570498" cy="2027177"/>
          </a:xfrm>
        </p:spPr>
        <p:txBody>
          <a:bodyPr/>
          <a:lstStyle/>
          <a:p>
            <a:endParaRPr lang="en-US"/>
          </a:p>
        </p:txBody>
      </p:sp>
      <p:sp>
        <p:nvSpPr>
          <p:cNvPr id="10" name="Chart Placeholder 5"/>
          <p:cNvSpPr>
            <a:spLocks noGrp="1"/>
          </p:cNvSpPr>
          <p:nvPr>
            <p:ph type="chart" sz="quarter" idx="20"/>
          </p:nvPr>
        </p:nvSpPr>
        <p:spPr>
          <a:xfrm>
            <a:off x="1264648" y="3278745"/>
            <a:ext cx="3570498" cy="2027177"/>
          </a:xfrm>
        </p:spPr>
        <p:txBody>
          <a:bodyPr/>
          <a:lstStyle/>
          <a:p>
            <a:endParaRPr lang="en-US"/>
          </a:p>
        </p:txBody>
      </p:sp>
      <p:sp>
        <p:nvSpPr>
          <p:cNvPr id="12" name="Chart Placeholder 5"/>
          <p:cNvSpPr>
            <a:spLocks noGrp="1"/>
          </p:cNvSpPr>
          <p:nvPr>
            <p:ph type="chart" sz="quarter" idx="21"/>
          </p:nvPr>
        </p:nvSpPr>
        <p:spPr>
          <a:xfrm>
            <a:off x="5102393" y="1011625"/>
            <a:ext cx="3570498" cy="2027177"/>
          </a:xfrm>
        </p:spPr>
        <p:txBody>
          <a:bodyPr/>
          <a:lstStyle/>
          <a:p>
            <a:endParaRPr lang="en-US"/>
          </a:p>
        </p:txBody>
      </p:sp>
      <p:sp>
        <p:nvSpPr>
          <p:cNvPr id="13" name="Chart Placeholder 5"/>
          <p:cNvSpPr>
            <a:spLocks noGrp="1"/>
          </p:cNvSpPr>
          <p:nvPr>
            <p:ph type="chart" sz="quarter" idx="22"/>
          </p:nvPr>
        </p:nvSpPr>
        <p:spPr>
          <a:xfrm>
            <a:off x="5102393" y="3268235"/>
            <a:ext cx="3570498" cy="2027177"/>
          </a:xfrm>
        </p:spPr>
        <p:txBody>
          <a:bodyPr/>
          <a:lstStyle/>
          <a:p>
            <a:endParaRPr lang="en-US"/>
          </a:p>
        </p:txBody>
      </p:sp>
    </p:spTree>
    <p:extLst>
      <p:ext uri="{BB962C8B-B14F-4D97-AF65-F5344CB8AC3E}">
        <p14:creationId xmlns:p14="http://schemas.microsoft.com/office/powerpoint/2010/main" val="2187078769"/>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FIO Produc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AC36D7-1AFA-C94C-972E-85A73A3D96A2}" type="datetime4">
              <a:rPr lang="en-US" smtClean="0"/>
              <a:t>May 14, 2013</a:t>
            </a:fld>
            <a:endParaRPr lang="en-US" dirty="0"/>
          </a:p>
        </p:txBody>
      </p:sp>
      <p:sp>
        <p:nvSpPr>
          <p:cNvPr id="4" name="Footer Placeholder 3"/>
          <p:cNvSpPr>
            <a:spLocks noGrp="1"/>
          </p:cNvSpPr>
          <p:nvPr>
            <p:ph type="ftr" sz="quarter" idx="11"/>
          </p:nvPr>
        </p:nvSpPr>
        <p:spPr>
          <a:xfrm>
            <a:off x="6006645" y="5357813"/>
            <a:ext cx="2290706" cy="304271"/>
          </a:xfrm>
          <a:prstGeom prst="rect">
            <a:avLst/>
          </a:prstGeom>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pic>
        <p:nvPicPr>
          <p:cNvPr id="13" name="Picture 12"/>
          <p:cNvPicPr>
            <a:picLocks noChangeAspect="1"/>
          </p:cNvPicPr>
          <p:nvPr/>
        </p:nvPicPr>
        <p:blipFill rotWithShape="1">
          <a:blip r:embed="rId2" cstate="email">
            <a:extLst>
              <a:ext uri="{28A0092B-C50C-407E-A947-70E740481C1C}">
                <a14:useLocalDpi xmlns:a14="http://schemas.microsoft.com/office/drawing/2010/main"/>
              </a:ext>
            </a:extLst>
          </a:blip>
          <a:srcRect l="4633"/>
          <a:stretch/>
        </p:blipFill>
        <p:spPr>
          <a:xfrm>
            <a:off x="110532" y="932600"/>
            <a:ext cx="8915292" cy="605913"/>
          </a:xfrm>
          <a:prstGeom prst="rect">
            <a:avLst/>
          </a:prstGeom>
        </p:spPr>
      </p:pic>
      <p:sp>
        <p:nvSpPr>
          <p:cNvPr id="8" name="Content Placeholder 9"/>
          <p:cNvSpPr>
            <a:spLocks noGrp="1"/>
          </p:cNvSpPr>
          <p:nvPr>
            <p:ph sz="quarter" idx="13" hasCustomPrompt="1"/>
          </p:nvPr>
        </p:nvSpPr>
        <p:spPr>
          <a:xfrm>
            <a:off x="1259199" y="1655164"/>
            <a:ext cx="3559426" cy="3639213"/>
          </a:xfrm>
        </p:spPr>
        <p:txBody>
          <a:bodyPr/>
          <a:lstStyle>
            <a:lvl3pPr>
              <a:buSzPct val="103000"/>
              <a:defRPr/>
            </a:lvl3pPr>
            <a:lvl4pPr marL="855663" indent="-166688">
              <a:defRPr sz="1800">
                <a:latin typeface="Arial"/>
                <a:cs typeface="Arial"/>
              </a:defRPr>
            </a:lvl4pPr>
            <a:lvl5pPr marL="917575" indent="-231775">
              <a:defRPr sz="1600">
                <a:latin typeface="Arial"/>
                <a:cs typeface="Arial"/>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p:txBody>
      </p:sp>
      <p:sp>
        <p:nvSpPr>
          <p:cNvPr id="9" name="Content Placeholder 11"/>
          <p:cNvSpPr>
            <a:spLocks noGrp="1"/>
          </p:cNvSpPr>
          <p:nvPr>
            <p:ph sz="quarter" idx="14" hasCustomPrompt="1"/>
          </p:nvPr>
        </p:nvSpPr>
        <p:spPr>
          <a:xfrm>
            <a:off x="5132195" y="1655164"/>
            <a:ext cx="3563748" cy="3639213"/>
          </a:xfrm>
        </p:spPr>
        <p:txBody>
          <a:bodyPr/>
          <a:lstStyle>
            <a:lvl3pPr>
              <a:buSzPct val="103000"/>
              <a:defRPr/>
            </a:lvl3pPr>
            <a:lvl4pPr marL="855663" indent="-166688">
              <a:tabLst/>
              <a:defRPr sz="1800">
                <a:latin typeface="Arial"/>
                <a:cs typeface="Arial"/>
              </a:defRPr>
            </a:lvl4pPr>
            <a:lvl5pPr marL="917575" indent="-231775">
              <a:defRPr sz="1600">
                <a:latin typeface="Arial"/>
                <a:cs typeface="Arial"/>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79145865"/>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O Full Image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4B72545-50C0-E847-9C2E-0198FE5A9D36}" type="datetime4">
              <a:rPr lang="en-US" smtClean="0"/>
              <a:t>May 14,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7" name="Picture Placeholder 6"/>
          <p:cNvSpPr>
            <a:spLocks noGrp="1"/>
          </p:cNvSpPr>
          <p:nvPr>
            <p:ph type="pic" sz="quarter" idx="13" hasCustomPrompt="1"/>
          </p:nvPr>
        </p:nvSpPr>
        <p:spPr>
          <a:xfrm>
            <a:off x="0" y="0"/>
            <a:ext cx="9144000" cy="5715000"/>
          </a:xfrm>
        </p:spPr>
        <p:txBody>
          <a:bodyPr anchor="ctr"/>
          <a:lstStyle>
            <a:lvl1pPr marL="0" indent="0" algn="ctr">
              <a:buNone/>
              <a:defRPr/>
            </a:lvl1pPr>
          </a:lstStyle>
          <a:p>
            <a:r>
              <a:rPr lang="en-US" dirty="0" smtClean="0"/>
              <a:t>Click to Add Full Size Image</a:t>
            </a:r>
            <a:endParaRPr lang="en-US" dirty="0"/>
          </a:p>
        </p:txBody>
      </p:sp>
    </p:spTree>
    <p:extLst>
      <p:ext uri="{BB962C8B-B14F-4D97-AF65-F5344CB8AC3E}">
        <p14:creationId xmlns:p14="http://schemas.microsoft.com/office/powerpoint/2010/main" val="2140283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IO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474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O Thank You">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537"/>
            <a:ext cx="9226296" cy="5766435"/>
          </a:xfrm>
          <a:prstGeom prst="rect">
            <a:avLst/>
          </a:prstGeom>
        </p:spPr>
      </p:pic>
      <p:grpSp>
        <p:nvGrpSpPr>
          <p:cNvPr id="4" name="Group 3"/>
          <p:cNvGrpSpPr/>
          <p:nvPr/>
        </p:nvGrpSpPr>
        <p:grpSpPr>
          <a:xfrm>
            <a:off x="270438" y="1836700"/>
            <a:ext cx="2858389" cy="2700973"/>
            <a:chOff x="714276" y="686673"/>
            <a:chExt cx="547688" cy="517525"/>
          </a:xfrm>
        </p:grpSpPr>
        <p:sp>
          <p:nvSpPr>
            <p:cNvPr id="6" name="Freeform 25"/>
            <p:cNvSpPr>
              <a:spLocks/>
            </p:cNvSpPr>
            <p:nvPr/>
          </p:nvSpPr>
          <p:spPr bwMode="auto">
            <a:xfrm>
              <a:off x="915888" y="1000998"/>
              <a:ext cx="217488" cy="161925"/>
            </a:xfrm>
            <a:custGeom>
              <a:avLst/>
              <a:gdLst>
                <a:gd name="T0" fmla="*/ 0 w 309"/>
                <a:gd name="T1" fmla="*/ 69 h 229"/>
                <a:gd name="T2" fmla="*/ 299 w 309"/>
                <a:gd name="T3" fmla="*/ 229 h 229"/>
                <a:gd name="T4" fmla="*/ 203 w 309"/>
                <a:gd name="T5" fmla="*/ 0 h 229"/>
                <a:gd name="T6" fmla="*/ 187 w 309"/>
                <a:gd name="T7" fmla="*/ 0 h 229"/>
                <a:gd name="T8" fmla="*/ 219 w 309"/>
                <a:gd name="T9" fmla="*/ 123 h 229"/>
                <a:gd name="T10" fmla="*/ 32 w 309"/>
                <a:gd name="T11" fmla="*/ 11 h 229"/>
                <a:gd name="T12" fmla="*/ 0 w 309"/>
                <a:gd name="T13" fmla="*/ 69 h 229"/>
              </a:gdLst>
              <a:ahLst/>
              <a:cxnLst>
                <a:cxn ang="0">
                  <a:pos x="T0" y="T1"/>
                </a:cxn>
                <a:cxn ang="0">
                  <a:pos x="T2" y="T3"/>
                </a:cxn>
                <a:cxn ang="0">
                  <a:pos x="T4" y="T5"/>
                </a:cxn>
                <a:cxn ang="0">
                  <a:pos x="T6" y="T7"/>
                </a:cxn>
                <a:cxn ang="0">
                  <a:pos x="T8" y="T9"/>
                </a:cxn>
                <a:cxn ang="0">
                  <a:pos x="T10" y="T11"/>
                </a:cxn>
                <a:cxn ang="0">
                  <a:pos x="T12" y="T13"/>
                </a:cxn>
              </a:cxnLst>
              <a:rect l="0" t="0" r="r" b="b"/>
              <a:pathLst>
                <a:path w="309" h="229">
                  <a:moveTo>
                    <a:pt x="0" y="69"/>
                  </a:moveTo>
                  <a:cubicBezTo>
                    <a:pt x="101" y="160"/>
                    <a:pt x="213" y="219"/>
                    <a:pt x="299" y="229"/>
                  </a:cubicBezTo>
                  <a:cubicBezTo>
                    <a:pt x="309" y="197"/>
                    <a:pt x="288" y="107"/>
                    <a:pt x="203" y="0"/>
                  </a:cubicBezTo>
                  <a:cubicBezTo>
                    <a:pt x="197" y="0"/>
                    <a:pt x="192" y="0"/>
                    <a:pt x="187" y="0"/>
                  </a:cubicBezTo>
                  <a:cubicBezTo>
                    <a:pt x="213" y="43"/>
                    <a:pt x="224" y="91"/>
                    <a:pt x="219" y="123"/>
                  </a:cubicBezTo>
                  <a:cubicBezTo>
                    <a:pt x="160" y="101"/>
                    <a:pt x="91" y="59"/>
                    <a:pt x="32" y="11"/>
                  </a:cubicBezTo>
                  <a:cubicBezTo>
                    <a:pt x="27" y="16"/>
                    <a:pt x="5" y="64"/>
                    <a:pt x="0" y="69"/>
                  </a:cubicBezTo>
                </a:path>
              </a:pathLst>
            </a:custGeom>
            <a:solidFill>
              <a:schemeClr val="bg1">
                <a:alpha val="19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 name="Freeform 26"/>
            <p:cNvSpPr>
              <a:spLocks/>
            </p:cNvSpPr>
            <p:nvPr/>
          </p:nvSpPr>
          <p:spPr bwMode="auto">
            <a:xfrm>
              <a:off x="736501" y="780335"/>
              <a:ext cx="160338" cy="173038"/>
            </a:xfrm>
            <a:custGeom>
              <a:avLst/>
              <a:gdLst>
                <a:gd name="T0" fmla="*/ 224 w 229"/>
                <a:gd name="T1" fmla="*/ 112 h 246"/>
                <a:gd name="T2" fmla="*/ 229 w 229"/>
                <a:gd name="T3" fmla="*/ 96 h 246"/>
                <a:gd name="T4" fmla="*/ 0 w 229"/>
                <a:gd name="T5" fmla="*/ 0 h 246"/>
                <a:gd name="T6" fmla="*/ 117 w 229"/>
                <a:gd name="T7" fmla="*/ 246 h 246"/>
                <a:gd name="T8" fmla="*/ 176 w 229"/>
                <a:gd name="T9" fmla="*/ 214 h 246"/>
                <a:gd name="T10" fmla="*/ 101 w 229"/>
                <a:gd name="T11" fmla="*/ 80 h 246"/>
                <a:gd name="T12" fmla="*/ 224 w 229"/>
                <a:gd name="T13" fmla="*/ 112 h 246"/>
              </a:gdLst>
              <a:ahLst/>
              <a:cxnLst>
                <a:cxn ang="0">
                  <a:pos x="T0" y="T1"/>
                </a:cxn>
                <a:cxn ang="0">
                  <a:pos x="T2" y="T3"/>
                </a:cxn>
                <a:cxn ang="0">
                  <a:pos x="T4" y="T5"/>
                </a:cxn>
                <a:cxn ang="0">
                  <a:pos x="T6" y="T7"/>
                </a:cxn>
                <a:cxn ang="0">
                  <a:pos x="T8" y="T9"/>
                </a:cxn>
                <a:cxn ang="0">
                  <a:pos x="T10" y="T11"/>
                </a:cxn>
                <a:cxn ang="0">
                  <a:pos x="T12" y="T13"/>
                </a:cxn>
              </a:cxnLst>
              <a:rect l="0" t="0" r="r" b="b"/>
              <a:pathLst>
                <a:path w="229" h="246">
                  <a:moveTo>
                    <a:pt x="224" y="112"/>
                  </a:moveTo>
                  <a:cubicBezTo>
                    <a:pt x="229" y="107"/>
                    <a:pt x="229" y="96"/>
                    <a:pt x="229" y="96"/>
                  </a:cubicBezTo>
                  <a:cubicBezTo>
                    <a:pt x="171" y="48"/>
                    <a:pt x="75" y="0"/>
                    <a:pt x="0" y="0"/>
                  </a:cubicBezTo>
                  <a:cubicBezTo>
                    <a:pt x="16" y="75"/>
                    <a:pt x="59" y="166"/>
                    <a:pt x="117" y="246"/>
                  </a:cubicBezTo>
                  <a:cubicBezTo>
                    <a:pt x="139" y="235"/>
                    <a:pt x="155" y="224"/>
                    <a:pt x="176" y="214"/>
                  </a:cubicBezTo>
                  <a:cubicBezTo>
                    <a:pt x="139" y="166"/>
                    <a:pt x="112" y="123"/>
                    <a:pt x="101" y="80"/>
                  </a:cubicBezTo>
                  <a:cubicBezTo>
                    <a:pt x="144" y="80"/>
                    <a:pt x="181" y="91"/>
                    <a:pt x="224" y="112"/>
                  </a:cubicBezTo>
                </a:path>
              </a:pathLst>
            </a:custGeom>
            <a:solidFill>
              <a:schemeClr val="bg1">
                <a:alpha val="19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Freeform 27"/>
            <p:cNvSpPr>
              <a:spLocks/>
            </p:cNvSpPr>
            <p:nvPr/>
          </p:nvSpPr>
          <p:spPr bwMode="auto">
            <a:xfrm>
              <a:off x="714276" y="686673"/>
              <a:ext cx="547688" cy="517525"/>
            </a:xfrm>
            <a:custGeom>
              <a:avLst/>
              <a:gdLst>
                <a:gd name="T0" fmla="*/ 683 w 779"/>
                <a:gd name="T1" fmla="*/ 421 h 736"/>
                <a:gd name="T2" fmla="*/ 277 w 779"/>
                <a:gd name="T3" fmla="*/ 427 h 736"/>
                <a:gd name="T4" fmla="*/ 245 w 779"/>
                <a:gd name="T5" fmla="*/ 539 h 736"/>
                <a:gd name="T6" fmla="*/ 304 w 779"/>
                <a:gd name="T7" fmla="*/ 603 h 736"/>
                <a:gd name="T8" fmla="*/ 149 w 779"/>
                <a:gd name="T9" fmla="*/ 736 h 736"/>
                <a:gd name="T10" fmla="*/ 213 w 779"/>
                <a:gd name="T11" fmla="*/ 448 h 736"/>
                <a:gd name="T12" fmla="*/ 101 w 779"/>
                <a:gd name="T13" fmla="*/ 512 h 736"/>
                <a:gd name="T14" fmla="*/ 117 w 779"/>
                <a:gd name="T15" fmla="*/ 549 h 736"/>
                <a:gd name="T16" fmla="*/ 0 w 779"/>
                <a:gd name="T17" fmla="*/ 539 h 736"/>
                <a:gd name="T18" fmla="*/ 235 w 779"/>
                <a:gd name="T19" fmla="*/ 384 h 736"/>
                <a:gd name="T20" fmla="*/ 592 w 779"/>
                <a:gd name="T21" fmla="*/ 0 h 736"/>
                <a:gd name="T22" fmla="*/ 523 w 779"/>
                <a:gd name="T23" fmla="*/ 256 h 736"/>
                <a:gd name="T24" fmla="*/ 475 w 779"/>
                <a:gd name="T25" fmla="*/ 261 h 736"/>
                <a:gd name="T26" fmla="*/ 480 w 779"/>
                <a:gd name="T27" fmla="*/ 171 h 736"/>
                <a:gd name="T28" fmla="*/ 309 w 779"/>
                <a:gd name="T29" fmla="*/ 357 h 736"/>
                <a:gd name="T30" fmla="*/ 779 w 779"/>
                <a:gd name="T31" fmla="*/ 325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9" h="736">
                  <a:moveTo>
                    <a:pt x="683" y="421"/>
                  </a:moveTo>
                  <a:cubicBezTo>
                    <a:pt x="549" y="389"/>
                    <a:pt x="400" y="389"/>
                    <a:pt x="277" y="427"/>
                  </a:cubicBezTo>
                  <a:cubicBezTo>
                    <a:pt x="267" y="459"/>
                    <a:pt x="256" y="496"/>
                    <a:pt x="245" y="539"/>
                  </a:cubicBezTo>
                  <a:cubicBezTo>
                    <a:pt x="235" y="576"/>
                    <a:pt x="251" y="624"/>
                    <a:pt x="304" y="603"/>
                  </a:cubicBezTo>
                  <a:cubicBezTo>
                    <a:pt x="288" y="629"/>
                    <a:pt x="176" y="720"/>
                    <a:pt x="149" y="736"/>
                  </a:cubicBezTo>
                  <a:cubicBezTo>
                    <a:pt x="160" y="629"/>
                    <a:pt x="181" y="533"/>
                    <a:pt x="213" y="448"/>
                  </a:cubicBezTo>
                  <a:cubicBezTo>
                    <a:pt x="155" y="469"/>
                    <a:pt x="117" y="491"/>
                    <a:pt x="101" y="512"/>
                  </a:cubicBezTo>
                  <a:cubicBezTo>
                    <a:pt x="85" y="528"/>
                    <a:pt x="101" y="549"/>
                    <a:pt x="117" y="549"/>
                  </a:cubicBezTo>
                  <a:cubicBezTo>
                    <a:pt x="101" y="555"/>
                    <a:pt x="21" y="549"/>
                    <a:pt x="0" y="539"/>
                  </a:cubicBezTo>
                  <a:cubicBezTo>
                    <a:pt x="69" y="469"/>
                    <a:pt x="149" y="421"/>
                    <a:pt x="235" y="384"/>
                  </a:cubicBezTo>
                  <a:cubicBezTo>
                    <a:pt x="320" y="176"/>
                    <a:pt x="459" y="43"/>
                    <a:pt x="592" y="0"/>
                  </a:cubicBezTo>
                  <a:cubicBezTo>
                    <a:pt x="592" y="80"/>
                    <a:pt x="555" y="187"/>
                    <a:pt x="523" y="256"/>
                  </a:cubicBezTo>
                  <a:cubicBezTo>
                    <a:pt x="507" y="256"/>
                    <a:pt x="491" y="261"/>
                    <a:pt x="475" y="261"/>
                  </a:cubicBezTo>
                  <a:cubicBezTo>
                    <a:pt x="480" y="229"/>
                    <a:pt x="480" y="197"/>
                    <a:pt x="480" y="171"/>
                  </a:cubicBezTo>
                  <a:cubicBezTo>
                    <a:pt x="405" y="203"/>
                    <a:pt x="352" y="272"/>
                    <a:pt x="309" y="357"/>
                  </a:cubicBezTo>
                  <a:cubicBezTo>
                    <a:pt x="501" y="293"/>
                    <a:pt x="699" y="304"/>
                    <a:pt x="779" y="325"/>
                  </a:cubicBezTo>
                </a:path>
              </a:pathLst>
            </a:custGeom>
            <a:solidFill>
              <a:schemeClr val="bg1">
                <a:alpha val="19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10" name="Group 9"/>
          <p:cNvGrpSpPr/>
          <p:nvPr userDrawn="1"/>
        </p:nvGrpSpPr>
        <p:grpSpPr>
          <a:xfrm>
            <a:off x="386430" y="2325523"/>
            <a:ext cx="2071294" cy="1996734"/>
            <a:chOff x="736501" y="780335"/>
            <a:chExt cx="396875" cy="382588"/>
          </a:xfrm>
        </p:grpSpPr>
        <p:sp>
          <p:nvSpPr>
            <p:cNvPr id="11" name="Freeform 25"/>
            <p:cNvSpPr>
              <a:spLocks/>
            </p:cNvSpPr>
            <p:nvPr/>
          </p:nvSpPr>
          <p:spPr bwMode="auto">
            <a:xfrm>
              <a:off x="915888" y="1000998"/>
              <a:ext cx="217488" cy="161925"/>
            </a:xfrm>
            <a:custGeom>
              <a:avLst/>
              <a:gdLst>
                <a:gd name="T0" fmla="*/ 0 w 309"/>
                <a:gd name="T1" fmla="*/ 69 h 229"/>
                <a:gd name="T2" fmla="*/ 299 w 309"/>
                <a:gd name="T3" fmla="*/ 229 h 229"/>
                <a:gd name="T4" fmla="*/ 203 w 309"/>
                <a:gd name="T5" fmla="*/ 0 h 229"/>
                <a:gd name="T6" fmla="*/ 187 w 309"/>
                <a:gd name="T7" fmla="*/ 0 h 229"/>
                <a:gd name="T8" fmla="*/ 219 w 309"/>
                <a:gd name="T9" fmla="*/ 123 h 229"/>
                <a:gd name="T10" fmla="*/ 32 w 309"/>
                <a:gd name="T11" fmla="*/ 11 h 229"/>
                <a:gd name="T12" fmla="*/ 0 w 309"/>
                <a:gd name="T13" fmla="*/ 69 h 229"/>
              </a:gdLst>
              <a:ahLst/>
              <a:cxnLst>
                <a:cxn ang="0">
                  <a:pos x="T0" y="T1"/>
                </a:cxn>
                <a:cxn ang="0">
                  <a:pos x="T2" y="T3"/>
                </a:cxn>
                <a:cxn ang="0">
                  <a:pos x="T4" y="T5"/>
                </a:cxn>
                <a:cxn ang="0">
                  <a:pos x="T6" y="T7"/>
                </a:cxn>
                <a:cxn ang="0">
                  <a:pos x="T8" y="T9"/>
                </a:cxn>
                <a:cxn ang="0">
                  <a:pos x="T10" y="T11"/>
                </a:cxn>
                <a:cxn ang="0">
                  <a:pos x="T12" y="T13"/>
                </a:cxn>
              </a:cxnLst>
              <a:rect l="0" t="0" r="r" b="b"/>
              <a:pathLst>
                <a:path w="309" h="229">
                  <a:moveTo>
                    <a:pt x="0" y="69"/>
                  </a:moveTo>
                  <a:cubicBezTo>
                    <a:pt x="101" y="160"/>
                    <a:pt x="213" y="219"/>
                    <a:pt x="299" y="229"/>
                  </a:cubicBezTo>
                  <a:cubicBezTo>
                    <a:pt x="309" y="197"/>
                    <a:pt x="288" y="107"/>
                    <a:pt x="203" y="0"/>
                  </a:cubicBezTo>
                  <a:cubicBezTo>
                    <a:pt x="197" y="0"/>
                    <a:pt x="192" y="0"/>
                    <a:pt x="187" y="0"/>
                  </a:cubicBezTo>
                  <a:cubicBezTo>
                    <a:pt x="213" y="43"/>
                    <a:pt x="224" y="91"/>
                    <a:pt x="219" y="123"/>
                  </a:cubicBezTo>
                  <a:cubicBezTo>
                    <a:pt x="160" y="101"/>
                    <a:pt x="91" y="59"/>
                    <a:pt x="32" y="11"/>
                  </a:cubicBezTo>
                  <a:cubicBezTo>
                    <a:pt x="27" y="16"/>
                    <a:pt x="5" y="64"/>
                    <a:pt x="0" y="69"/>
                  </a:cubicBezTo>
                </a:path>
              </a:pathLst>
            </a:custGeom>
            <a:solidFill>
              <a:schemeClr val="bg1">
                <a:alpha val="19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2" name="Freeform 26"/>
            <p:cNvSpPr>
              <a:spLocks/>
            </p:cNvSpPr>
            <p:nvPr/>
          </p:nvSpPr>
          <p:spPr bwMode="auto">
            <a:xfrm>
              <a:off x="736501" y="780335"/>
              <a:ext cx="160338" cy="173038"/>
            </a:xfrm>
            <a:custGeom>
              <a:avLst/>
              <a:gdLst>
                <a:gd name="T0" fmla="*/ 224 w 229"/>
                <a:gd name="T1" fmla="*/ 112 h 246"/>
                <a:gd name="T2" fmla="*/ 229 w 229"/>
                <a:gd name="T3" fmla="*/ 96 h 246"/>
                <a:gd name="T4" fmla="*/ 0 w 229"/>
                <a:gd name="T5" fmla="*/ 0 h 246"/>
                <a:gd name="T6" fmla="*/ 117 w 229"/>
                <a:gd name="T7" fmla="*/ 246 h 246"/>
                <a:gd name="T8" fmla="*/ 176 w 229"/>
                <a:gd name="T9" fmla="*/ 214 h 246"/>
                <a:gd name="T10" fmla="*/ 101 w 229"/>
                <a:gd name="T11" fmla="*/ 80 h 246"/>
                <a:gd name="T12" fmla="*/ 224 w 229"/>
                <a:gd name="T13" fmla="*/ 112 h 246"/>
              </a:gdLst>
              <a:ahLst/>
              <a:cxnLst>
                <a:cxn ang="0">
                  <a:pos x="T0" y="T1"/>
                </a:cxn>
                <a:cxn ang="0">
                  <a:pos x="T2" y="T3"/>
                </a:cxn>
                <a:cxn ang="0">
                  <a:pos x="T4" y="T5"/>
                </a:cxn>
                <a:cxn ang="0">
                  <a:pos x="T6" y="T7"/>
                </a:cxn>
                <a:cxn ang="0">
                  <a:pos x="T8" y="T9"/>
                </a:cxn>
                <a:cxn ang="0">
                  <a:pos x="T10" y="T11"/>
                </a:cxn>
                <a:cxn ang="0">
                  <a:pos x="T12" y="T13"/>
                </a:cxn>
              </a:cxnLst>
              <a:rect l="0" t="0" r="r" b="b"/>
              <a:pathLst>
                <a:path w="229" h="246">
                  <a:moveTo>
                    <a:pt x="224" y="112"/>
                  </a:moveTo>
                  <a:cubicBezTo>
                    <a:pt x="229" y="107"/>
                    <a:pt x="229" y="96"/>
                    <a:pt x="229" y="96"/>
                  </a:cubicBezTo>
                  <a:cubicBezTo>
                    <a:pt x="171" y="48"/>
                    <a:pt x="75" y="0"/>
                    <a:pt x="0" y="0"/>
                  </a:cubicBezTo>
                  <a:cubicBezTo>
                    <a:pt x="16" y="75"/>
                    <a:pt x="59" y="166"/>
                    <a:pt x="117" y="246"/>
                  </a:cubicBezTo>
                  <a:cubicBezTo>
                    <a:pt x="139" y="235"/>
                    <a:pt x="155" y="224"/>
                    <a:pt x="176" y="214"/>
                  </a:cubicBezTo>
                  <a:cubicBezTo>
                    <a:pt x="139" y="166"/>
                    <a:pt x="112" y="123"/>
                    <a:pt x="101" y="80"/>
                  </a:cubicBezTo>
                  <a:cubicBezTo>
                    <a:pt x="144" y="80"/>
                    <a:pt x="181" y="91"/>
                    <a:pt x="224" y="112"/>
                  </a:cubicBezTo>
                </a:path>
              </a:pathLst>
            </a:custGeom>
            <a:solidFill>
              <a:schemeClr val="bg1">
                <a:alpha val="19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2" name="TextBox 1"/>
          <p:cNvSpPr txBox="1"/>
          <p:nvPr userDrawn="1"/>
        </p:nvSpPr>
        <p:spPr>
          <a:xfrm>
            <a:off x="0" y="4804448"/>
            <a:ext cx="9226295" cy="369332"/>
          </a:xfrm>
          <a:prstGeom prst="rect">
            <a:avLst/>
          </a:prstGeom>
          <a:noFill/>
        </p:spPr>
        <p:txBody>
          <a:bodyPr wrap="square" rtlCol="0">
            <a:spAutoFit/>
          </a:bodyPr>
          <a:lstStyle/>
          <a:p>
            <a:pPr algn="ctr"/>
            <a:r>
              <a:rPr lang="en-US" spc="430" dirty="0" smtClean="0">
                <a:solidFill>
                  <a:schemeClr val="bg2"/>
                </a:solidFill>
              </a:rPr>
              <a:t>fusionio.com  </a:t>
            </a:r>
            <a:r>
              <a:rPr lang="en-US" spc="430" dirty="0" smtClean="0">
                <a:solidFill>
                  <a:schemeClr val="bg1"/>
                </a:solidFill>
              </a:rPr>
              <a:t>|</a:t>
            </a:r>
            <a:r>
              <a:rPr lang="en-US" spc="430" dirty="0" smtClean="0">
                <a:solidFill>
                  <a:schemeClr val="bg2"/>
                </a:solidFill>
              </a:rPr>
              <a:t>  </a:t>
            </a:r>
            <a:r>
              <a:rPr lang="en-US" b="0" spc="430" dirty="0" smtClean="0">
                <a:solidFill>
                  <a:schemeClr val="bg2"/>
                </a:solidFill>
              </a:rPr>
              <a:t>REDEFINE</a:t>
            </a:r>
            <a:r>
              <a:rPr lang="en-US" spc="430" baseline="0" dirty="0" smtClean="0">
                <a:solidFill>
                  <a:schemeClr val="bg2"/>
                </a:solidFill>
              </a:rPr>
              <a:t> WHAT’S POSSIBLE</a:t>
            </a:r>
            <a:endParaRPr lang="en-US" spc="430" dirty="0">
              <a:solidFill>
                <a:schemeClr val="bg2"/>
              </a:solidFill>
            </a:endParaRPr>
          </a:p>
        </p:txBody>
      </p:sp>
      <p:sp>
        <p:nvSpPr>
          <p:cNvPr id="16" name="TextBox 15"/>
          <p:cNvSpPr txBox="1"/>
          <p:nvPr userDrawn="1"/>
        </p:nvSpPr>
        <p:spPr>
          <a:xfrm>
            <a:off x="4577522" y="1260594"/>
            <a:ext cx="3668016" cy="415498"/>
          </a:xfrm>
          <a:prstGeom prst="rect">
            <a:avLst/>
          </a:prstGeom>
          <a:noFill/>
        </p:spPr>
        <p:txBody>
          <a:bodyPr wrap="square" rtlCol="0">
            <a:spAutoFit/>
          </a:bodyPr>
          <a:lstStyle/>
          <a:p>
            <a:pPr marL="0" indent="0" algn="r" defTabSz="457200" rtl="0" eaLnBrk="1" latinLnBrk="0" hangingPunct="1">
              <a:spcBef>
                <a:spcPts val="800"/>
              </a:spcBef>
              <a:buClr>
                <a:schemeClr val="tx2"/>
              </a:buClr>
              <a:buSzPct val="100000"/>
              <a:buFont typeface="Consolas"/>
              <a:buNone/>
            </a:pPr>
            <a:r>
              <a:rPr lang="en-US" sz="2100" b="1" i="0" kern="1200" cap="all" spc="300" baseline="0" dirty="0" smtClean="0">
                <a:solidFill>
                  <a:schemeClr val="bg1"/>
                </a:solidFill>
                <a:latin typeface="Arial"/>
                <a:ea typeface="+mn-ea"/>
                <a:cs typeface="Arial"/>
              </a:rPr>
              <a:t>THANK YOU</a:t>
            </a:r>
            <a:endParaRPr lang="en-US" sz="2100" b="1" i="0" kern="1200" cap="all" spc="300" baseline="0" dirty="0">
              <a:solidFill>
                <a:schemeClr val="bg1"/>
              </a:solidFill>
              <a:latin typeface="Arial"/>
              <a:ea typeface="+mn-ea"/>
              <a:cs typeface="Arial"/>
            </a:endParaRPr>
          </a:p>
        </p:txBody>
      </p:sp>
    </p:spTree>
    <p:extLst>
      <p:ext uri="{BB962C8B-B14F-4D97-AF65-F5344CB8AC3E}">
        <p14:creationId xmlns:p14="http://schemas.microsoft.com/office/powerpoint/2010/main" val="1374553417"/>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O Web Layouts Templa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Web Layouts Template</a:t>
            </a:r>
            <a:endParaRPr lang="en-US" dirty="0"/>
          </a:p>
        </p:txBody>
      </p:sp>
      <p:sp>
        <p:nvSpPr>
          <p:cNvPr id="3" name="Date Placeholder 2"/>
          <p:cNvSpPr>
            <a:spLocks noGrp="1"/>
          </p:cNvSpPr>
          <p:nvPr>
            <p:ph type="dt" sz="half" idx="10"/>
          </p:nvPr>
        </p:nvSpPr>
        <p:spPr/>
        <p:txBody>
          <a:bodyPr/>
          <a:lstStyle/>
          <a:p>
            <a:fld id="{C528E1C0-781F-BB43-A65D-5C8A96221AE3}" type="datetime4">
              <a:rPr lang="en-US" smtClean="0"/>
              <a:t>May 14,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6" name="Rectangle 5"/>
          <p:cNvSpPr/>
          <p:nvPr userDrawn="1"/>
        </p:nvSpPr>
        <p:spPr>
          <a:xfrm>
            <a:off x="1259200" y="1354768"/>
            <a:ext cx="2167629" cy="1604208"/>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6"/>
          <p:cNvSpPr/>
          <p:nvPr userDrawn="1"/>
        </p:nvSpPr>
        <p:spPr>
          <a:xfrm>
            <a:off x="3893758" y="1354768"/>
            <a:ext cx="2167629" cy="1604786"/>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userDrawn="1"/>
        </p:nvSpPr>
        <p:spPr>
          <a:xfrm>
            <a:off x="6528315" y="1354767"/>
            <a:ext cx="2167629" cy="1604209"/>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userDrawn="1"/>
        </p:nvSpPr>
        <p:spPr>
          <a:xfrm>
            <a:off x="1171396" y="1029167"/>
            <a:ext cx="2353738" cy="307777"/>
          </a:xfrm>
          <a:prstGeom prst="rect">
            <a:avLst/>
          </a:prstGeom>
          <a:noFill/>
        </p:spPr>
        <p:txBody>
          <a:bodyPr wrap="square" rtlCol="0">
            <a:spAutoFit/>
          </a:bodyPr>
          <a:lstStyle/>
          <a:p>
            <a:pPr algn="ctr"/>
            <a:r>
              <a:rPr lang="en-US" sz="1400" dirty="0" smtClean="0"/>
              <a:t>Web – full image</a:t>
            </a:r>
            <a:endParaRPr lang="en-US" sz="1400" dirty="0"/>
          </a:p>
        </p:txBody>
      </p:sp>
      <p:sp>
        <p:nvSpPr>
          <p:cNvPr id="10" name="TextBox 9"/>
          <p:cNvSpPr txBox="1"/>
          <p:nvPr userDrawn="1"/>
        </p:nvSpPr>
        <p:spPr>
          <a:xfrm>
            <a:off x="3805954" y="1029167"/>
            <a:ext cx="2353738" cy="307777"/>
          </a:xfrm>
          <a:prstGeom prst="rect">
            <a:avLst/>
          </a:prstGeom>
          <a:noFill/>
        </p:spPr>
        <p:txBody>
          <a:bodyPr wrap="square" rtlCol="0">
            <a:spAutoFit/>
          </a:bodyPr>
          <a:lstStyle/>
          <a:p>
            <a:pPr algn="ctr"/>
            <a:r>
              <a:rPr lang="en-US" sz="1400" dirty="0" smtClean="0"/>
              <a:t>Web – 2/3 width, left text</a:t>
            </a:r>
            <a:endParaRPr lang="en-US" sz="1400" dirty="0"/>
          </a:p>
        </p:txBody>
      </p:sp>
      <p:sp>
        <p:nvSpPr>
          <p:cNvPr id="11" name="TextBox 10"/>
          <p:cNvSpPr txBox="1"/>
          <p:nvPr userDrawn="1"/>
        </p:nvSpPr>
        <p:spPr>
          <a:xfrm>
            <a:off x="6440511" y="1029167"/>
            <a:ext cx="2353738" cy="307777"/>
          </a:xfrm>
          <a:prstGeom prst="rect">
            <a:avLst/>
          </a:prstGeom>
          <a:noFill/>
        </p:spPr>
        <p:txBody>
          <a:bodyPr wrap="square" rtlCol="0">
            <a:spAutoFit/>
          </a:bodyPr>
          <a:lstStyle/>
          <a:p>
            <a:pPr algn="ctr"/>
            <a:r>
              <a:rPr lang="en-US" sz="1400" dirty="0" smtClean="0"/>
              <a:t>Web – 2/3 width, right text</a:t>
            </a:r>
            <a:endParaRPr lang="en-US" sz="1400" dirty="0"/>
          </a:p>
        </p:txBody>
      </p:sp>
      <p:sp>
        <p:nvSpPr>
          <p:cNvPr id="14" name="Content Placeholder 7"/>
          <p:cNvSpPr>
            <a:spLocks noGrp="1"/>
          </p:cNvSpPr>
          <p:nvPr>
            <p:ph sz="quarter" idx="4294967295" hasCustomPrompt="1"/>
          </p:nvPr>
        </p:nvSpPr>
        <p:spPr>
          <a:xfrm>
            <a:off x="4199619" y="1604209"/>
            <a:ext cx="456916" cy="1216010"/>
          </a:xfrm>
          <a:prstGeom prst="rect">
            <a:avLst/>
          </a:prstGeom>
          <a:solidFill>
            <a:schemeClr val="bg1"/>
          </a:solidFill>
          <a:ln>
            <a:solidFill>
              <a:schemeClr val="bg2"/>
            </a:solidFill>
          </a:ln>
        </p:spPr>
        <p:txBody>
          <a:bodyPr lIns="91440" rIns="91440" anchor="ctr"/>
          <a:lstStyle>
            <a:lvl1pPr>
              <a:defRPr sz="1100" baseline="0"/>
            </a:lvl1pPr>
          </a:lstStyle>
          <a:p>
            <a:pPr lvl="0" algn="ctr"/>
            <a:r>
              <a:rPr lang="en-US" sz="1100" dirty="0" smtClean="0"/>
              <a:t>Text</a:t>
            </a:r>
            <a:endParaRPr lang="en-US" sz="1100" dirty="0"/>
          </a:p>
        </p:txBody>
      </p:sp>
      <p:sp>
        <p:nvSpPr>
          <p:cNvPr id="16" name="Content Placeholder 7"/>
          <p:cNvSpPr>
            <a:spLocks noGrp="1"/>
          </p:cNvSpPr>
          <p:nvPr>
            <p:ph sz="quarter" idx="4294967295" hasCustomPrompt="1"/>
          </p:nvPr>
        </p:nvSpPr>
        <p:spPr>
          <a:xfrm>
            <a:off x="8001806" y="1604209"/>
            <a:ext cx="453747" cy="1216010"/>
          </a:xfrm>
          <a:prstGeom prst="rect">
            <a:avLst/>
          </a:prstGeom>
          <a:solidFill>
            <a:schemeClr val="bg1"/>
          </a:solidFill>
          <a:ln>
            <a:solidFill>
              <a:schemeClr val="bg2"/>
            </a:solidFill>
          </a:ln>
        </p:spPr>
        <p:txBody>
          <a:bodyPr lIns="91440" rIns="91440" anchor="ctr"/>
          <a:lstStyle>
            <a:lvl1pPr>
              <a:defRPr sz="1100" baseline="0"/>
            </a:lvl1pPr>
          </a:lstStyle>
          <a:p>
            <a:pPr lvl="0" algn="ctr"/>
            <a:r>
              <a:rPr lang="en-US" sz="1100" dirty="0" smtClean="0"/>
              <a:t>Text</a:t>
            </a:r>
            <a:endParaRPr lang="en-US" sz="1100" dirty="0"/>
          </a:p>
        </p:txBody>
      </p:sp>
      <p:sp>
        <p:nvSpPr>
          <p:cNvPr id="17" name="Rectangle 16"/>
          <p:cNvSpPr/>
          <p:nvPr userDrawn="1"/>
        </p:nvSpPr>
        <p:spPr>
          <a:xfrm>
            <a:off x="3893758" y="3514855"/>
            <a:ext cx="2167629" cy="1604786"/>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ectangle 17"/>
          <p:cNvSpPr/>
          <p:nvPr userDrawn="1"/>
        </p:nvSpPr>
        <p:spPr>
          <a:xfrm>
            <a:off x="6528315" y="3514854"/>
            <a:ext cx="2167629" cy="1604209"/>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p:cNvSpPr txBox="1"/>
          <p:nvPr userDrawn="1"/>
        </p:nvSpPr>
        <p:spPr>
          <a:xfrm>
            <a:off x="3805954" y="3177915"/>
            <a:ext cx="2353738" cy="307777"/>
          </a:xfrm>
          <a:prstGeom prst="rect">
            <a:avLst/>
          </a:prstGeom>
          <a:noFill/>
        </p:spPr>
        <p:txBody>
          <a:bodyPr wrap="square" rtlCol="0">
            <a:spAutoFit/>
          </a:bodyPr>
          <a:lstStyle/>
          <a:p>
            <a:pPr algn="ctr"/>
            <a:r>
              <a:rPr lang="en-US" sz="1400" dirty="0" smtClean="0"/>
              <a:t>Web – 1/2 width, left text</a:t>
            </a:r>
            <a:endParaRPr lang="en-US" sz="1400" dirty="0"/>
          </a:p>
        </p:txBody>
      </p:sp>
      <p:sp>
        <p:nvSpPr>
          <p:cNvPr id="20" name="TextBox 19"/>
          <p:cNvSpPr txBox="1"/>
          <p:nvPr userDrawn="1"/>
        </p:nvSpPr>
        <p:spPr>
          <a:xfrm>
            <a:off x="6440511" y="3177915"/>
            <a:ext cx="2353738" cy="307777"/>
          </a:xfrm>
          <a:prstGeom prst="rect">
            <a:avLst/>
          </a:prstGeom>
          <a:noFill/>
        </p:spPr>
        <p:txBody>
          <a:bodyPr wrap="square" rtlCol="0">
            <a:spAutoFit/>
          </a:bodyPr>
          <a:lstStyle/>
          <a:p>
            <a:pPr algn="ctr"/>
            <a:r>
              <a:rPr lang="en-US" sz="1400" dirty="0" smtClean="0"/>
              <a:t>Web – 1/2 width, right text</a:t>
            </a:r>
            <a:endParaRPr lang="en-US" sz="1400" dirty="0"/>
          </a:p>
        </p:txBody>
      </p:sp>
      <p:sp>
        <p:nvSpPr>
          <p:cNvPr id="22" name="Content Placeholder 7"/>
          <p:cNvSpPr>
            <a:spLocks noGrp="1"/>
          </p:cNvSpPr>
          <p:nvPr>
            <p:ph sz="quarter" idx="4294967295" hasCustomPrompt="1"/>
          </p:nvPr>
        </p:nvSpPr>
        <p:spPr>
          <a:xfrm>
            <a:off x="4199619" y="3764296"/>
            <a:ext cx="737890" cy="1216010"/>
          </a:xfrm>
          <a:prstGeom prst="rect">
            <a:avLst/>
          </a:prstGeom>
          <a:solidFill>
            <a:schemeClr val="bg1"/>
          </a:solidFill>
          <a:ln>
            <a:solidFill>
              <a:schemeClr val="bg2"/>
            </a:solidFill>
          </a:ln>
        </p:spPr>
        <p:txBody>
          <a:bodyPr lIns="91440" rIns="91440" anchor="ctr"/>
          <a:lstStyle>
            <a:lvl1pPr>
              <a:defRPr sz="1100" baseline="0"/>
            </a:lvl1pPr>
          </a:lstStyle>
          <a:p>
            <a:pPr lvl="0" algn="ctr"/>
            <a:r>
              <a:rPr lang="en-US" sz="1100" dirty="0" smtClean="0"/>
              <a:t>Text</a:t>
            </a:r>
            <a:endParaRPr lang="en-US" sz="1100" dirty="0"/>
          </a:p>
        </p:txBody>
      </p:sp>
      <p:sp>
        <p:nvSpPr>
          <p:cNvPr id="24" name="Content Placeholder 7"/>
          <p:cNvSpPr>
            <a:spLocks noGrp="1"/>
          </p:cNvSpPr>
          <p:nvPr>
            <p:ph sz="quarter" idx="4294967295" hasCustomPrompt="1"/>
          </p:nvPr>
        </p:nvSpPr>
        <p:spPr>
          <a:xfrm>
            <a:off x="7723034" y="3764296"/>
            <a:ext cx="732520" cy="1216010"/>
          </a:xfrm>
          <a:prstGeom prst="rect">
            <a:avLst/>
          </a:prstGeom>
          <a:solidFill>
            <a:schemeClr val="bg1"/>
          </a:solidFill>
          <a:ln>
            <a:solidFill>
              <a:schemeClr val="bg2"/>
            </a:solidFill>
          </a:ln>
        </p:spPr>
        <p:txBody>
          <a:bodyPr lIns="91440" rIns="91440" anchor="ctr"/>
          <a:lstStyle>
            <a:lvl1pPr>
              <a:defRPr sz="1100" baseline="0"/>
            </a:lvl1pPr>
          </a:lstStyle>
          <a:p>
            <a:pPr lvl="0" algn="ctr"/>
            <a:r>
              <a:rPr lang="en-US" sz="1100" dirty="0" smtClean="0"/>
              <a:t>Text</a:t>
            </a:r>
            <a:endParaRPr lang="en-US" sz="1100" dirty="0"/>
          </a:p>
        </p:txBody>
      </p:sp>
      <p:sp>
        <p:nvSpPr>
          <p:cNvPr id="25" name="TextBox 24"/>
          <p:cNvSpPr txBox="1"/>
          <p:nvPr userDrawn="1"/>
        </p:nvSpPr>
        <p:spPr>
          <a:xfrm>
            <a:off x="1171397" y="3174395"/>
            <a:ext cx="2441318" cy="2092881"/>
          </a:xfrm>
          <a:prstGeom prst="rect">
            <a:avLst/>
          </a:prstGeom>
          <a:noFill/>
          <a:ln w="38100" cmpd="sng">
            <a:solidFill>
              <a:schemeClr val="accent3"/>
            </a:solidFill>
          </a:ln>
        </p:spPr>
        <p:txBody>
          <a:bodyPr wrap="square" rtlCol="0">
            <a:spAutoFit/>
          </a:bodyPr>
          <a:lstStyle/>
          <a:p>
            <a:pPr marL="176213" indent="-176213">
              <a:spcBef>
                <a:spcPts val="600"/>
              </a:spcBef>
              <a:buFont typeface="Arial"/>
              <a:buChar char="•"/>
            </a:pPr>
            <a:r>
              <a:rPr lang="en-US" sz="1200" dirty="0" smtClean="0"/>
              <a:t>All </a:t>
            </a:r>
            <a:r>
              <a:rPr lang="en-US" sz="1200" dirty="0"/>
              <a:t>w</a:t>
            </a:r>
            <a:r>
              <a:rPr lang="en-US" sz="1200" dirty="0" smtClean="0"/>
              <a:t>eb diagrams layout templates can be found by clicking “Layout” on top of the page</a:t>
            </a:r>
          </a:p>
          <a:p>
            <a:pPr marL="176213" indent="-176213">
              <a:spcBef>
                <a:spcPts val="600"/>
              </a:spcBef>
              <a:buFont typeface="Arial"/>
              <a:buChar char="•"/>
            </a:pPr>
            <a:r>
              <a:rPr lang="en-US" sz="1200" dirty="0" smtClean="0"/>
              <a:t>Right click on diagram and save as .JPEG</a:t>
            </a:r>
            <a:r>
              <a:rPr lang="en-US" sz="1200" baseline="0" dirty="0" smtClean="0"/>
              <a:t> only</a:t>
            </a:r>
          </a:p>
          <a:p>
            <a:pPr marL="176213" indent="-176213">
              <a:spcBef>
                <a:spcPts val="600"/>
              </a:spcBef>
              <a:buFont typeface="Arial"/>
              <a:buChar char="•"/>
            </a:pPr>
            <a:r>
              <a:rPr lang="en-US" sz="1200" baseline="0" dirty="0" smtClean="0"/>
              <a:t>If needed – add the same size white shape as a background for the diagram to keep the correct size</a:t>
            </a:r>
            <a:endParaRPr lang="en-US" sz="1200" dirty="0"/>
          </a:p>
        </p:txBody>
      </p:sp>
      <p:sp>
        <p:nvSpPr>
          <p:cNvPr id="26" name="Rectangle 25"/>
          <p:cNvSpPr/>
          <p:nvPr userDrawn="1"/>
        </p:nvSpPr>
        <p:spPr>
          <a:xfrm>
            <a:off x="1557419" y="1604209"/>
            <a:ext cx="1629020" cy="1216010"/>
          </a:xfrm>
          <a:prstGeom prst="rect">
            <a:avLst/>
          </a:prstGeom>
          <a:solidFill>
            <a:srgbClr val="CCCCC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Rectangle 26"/>
          <p:cNvSpPr/>
          <p:nvPr userDrawn="1"/>
        </p:nvSpPr>
        <p:spPr>
          <a:xfrm>
            <a:off x="4729927" y="1604209"/>
            <a:ext cx="1091070" cy="1216010"/>
          </a:xfrm>
          <a:prstGeom prst="rect">
            <a:avLst/>
          </a:prstGeom>
          <a:solidFill>
            <a:srgbClr val="CCCCC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1200" dirty="0" smtClean="0">
                <a:solidFill>
                  <a:srgbClr val="000000"/>
                </a:solidFill>
              </a:rPr>
              <a:t>2/3 width diagram</a:t>
            </a:r>
            <a:endParaRPr lang="en-US" sz="1200" dirty="0">
              <a:solidFill>
                <a:srgbClr val="000000"/>
              </a:solidFill>
            </a:endParaRPr>
          </a:p>
        </p:txBody>
      </p:sp>
      <p:sp>
        <p:nvSpPr>
          <p:cNvPr id="28" name="Rectangle 27"/>
          <p:cNvSpPr/>
          <p:nvPr userDrawn="1"/>
        </p:nvSpPr>
        <p:spPr>
          <a:xfrm>
            <a:off x="6823950" y="1604209"/>
            <a:ext cx="1091070" cy="1216010"/>
          </a:xfrm>
          <a:prstGeom prst="rect">
            <a:avLst/>
          </a:prstGeom>
          <a:solidFill>
            <a:srgbClr val="CCCCC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1200" dirty="0" smtClean="0">
                <a:solidFill>
                  <a:srgbClr val="000000"/>
                </a:solidFill>
              </a:rPr>
              <a:t>2/3 width diagram</a:t>
            </a:r>
            <a:endParaRPr lang="en-US" sz="1200" dirty="0">
              <a:solidFill>
                <a:srgbClr val="000000"/>
              </a:solidFill>
            </a:endParaRPr>
          </a:p>
        </p:txBody>
      </p:sp>
      <p:sp>
        <p:nvSpPr>
          <p:cNvPr id="29" name="Rectangle 28"/>
          <p:cNvSpPr/>
          <p:nvPr userDrawn="1"/>
        </p:nvSpPr>
        <p:spPr>
          <a:xfrm>
            <a:off x="5012119" y="3764296"/>
            <a:ext cx="808878" cy="1216010"/>
          </a:xfrm>
          <a:prstGeom prst="rect">
            <a:avLst/>
          </a:prstGeom>
          <a:solidFill>
            <a:srgbClr val="CCCCC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1200" dirty="0" smtClean="0">
                <a:solidFill>
                  <a:srgbClr val="000000"/>
                </a:solidFill>
              </a:rPr>
              <a:t>1/2 width diagram</a:t>
            </a:r>
            <a:endParaRPr lang="en-US" sz="1200" dirty="0">
              <a:solidFill>
                <a:srgbClr val="000000"/>
              </a:solidFill>
            </a:endParaRPr>
          </a:p>
        </p:txBody>
      </p:sp>
      <p:sp>
        <p:nvSpPr>
          <p:cNvPr id="30" name="Rectangle 29"/>
          <p:cNvSpPr/>
          <p:nvPr userDrawn="1"/>
        </p:nvSpPr>
        <p:spPr>
          <a:xfrm>
            <a:off x="6829627" y="3764296"/>
            <a:ext cx="808878" cy="1216010"/>
          </a:xfrm>
          <a:prstGeom prst="rect">
            <a:avLst/>
          </a:prstGeom>
          <a:solidFill>
            <a:srgbClr val="CCCCC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1200" dirty="0" smtClean="0">
                <a:solidFill>
                  <a:srgbClr val="000000"/>
                </a:solidFill>
              </a:rPr>
              <a:t>1/2 width diagram</a:t>
            </a:r>
            <a:endParaRPr lang="en-US" sz="1200" dirty="0">
              <a:solidFill>
                <a:srgbClr val="000000"/>
              </a:solidFill>
            </a:endParaRPr>
          </a:p>
        </p:txBody>
      </p:sp>
    </p:spTree>
    <p:extLst>
      <p:ext uri="{BB962C8B-B14F-4D97-AF65-F5344CB8AC3E}">
        <p14:creationId xmlns:p14="http://schemas.microsoft.com/office/powerpoint/2010/main" val="7967330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O Web - 2/3 width, left tex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7D3217B-5302-6D4C-BCDC-4312CBDB62EC}" type="datetime4">
              <a:rPr lang="en-US" smtClean="0"/>
              <a:t>May 14,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9" name="Text Placeholder 8"/>
          <p:cNvSpPr>
            <a:spLocks noGrp="1"/>
          </p:cNvSpPr>
          <p:nvPr>
            <p:ph type="body" sz="quarter" idx="14"/>
          </p:nvPr>
        </p:nvSpPr>
        <p:spPr>
          <a:xfrm>
            <a:off x="1259200" y="1018191"/>
            <a:ext cx="2285787" cy="4276186"/>
          </a:xfrm>
        </p:spPr>
        <p:txBody>
          <a:bodyPr/>
          <a:lstStyle>
            <a:lvl1pPr marL="0" indent="0">
              <a:buNone/>
              <a:defRPr sz="2000"/>
            </a:lvl1pPr>
            <a:lvl2pPr marL="176213" indent="-176213">
              <a:defRPr sz="2000"/>
            </a:lvl2pPr>
            <a:lvl3pPr marL="515938" indent="-174625">
              <a:defRPr sz="1800"/>
            </a:lvl3pPr>
            <a:lvl4pPr marL="857250" indent="-176213">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Content Placeholder 10"/>
          <p:cNvSpPr>
            <a:spLocks noGrp="1"/>
          </p:cNvSpPr>
          <p:nvPr>
            <p:ph sz="quarter" idx="15" hasCustomPrompt="1"/>
          </p:nvPr>
        </p:nvSpPr>
        <p:spPr>
          <a:xfrm>
            <a:off x="3775499" y="1018191"/>
            <a:ext cx="4920868" cy="4276186"/>
          </a:xfrm>
        </p:spPr>
        <p:txBody>
          <a:bodyPr/>
          <a:lstStyle>
            <a:lvl1pPr marL="0" indent="0">
              <a:buNone/>
              <a:defRPr sz="2000" baseline="0"/>
            </a:lvl1pPr>
          </a:lstStyle>
          <a:p>
            <a:pPr lvl="0"/>
            <a:r>
              <a:rPr lang="en-US" dirty="0" smtClean="0"/>
              <a:t>Diagram - 2/3 width image – 388 x 339 pixels, text on left</a:t>
            </a:r>
            <a:endParaRPr lang="en-US" dirty="0"/>
          </a:p>
        </p:txBody>
      </p:sp>
      <p:sp>
        <p:nvSpPr>
          <p:cNvPr id="8" name="Title Placeholder 1"/>
          <p:cNvSpPr>
            <a:spLocks noGrp="1"/>
          </p:cNvSpPr>
          <p:nvPr>
            <p:ph type="title"/>
          </p:nvPr>
        </p:nvSpPr>
        <p:spPr>
          <a:xfrm>
            <a:off x="1259199" y="156001"/>
            <a:ext cx="6361018" cy="749240"/>
          </a:xfrm>
          <a:prstGeom prst="rect">
            <a:avLst/>
          </a:prstGeom>
        </p:spPr>
        <p:txBody>
          <a:bodyPr vert="horz" lIns="0" tIns="45720" rIns="91440" bIns="45720" rtlCol="0" anchor="ctr" anchorCtr="0">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625041348"/>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O Title and Content (We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987AC0-07B8-464C-9DD2-6A798C45DB4C}" type="datetime4">
              <a:rPr lang="en-US" smtClean="0"/>
              <a:t>May 14,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7" name="Content Placeholder 6"/>
          <p:cNvSpPr>
            <a:spLocks noGrp="1"/>
          </p:cNvSpPr>
          <p:nvPr>
            <p:ph sz="quarter" idx="13"/>
          </p:nvPr>
        </p:nvSpPr>
        <p:spPr>
          <a:xfrm>
            <a:off x="1259200" y="1018191"/>
            <a:ext cx="7436744" cy="4276185"/>
          </a:xfrm>
        </p:spPr>
        <p:txBody>
          <a:bodyPr/>
          <a:lstStyle>
            <a:lvl4pPr marL="855663" indent="-166688">
              <a:defRPr/>
            </a:lvl4pPr>
            <a:lvl5pPr marL="1089025" indent="-233363">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00532024"/>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O Web - 2/3 width, right tex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2D01B79-05CA-7A49-BD66-02F7EFDAD142}" type="datetime4">
              <a:rPr lang="en-US" smtClean="0"/>
              <a:t>May 14,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8" name="Text Placeholder 8"/>
          <p:cNvSpPr>
            <a:spLocks noGrp="1"/>
          </p:cNvSpPr>
          <p:nvPr>
            <p:ph type="body" sz="quarter" idx="16"/>
          </p:nvPr>
        </p:nvSpPr>
        <p:spPr>
          <a:xfrm>
            <a:off x="6411770" y="1018191"/>
            <a:ext cx="2284122" cy="4276186"/>
          </a:xfrm>
        </p:spPr>
        <p:txBody>
          <a:bodyPr/>
          <a:lstStyle>
            <a:lvl1pPr marL="0" indent="0">
              <a:buNone/>
              <a:defRPr sz="2000"/>
            </a:lvl1pPr>
            <a:lvl2pPr marL="176213" indent="-176213">
              <a:defRPr sz="2000"/>
            </a:lvl2pPr>
            <a:lvl3pPr marL="515938" indent="-174625">
              <a:defRPr sz="1800"/>
            </a:lvl3pPr>
            <a:lvl4pPr marL="857250" indent="-176213">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9" name="Content Placeholder 10"/>
          <p:cNvSpPr>
            <a:spLocks noGrp="1"/>
          </p:cNvSpPr>
          <p:nvPr>
            <p:ph sz="quarter" idx="17" hasCustomPrompt="1"/>
          </p:nvPr>
        </p:nvSpPr>
        <p:spPr>
          <a:xfrm>
            <a:off x="1259200" y="1018191"/>
            <a:ext cx="4920868" cy="4276186"/>
          </a:xfrm>
        </p:spPr>
        <p:txBody>
          <a:bodyPr/>
          <a:lstStyle>
            <a:lvl1pPr marL="0" indent="0">
              <a:buNone/>
              <a:defRPr sz="2000" baseline="0"/>
            </a:lvl1pPr>
          </a:lstStyle>
          <a:p>
            <a:pPr lvl="0"/>
            <a:r>
              <a:rPr lang="en-US" dirty="0" smtClean="0"/>
              <a:t>Diagram - 2/3 width image – 388 x 339 pixels, text on right</a:t>
            </a:r>
            <a:endParaRPr lang="en-US" dirty="0"/>
          </a:p>
        </p:txBody>
      </p:sp>
      <p:sp>
        <p:nvSpPr>
          <p:cNvPr id="10" name="Title Placeholder 1"/>
          <p:cNvSpPr>
            <a:spLocks noGrp="1"/>
          </p:cNvSpPr>
          <p:nvPr>
            <p:ph type="title"/>
          </p:nvPr>
        </p:nvSpPr>
        <p:spPr>
          <a:xfrm>
            <a:off x="1259199" y="156001"/>
            <a:ext cx="6361018" cy="749240"/>
          </a:xfrm>
          <a:prstGeom prst="rect">
            <a:avLst/>
          </a:prstGeom>
        </p:spPr>
        <p:txBody>
          <a:bodyPr vert="horz" lIns="0" tIns="45720" rIns="91440" bIns="45720" rtlCol="0" anchor="ctr" anchorCtr="0">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29745406"/>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FIO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C97AA7-E83C-9144-963B-8D05D39B0DF1}" type="datetime4">
              <a:rPr lang="en-US" smtClean="0"/>
              <a:t>May 14, 2013</a:t>
            </a:fld>
            <a:endParaRPr lang="en-US" dirty="0"/>
          </a:p>
        </p:txBody>
      </p:sp>
      <p:sp>
        <p:nvSpPr>
          <p:cNvPr id="4" name="Footer Placeholder 3"/>
          <p:cNvSpPr>
            <a:spLocks noGrp="1"/>
          </p:cNvSpPr>
          <p:nvPr>
            <p:ph type="ftr" sz="quarter" idx="11"/>
          </p:nvPr>
        </p:nvSpPr>
        <p:spPr/>
        <p:txBody>
          <a:bodyPr/>
          <a:lstStyle>
            <a:lvl1pPr>
              <a:defRPr>
                <a:latin typeface="+mn-lt"/>
              </a:defRPr>
            </a:lvl1p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Tree>
    <p:extLst>
      <p:ext uri="{BB962C8B-B14F-4D97-AF65-F5344CB8AC3E}">
        <p14:creationId xmlns:p14="http://schemas.microsoft.com/office/powerpoint/2010/main" val="43417400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IO Two Columns (We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cs typeface="Aria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263DCC-2685-9943-A748-2D6DF8C6328A}" type="datetime4">
              <a:rPr lang="en-US" smtClean="0"/>
              <a:t>May 14,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10" name="Content Placeholder 9"/>
          <p:cNvSpPr>
            <a:spLocks noGrp="1"/>
          </p:cNvSpPr>
          <p:nvPr>
            <p:ph sz="quarter" idx="13" hasCustomPrompt="1"/>
          </p:nvPr>
        </p:nvSpPr>
        <p:spPr>
          <a:xfrm>
            <a:off x="1259199" y="1018191"/>
            <a:ext cx="3621024" cy="4276186"/>
          </a:xfrm>
        </p:spPr>
        <p:txBody>
          <a:bodyPr/>
          <a:lstStyle>
            <a:lvl1pPr>
              <a:buClr>
                <a:schemeClr val="tx2"/>
              </a:buClr>
              <a:defRPr/>
            </a:lvl1pPr>
            <a:lvl2pPr>
              <a:buClr>
                <a:schemeClr val="tx2"/>
              </a:buClr>
              <a:defRPr/>
            </a:lvl2pPr>
            <a:lvl3pPr>
              <a:buClr>
                <a:schemeClr val="tx2"/>
              </a:buClr>
              <a:defRPr/>
            </a:lvl3pPr>
            <a:lvl4pPr marL="855663" indent="-166688">
              <a:buClr>
                <a:schemeClr val="tx2"/>
              </a:buClr>
              <a:defRPr sz="1800">
                <a:latin typeface="Arial"/>
                <a:cs typeface="Arial"/>
              </a:defRPr>
            </a:lvl4pPr>
            <a:lvl5pPr marL="917575" indent="-231775">
              <a:buClrTx/>
              <a:defRPr sz="1600">
                <a:latin typeface="Arial"/>
                <a:cs typeface="Arial"/>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p:txBody>
      </p:sp>
      <p:sp>
        <p:nvSpPr>
          <p:cNvPr id="11" name="Content Placeholder 9"/>
          <p:cNvSpPr>
            <a:spLocks noGrp="1"/>
          </p:cNvSpPr>
          <p:nvPr>
            <p:ph sz="quarter" idx="15" hasCustomPrompt="1"/>
          </p:nvPr>
        </p:nvSpPr>
        <p:spPr>
          <a:xfrm>
            <a:off x="5074919" y="1018191"/>
            <a:ext cx="3621024" cy="4276186"/>
          </a:xfrm>
        </p:spPr>
        <p:txBody>
          <a:bodyPr/>
          <a:lstStyle>
            <a:lvl1pPr>
              <a:buClr>
                <a:schemeClr val="tx2"/>
              </a:buClr>
              <a:defRPr/>
            </a:lvl1pPr>
            <a:lvl2pPr>
              <a:buClr>
                <a:schemeClr val="tx2"/>
              </a:buClr>
              <a:defRPr/>
            </a:lvl2pPr>
            <a:lvl3pPr>
              <a:buClr>
                <a:schemeClr val="tx2"/>
              </a:buClr>
              <a:defRPr/>
            </a:lvl3pPr>
            <a:lvl4pPr marL="855663" indent="-166688">
              <a:buClr>
                <a:schemeClr val="tx2"/>
              </a:buClr>
              <a:defRPr sz="1800">
                <a:latin typeface="Arial"/>
                <a:cs typeface="Arial"/>
              </a:defRPr>
            </a:lvl4pPr>
            <a:lvl5pPr marL="917575" indent="-231775">
              <a:buClrTx/>
              <a:defRPr sz="1600">
                <a:latin typeface="Arial"/>
                <a:cs typeface="Arial"/>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82168025"/>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O Comparison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cs typeface="Aria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E34A2F-2967-1449-9451-85FAAF5FC580}" type="datetime4">
              <a:rPr lang="en-US" smtClean="0"/>
              <a:t>May 14,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6" name="Content Placeholder 9"/>
          <p:cNvSpPr>
            <a:spLocks noGrp="1"/>
          </p:cNvSpPr>
          <p:nvPr>
            <p:ph sz="quarter" idx="13" hasCustomPrompt="1"/>
          </p:nvPr>
        </p:nvSpPr>
        <p:spPr>
          <a:xfrm>
            <a:off x="1259199" y="1655164"/>
            <a:ext cx="3559426" cy="3639213"/>
          </a:xfrm>
        </p:spPr>
        <p:txBody>
          <a:bodyPr/>
          <a:lstStyle>
            <a:lvl3pPr>
              <a:buSzPct val="103000"/>
              <a:defRPr/>
            </a:lvl3pPr>
            <a:lvl4pPr marL="855663" indent="-166688">
              <a:defRPr sz="1800">
                <a:latin typeface="Arial"/>
                <a:cs typeface="Arial"/>
              </a:defRPr>
            </a:lvl4pPr>
            <a:lvl5pPr marL="917575" indent="-231775">
              <a:defRPr sz="1600">
                <a:latin typeface="Arial"/>
                <a:cs typeface="Arial"/>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p:txBody>
      </p:sp>
      <p:sp>
        <p:nvSpPr>
          <p:cNvPr id="7" name="Content Placeholder 11"/>
          <p:cNvSpPr>
            <a:spLocks noGrp="1"/>
          </p:cNvSpPr>
          <p:nvPr>
            <p:ph sz="quarter" idx="14" hasCustomPrompt="1"/>
          </p:nvPr>
        </p:nvSpPr>
        <p:spPr>
          <a:xfrm>
            <a:off x="5132195" y="1655164"/>
            <a:ext cx="3563748" cy="3639213"/>
          </a:xfrm>
        </p:spPr>
        <p:txBody>
          <a:bodyPr/>
          <a:lstStyle>
            <a:lvl3pPr>
              <a:buSzPct val="103000"/>
              <a:defRPr/>
            </a:lvl3pPr>
            <a:lvl4pPr marL="855663" indent="-166688">
              <a:tabLst/>
              <a:defRPr sz="1800">
                <a:latin typeface="Arial"/>
                <a:cs typeface="Arial"/>
              </a:defRPr>
            </a:lvl4pPr>
            <a:lvl5pPr marL="917575" indent="-231775">
              <a:defRPr sz="1600">
                <a:latin typeface="Arial"/>
                <a:cs typeface="Arial"/>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p:txBody>
      </p:sp>
      <p:sp>
        <p:nvSpPr>
          <p:cNvPr id="13" name="Text Placeholder 12"/>
          <p:cNvSpPr>
            <a:spLocks noGrp="1"/>
          </p:cNvSpPr>
          <p:nvPr>
            <p:ph type="body" sz="quarter" idx="17" hasCustomPrompt="1"/>
          </p:nvPr>
        </p:nvSpPr>
        <p:spPr>
          <a:xfrm>
            <a:off x="1259199" y="1018191"/>
            <a:ext cx="3559426" cy="636973"/>
          </a:xfrm>
        </p:spPr>
        <p:txBody>
          <a:bodyPr/>
          <a:lstStyle>
            <a:lvl1pPr marL="0" indent="0">
              <a:buNone/>
              <a:defRPr b="1" baseline="0"/>
            </a:lvl1pPr>
          </a:lstStyle>
          <a:p>
            <a:pPr lvl="0"/>
            <a:r>
              <a:rPr lang="en-US" dirty="0" smtClean="0"/>
              <a:t>Click to edit text styles</a:t>
            </a:r>
          </a:p>
        </p:txBody>
      </p:sp>
      <p:sp>
        <p:nvSpPr>
          <p:cNvPr id="15" name="Text Placeholder 14"/>
          <p:cNvSpPr>
            <a:spLocks noGrp="1"/>
          </p:cNvSpPr>
          <p:nvPr>
            <p:ph type="body" sz="quarter" idx="18" hasCustomPrompt="1"/>
          </p:nvPr>
        </p:nvSpPr>
        <p:spPr>
          <a:xfrm>
            <a:off x="5132195" y="1033988"/>
            <a:ext cx="3563748" cy="621176"/>
          </a:xfrm>
        </p:spPr>
        <p:txBody>
          <a:bodyPr/>
          <a:lstStyle>
            <a:lvl1pPr marL="0" indent="0">
              <a:buNone/>
              <a:defRPr b="1"/>
            </a:lvl1pPr>
          </a:lstStyle>
          <a:p>
            <a:pPr lvl="0"/>
            <a:r>
              <a:rPr lang="en-US" dirty="0" smtClean="0"/>
              <a:t>Click to edit text styles</a:t>
            </a:r>
          </a:p>
        </p:txBody>
      </p:sp>
    </p:spTree>
    <p:extLst>
      <p:ext uri="{BB962C8B-B14F-4D97-AF65-F5344CB8AC3E}">
        <p14:creationId xmlns:p14="http://schemas.microsoft.com/office/powerpoint/2010/main" val="363705428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IO 3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A19058-1184-6C49-8A47-B744DEB4889F}" type="datetime4">
              <a:rPr lang="en-US" smtClean="0"/>
              <a:t>May 14,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9" name="Text Placeholder 8"/>
          <p:cNvSpPr>
            <a:spLocks noGrp="1"/>
          </p:cNvSpPr>
          <p:nvPr>
            <p:ph type="body" sz="quarter" idx="15"/>
          </p:nvPr>
        </p:nvSpPr>
        <p:spPr>
          <a:xfrm>
            <a:off x="1258888" y="1018191"/>
            <a:ext cx="2331720" cy="4276122"/>
          </a:xfrm>
        </p:spPr>
        <p:txBody>
          <a:bodyPr/>
          <a:lstStyle>
            <a:lvl1pPr>
              <a:defRPr sz="2200"/>
            </a:lvl1pPr>
            <a:lvl2pPr>
              <a:defRPr sz="2000"/>
            </a:lvl2pPr>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10"/>
          <p:cNvSpPr>
            <a:spLocks noGrp="1"/>
          </p:cNvSpPr>
          <p:nvPr>
            <p:ph sz="quarter" idx="16"/>
          </p:nvPr>
        </p:nvSpPr>
        <p:spPr>
          <a:xfrm>
            <a:off x="6360590" y="1018191"/>
            <a:ext cx="2330007" cy="4276122"/>
          </a:xfrm>
        </p:spPr>
        <p:txBody>
          <a:bodyPr/>
          <a:lstStyle>
            <a:lvl1pPr>
              <a:defRPr sz="2200"/>
            </a:lvl1pPr>
            <a:lvl2pPr>
              <a:defRPr sz="2000"/>
            </a:lvl2pPr>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p:txBody>
      </p:sp>
      <p:sp>
        <p:nvSpPr>
          <p:cNvPr id="13" name="Content Placeholder 12"/>
          <p:cNvSpPr>
            <a:spLocks noGrp="1"/>
          </p:cNvSpPr>
          <p:nvPr>
            <p:ph sz="quarter" idx="17"/>
          </p:nvPr>
        </p:nvSpPr>
        <p:spPr>
          <a:xfrm>
            <a:off x="3809739" y="1017588"/>
            <a:ext cx="2331720" cy="4276725"/>
          </a:xfrm>
        </p:spPr>
        <p:txBody>
          <a:bodyPr/>
          <a:lstStyle>
            <a:lvl1pPr>
              <a:defRPr sz="2200"/>
            </a:lvl1pPr>
            <a:lvl2pPr>
              <a:defRPr sz="2000"/>
            </a:lvl2pPr>
            <a:lvl3pPr>
              <a:defRPr sz="1800"/>
            </a:lvl3pPr>
            <a:lvl4pPr>
              <a:defRPr sz="1600"/>
            </a:lvl4pPr>
            <a:lvl5pPr marL="685800" indent="0">
              <a:buNone/>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7474898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IO 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cs typeface="Arial"/>
              </a:defRPr>
            </a:lvl1pPr>
          </a:lstStyle>
          <a:p>
            <a:r>
              <a:rPr lang="en-US" smtClean="0"/>
              <a:t>Click to edit Master title style</a:t>
            </a:r>
            <a:endParaRPr lang="en-US" dirty="0"/>
          </a:p>
        </p:txBody>
      </p:sp>
      <p:sp>
        <p:nvSpPr>
          <p:cNvPr id="7" name="Snip Single Corner Rectangle 6"/>
          <p:cNvSpPr/>
          <p:nvPr/>
        </p:nvSpPr>
        <p:spPr>
          <a:xfrm>
            <a:off x="5572614" y="1018191"/>
            <a:ext cx="3127744" cy="4091336"/>
          </a:xfrm>
          <a:prstGeom prst="snip1Rect">
            <a:avLst>
              <a:gd name="adj" fmla="val 8981"/>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 Placeholder 2"/>
          <p:cNvSpPr>
            <a:spLocks noGrp="1"/>
          </p:cNvSpPr>
          <p:nvPr>
            <p:ph idx="1" hasCustomPrompt="1"/>
          </p:nvPr>
        </p:nvSpPr>
        <p:spPr>
          <a:xfrm>
            <a:off x="1259198" y="1018191"/>
            <a:ext cx="4018739" cy="4276186"/>
          </a:xfrm>
          <a:prstGeom prst="rect">
            <a:avLst/>
          </a:prstGeom>
        </p:spPr>
        <p:txBody>
          <a:bodyPr vert="horz" lIns="0" tIns="0" rIns="91440" bIns="45720" rtlCol="0">
            <a:noAutofit/>
          </a:bodyPr>
          <a:lstStyle>
            <a:lvl1pPr>
              <a:defRPr>
                <a:latin typeface="Arial"/>
                <a:cs typeface="Arial"/>
              </a:defRPr>
            </a:lvl1pPr>
            <a:lvl2pPr>
              <a:defRPr>
                <a:latin typeface="Arial"/>
                <a:cs typeface="Arial"/>
              </a:defRPr>
            </a:lvl2pPr>
            <a:lvl3pPr>
              <a:defRPr>
                <a:latin typeface="Arial"/>
                <a:cs typeface="Arial"/>
              </a:defRPr>
            </a:lvl3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p:txBody>
      </p:sp>
      <p:sp>
        <p:nvSpPr>
          <p:cNvPr id="13" name="Date Placeholder 2"/>
          <p:cNvSpPr>
            <a:spLocks noGrp="1"/>
          </p:cNvSpPr>
          <p:nvPr>
            <p:ph type="dt" sz="half" idx="10"/>
          </p:nvPr>
        </p:nvSpPr>
        <p:spPr>
          <a:xfrm>
            <a:off x="4891788" y="5356437"/>
            <a:ext cx="1114857" cy="304271"/>
          </a:xfrm>
        </p:spPr>
        <p:txBody>
          <a:bodyPr/>
          <a:lstStyle/>
          <a:p>
            <a:fld id="{8810744D-48DF-674C-A8B1-155518F9692E}" type="datetime4">
              <a:rPr lang="en-US" smtClean="0"/>
              <a:t>May 14, 2013</a:t>
            </a:fld>
            <a:endParaRPr lang="en-US" dirty="0"/>
          </a:p>
        </p:txBody>
      </p:sp>
      <p:sp>
        <p:nvSpPr>
          <p:cNvPr id="14" name="Footer Placeholder 3"/>
          <p:cNvSpPr>
            <a:spLocks noGrp="1"/>
          </p:cNvSpPr>
          <p:nvPr>
            <p:ph type="ftr" sz="quarter" idx="11"/>
          </p:nvPr>
        </p:nvSpPr>
        <p:spPr>
          <a:xfrm>
            <a:off x="6006645" y="5357813"/>
            <a:ext cx="2290706" cy="304271"/>
          </a:xfrm>
        </p:spPr>
        <p:txBody>
          <a:bodyPr/>
          <a:lstStyle/>
          <a:p>
            <a:r>
              <a:rPr lang="en-US" smtClean="0"/>
              <a:t>High Performance I/O with NUMA Servers</a:t>
            </a:r>
            <a:endParaRPr lang="en-US" dirty="0"/>
          </a:p>
        </p:txBody>
      </p:sp>
      <p:sp>
        <p:nvSpPr>
          <p:cNvPr id="15" name="Slide Number Placeholder 4"/>
          <p:cNvSpPr>
            <a:spLocks noGrp="1"/>
          </p:cNvSpPr>
          <p:nvPr>
            <p:ph type="sldNum" sz="quarter" idx="12"/>
          </p:nvPr>
        </p:nvSpPr>
        <p:spPr>
          <a:xfrm>
            <a:off x="8297352" y="5357813"/>
            <a:ext cx="616851" cy="304271"/>
          </a:xfrm>
        </p:spPr>
        <p:txBody>
          <a:bodyPr/>
          <a:lstStyle/>
          <a:p>
            <a:fld id="{BF979055-76BC-1D44-A45A-15E25D6ACE54}" type="slidenum">
              <a:rPr lang="en-US" smtClean="0"/>
              <a:pPr/>
              <a:t>‹#›</a:t>
            </a:fld>
            <a:endParaRPr lang="en-US" dirty="0"/>
          </a:p>
        </p:txBody>
      </p:sp>
      <p:sp>
        <p:nvSpPr>
          <p:cNvPr id="11" name="Content Placeholder 10"/>
          <p:cNvSpPr>
            <a:spLocks noGrp="1"/>
          </p:cNvSpPr>
          <p:nvPr>
            <p:ph sz="quarter" idx="16" hasCustomPrompt="1"/>
          </p:nvPr>
        </p:nvSpPr>
        <p:spPr>
          <a:xfrm>
            <a:off x="5753166" y="1236171"/>
            <a:ext cx="2763451" cy="3873356"/>
          </a:xfrm>
        </p:spPr>
        <p:txBody>
          <a:bodyPr/>
          <a:lstStyle>
            <a:lvl1pPr>
              <a:defRPr sz="2200"/>
            </a:lvl1pPr>
            <a:lvl2pPr>
              <a:defRPr sz="2000"/>
            </a:lvl2pPr>
            <a:lvl3pPr>
              <a:defRPr sz="1800"/>
            </a:lvl3pPr>
            <a:lvl4pPr>
              <a:defRPr sz="1600"/>
            </a:lvl4pPr>
            <a:lvl5pPr>
              <a:defRPr sz="1400"/>
            </a:lvl5pPr>
          </a:lstStyle>
          <a:p>
            <a:pPr lvl="0"/>
            <a:r>
              <a:rPr lang="en-US" dirty="0" smtClean="0"/>
              <a:t>Click to edit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14967947"/>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O Case Study - 1 Metr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(Company Name) Case Study</a:t>
            </a:r>
            <a:endParaRPr lang="en-US" dirty="0"/>
          </a:p>
        </p:txBody>
      </p:sp>
      <p:sp>
        <p:nvSpPr>
          <p:cNvPr id="3" name="Date Placeholder 2"/>
          <p:cNvSpPr>
            <a:spLocks noGrp="1"/>
          </p:cNvSpPr>
          <p:nvPr>
            <p:ph type="dt" sz="half" idx="10"/>
          </p:nvPr>
        </p:nvSpPr>
        <p:spPr/>
        <p:txBody>
          <a:bodyPr/>
          <a:lstStyle/>
          <a:p>
            <a:fld id="{117CCC21-17BA-FF42-8565-5A240A36E2FB}" type="datetime4">
              <a:rPr lang="en-US" smtClean="0"/>
              <a:t>May 14,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20" name="Text Placeholder 4"/>
          <p:cNvSpPr>
            <a:spLocks noGrp="1"/>
          </p:cNvSpPr>
          <p:nvPr>
            <p:ph type="body" idx="16" hasCustomPrompt="1"/>
          </p:nvPr>
        </p:nvSpPr>
        <p:spPr>
          <a:xfrm>
            <a:off x="510390" y="2226377"/>
            <a:ext cx="1830935" cy="624843"/>
          </a:xfrm>
        </p:spPr>
        <p:txBody>
          <a:bodyPr anchor="b"/>
          <a:lstStyle>
            <a:lvl1pPr marL="0" indent="0" algn="r">
              <a:buNone/>
              <a:defRPr sz="5400">
                <a:solidFill>
                  <a:schemeClr val="accent2"/>
                </a:solidFill>
              </a:defRPr>
            </a:lvl1pPr>
          </a:lstStyle>
          <a:p>
            <a:pPr algn="r"/>
            <a:r>
              <a:rPr lang="en-US" spc="-200" dirty="0" smtClean="0">
                <a:solidFill>
                  <a:schemeClr val="accent2"/>
                </a:solidFill>
              </a:rPr>
              <a:t>#</a:t>
            </a:r>
            <a:endParaRPr lang="en-US" sz="4800" spc="-200" dirty="0">
              <a:solidFill>
                <a:schemeClr val="accent2"/>
              </a:solidFill>
            </a:endParaRPr>
          </a:p>
        </p:txBody>
      </p:sp>
      <p:sp>
        <p:nvSpPr>
          <p:cNvPr id="21" name="Text Placeholder 5"/>
          <p:cNvSpPr>
            <a:spLocks noGrp="1"/>
          </p:cNvSpPr>
          <p:nvPr>
            <p:ph type="body" idx="17" hasCustomPrompt="1"/>
          </p:nvPr>
        </p:nvSpPr>
        <p:spPr>
          <a:xfrm>
            <a:off x="2398476" y="2110553"/>
            <a:ext cx="2545197" cy="624843"/>
          </a:xfrm>
        </p:spPr>
        <p:txBody>
          <a:bodyPr anchor="b"/>
          <a:lstStyle>
            <a:lvl1pPr marL="0" indent="0">
              <a:buNone/>
              <a:defRPr sz="1600" b="1" cap="all" baseline="0">
                <a:solidFill>
                  <a:schemeClr val="accent2"/>
                </a:solidFill>
              </a:defRPr>
            </a:lvl1pPr>
          </a:lstStyle>
          <a:p>
            <a:r>
              <a:rPr lang="en-US" dirty="0" smtClean="0">
                <a:solidFill>
                  <a:srgbClr val="1586C1"/>
                </a:solidFill>
              </a:rPr>
              <a:t>METRIC</a:t>
            </a:r>
            <a:endParaRPr lang="en-US" dirty="0">
              <a:solidFill>
                <a:srgbClr val="1586C1"/>
              </a:solidFill>
            </a:endParaRPr>
          </a:p>
        </p:txBody>
      </p:sp>
      <p:sp>
        <p:nvSpPr>
          <p:cNvPr id="22" name="Content Placeholder 2"/>
          <p:cNvSpPr>
            <a:spLocks noGrp="1"/>
          </p:cNvSpPr>
          <p:nvPr>
            <p:ph sz="half" idx="2" hasCustomPrompt="1"/>
          </p:nvPr>
        </p:nvSpPr>
        <p:spPr>
          <a:xfrm>
            <a:off x="5130053" y="1116579"/>
            <a:ext cx="3536426" cy="2951171"/>
          </a:xfrm>
        </p:spPr>
        <p:txBody>
          <a:bodyPr lIns="0" tIns="137160" rIns="274320" anchor="t">
            <a:normAutofit/>
          </a:bodyPr>
          <a:lstStyle>
            <a:lvl1pPr marL="0" indent="0" algn="r">
              <a:buNone/>
              <a:defRPr>
                <a:solidFill>
                  <a:schemeClr val="accent2"/>
                </a:solidFill>
              </a:defRPr>
            </a:lvl1pPr>
          </a:lstStyle>
          <a:p>
            <a:pPr>
              <a:lnSpc>
                <a:spcPct val="105000"/>
              </a:lnSpc>
            </a:pPr>
            <a:r>
              <a:rPr lang="en-US" sz="1600" b="0" dirty="0" smtClean="0">
                <a:solidFill>
                  <a:schemeClr val="bg1"/>
                </a:solidFill>
              </a:rPr>
              <a:t>“Quote”</a:t>
            </a:r>
            <a:endParaRPr lang="en-US" sz="1600" b="0" dirty="0">
              <a:solidFill>
                <a:schemeClr val="bg1"/>
              </a:solidFill>
            </a:endParaRPr>
          </a:p>
        </p:txBody>
      </p:sp>
      <p:sp>
        <p:nvSpPr>
          <p:cNvPr id="26" name="Text Placeholder 3"/>
          <p:cNvSpPr>
            <a:spLocks noGrp="1"/>
          </p:cNvSpPr>
          <p:nvPr>
            <p:ph type="body" idx="14" hasCustomPrompt="1"/>
          </p:nvPr>
        </p:nvSpPr>
        <p:spPr>
          <a:xfrm>
            <a:off x="5130053" y="4040854"/>
            <a:ext cx="3536426" cy="388986"/>
          </a:xfrm>
        </p:spPr>
        <p:txBody>
          <a:bodyPr tIns="137160" rIns="274320" bIns="0"/>
          <a:lstStyle>
            <a:lvl1pPr marL="0" indent="0" algn="r">
              <a:spcBef>
                <a:spcPts val="0"/>
              </a:spcBef>
              <a:buNone/>
              <a:defRPr sz="1200" b="0">
                <a:solidFill>
                  <a:schemeClr val="tx2"/>
                </a:solidFill>
              </a:defRPr>
            </a:lvl1pPr>
          </a:lstStyle>
          <a:p>
            <a:r>
              <a:rPr lang="en-US" sz="1100" dirty="0" smtClean="0">
                <a:solidFill>
                  <a:schemeClr val="tx2"/>
                </a:solidFill>
              </a:rPr>
              <a:t>Name, Title</a:t>
            </a:r>
            <a:endParaRPr lang="en-US" sz="1100" dirty="0">
              <a:solidFill>
                <a:schemeClr val="tx2"/>
              </a:solidFill>
            </a:endParaRPr>
          </a:p>
        </p:txBody>
      </p:sp>
    </p:spTree>
    <p:extLst>
      <p:ext uri="{BB962C8B-B14F-4D97-AF65-F5344CB8AC3E}">
        <p14:creationId xmlns:p14="http://schemas.microsoft.com/office/powerpoint/2010/main" val="426161110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O Case Study - 2 Metric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(Company Name) Case Study</a:t>
            </a:r>
            <a:endParaRPr lang="en-US" dirty="0"/>
          </a:p>
        </p:txBody>
      </p:sp>
      <p:sp>
        <p:nvSpPr>
          <p:cNvPr id="3" name="Date Placeholder 2"/>
          <p:cNvSpPr>
            <a:spLocks noGrp="1"/>
          </p:cNvSpPr>
          <p:nvPr>
            <p:ph type="dt" sz="half" idx="10"/>
          </p:nvPr>
        </p:nvSpPr>
        <p:spPr/>
        <p:txBody>
          <a:bodyPr/>
          <a:lstStyle/>
          <a:p>
            <a:fld id="{01A30C16-0D5D-1A4D-A63D-4E772EB24759}" type="datetime4">
              <a:rPr lang="en-US" smtClean="0"/>
              <a:t>May 14,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20" name="Text Placeholder 4"/>
          <p:cNvSpPr>
            <a:spLocks noGrp="1"/>
          </p:cNvSpPr>
          <p:nvPr>
            <p:ph type="body" idx="16" hasCustomPrompt="1"/>
          </p:nvPr>
        </p:nvSpPr>
        <p:spPr>
          <a:xfrm>
            <a:off x="510390" y="1688457"/>
            <a:ext cx="1830935" cy="624843"/>
          </a:xfrm>
        </p:spPr>
        <p:txBody>
          <a:bodyPr anchor="b"/>
          <a:lstStyle>
            <a:lvl1pPr marL="0" indent="0" algn="r">
              <a:buNone/>
              <a:defRPr sz="5400">
                <a:solidFill>
                  <a:schemeClr val="accent2"/>
                </a:solidFill>
              </a:defRPr>
            </a:lvl1pPr>
          </a:lstStyle>
          <a:p>
            <a:pPr algn="r"/>
            <a:r>
              <a:rPr lang="en-US" spc="-200" dirty="0" smtClean="0">
                <a:solidFill>
                  <a:schemeClr val="accent2"/>
                </a:solidFill>
              </a:rPr>
              <a:t>#</a:t>
            </a:r>
            <a:endParaRPr lang="en-US" sz="4800" spc="-200" dirty="0">
              <a:solidFill>
                <a:schemeClr val="accent2"/>
              </a:solidFill>
            </a:endParaRPr>
          </a:p>
        </p:txBody>
      </p:sp>
      <p:sp>
        <p:nvSpPr>
          <p:cNvPr id="21" name="Text Placeholder 5"/>
          <p:cNvSpPr>
            <a:spLocks noGrp="1"/>
          </p:cNvSpPr>
          <p:nvPr>
            <p:ph type="body" idx="17" hasCustomPrompt="1"/>
          </p:nvPr>
        </p:nvSpPr>
        <p:spPr>
          <a:xfrm>
            <a:off x="2398476" y="1572633"/>
            <a:ext cx="2545197" cy="624843"/>
          </a:xfrm>
        </p:spPr>
        <p:txBody>
          <a:bodyPr anchor="b"/>
          <a:lstStyle>
            <a:lvl1pPr marL="0" indent="0">
              <a:buNone/>
              <a:defRPr sz="1600" b="1" cap="all" baseline="0">
                <a:solidFill>
                  <a:schemeClr val="accent2"/>
                </a:solidFill>
              </a:defRPr>
            </a:lvl1pPr>
          </a:lstStyle>
          <a:p>
            <a:r>
              <a:rPr lang="en-US" dirty="0" smtClean="0">
                <a:solidFill>
                  <a:srgbClr val="1586C1"/>
                </a:solidFill>
              </a:rPr>
              <a:t>METRIC</a:t>
            </a:r>
            <a:endParaRPr lang="en-US" dirty="0">
              <a:solidFill>
                <a:srgbClr val="1586C1"/>
              </a:solidFill>
            </a:endParaRPr>
          </a:p>
        </p:txBody>
      </p:sp>
      <p:sp>
        <p:nvSpPr>
          <p:cNvPr id="12" name="Text Placeholder 4"/>
          <p:cNvSpPr>
            <a:spLocks noGrp="1"/>
          </p:cNvSpPr>
          <p:nvPr>
            <p:ph type="body" idx="18" hasCustomPrompt="1"/>
          </p:nvPr>
        </p:nvSpPr>
        <p:spPr>
          <a:xfrm>
            <a:off x="510390" y="2738428"/>
            <a:ext cx="1830935" cy="624843"/>
          </a:xfrm>
        </p:spPr>
        <p:txBody>
          <a:bodyPr anchor="b"/>
          <a:lstStyle>
            <a:lvl1pPr marL="0" indent="0" algn="r">
              <a:buNone/>
              <a:defRPr sz="5400">
                <a:solidFill>
                  <a:schemeClr val="accent2"/>
                </a:solidFill>
              </a:defRPr>
            </a:lvl1pPr>
          </a:lstStyle>
          <a:p>
            <a:pPr algn="r"/>
            <a:r>
              <a:rPr lang="en-US" spc="-200" dirty="0" smtClean="0">
                <a:solidFill>
                  <a:schemeClr val="accent2"/>
                </a:solidFill>
              </a:rPr>
              <a:t>#</a:t>
            </a:r>
            <a:endParaRPr lang="en-US" sz="4800" spc="-200" dirty="0">
              <a:solidFill>
                <a:schemeClr val="accent2"/>
              </a:solidFill>
            </a:endParaRPr>
          </a:p>
        </p:txBody>
      </p:sp>
      <p:sp>
        <p:nvSpPr>
          <p:cNvPr id="14" name="Text Placeholder 5"/>
          <p:cNvSpPr>
            <a:spLocks noGrp="1"/>
          </p:cNvSpPr>
          <p:nvPr>
            <p:ph type="body" idx="19" hasCustomPrompt="1"/>
          </p:nvPr>
        </p:nvSpPr>
        <p:spPr>
          <a:xfrm>
            <a:off x="2398476" y="2622604"/>
            <a:ext cx="2545197" cy="624843"/>
          </a:xfrm>
        </p:spPr>
        <p:txBody>
          <a:bodyPr anchor="b"/>
          <a:lstStyle>
            <a:lvl1pPr marL="0" indent="0">
              <a:buNone/>
              <a:defRPr sz="1600" b="1" cap="all" baseline="0">
                <a:solidFill>
                  <a:schemeClr val="accent2"/>
                </a:solidFill>
              </a:defRPr>
            </a:lvl1pPr>
          </a:lstStyle>
          <a:p>
            <a:r>
              <a:rPr lang="en-US" dirty="0" smtClean="0">
                <a:solidFill>
                  <a:srgbClr val="1586C1"/>
                </a:solidFill>
              </a:rPr>
              <a:t>METRIC</a:t>
            </a:r>
            <a:endParaRPr lang="en-US" dirty="0">
              <a:solidFill>
                <a:srgbClr val="1586C1"/>
              </a:solidFill>
            </a:endParaRPr>
          </a:p>
        </p:txBody>
      </p:sp>
      <p:sp>
        <p:nvSpPr>
          <p:cNvPr id="17" name="Content Placeholder 2"/>
          <p:cNvSpPr>
            <a:spLocks noGrp="1"/>
          </p:cNvSpPr>
          <p:nvPr>
            <p:ph sz="half" idx="2" hasCustomPrompt="1"/>
          </p:nvPr>
        </p:nvSpPr>
        <p:spPr>
          <a:xfrm>
            <a:off x="5130053" y="1116579"/>
            <a:ext cx="3536426" cy="2951171"/>
          </a:xfrm>
        </p:spPr>
        <p:txBody>
          <a:bodyPr lIns="0" tIns="137160" rIns="274320" anchor="t">
            <a:normAutofit/>
          </a:bodyPr>
          <a:lstStyle>
            <a:lvl1pPr marL="0" indent="0" algn="r">
              <a:buNone/>
              <a:defRPr>
                <a:solidFill>
                  <a:schemeClr val="accent2"/>
                </a:solidFill>
              </a:defRPr>
            </a:lvl1pPr>
          </a:lstStyle>
          <a:p>
            <a:pPr>
              <a:lnSpc>
                <a:spcPct val="105000"/>
              </a:lnSpc>
            </a:pPr>
            <a:r>
              <a:rPr lang="en-US" sz="1600" b="0" dirty="0" smtClean="0">
                <a:solidFill>
                  <a:schemeClr val="bg1"/>
                </a:solidFill>
              </a:rPr>
              <a:t>“Quote”</a:t>
            </a:r>
            <a:endParaRPr lang="en-US" sz="1600" b="0" dirty="0">
              <a:solidFill>
                <a:schemeClr val="bg1"/>
              </a:solidFill>
            </a:endParaRPr>
          </a:p>
        </p:txBody>
      </p:sp>
      <p:sp>
        <p:nvSpPr>
          <p:cNvPr id="25" name="Text Placeholder 3"/>
          <p:cNvSpPr>
            <a:spLocks noGrp="1"/>
          </p:cNvSpPr>
          <p:nvPr>
            <p:ph type="body" idx="14" hasCustomPrompt="1"/>
          </p:nvPr>
        </p:nvSpPr>
        <p:spPr>
          <a:xfrm>
            <a:off x="5130053" y="4040854"/>
            <a:ext cx="3536426" cy="388986"/>
          </a:xfrm>
        </p:spPr>
        <p:txBody>
          <a:bodyPr tIns="137160" rIns="274320" bIns="0"/>
          <a:lstStyle>
            <a:lvl1pPr marL="0" indent="0" algn="r">
              <a:spcBef>
                <a:spcPts val="0"/>
              </a:spcBef>
              <a:buNone/>
              <a:defRPr sz="1200" b="0">
                <a:solidFill>
                  <a:schemeClr val="tx2"/>
                </a:solidFill>
              </a:defRPr>
            </a:lvl1pPr>
          </a:lstStyle>
          <a:p>
            <a:r>
              <a:rPr lang="en-US" sz="1100" dirty="0" smtClean="0">
                <a:solidFill>
                  <a:schemeClr val="tx2"/>
                </a:solidFill>
              </a:rPr>
              <a:t>Name, Title</a:t>
            </a:r>
            <a:endParaRPr lang="en-US" sz="1100" dirty="0">
              <a:solidFill>
                <a:schemeClr val="tx2"/>
              </a:solidFill>
            </a:endParaRPr>
          </a:p>
        </p:txBody>
      </p:sp>
    </p:spTree>
    <p:extLst>
      <p:ext uri="{BB962C8B-B14F-4D97-AF65-F5344CB8AC3E}">
        <p14:creationId xmlns:p14="http://schemas.microsoft.com/office/powerpoint/2010/main" val="3958851681"/>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4866213" y="-20350"/>
            <a:ext cx="4282411" cy="1319363"/>
          </a:xfrm>
          <a:prstGeom prst="rect">
            <a:avLst/>
          </a:prstGeom>
        </p:spPr>
      </p:pic>
      <p:sp>
        <p:nvSpPr>
          <p:cNvPr id="3" name="Text Placeholder 2"/>
          <p:cNvSpPr>
            <a:spLocks noGrp="1"/>
          </p:cNvSpPr>
          <p:nvPr>
            <p:ph type="body" idx="1"/>
          </p:nvPr>
        </p:nvSpPr>
        <p:spPr>
          <a:xfrm>
            <a:off x="1259200" y="1018191"/>
            <a:ext cx="7436744" cy="4276185"/>
          </a:xfrm>
          <a:prstGeom prst="rect">
            <a:avLst/>
          </a:prstGeom>
        </p:spPr>
        <p:txBody>
          <a:bodyPr vert="horz" lIns="0" tIns="0" rIns="91440" bIns="45720" rtlCol="0">
            <a:no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p>
        </p:txBody>
      </p:sp>
      <p:sp>
        <p:nvSpPr>
          <p:cNvPr id="4" name="Date Placeholder 3"/>
          <p:cNvSpPr>
            <a:spLocks noGrp="1"/>
          </p:cNvSpPr>
          <p:nvPr>
            <p:ph type="dt" sz="half" idx="2"/>
          </p:nvPr>
        </p:nvSpPr>
        <p:spPr>
          <a:xfrm>
            <a:off x="4891788" y="5356437"/>
            <a:ext cx="1114857" cy="304271"/>
          </a:xfrm>
          <a:prstGeom prst="rect">
            <a:avLst/>
          </a:prstGeom>
        </p:spPr>
        <p:txBody>
          <a:bodyPr vert="horz" lIns="91440" tIns="45720" rIns="91440" bIns="45720" rtlCol="0" anchor="ctr"/>
          <a:lstStyle>
            <a:lvl1pPr algn="l">
              <a:defRPr sz="800">
                <a:solidFill>
                  <a:schemeClr val="tx1">
                    <a:tint val="75000"/>
                  </a:schemeClr>
                </a:solidFill>
                <a:latin typeface="+mj-lt"/>
                <a:cs typeface="Arial Narrow"/>
              </a:defRPr>
            </a:lvl1pPr>
          </a:lstStyle>
          <a:p>
            <a:fld id="{1EC64E7D-9331-2540-9EA9-9147CFD7FCC0}" type="datetime4">
              <a:rPr lang="en-US" smtClean="0"/>
              <a:t>May 14, 2013</a:t>
            </a:fld>
            <a:endParaRPr lang="en-US" dirty="0"/>
          </a:p>
        </p:txBody>
      </p:sp>
      <p:sp>
        <p:nvSpPr>
          <p:cNvPr id="5" name="Footer Placeholder 4"/>
          <p:cNvSpPr>
            <a:spLocks noGrp="1"/>
          </p:cNvSpPr>
          <p:nvPr>
            <p:ph type="ftr" sz="quarter" idx="3"/>
          </p:nvPr>
        </p:nvSpPr>
        <p:spPr>
          <a:xfrm>
            <a:off x="6006645" y="5357813"/>
            <a:ext cx="2290706" cy="304271"/>
          </a:xfrm>
          <a:prstGeom prst="rect">
            <a:avLst/>
          </a:prstGeom>
        </p:spPr>
        <p:txBody>
          <a:bodyPr vert="horz" lIns="91440" tIns="45720" rIns="91440" bIns="45720" rtlCol="0" anchor="ctr"/>
          <a:lstStyle>
            <a:lvl1pPr algn="ctr">
              <a:defRPr sz="800">
                <a:solidFill>
                  <a:schemeClr val="tx1">
                    <a:tint val="75000"/>
                  </a:schemeClr>
                </a:solidFill>
                <a:latin typeface="+mj-lt"/>
                <a:cs typeface="Arial Narrow"/>
              </a:defRPr>
            </a:lvl1pPr>
          </a:lstStyle>
          <a:p>
            <a:r>
              <a:rPr lang="en-US" smtClean="0"/>
              <a:t>High Performance I/O with NUMA Servers</a:t>
            </a:r>
            <a:endParaRPr lang="en-US" dirty="0"/>
          </a:p>
        </p:txBody>
      </p:sp>
      <p:sp>
        <p:nvSpPr>
          <p:cNvPr id="6" name="Slide Number Placeholder 5"/>
          <p:cNvSpPr>
            <a:spLocks noGrp="1"/>
          </p:cNvSpPr>
          <p:nvPr>
            <p:ph type="sldNum" sz="quarter" idx="4"/>
          </p:nvPr>
        </p:nvSpPr>
        <p:spPr>
          <a:xfrm>
            <a:off x="8297352" y="5357813"/>
            <a:ext cx="616851" cy="304271"/>
          </a:xfrm>
          <a:prstGeom prst="rect">
            <a:avLst/>
          </a:prstGeom>
        </p:spPr>
        <p:txBody>
          <a:bodyPr vert="horz" lIns="91440" tIns="45720" rIns="91440" bIns="45720" rtlCol="0" anchor="ctr"/>
          <a:lstStyle>
            <a:lvl1pPr algn="r">
              <a:defRPr sz="800">
                <a:solidFill>
                  <a:schemeClr val="tx1">
                    <a:tint val="75000"/>
                  </a:schemeClr>
                </a:solidFill>
                <a:latin typeface="+mj-lt"/>
                <a:cs typeface="Arial Narrow"/>
              </a:defRPr>
            </a:lvl1pPr>
          </a:lstStyle>
          <a:p>
            <a:fld id="{BF979055-76BC-1D44-A45A-15E25D6ACE54}" type="slidenum">
              <a:rPr lang="en-US" smtClean="0"/>
              <a:pPr/>
              <a:t>‹#›</a:t>
            </a:fld>
            <a:endParaRPr lang="en-US" dirty="0"/>
          </a:p>
        </p:txBody>
      </p:sp>
      <p:sp>
        <p:nvSpPr>
          <p:cNvPr id="2" name="Title Placeholder 1"/>
          <p:cNvSpPr>
            <a:spLocks noGrp="1"/>
          </p:cNvSpPr>
          <p:nvPr>
            <p:ph type="title"/>
          </p:nvPr>
        </p:nvSpPr>
        <p:spPr>
          <a:xfrm>
            <a:off x="1259199" y="156001"/>
            <a:ext cx="6361018" cy="749240"/>
          </a:xfrm>
          <a:prstGeom prst="rect">
            <a:avLst/>
          </a:prstGeom>
        </p:spPr>
        <p:txBody>
          <a:bodyPr vert="horz" lIns="0" tIns="45720" rIns="91440" bIns="45720" rtlCol="0" anchor="ctr" anchorCtr="0">
            <a:noAutofit/>
          </a:bodyPr>
          <a:lstStyle/>
          <a:p>
            <a:r>
              <a:rPr lang="en-US" smtClean="0"/>
              <a:t>Click to edit Master title style</a:t>
            </a:r>
            <a:endParaRPr lang="en-US" dirty="0"/>
          </a:p>
        </p:txBody>
      </p:sp>
      <p:sp>
        <p:nvSpPr>
          <p:cNvPr id="28" name="Rounded Rectangle 4"/>
          <p:cNvSpPr/>
          <p:nvPr/>
        </p:nvSpPr>
        <p:spPr>
          <a:xfrm>
            <a:off x="96709" y="78050"/>
            <a:ext cx="8936166" cy="5550006"/>
          </a:xfrm>
          <a:custGeom>
            <a:avLst/>
            <a:gdLst>
              <a:gd name="connsiteX0" fmla="*/ 0 w 8929687"/>
              <a:gd name="connsiteY0" fmla="*/ 76293 h 6634161"/>
              <a:gd name="connsiteX1" fmla="*/ 76293 w 8929687"/>
              <a:gd name="connsiteY1" fmla="*/ 0 h 6634161"/>
              <a:gd name="connsiteX2" fmla="*/ 8853394 w 8929687"/>
              <a:gd name="connsiteY2" fmla="*/ 0 h 6634161"/>
              <a:gd name="connsiteX3" fmla="*/ 8929687 w 8929687"/>
              <a:gd name="connsiteY3" fmla="*/ 76293 h 6634161"/>
              <a:gd name="connsiteX4" fmla="*/ 8929687 w 8929687"/>
              <a:gd name="connsiteY4" fmla="*/ 6557868 h 6634161"/>
              <a:gd name="connsiteX5" fmla="*/ 8853394 w 8929687"/>
              <a:gd name="connsiteY5" fmla="*/ 6634161 h 6634161"/>
              <a:gd name="connsiteX6" fmla="*/ 76293 w 8929687"/>
              <a:gd name="connsiteY6" fmla="*/ 6634161 h 6634161"/>
              <a:gd name="connsiteX7" fmla="*/ 0 w 8929687"/>
              <a:gd name="connsiteY7" fmla="*/ 6557868 h 6634161"/>
              <a:gd name="connsiteX8" fmla="*/ 0 w 8929687"/>
              <a:gd name="connsiteY8" fmla="*/ 76293 h 6634161"/>
              <a:gd name="connsiteX0" fmla="*/ 0 w 8929687"/>
              <a:gd name="connsiteY0" fmla="*/ 76293 h 6634161"/>
              <a:gd name="connsiteX1" fmla="*/ 76293 w 8929687"/>
              <a:gd name="connsiteY1" fmla="*/ 0 h 6634161"/>
              <a:gd name="connsiteX2" fmla="*/ 8853394 w 8929687"/>
              <a:gd name="connsiteY2" fmla="*/ 0 h 6634161"/>
              <a:gd name="connsiteX3" fmla="*/ 8929687 w 8929687"/>
              <a:gd name="connsiteY3" fmla="*/ 76293 h 6634161"/>
              <a:gd name="connsiteX4" fmla="*/ 8929687 w 8929687"/>
              <a:gd name="connsiteY4" fmla="*/ 6557868 h 6634161"/>
              <a:gd name="connsiteX5" fmla="*/ 8853394 w 8929687"/>
              <a:gd name="connsiteY5" fmla="*/ 6634161 h 6634161"/>
              <a:gd name="connsiteX6" fmla="*/ 76293 w 8929687"/>
              <a:gd name="connsiteY6" fmla="*/ 6634161 h 6634161"/>
              <a:gd name="connsiteX7" fmla="*/ 0 w 8929687"/>
              <a:gd name="connsiteY7" fmla="*/ 6557868 h 6634161"/>
              <a:gd name="connsiteX8" fmla="*/ 0 w 8929687"/>
              <a:gd name="connsiteY8" fmla="*/ 76293 h 6634161"/>
              <a:gd name="connsiteX0" fmla="*/ 0 w 8929687"/>
              <a:gd name="connsiteY0" fmla="*/ 678910 h 6634161"/>
              <a:gd name="connsiteX1" fmla="*/ 76293 w 8929687"/>
              <a:gd name="connsiteY1" fmla="*/ 0 h 6634161"/>
              <a:gd name="connsiteX2" fmla="*/ 8853394 w 8929687"/>
              <a:gd name="connsiteY2" fmla="*/ 0 h 6634161"/>
              <a:gd name="connsiteX3" fmla="*/ 8929687 w 8929687"/>
              <a:gd name="connsiteY3" fmla="*/ 76293 h 6634161"/>
              <a:gd name="connsiteX4" fmla="*/ 8929687 w 8929687"/>
              <a:gd name="connsiteY4" fmla="*/ 6557868 h 6634161"/>
              <a:gd name="connsiteX5" fmla="*/ 8853394 w 8929687"/>
              <a:gd name="connsiteY5" fmla="*/ 6634161 h 6634161"/>
              <a:gd name="connsiteX6" fmla="*/ 76293 w 8929687"/>
              <a:gd name="connsiteY6" fmla="*/ 6634161 h 6634161"/>
              <a:gd name="connsiteX7" fmla="*/ 0 w 8929687"/>
              <a:gd name="connsiteY7" fmla="*/ 6557868 h 6634161"/>
              <a:gd name="connsiteX8" fmla="*/ 0 w 8929687"/>
              <a:gd name="connsiteY8" fmla="*/ 678910 h 6634161"/>
              <a:gd name="connsiteX0" fmla="*/ 0 w 8929687"/>
              <a:gd name="connsiteY0" fmla="*/ 691869 h 6647120"/>
              <a:gd name="connsiteX1" fmla="*/ 840858 w 8929687"/>
              <a:gd name="connsiteY1" fmla="*/ 0 h 6647120"/>
              <a:gd name="connsiteX2" fmla="*/ 8853394 w 8929687"/>
              <a:gd name="connsiteY2" fmla="*/ 12959 h 6647120"/>
              <a:gd name="connsiteX3" fmla="*/ 8929687 w 8929687"/>
              <a:gd name="connsiteY3" fmla="*/ 89252 h 6647120"/>
              <a:gd name="connsiteX4" fmla="*/ 8929687 w 8929687"/>
              <a:gd name="connsiteY4" fmla="*/ 6570827 h 6647120"/>
              <a:gd name="connsiteX5" fmla="*/ 8853394 w 8929687"/>
              <a:gd name="connsiteY5" fmla="*/ 6647120 h 6647120"/>
              <a:gd name="connsiteX6" fmla="*/ 76293 w 8929687"/>
              <a:gd name="connsiteY6" fmla="*/ 6647120 h 6647120"/>
              <a:gd name="connsiteX7" fmla="*/ 0 w 8929687"/>
              <a:gd name="connsiteY7" fmla="*/ 6570827 h 6647120"/>
              <a:gd name="connsiteX8" fmla="*/ 0 w 8929687"/>
              <a:gd name="connsiteY8" fmla="*/ 691869 h 6647120"/>
              <a:gd name="connsiteX0" fmla="*/ 0 w 8936166"/>
              <a:gd name="connsiteY0" fmla="*/ 847383 h 6647120"/>
              <a:gd name="connsiteX1" fmla="*/ 847337 w 8936166"/>
              <a:gd name="connsiteY1" fmla="*/ 0 h 6647120"/>
              <a:gd name="connsiteX2" fmla="*/ 8859873 w 8936166"/>
              <a:gd name="connsiteY2" fmla="*/ 12959 h 6647120"/>
              <a:gd name="connsiteX3" fmla="*/ 8936166 w 8936166"/>
              <a:gd name="connsiteY3" fmla="*/ 89252 h 6647120"/>
              <a:gd name="connsiteX4" fmla="*/ 8936166 w 8936166"/>
              <a:gd name="connsiteY4" fmla="*/ 6570827 h 6647120"/>
              <a:gd name="connsiteX5" fmla="*/ 8859873 w 8936166"/>
              <a:gd name="connsiteY5" fmla="*/ 6647120 h 6647120"/>
              <a:gd name="connsiteX6" fmla="*/ 82772 w 8936166"/>
              <a:gd name="connsiteY6" fmla="*/ 6647120 h 6647120"/>
              <a:gd name="connsiteX7" fmla="*/ 6479 w 8936166"/>
              <a:gd name="connsiteY7" fmla="*/ 6570827 h 6647120"/>
              <a:gd name="connsiteX8" fmla="*/ 0 w 8936166"/>
              <a:gd name="connsiteY8" fmla="*/ 847383 h 6647120"/>
              <a:gd name="connsiteX0" fmla="*/ 0 w 8936166"/>
              <a:gd name="connsiteY0" fmla="*/ 847383 h 6648831"/>
              <a:gd name="connsiteX1" fmla="*/ 847337 w 8936166"/>
              <a:gd name="connsiteY1" fmla="*/ 0 h 6648831"/>
              <a:gd name="connsiteX2" fmla="*/ 8859873 w 8936166"/>
              <a:gd name="connsiteY2" fmla="*/ 12959 h 6648831"/>
              <a:gd name="connsiteX3" fmla="*/ 8936166 w 8936166"/>
              <a:gd name="connsiteY3" fmla="*/ 89252 h 6648831"/>
              <a:gd name="connsiteX4" fmla="*/ 8936166 w 8936166"/>
              <a:gd name="connsiteY4" fmla="*/ 6570827 h 6648831"/>
              <a:gd name="connsiteX5" fmla="*/ 8859873 w 8936166"/>
              <a:gd name="connsiteY5" fmla="*/ 6647120 h 6648831"/>
              <a:gd name="connsiteX6" fmla="*/ 4772276 w 8936166"/>
              <a:gd name="connsiteY6" fmla="*/ 6648831 h 6648831"/>
              <a:gd name="connsiteX7" fmla="*/ 82772 w 8936166"/>
              <a:gd name="connsiteY7" fmla="*/ 6647120 h 6648831"/>
              <a:gd name="connsiteX8" fmla="*/ 6479 w 8936166"/>
              <a:gd name="connsiteY8" fmla="*/ 6570827 h 6648831"/>
              <a:gd name="connsiteX9" fmla="*/ 0 w 8936166"/>
              <a:gd name="connsiteY9" fmla="*/ 847383 h 6648831"/>
              <a:gd name="connsiteX0" fmla="*/ 0 w 8936166"/>
              <a:gd name="connsiteY0" fmla="*/ 847383 h 6648831"/>
              <a:gd name="connsiteX1" fmla="*/ 847337 w 8936166"/>
              <a:gd name="connsiteY1" fmla="*/ 0 h 6648831"/>
              <a:gd name="connsiteX2" fmla="*/ 8859873 w 8936166"/>
              <a:gd name="connsiteY2" fmla="*/ 12959 h 6648831"/>
              <a:gd name="connsiteX3" fmla="*/ 8936166 w 8936166"/>
              <a:gd name="connsiteY3" fmla="*/ 89252 h 6648831"/>
              <a:gd name="connsiteX4" fmla="*/ 8936166 w 8936166"/>
              <a:gd name="connsiteY4" fmla="*/ 6570827 h 6648831"/>
              <a:gd name="connsiteX5" fmla="*/ 8859873 w 8936166"/>
              <a:gd name="connsiteY5" fmla="*/ 6647120 h 6648831"/>
              <a:gd name="connsiteX6" fmla="*/ 4772276 w 8936166"/>
              <a:gd name="connsiteY6" fmla="*/ 6648831 h 6648831"/>
              <a:gd name="connsiteX7" fmla="*/ 4424491 w 8936166"/>
              <a:gd name="connsiteY7" fmla="*/ 6648831 h 6648831"/>
              <a:gd name="connsiteX8" fmla="*/ 82772 w 8936166"/>
              <a:gd name="connsiteY8" fmla="*/ 6647120 h 6648831"/>
              <a:gd name="connsiteX9" fmla="*/ 6479 w 8936166"/>
              <a:gd name="connsiteY9" fmla="*/ 6570827 h 6648831"/>
              <a:gd name="connsiteX10" fmla="*/ 0 w 8936166"/>
              <a:gd name="connsiteY10" fmla="*/ 847383 h 6648831"/>
              <a:gd name="connsiteX0" fmla="*/ 0 w 8936166"/>
              <a:gd name="connsiteY0" fmla="*/ 847383 h 6648831"/>
              <a:gd name="connsiteX1" fmla="*/ 847337 w 8936166"/>
              <a:gd name="connsiteY1" fmla="*/ 0 h 6648831"/>
              <a:gd name="connsiteX2" fmla="*/ 8859873 w 8936166"/>
              <a:gd name="connsiteY2" fmla="*/ 12959 h 6648831"/>
              <a:gd name="connsiteX3" fmla="*/ 8936166 w 8936166"/>
              <a:gd name="connsiteY3" fmla="*/ 89252 h 6648831"/>
              <a:gd name="connsiteX4" fmla="*/ 8936166 w 8936166"/>
              <a:gd name="connsiteY4" fmla="*/ 6570827 h 6648831"/>
              <a:gd name="connsiteX5" fmla="*/ 8859873 w 8936166"/>
              <a:gd name="connsiteY5" fmla="*/ 6647120 h 6648831"/>
              <a:gd name="connsiteX6" fmla="*/ 4772276 w 8936166"/>
              <a:gd name="connsiteY6" fmla="*/ 6269784 h 6648831"/>
              <a:gd name="connsiteX7" fmla="*/ 4424491 w 8936166"/>
              <a:gd name="connsiteY7" fmla="*/ 6648831 h 6648831"/>
              <a:gd name="connsiteX8" fmla="*/ 82772 w 8936166"/>
              <a:gd name="connsiteY8" fmla="*/ 6647120 h 6648831"/>
              <a:gd name="connsiteX9" fmla="*/ 6479 w 8936166"/>
              <a:gd name="connsiteY9" fmla="*/ 6570827 h 6648831"/>
              <a:gd name="connsiteX10" fmla="*/ 0 w 8936166"/>
              <a:gd name="connsiteY10" fmla="*/ 847383 h 6648831"/>
              <a:gd name="connsiteX0" fmla="*/ 0 w 8936166"/>
              <a:gd name="connsiteY0" fmla="*/ 847383 h 6648831"/>
              <a:gd name="connsiteX1" fmla="*/ 847337 w 8936166"/>
              <a:gd name="connsiteY1" fmla="*/ 0 h 6648831"/>
              <a:gd name="connsiteX2" fmla="*/ 8859873 w 8936166"/>
              <a:gd name="connsiteY2" fmla="*/ 12959 h 6648831"/>
              <a:gd name="connsiteX3" fmla="*/ 8936166 w 8936166"/>
              <a:gd name="connsiteY3" fmla="*/ 89252 h 6648831"/>
              <a:gd name="connsiteX4" fmla="*/ 8936166 w 8936166"/>
              <a:gd name="connsiteY4" fmla="*/ 6172242 h 6648831"/>
              <a:gd name="connsiteX5" fmla="*/ 8859873 w 8936166"/>
              <a:gd name="connsiteY5" fmla="*/ 6647120 h 6648831"/>
              <a:gd name="connsiteX6" fmla="*/ 4772276 w 8936166"/>
              <a:gd name="connsiteY6" fmla="*/ 6269784 h 6648831"/>
              <a:gd name="connsiteX7" fmla="*/ 4424491 w 8936166"/>
              <a:gd name="connsiteY7" fmla="*/ 6648831 h 6648831"/>
              <a:gd name="connsiteX8" fmla="*/ 82772 w 8936166"/>
              <a:gd name="connsiteY8" fmla="*/ 6647120 h 6648831"/>
              <a:gd name="connsiteX9" fmla="*/ 6479 w 8936166"/>
              <a:gd name="connsiteY9" fmla="*/ 6570827 h 6648831"/>
              <a:gd name="connsiteX10" fmla="*/ 0 w 8936166"/>
              <a:gd name="connsiteY10" fmla="*/ 847383 h 6648831"/>
              <a:gd name="connsiteX0" fmla="*/ 0 w 8936166"/>
              <a:gd name="connsiteY0" fmla="*/ 847383 h 6648831"/>
              <a:gd name="connsiteX1" fmla="*/ 847337 w 8936166"/>
              <a:gd name="connsiteY1" fmla="*/ 0 h 6648831"/>
              <a:gd name="connsiteX2" fmla="*/ 8859873 w 8936166"/>
              <a:gd name="connsiteY2" fmla="*/ 12959 h 6648831"/>
              <a:gd name="connsiteX3" fmla="*/ 8936166 w 8936166"/>
              <a:gd name="connsiteY3" fmla="*/ 89252 h 6648831"/>
              <a:gd name="connsiteX4" fmla="*/ 8936166 w 8936166"/>
              <a:gd name="connsiteY4" fmla="*/ 6172242 h 6648831"/>
              <a:gd name="connsiteX5" fmla="*/ 8859873 w 8936166"/>
              <a:gd name="connsiteY5" fmla="*/ 6268074 h 6648831"/>
              <a:gd name="connsiteX6" fmla="*/ 4772276 w 8936166"/>
              <a:gd name="connsiteY6" fmla="*/ 6269784 h 6648831"/>
              <a:gd name="connsiteX7" fmla="*/ 4424491 w 8936166"/>
              <a:gd name="connsiteY7" fmla="*/ 6648831 h 6648831"/>
              <a:gd name="connsiteX8" fmla="*/ 82772 w 8936166"/>
              <a:gd name="connsiteY8" fmla="*/ 6647120 h 6648831"/>
              <a:gd name="connsiteX9" fmla="*/ 6479 w 8936166"/>
              <a:gd name="connsiteY9" fmla="*/ 6570827 h 6648831"/>
              <a:gd name="connsiteX10" fmla="*/ 0 w 8936166"/>
              <a:gd name="connsiteY10" fmla="*/ 847383 h 6648831"/>
              <a:gd name="connsiteX0" fmla="*/ 0 w 8936166"/>
              <a:gd name="connsiteY0" fmla="*/ 853479 h 6654927"/>
              <a:gd name="connsiteX1" fmla="*/ 715257 w 8936166"/>
              <a:gd name="connsiteY1" fmla="*/ 0 h 6654927"/>
              <a:gd name="connsiteX2" fmla="*/ 8859873 w 8936166"/>
              <a:gd name="connsiteY2" fmla="*/ 19055 h 6654927"/>
              <a:gd name="connsiteX3" fmla="*/ 8936166 w 8936166"/>
              <a:gd name="connsiteY3" fmla="*/ 95348 h 6654927"/>
              <a:gd name="connsiteX4" fmla="*/ 8936166 w 8936166"/>
              <a:gd name="connsiteY4" fmla="*/ 6178338 h 6654927"/>
              <a:gd name="connsiteX5" fmla="*/ 8859873 w 8936166"/>
              <a:gd name="connsiteY5" fmla="*/ 6274170 h 6654927"/>
              <a:gd name="connsiteX6" fmla="*/ 4772276 w 8936166"/>
              <a:gd name="connsiteY6" fmla="*/ 6275880 h 6654927"/>
              <a:gd name="connsiteX7" fmla="*/ 4424491 w 8936166"/>
              <a:gd name="connsiteY7" fmla="*/ 6654927 h 6654927"/>
              <a:gd name="connsiteX8" fmla="*/ 82772 w 8936166"/>
              <a:gd name="connsiteY8" fmla="*/ 6653216 h 6654927"/>
              <a:gd name="connsiteX9" fmla="*/ 6479 w 8936166"/>
              <a:gd name="connsiteY9" fmla="*/ 6576923 h 6654927"/>
              <a:gd name="connsiteX10" fmla="*/ 0 w 8936166"/>
              <a:gd name="connsiteY10" fmla="*/ 853479 h 665492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178338 h 6660007"/>
              <a:gd name="connsiteX5" fmla="*/ 8859873 w 8936166"/>
              <a:gd name="connsiteY5" fmla="*/ 6274170 h 6660007"/>
              <a:gd name="connsiteX6" fmla="*/ 4772276 w 8936166"/>
              <a:gd name="connsiteY6" fmla="*/ 627588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178338 h 6660007"/>
              <a:gd name="connsiteX5" fmla="*/ 8859873 w 8936166"/>
              <a:gd name="connsiteY5" fmla="*/ 6274170 h 6660007"/>
              <a:gd name="connsiteX6" fmla="*/ 4713010 w 8936166"/>
              <a:gd name="connsiteY6" fmla="*/ 627588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178338 h 6660007"/>
              <a:gd name="connsiteX5" fmla="*/ 8859873 w 8936166"/>
              <a:gd name="connsiteY5" fmla="*/ 6340211 h 6660007"/>
              <a:gd name="connsiteX6" fmla="*/ 4713010 w 8936166"/>
              <a:gd name="connsiteY6" fmla="*/ 627588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178338 h 6660007"/>
              <a:gd name="connsiteX5" fmla="*/ 8859873 w 8936166"/>
              <a:gd name="connsiteY5" fmla="*/ 6340211 h 6660007"/>
              <a:gd name="connsiteX6" fmla="*/ 4683376 w 8936166"/>
              <a:gd name="connsiteY6" fmla="*/ 633684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234217 h 6660007"/>
              <a:gd name="connsiteX5" fmla="*/ 8859873 w 8936166"/>
              <a:gd name="connsiteY5" fmla="*/ 6340211 h 6660007"/>
              <a:gd name="connsiteX6" fmla="*/ 4683376 w 8936166"/>
              <a:gd name="connsiteY6" fmla="*/ 633684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249457 h 6660007"/>
              <a:gd name="connsiteX5" fmla="*/ 8859873 w 8936166"/>
              <a:gd name="connsiteY5" fmla="*/ 6340211 h 6660007"/>
              <a:gd name="connsiteX6" fmla="*/ 4683376 w 8936166"/>
              <a:gd name="connsiteY6" fmla="*/ 633684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36166" h="6660007">
                <a:moveTo>
                  <a:pt x="0" y="853479"/>
                </a:moveTo>
                <a:lnTo>
                  <a:pt x="715257" y="0"/>
                </a:lnTo>
                <a:lnTo>
                  <a:pt x="8859873" y="19055"/>
                </a:lnTo>
                <a:cubicBezTo>
                  <a:pt x="8902008" y="19055"/>
                  <a:pt x="8936166" y="53213"/>
                  <a:pt x="8936166" y="95348"/>
                </a:cubicBezTo>
                <a:lnTo>
                  <a:pt x="8936166" y="6249457"/>
                </a:lnTo>
                <a:cubicBezTo>
                  <a:pt x="8936166" y="6291592"/>
                  <a:pt x="8902008" y="6340211"/>
                  <a:pt x="8859873" y="6340211"/>
                </a:cubicBezTo>
                <a:lnTo>
                  <a:pt x="4683376" y="6336840"/>
                </a:lnTo>
                <a:lnTo>
                  <a:pt x="4403324" y="6660007"/>
                </a:lnTo>
                <a:lnTo>
                  <a:pt x="82772" y="6653216"/>
                </a:lnTo>
                <a:cubicBezTo>
                  <a:pt x="40637" y="6653216"/>
                  <a:pt x="6479" y="6619058"/>
                  <a:pt x="6479" y="6576923"/>
                </a:cubicBezTo>
                <a:cubicBezTo>
                  <a:pt x="4319" y="4669108"/>
                  <a:pt x="2160" y="2761294"/>
                  <a:pt x="0" y="853479"/>
                </a:cubicBezTo>
                <a:close/>
              </a:path>
            </a:pathLst>
          </a:cu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0" name="Group 59"/>
          <p:cNvGrpSpPr/>
          <p:nvPr/>
        </p:nvGrpSpPr>
        <p:grpSpPr>
          <a:xfrm>
            <a:off x="95772" y="91055"/>
            <a:ext cx="380680" cy="356701"/>
            <a:chOff x="1376364" y="5194187"/>
            <a:chExt cx="604838" cy="566738"/>
          </a:xfrm>
          <a:solidFill>
            <a:schemeClr val="tx1"/>
          </a:solidFill>
        </p:grpSpPr>
        <p:sp>
          <p:nvSpPr>
            <p:cNvPr id="61" name="Freeform 17"/>
            <p:cNvSpPr>
              <a:spLocks/>
            </p:cNvSpPr>
            <p:nvPr/>
          </p:nvSpPr>
          <p:spPr bwMode="auto">
            <a:xfrm>
              <a:off x="1376364" y="5194187"/>
              <a:ext cx="604838" cy="566738"/>
            </a:xfrm>
            <a:custGeom>
              <a:avLst/>
              <a:gdLst>
                <a:gd name="T0" fmla="*/ 482 w 552"/>
                <a:gd name="T1" fmla="*/ 300 h 523"/>
                <a:gd name="T2" fmla="*/ 197 w 552"/>
                <a:gd name="T3" fmla="*/ 301 h 523"/>
                <a:gd name="T4" fmla="*/ 172 w 552"/>
                <a:gd name="T5" fmla="*/ 383 h 523"/>
                <a:gd name="T6" fmla="*/ 217 w 552"/>
                <a:gd name="T7" fmla="*/ 429 h 523"/>
                <a:gd name="T8" fmla="*/ 104 w 552"/>
                <a:gd name="T9" fmla="*/ 523 h 523"/>
                <a:gd name="T10" fmla="*/ 150 w 552"/>
                <a:gd name="T11" fmla="*/ 317 h 523"/>
                <a:gd name="T12" fmla="*/ 70 w 552"/>
                <a:gd name="T13" fmla="*/ 362 h 523"/>
                <a:gd name="T14" fmla="*/ 84 w 552"/>
                <a:gd name="T15" fmla="*/ 390 h 523"/>
                <a:gd name="T16" fmla="*/ 0 w 552"/>
                <a:gd name="T17" fmla="*/ 383 h 523"/>
                <a:gd name="T18" fmla="*/ 167 w 552"/>
                <a:gd name="T19" fmla="*/ 272 h 523"/>
                <a:gd name="T20" fmla="*/ 419 w 552"/>
                <a:gd name="T21" fmla="*/ 0 h 523"/>
                <a:gd name="T22" fmla="*/ 370 w 552"/>
                <a:gd name="T23" fmla="*/ 182 h 523"/>
                <a:gd name="T24" fmla="*/ 336 w 552"/>
                <a:gd name="T25" fmla="*/ 187 h 523"/>
                <a:gd name="T26" fmla="*/ 339 w 552"/>
                <a:gd name="T27" fmla="*/ 122 h 523"/>
                <a:gd name="T28" fmla="*/ 219 w 552"/>
                <a:gd name="T29" fmla="*/ 253 h 523"/>
                <a:gd name="T30" fmla="*/ 552 w 552"/>
                <a:gd name="T31" fmla="*/ 231 h 523"/>
                <a:gd name="T32" fmla="*/ 482 w 552"/>
                <a:gd name="T33" fmla="*/ 30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2" h="523">
                  <a:moveTo>
                    <a:pt x="482" y="300"/>
                  </a:moveTo>
                  <a:cubicBezTo>
                    <a:pt x="390" y="275"/>
                    <a:pt x="284" y="277"/>
                    <a:pt x="197" y="301"/>
                  </a:cubicBezTo>
                  <a:cubicBezTo>
                    <a:pt x="188" y="325"/>
                    <a:pt x="180" y="351"/>
                    <a:pt x="172" y="383"/>
                  </a:cubicBezTo>
                  <a:cubicBezTo>
                    <a:pt x="167" y="406"/>
                    <a:pt x="178" y="444"/>
                    <a:pt x="217" y="429"/>
                  </a:cubicBezTo>
                  <a:cubicBezTo>
                    <a:pt x="204" y="445"/>
                    <a:pt x="125" y="512"/>
                    <a:pt x="104" y="523"/>
                  </a:cubicBezTo>
                  <a:cubicBezTo>
                    <a:pt x="113" y="447"/>
                    <a:pt x="128" y="378"/>
                    <a:pt x="150" y="317"/>
                  </a:cubicBezTo>
                  <a:cubicBezTo>
                    <a:pt x="110" y="332"/>
                    <a:pt x="81" y="349"/>
                    <a:pt x="70" y="362"/>
                  </a:cubicBezTo>
                  <a:cubicBezTo>
                    <a:pt x="60" y="373"/>
                    <a:pt x="70" y="388"/>
                    <a:pt x="84" y="390"/>
                  </a:cubicBezTo>
                  <a:cubicBezTo>
                    <a:pt x="72" y="393"/>
                    <a:pt x="16" y="390"/>
                    <a:pt x="0" y="383"/>
                  </a:cubicBezTo>
                  <a:cubicBezTo>
                    <a:pt x="48" y="334"/>
                    <a:pt x="107" y="297"/>
                    <a:pt x="167" y="272"/>
                  </a:cubicBezTo>
                  <a:cubicBezTo>
                    <a:pt x="228" y="125"/>
                    <a:pt x="326" y="30"/>
                    <a:pt x="419" y="0"/>
                  </a:cubicBezTo>
                  <a:cubicBezTo>
                    <a:pt x="418" y="58"/>
                    <a:pt x="392" y="134"/>
                    <a:pt x="370" y="182"/>
                  </a:cubicBezTo>
                  <a:cubicBezTo>
                    <a:pt x="358" y="183"/>
                    <a:pt x="346" y="185"/>
                    <a:pt x="336" y="187"/>
                  </a:cubicBezTo>
                  <a:cubicBezTo>
                    <a:pt x="341" y="162"/>
                    <a:pt x="341" y="141"/>
                    <a:pt x="339" y="122"/>
                  </a:cubicBezTo>
                  <a:cubicBezTo>
                    <a:pt x="287" y="146"/>
                    <a:pt x="249" y="194"/>
                    <a:pt x="219" y="253"/>
                  </a:cubicBezTo>
                  <a:cubicBezTo>
                    <a:pt x="355" y="210"/>
                    <a:pt x="493" y="215"/>
                    <a:pt x="552" y="231"/>
                  </a:cubicBezTo>
                  <a:lnTo>
                    <a:pt x="482" y="30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2" name="Freeform 18"/>
            <p:cNvSpPr>
              <a:spLocks/>
            </p:cNvSpPr>
            <p:nvPr/>
          </p:nvSpPr>
          <p:spPr bwMode="auto">
            <a:xfrm>
              <a:off x="1600202" y="5538674"/>
              <a:ext cx="239713" cy="176213"/>
            </a:xfrm>
            <a:custGeom>
              <a:avLst/>
              <a:gdLst>
                <a:gd name="T0" fmla="*/ 0 w 218"/>
                <a:gd name="T1" fmla="*/ 49 h 163"/>
                <a:gd name="T2" fmla="*/ 210 w 218"/>
                <a:gd name="T3" fmla="*/ 163 h 163"/>
                <a:gd name="T4" fmla="*/ 142 w 218"/>
                <a:gd name="T5" fmla="*/ 1 h 163"/>
                <a:gd name="T6" fmla="*/ 132 w 218"/>
                <a:gd name="T7" fmla="*/ 0 h 163"/>
                <a:gd name="T8" fmla="*/ 156 w 218"/>
                <a:gd name="T9" fmla="*/ 86 h 163"/>
                <a:gd name="T10" fmla="*/ 22 w 218"/>
                <a:gd name="T11" fmla="*/ 8 h 163"/>
                <a:gd name="T12" fmla="*/ 0 w 218"/>
                <a:gd name="T13" fmla="*/ 49 h 163"/>
              </a:gdLst>
              <a:ahLst/>
              <a:cxnLst>
                <a:cxn ang="0">
                  <a:pos x="T0" y="T1"/>
                </a:cxn>
                <a:cxn ang="0">
                  <a:pos x="T2" y="T3"/>
                </a:cxn>
                <a:cxn ang="0">
                  <a:pos x="T4" y="T5"/>
                </a:cxn>
                <a:cxn ang="0">
                  <a:pos x="T6" y="T7"/>
                </a:cxn>
                <a:cxn ang="0">
                  <a:pos x="T8" y="T9"/>
                </a:cxn>
                <a:cxn ang="0">
                  <a:pos x="T10" y="T11"/>
                </a:cxn>
                <a:cxn ang="0">
                  <a:pos x="T12" y="T13"/>
                </a:cxn>
              </a:cxnLst>
              <a:rect l="0" t="0" r="r" b="b"/>
              <a:pathLst>
                <a:path w="218" h="163">
                  <a:moveTo>
                    <a:pt x="0" y="49"/>
                  </a:moveTo>
                  <a:cubicBezTo>
                    <a:pt x="72" y="113"/>
                    <a:pt x="149" y="154"/>
                    <a:pt x="210" y="163"/>
                  </a:cubicBezTo>
                  <a:cubicBezTo>
                    <a:pt x="218" y="139"/>
                    <a:pt x="203" y="75"/>
                    <a:pt x="142" y="1"/>
                  </a:cubicBezTo>
                  <a:cubicBezTo>
                    <a:pt x="139" y="0"/>
                    <a:pt x="135" y="0"/>
                    <a:pt x="132" y="0"/>
                  </a:cubicBezTo>
                  <a:cubicBezTo>
                    <a:pt x="149" y="31"/>
                    <a:pt x="159" y="65"/>
                    <a:pt x="156" y="86"/>
                  </a:cubicBezTo>
                  <a:cubicBezTo>
                    <a:pt x="113" y="71"/>
                    <a:pt x="64" y="42"/>
                    <a:pt x="22" y="8"/>
                  </a:cubicBezTo>
                  <a:cubicBezTo>
                    <a:pt x="18" y="13"/>
                    <a:pt x="2" y="45"/>
                    <a:pt x="0" y="49"/>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3" name="Freeform 19"/>
            <p:cNvSpPr>
              <a:spLocks/>
            </p:cNvSpPr>
            <p:nvPr/>
          </p:nvSpPr>
          <p:spPr bwMode="auto">
            <a:xfrm>
              <a:off x="1400177" y="5297374"/>
              <a:ext cx="180975" cy="188913"/>
            </a:xfrm>
            <a:custGeom>
              <a:avLst/>
              <a:gdLst>
                <a:gd name="T0" fmla="*/ 160 w 165"/>
                <a:gd name="T1" fmla="*/ 78 h 174"/>
                <a:gd name="T2" fmla="*/ 165 w 165"/>
                <a:gd name="T3" fmla="*/ 66 h 174"/>
                <a:gd name="T4" fmla="*/ 0 w 165"/>
                <a:gd name="T5" fmla="*/ 0 h 174"/>
                <a:gd name="T6" fmla="*/ 85 w 165"/>
                <a:gd name="T7" fmla="*/ 174 h 174"/>
                <a:gd name="T8" fmla="*/ 125 w 165"/>
                <a:gd name="T9" fmla="*/ 151 h 174"/>
                <a:gd name="T10" fmla="*/ 73 w 165"/>
                <a:gd name="T11" fmla="*/ 56 h 174"/>
                <a:gd name="T12" fmla="*/ 160 w 165"/>
                <a:gd name="T13" fmla="*/ 78 h 174"/>
              </a:gdLst>
              <a:ahLst/>
              <a:cxnLst>
                <a:cxn ang="0">
                  <a:pos x="T0" y="T1"/>
                </a:cxn>
                <a:cxn ang="0">
                  <a:pos x="T2" y="T3"/>
                </a:cxn>
                <a:cxn ang="0">
                  <a:pos x="T4" y="T5"/>
                </a:cxn>
                <a:cxn ang="0">
                  <a:pos x="T6" y="T7"/>
                </a:cxn>
                <a:cxn ang="0">
                  <a:pos x="T8" y="T9"/>
                </a:cxn>
                <a:cxn ang="0">
                  <a:pos x="T10" y="T11"/>
                </a:cxn>
                <a:cxn ang="0">
                  <a:pos x="T12" y="T13"/>
                </a:cxn>
              </a:cxnLst>
              <a:rect l="0" t="0" r="r" b="b"/>
              <a:pathLst>
                <a:path w="165" h="174">
                  <a:moveTo>
                    <a:pt x="160" y="78"/>
                  </a:moveTo>
                  <a:cubicBezTo>
                    <a:pt x="161" y="75"/>
                    <a:pt x="164" y="69"/>
                    <a:pt x="165" y="66"/>
                  </a:cubicBezTo>
                  <a:cubicBezTo>
                    <a:pt x="123" y="35"/>
                    <a:pt x="54" y="0"/>
                    <a:pt x="0" y="0"/>
                  </a:cubicBezTo>
                  <a:cubicBezTo>
                    <a:pt x="10" y="53"/>
                    <a:pt x="41" y="115"/>
                    <a:pt x="85" y="174"/>
                  </a:cubicBezTo>
                  <a:cubicBezTo>
                    <a:pt x="98" y="165"/>
                    <a:pt x="109" y="159"/>
                    <a:pt x="125" y="151"/>
                  </a:cubicBezTo>
                  <a:cubicBezTo>
                    <a:pt x="99" y="119"/>
                    <a:pt x="80" y="87"/>
                    <a:pt x="73" y="56"/>
                  </a:cubicBezTo>
                  <a:cubicBezTo>
                    <a:pt x="104" y="57"/>
                    <a:pt x="130" y="65"/>
                    <a:pt x="160" y="78"/>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4" name="Freeform 20"/>
            <p:cNvSpPr>
              <a:spLocks noEditPoints="1"/>
            </p:cNvSpPr>
            <p:nvPr/>
          </p:nvSpPr>
          <p:spPr bwMode="auto">
            <a:xfrm>
              <a:off x="1854202" y="5689487"/>
              <a:ext cx="26988" cy="26988"/>
            </a:xfrm>
            <a:custGeom>
              <a:avLst/>
              <a:gdLst>
                <a:gd name="T0" fmla="*/ 13 w 25"/>
                <a:gd name="T1" fmla="*/ 0 h 25"/>
                <a:gd name="T2" fmla="*/ 25 w 25"/>
                <a:gd name="T3" fmla="*/ 13 h 25"/>
                <a:gd name="T4" fmla="*/ 13 w 25"/>
                <a:gd name="T5" fmla="*/ 25 h 25"/>
                <a:gd name="T6" fmla="*/ 0 w 25"/>
                <a:gd name="T7" fmla="*/ 13 h 25"/>
                <a:gd name="T8" fmla="*/ 13 w 25"/>
                <a:gd name="T9" fmla="*/ 0 h 25"/>
                <a:gd name="T10" fmla="*/ 13 w 25"/>
                <a:gd name="T11" fmla="*/ 0 h 25"/>
                <a:gd name="T12" fmla="*/ 13 w 25"/>
                <a:gd name="T13" fmla="*/ 2 h 25"/>
                <a:gd name="T14" fmla="*/ 3 w 25"/>
                <a:gd name="T15" fmla="*/ 13 h 25"/>
                <a:gd name="T16" fmla="*/ 13 w 25"/>
                <a:gd name="T17" fmla="*/ 24 h 25"/>
                <a:gd name="T18" fmla="*/ 23 w 25"/>
                <a:gd name="T19" fmla="*/ 13 h 25"/>
                <a:gd name="T20" fmla="*/ 13 w 25"/>
                <a:gd name="T21" fmla="*/ 2 h 25"/>
                <a:gd name="T22" fmla="*/ 13 w 25"/>
                <a:gd name="T23" fmla="*/ 2 h 25"/>
                <a:gd name="T24" fmla="*/ 10 w 25"/>
                <a:gd name="T25" fmla="*/ 20 h 25"/>
                <a:gd name="T26" fmla="*/ 8 w 25"/>
                <a:gd name="T27" fmla="*/ 20 h 25"/>
                <a:gd name="T28" fmla="*/ 8 w 25"/>
                <a:gd name="T29" fmla="*/ 6 h 25"/>
                <a:gd name="T30" fmla="*/ 12 w 25"/>
                <a:gd name="T31" fmla="*/ 6 h 25"/>
                <a:gd name="T32" fmla="*/ 17 w 25"/>
                <a:gd name="T33" fmla="*/ 7 h 25"/>
                <a:gd name="T34" fmla="*/ 18 w 25"/>
                <a:gd name="T35" fmla="*/ 10 h 25"/>
                <a:gd name="T36" fmla="*/ 15 w 25"/>
                <a:gd name="T37" fmla="*/ 13 h 25"/>
                <a:gd name="T38" fmla="*/ 15 w 25"/>
                <a:gd name="T39" fmla="*/ 13 h 25"/>
                <a:gd name="T40" fmla="*/ 18 w 25"/>
                <a:gd name="T41" fmla="*/ 17 h 25"/>
                <a:gd name="T42" fmla="*/ 18 w 25"/>
                <a:gd name="T43" fmla="*/ 20 h 25"/>
                <a:gd name="T44" fmla="*/ 16 w 25"/>
                <a:gd name="T45" fmla="*/ 20 h 25"/>
                <a:gd name="T46" fmla="*/ 15 w 25"/>
                <a:gd name="T47" fmla="*/ 17 h 25"/>
                <a:gd name="T48" fmla="*/ 12 w 25"/>
                <a:gd name="T49" fmla="*/ 14 h 25"/>
                <a:gd name="T50" fmla="*/ 10 w 25"/>
                <a:gd name="T51" fmla="*/ 14 h 25"/>
                <a:gd name="T52" fmla="*/ 10 w 25"/>
                <a:gd name="T53" fmla="*/ 20 h 25"/>
                <a:gd name="T54" fmla="*/ 10 w 25"/>
                <a:gd name="T55" fmla="*/ 12 h 25"/>
                <a:gd name="T56" fmla="*/ 12 w 25"/>
                <a:gd name="T57" fmla="*/ 12 h 25"/>
                <a:gd name="T58" fmla="*/ 16 w 25"/>
                <a:gd name="T59" fmla="*/ 10 h 25"/>
                <a:gd name="T60" fmla="*/ 12 w 25"/>
                <a:gd name="T61" fmla="*/ 7 h 25"/>
                <a:gd name="T62" fmla="*/ 10 w 25"/>
                <a:gd name="T63" fmla="*/ 8 h 25"/>
                <a:gd name="T64" fmla="*/ 10 w 25"/>
                <a:gd name="T65"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 h="25">
                  <a:moveTo>
                    <a:pt x="13" y="0"/>
                  </a:moveTo>
                  <a:cubicBezTo>
                    <a:pt x="20" y="0"/>
                    <a:pt x="25" y="6"/>
                    <a:pt x="25" y="13"/>
                  </a:cubicBezTo>
                  <a:cubicBezTo>
                    <a:pt x="25" y="20"/>
                    <a:pt x="20" y="25"/>
                    <a:pt x="13" y="25"/>
                  </a:cubicBezTo>
                  <a:cubicBezTo>
                    <a:pt x="6" y="25"/>
                    <a:pt x="0" y="20"/>
                    <a:pt x="0" y="13"/>
                  </a:cubicBezTo>
                  <a:cubicBezTo>
                    <a:pt x="0" y="6"/>
                    <a:pt x="6" y="0"/>
                    <a:pt x="13" y="0"/>
                  </a:cubicBezTo>
                  <a:lnTo>
                    <a:pt x="13" y="0"/>
                  </a:lnTo>
                  <a:close/>
                  <a:moveTo>
                    <a:pt x="13" y="2"/>
                  </a:moveTo>
                  <a:cubicBezTo>
                    <a:pt x="7" y="2"/>
                    <a:pt x="3" y="7"/>
                    <a:pt x="3" y="13"/>
                  </a:cubicBezTo>
                  <a:cubicBezTo>
                    <a:pt x="3" y="19"/>
                    <a:pt x="7" y="24"/>
                    <a:pt x="13" y="24"/>
                  </a:cubicBezTo>
                  <a:cubicBezTo>
                    <a:pt x="19" y="24"/>
                    <a:pt x="23" y="19"/>
                    <a:pt x="23" y="13"/>
                  </a:cubicBezTo>
                  <a:cubicBezTo>
                    <a:pt x="23" y="7"/>
                    <a:pt x="19" y="2"/>
                    <a:pt x="13" y="2"/>
                  </a:cubicBezTo>
                  <a:lnTo>
                    <a:pt x="13" y="2"/>
                  </a:lnTo>
                  <a:close/>
                  <a:moveTo>
                    <a:pt x="10" y="20"/>
                  </a:moveTo>
                  <a:lnTo>
                    <a:pt x="8" y="20"/>
                  </a:lnTo>
                  <a:lnTo>
                    <a:pt x="8" y="6"/>
                  </a:lnTo>
                  <a:cubicBezTo>
                    <a:pt x="9" y="6"/>
                    <a:pt x="11" y="6"/>
                    <a:pt x="12" y="6"/>
                  </a:cubicBezTo>
                  <a:cubicBezTo>
                    <a:pt x="14" y="6"/>
                    <a:pt x="16" y="6"/>
                    <a:pt x="17" y="7"/>
                  </a:cubicBezTo>
                  <a:cubicBezTo>
                    <a:pt x="18" y="7"/>
                    <a:pt x="18" y="8"/>
                    <a:pt x="18" y="10"/>
                  </a:cubicBezTo>
                  <a:cubicBezTo>
                    <a:pt x="18" y="12"/>
                    <a:pt x="17" y="13"/>
                    <a:pt x="15" y="13"/>
                  </a:cubicBezTo>
                  <a:lnTo>
                    <a:pt x="15" y="13"/>
                  </a:lnTo>
                  <a:cubicBezTo>
                    <a:pt x="16" y="13"/>
                    <a:pt x="17" y="15"/>
                    <a:pt x="18" y="17"/>
                  </a:cubicBezTo>
                  <a:cubicBezTo>
                    <a:pt x="18" y="19"/>
                    <a:pt x="18" y="20"/>
                    <a:pt x="18" y="20"/>
                  </a:cubicBezTo>
                  <a:lnTo>
                    <a:pt x="16" y="20"/>
                  </a:lnTo>
                  <a:cubicBezTo>
                    <a:pt x="16" y="20"/>
                    <a:pt x="15" y="18"/>
                    <a:pt x="15" y="17"/>
                  </a:cubicBezTo>
                  <a:cubicBezTo>
                    <a:pt x="15" y="15"/>
                    <a:pt x="14" y="14"/>
                    <a:pt x="12" y="14"/>
                  </a:cubicBezTo>
                  <a:lnTo>
                    <a:pt x="10" y="14"/>
                  </a:lnTo>
                  <a:lnTo>
                    <a:pt x="10" y="20"/>
                  </a:lnTo>
                  <a:close/>
                  <a:moveTo>
                    <a:pt x="10" y="12"/>
                  </a:moveTo>
                  <a:lnTo>
                    <a:pt x="12" y="12"/>
                  </a:lnTo>
                  <a:cubicBezTo>
                    <a:pt x="14" y="12"/>
                    <a:pt x="16" y="12"/>
                    <a:pt x="16" y="10"/>
                  </a:cubicBezTo>
                  <a:cubicBezTo>
                    <a:pt x="16" y="9"/>
                    <a:pt x="15" y="7"/>
                    <a:pt x="12" y="7"/>
                  </a:cubicBezTo>
                  <a:cubicBezTo>
                    <a:pt x="11" y="7"/>
                    <a:pt x="11" y="7"/>
                    <a:pt x="10" y="8"/>
                  </a:cubicBezTo>
                  <a:lnTo>
                    <a:pt x="10" y="1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72" name="Group 71"/>
          <p:cNvGrpSpPr/>
          <p:nvPr/>
        </p:nvGrpSpPr>
        <p:grpSpPr>
          <a:xfrm>
            <a:off x="7759418" y="451151"/>
            <a:ext cx="1062550" cy="99452"/>
            <a:chOff x="786684" y="6375394"/>
            <a:chExt cx="1062550" cy="99452"/>
          </a:xfrm>
          <a:solidFill>
            <a:schemeClr val="tx1"/>
          </a:solidFill>
        </p:grpSpPr>
        <p:sp>
          <p:nvSpPr>
            <p:cNvPr id="73" name="Freeform 72"/>
            <p:cNvSpPr>
              <a:spLocks noEditPoints="1"/>
            </p:cNvSpPr>
            <p:nvPr/>
          </p:nvSpPr>
          <p:spPr bwMode="auto">
            <a:xfrm>
              <a:off x="1827049" y="6388407"/>
              <a:ext cx="22185" cy="21419"/>
            </a:xfrm>
            <a:custGeom>
              <a:avLst/>
              <a:gdLst>
                <a:gd name="T0" fmla="*/ 6 w 12"/>
                <a:gd name="T1" fmla="*/ 0 h 12"/>
                <a:gd name="T2" fmla="*/ 12 w 12"/>
                <a:gd name="T3" fmla="*/ 6 h 12"/>
                <a:gd name="T4" fmla="*/ 6 w 12"/>
                <a:gd name="T5" fmla="*/ 12 h 12"/>
                <a:gd name="T6" fmla="*/ 0 w 12"/>
                <a:gd name="T7" fmla="*/ 6 h 12"/>
                <a:gd name="T8" fmla="*/ 6 w 12"/>
                <a:gd name="T9" fmla="*/ 0 h 12"/>
                <a:gd name="T10" fmla="*/ 6 w 12"/>
                <a:gd name="T11" fmla="*/ 1 h 12"/>
                <a:gd name="T12" fmla="*/ 1 w 12"/>
                <a:gd name="T13" fmla="*/ 6 h 12"/>
                <a:gd name="T14" fmla="*/ 6 w 12"/>
                <a:gd name="T15" fmla="*/ 11 h 12"/>
                <a:gd name="T16" fmla="*/ 11 w 12"/>
                <a:gd name="T17" fmla="*/ 6 h 12"/>
                <a:gd name="T18" fmla="*/ 6 w 12"/>
                <a:gd name="T19" fmla="*/ 1 h 12"/>
                <a:gd name="T20" fmla="*/ 5 w 12"/>
                <a:gd name="T21" fmla="*/ 10 h 12"/>
                <a:gd name="T22" fmla="*/ 4 w 12"/>
                <a:gd name="T23" fmla="*/ 10 h 12"/>
                <a:gd name="T24" fmla="*/ 4 w 12"/>
                <a:gd name="T25" fmla="*/ 3 h 12"/>
                <a:gd name="T26" fmla="*/ 6 w 12"/>
                <a:gd name="T27" fmla="*/ 3 h 12"/>
                <a:gd name="T28" fmla="*/ 8 w 12"/>
                <a:gd name="T29" fmla="*/ 3 h 12"/>
                <a:gd name="T30" fmla="*/ 9 w 12"/>
                <a:gd name="T31" fmla="*/ 5 h 12"/>
                <a:gd name="T32" fmla="*/ 7 w 12"/>
                <a:gd name="T33" fmla="*/ 6 h 12"/>
                <a:gd name="T34" fmla="*/ 7 w 12"/>
                <a:gd name="T35" fmla="*/ 6 h 12"/>
                <a:gd name="T36" fmla="*/ 8 w 12"/>
                <a:gd name="T37" fmla="*/ 8 h 12"/>
                <a:gd name="T38" fmla="*/ 9 w 12"/>
                <a:gd name="T39" fmla="*/ 10 h 12"/>
                <a:gd name="T40" fmla="*/ 8 w 12"/>
                <a:gd name="T41" fmla="*/ 10 h 12"/>
                <a:gd name="T42" fmla="*/ 7 w 12"/>
                <a:gd name="T43" fmla="*/ 8 h 12"/>
                <a:gd name="T44" fmla="*/ 6 w 12"/>
                <a:gd name="T45" fmla="*/ 7 h 12"/>
                <a:gd name="T46" fmla="*/ 5 w 12"/>
                <a:gd name="T47" fmla="*/ 7 h 12"/>
                <a:gd name="T48" fmla="*/ 5 w 12"/>
                <a:gd name="T49" fmla="*/ 10 h 12"/>
                <a:gd name="T50" fmla="*/ 5 w 12"/>
                <a:gd name="T51" fmla="*/ 6 h 12"/>
                <a:gd name="T52" fmla="*/ 6 w 12"/>
                <a:gd name="T53" fmla="*/ 6 h 12"/>
                <a:gd name="T54" fmla="*/ 7 w 12"/>
                <a:gd name="T55" fmla="*/ 5 h 12"/>
                <a:gd name="T56" fmla="*/ 6 w 12"/>
                <a:gd name="T57" fmla="*/ 3 h 12"/>
                <a:gd name="T58" fmla="*/ 5 w 12"/>
                <a:gd name="T59" fmla="*/ 4 h 12"/>
                <a:gd name="T60" fmla="*/ 5 w 12"/>
                <a:gd name="T61"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 h="12">
                  <a:moveTo>
                    <a:pt x="6" y="0"/>
                  </a:moveTo>
                  <a:cubicBezTo>
                    <a:pt x="9" y="0"/>
                    <a:pt x="12" y="3"/>
                    <a:pt x="12" y="6"/>
                  </a:cubicBezTo>
                  <a:cubicBezTo>
                    <a:pt x="12" y="10"/>
                    <a:pt x="9" y="12"/>
                    <a:pt x="6" y="12"/>
                  </a:cubicBezTo>
                  <a:cubicBezTo>
                    <a:pt x="3" y="12"/>
                    <a:pt x="0" y="10"/>
                    <a:pt x="0" y="6"/>
                  </a:cubicBezTo>
                  <a:cubicBezTo>
                    <a:pt x="0" y="3"/>
                    <a:pt x="3" y="0"/>
                    <a:pt x="6" y="0"/>
                  </a:cubicBezTo>
                  <a:close/>
                  <a:moveTo>
                    <a:pt x="6" y="1"/>
                  </a:moveTo>
                  <a:cubicBezTo>
                    <a:pt x="3" y="1"/>
                    <a:pt x="1" y="3"/>
                    <a:pt x="1" y="6"/>
                  </a:cubicBezTo>
                  <a:cubicBezTo>
                    <a:pt x="1" y="9"/>
                    <a:pt x="3" y="11"/>
                    <a:pt x="6" y="11"/>
                  </a:cubicBezTo>
                  <a:cubicBezTo>
                    <a:pt x="9" y="11"/>
                    <a:pt x="11" y="9"/>
                    <a:pt x="11" y="6"/>
                  </a:cubicBezTo>
                  <a:cubicBezTo>
                    <a:pt x="11" y="3"/>
                    <a:pt x="9" y="1"/>
                    <a:pt x="6" y="1"/>
                  </a:cubicBezTo>
                  <a:close/>
                  <a:moveTo>
                    <a:pt x="5" y="10"/>
                  </a:moveTo>
                  <a:cubicBezTo>
                    <a:pt x="4" y="10"/>
                    <a:pt x="4" y="10"/>
                    <a:pt x="4" y="10"/>
                  </a:cubicBezTo>
                  <a:cubicBezTo>
                    <a:pt x="4" y="3"/>
                    <a:pt x="4" y="3"/>
                    <a:pt x="4" y="3"/>
                  </a:cubicBezTo>
                  <a:cubicBezTo>
                    <a:pt x="4" y="3"/>
                    <a:pt x="5" y="3"/>
                    <a:pt x="6" y="3"/>
                  </a:cubicBezTo>
                  <a:cubicBezTo>
                    <a:pt x="7" y="3"/>
                    <a:pt x="7" y="3"/>
                    <a:pt x="8" y="3"/>
                  </a:cubicBezTo>
                  <a:cubicBezTo>
                    <a:pt x="8" y="3"/>
                    <a:pt x="9" y="4"/>
                    <a:pt x="9" y="5"/>
                  </a:cubicBezTo>
                  <a:cubicBezTo>
                    <a:pt x="9" y="5"/>
                    <a:pt x="8" y="6"/>
                    <a:pt x="7" y="6"/>
                  </a:cubicBezTo>
                  <a:cubicBezTo>
                    <a:pt x="7" y="6"/>
                    <a:pt x="7" y="6"/>
                    <a:pt x="7" y="6"/>
                  </a:cubicBezTo>
                  <a:cubicBezTo>
                    <a:pt x="8" y="6"/>
                    <a:pt x="8" y="7"/>
                    <a:pt x="8" y="8"/>
                  </a:cubicBezTo>
                  <a:cubicBezTo>
                    <a:pt x="8" y="9"/>
                    <a:pt x="9" y="10"/>
                    <a:pt x="9" y="10"/>
                  </a:cubicBezTo>
                  <a:cubicBezTo>
                    <a:pt x="8" y="10"/>
                    <a:pt x="8" y="10"/>
                    <a:pt x="8" y="10"/>
                  </a:cubicBezTo>
                  <a:cubicBezTo>
                    <a:pt x="7" y="10"/>
                    <a:pt x="7" y="9"/>
                    <a:pt x="7" y="8"/>
                  </a:cubicBezTo>
                  <a:cubicBezTo>
                    <a:pt x="7" y="7"/>
                    <a:pt x="7" y="7"/>
                    <a:pt x="6" y="7"/>
                  </a:cubicBezTo>
                  <a:cubicBezTo>
                    <a:pt x="5" y="7"/>
                    <a:pt x="5" y="7"/>
                    <a:pt x="5" y="7"/>
                  </a:cubicBezTo>
                  <a:lnTo>
                    <a:pt x="5" y="10"/>
                  </a:lnTo>
                  <a:close/>
                  <a:moveTo>
                    <a:pt x="5" y="6"/>
                  </a:moveTo>
                  <a:cubicBezTo>
                    <a:pt x="6" y="6"/>
                    <a:pt x="6" y="6"/>
                    <a:pt x="6" y="6"/>
                  </a:cubicBezTo>
                  <a:cubicBezTo>
                    <a:pt x="7" y="6"/>
                    <a:pt x="7" y="6"/>
                    <a:pt x="7" y="5"/>
                  </a:cubicBezTo>
                  <a:cubicBezTo>
                    <a:pt x="7" y="4"/>
                    <a:pt x="7" y="3"/>
                    <a:pt x="6" y="3"/>
                  </a:cubicBezTo>
                  <a:cubicBezTo>
                    <a:pt x="5" y="3"/>
                    <a:pt x="5" y="3"/>
                    <a:pt x="5" y="4"/>
                  </a:cubicBez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4" name="Oval 14"/>
            <p:cNvSpPr>
              <a:spLocks noChangeArrowheads="1"/>
            </p:cNvSpPr>
            <p:nvPr/>
          </p:nvSpPr>
          <p:spPr bwMode="auto">
            <a:xfrm>
              <a:off x="1234194" y="6375394"/>
              <a:ext cx="22185" cy="22185"/>
            </a:xfrm>
            <a:prstGeom prst="ellipse">
              <a:avLst/>
            </a:pr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5" name="Oval 10"/>
            <p:cNvSpPr>
              <a:spLocks noChangeArrowheads="1"/>
            </p:cNvSpPr>
            <p:nvPr/>
          </p:nvSpPr>
          <p:spPr bwMode="auto">
            <a:xfrm>
              <a:off x="1642691" y="6375396"/>
              <a:ext cx="22185" cy="221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6" name="Freeform 75"/>
            <p:cNvSpPr>
              <a:spLocks/>
            </p:cNvSpPr>
            <p:nvPr/>
          </p:nvSpPr>
          <p:spPr bwMode="auto">
            <a:xfrm>
              <a:off x="1221954" y="6408290"/>
              <a:ext cx="32129" cy="66552"/>
            </a:xfrm>
            <a:custGeom>
              <a:avLst/>
              <a:gdLst>
                <a:gd name="T0" fmla="*/ 42 w 42"/>
                <a:gd name="T1" fmla="*/ 0 h 87"/>
                <a:gd name="T2" fmla="*/ 42 w 42"/>
                <a:gd name="T3" fmla="*/ 87 h 87"/>
                <a:gd name="T4" fmla="*/ 19 w 42"/>
                <a:gd name="T5" fmla="*/ 87 h 87"/>
                <a:gd name="T6" fmla="*/ 19 w 42"/>
                <a:gd name="T7" fmla="*/ 19 h 87"/>
                <a:gd name="T8" fmla="*/ 0 w 42"/>
                <a:gd name="T9" fmla="*/ 0 h 87"/>
                <a:gd name="T10" fmla="*/ 42 w 42"/>
                <a:gd name="T11" fmla="*/ 0 h 87"/>
              </a:gdLst>
              <a:ahLst/>
              <a:cxnLst>
                <a:cxn ang="0">
                  <a:pos x="T0" y="T1"/>
                </a:cxn>
                <a:cxn ang="0">
                  <a:pos x="T2" y="T3"/>
                </a:cxn>
                <a:cxn ang="0">
                  <a:pos x="T4" y="T5"/>
                </a:cxn>
                <a:cxn ang="0">
                  <a:pos x="T6" y="T7"/>
                </a:cxn>
                <a:cxn ang="0">
                  <a:pos x="T8" y="T9"/>
                </a:cxn>
                <a:cxn ang="0">
                  <a:pos x="T10" y="T11"/>
                </a:cxn>
              </a:cxnLst>
              <a:rect l="0" t="0" r="r" b="b"/>
              <a:pathLst>
                <a:path w="42" h="87">
                  <a:moveTo>
                    <a:pt x="42" y="0"/>
                  </a:moveTo>
                  <a:lnTo>
                    <a:pt x="42" y="87"/>
                  </a:lnTo>
                  <a:lnTo>
                    <a:pt x="19" y="87"/>
                  </a:lnTo>
                  <a:lnTo>
                    <a:pt x="19" y="19"/>
                  </a:lnTo>
                  <a:lnTo>
                    <a:pt x="0" y="0"/>
                  </a:lnTo>
                  <a:lnTo>
                    <a:pt x="42"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7" name="Freeform 76"/>
            <p:cNvSpPr>
              <a:spLocks noEditPoints="1"/>
            </p:cNvSpPr>
            <p:nvPr/>
          </p:nvSpPr>
          <p:spPr bwMode="auto">
            <a:xfrm>
              <a:off x="1281622" y="6389931"/>
              <a:ext cx="135401" cy="84912"/>
            </a:xfrm>
            <a:custGeom>
              <a:avLst/>
              <a:gdLst>
                <a:gd name="T0" fmla="*/ 23 w 75"/>
                <a:gd name="T1" fmla="*/ 47 h 47"/>
                <a:gd name="T2" fmla="*/ 0 w 75"/>
                <a:gd name="T3" fmla="*/ 23 h 47"/>
                <a:gd name="T4" fmla="*/ 23 w 75"/>
                <a:gd name="T5" fmla="*/ 0 h 47"/>
                <a:gd name="T6" fmla="*/ 51 w 75"/>
                <a:gd name="T7" fmla="*/ 0 h 47"/>
                <a:gd name="T8" fmla="*/ 75 w 75"/>
                <a:gd name="T9" fmla="*/ 23 h 47"/>
                <a:gd name="T10" fmla="*/ 51 w 75"/>
                <a:gd name="T11" fmla="*/ 47 h 47"/>
                <a:gd name="T12" fmla="*/ 23 w 75"/>
                <a:gd name="T13" fmla="*/ 47 h 47"/>
                <a:gd name="T14" fmla="*/ 51 w 75"/>
                <a:gd name="T15" fmla="*/ 36 h 47"/>
                <a:gd name="T16" fmla="*/ 64 w 75"/>
                <a:gd name="T17" fmla="*/ 23 h 47"/>
                <a:gd name="T18" fmla="*/ 51 w 75"/>
                <a:gd name="T19" fmla="*/ 10 h 47"/>
                <a:gd name="T20" fmla="*/ 24 w 75"/>
                <a:gd name="T21" fmla="*/ 10 h 47"/>
                <a:gd name="T22" fmla="*/ 11 w 75"/>
                <a:gd name="T23" fmla="*/ 23 h 47"/>
                <a:gd name="T24" fmla="*/ 24 w 75"/>
                <a:gd name="T25" fmla="*/ 36 h 47"/>
                <a:gd name="T26" fmla="*/ 51 w 75"/>
                <a:gd name="T2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47">
                  <a:moveTo>
                    <a:pt x="23" y="47"/>
                  </a:moveTo>
                  <a:cubicBezTo>
                    <a:pt x="10" y="47"/>
                    <a:pt x="0" y="36"/>
                    <a:pt x="0" y="23"/>
                  </a:cubicBezTo>
                  <a:cubicBezTo>
                    <a:pt x="0" y="10"/>
                    <a:pt x="10" y="0"/>
                    <a:pt x="23" y="0"/>
                  </a:cubicBezTo>
                  <a:cubicBezTo>
                    <a:pt x="51" y="0"/>
                    <a:pt x="51" y="0"/>
                    <a:pt x="51" y="0"/>
                  </a:cubicBezTo>
                  <a:cubicBezTo>
                    <a:pt x="65" y="0"/>
                    <a:pt x="75" y="10"/>
                    <a:pt x="75" y="23"/>
                  </a:cubicBezTo>
                  <a:cubicBezTo>
                    <a:pt x="75" y="36"/>
                    <a:pt x="65" y="47"/>
                    <a:pt x="51" y="47"/>
                  </a:cubicBezTo>
                  <a:lnTo>
                    <a:pt x="23" y="47"/>
                  </a:lnTo>
                  <a:close/>
                  <a:moveTo>
                    <a:pt x="51" y="36"/>
                  </a:moveTo>
                  <a:cubicBezTo>
                    <a:pt x="58" y="36"/>
                    <a:pt x="64" y="31"/>
                    <a:pt x="64" y="23"/>
                  </a:cubicBezTo>
                  <a:cubicBezTo>
                    <a:pt x="64" y="16"/>
                    <a:pt x="58" y="10"/>
                    <a:pt x="51" y="10"/>
                  </a:cubicBezTo>
                  <a:cubicBezTo>
                    <a:pt x="24" y="10"/>
                    <a:pt x="24" y="10"/>
                    <a:pt x="24" y="10"/>
                  </a:cubicBezTo>
                  <a:cubicBezTo>
                    <a:pt x="17" y="10"/>
                    <a:pt x="11" y="16"/>
                    <a:pt x="11" y="23"/>
                  </a:cubicBezTo>
                  <a:cubicBezTo>
                    <a:pt x="11" y="31"/>
                    <a:pt x="17" y="36"/>
                    <a:pt x="24" y="36"/>
                  </a:cubicBezTo>
                  <a:lnTo>
                    <a:pt x="51" y="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8" name="Freeform 77"/>
            <p:cNvSpPr>
              <a:spLocks/>
            </p:cNvSpPr>
            <p:nvPr/>
          </p:nvSpPr>
          <p:spPr bwMode="auto">
            <a:xfrm>
              <a:off x="1576137" y="6422824"/>
              <a:ext cx="46664" cy="21419"/>
            </a:xfrm>
            <a:custGeom>
              <a:avLst/>
              <a:gdLst>
                <a:gd name="T0" fmla="*/ 26 w 26"/>
                <a:gd name="T1" fmla="*/ 6 h 12"/>
                <a:gd name="T2" fmla="*/ 20 w 26"/>
                <a:gd name="T3" fmla="*/ 12 h 12"/>
                <a:gd name="T4" fmla="*/ 6 w 26"/>
                <a:gd name="T5" fmla="*/ 12 h 12"/>
                <a:gd name="T6" fmla="*/ 0 w 26"/>
                <a:gd name="T7" fmla="*/ 6 h 12"/>
                <a:gd name="T8" fmla="*/ 6 w 26"/>
                <a:gd name="T9" fmla="*/ 0 h 12"/>
                <a:gd name="T10" fmla="*/ 20 w 26"/>
                <a:gd name="T11" fmla="*/ 0 h 12"/>
                <a:gd name="T12" fmla="*/ 26 w 26"/>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6" h="12">
                  <a:moveTo>
                    <a:pt x="26" y="6"/>
                  </a:moveTo>
                  <a:cubicBezTo>
                    <a:pt x="26" y="10"/>
                    <a:pt x="23" y="12"/>
                    <a:pt x="20" y="12"/>
                  </a:cubicBezTo>
                  <a:cubicBezTo>
                    <a:pt x="6" y="12"/>
                    <a:pt x="6" y="12"/>
                    <a:pt x="6" y="12"/>
                  </a:cubicBezTo>
                  <a:cubicBezTo>
                    <a:pt x="3" y="12"/>
                    <a:pt x="0" y="10"/>
                    <a:pt x="0" y="6"/>
                  </a:cubicBezTo>
                  <a:cubicBezTo>
                    <a:pt x="0" y="3"/>
                    <a:pt x="3" y="0"/>
                    <a:pt x="6" y="0"/>
                  </a:cubicBezTo>
                  <a:cubicBezTo>
                    <a:pt x="20" y="0"/>
                    <a:pt x="20" y="0"/>
                    <a:pt x="20" y="0"/>
                  </a:cubicBezTo>
                  <a:cubicBezTo>
                    <a:pt x="23" y="0"/>
                    <a:pt x="26" y="3"/>
                    <a:pt x="26" y="6"/>
                  </a:cubicBezTo>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9" name="Freeform 78"/>
            <p:cNvSpPr>
              <a:spLocks noEditPoints="1"/>
            </p:cNvSpPr>
            <p:nvPr/>
          </p:nvSpPr>
          <p:spPr bwMode="auto">
            <a:xfrm>
              <a:off x="1684764" y="6389931"/>
              <a:ext cx="136931" cy="84912"/>
            </a:xfrm>
            <a:custGeom>
              <a:avLst/>
              <a:gdLst>
                <a:gd name="T0" fmla="*/ 24 w 76"/>
                <a:gd name="T1" fmla="*/ 47 h 47"/>
                <a:gd name="T2" fmla="*/ 0 w 76"/>
                <a:gd name="T3" fmla="*/ 23 h 47"/>
                <a:gd name="T4" fmla="*/ 24 w 76"/>
                <a:gd name="T5" fmla="*/ 0 h 47"/>
                <a:gd name="T6" fmla="*/ 52 w 76"/>
                <a:gd name="T7" fmla="*/ 0 h 47"/>
                <a:gd name="T8" fmla="*/ 76 w 76"/>
                <a:gd name="T9" fmla="*/ 23 h 47"/>
                <a:gd name="T10" fmla="*/ 52 w 76"/>
                <a:gd name="T11" fmla="*/ 47 h 47"/>
                <a:gd name="T12" fmla="*/ 24 w 76"/>
                <a:gd name="T13" fmla="*/ 47 h 47"/>
                <a:gd name="T14" fmla="*/ 52 w 76"/>
                <a:gd name="T15" fmla="*/ 36 h 47"/>
                <a:gd name="T16" fmla="*/ 65 w 76"/>
                <a:gd name="T17" fmla="*/ 23 h 47"/>
                <a:gd name="T18" fmla="*/ 52 w 76"/>
                <a:gd name="T19" fmla="*/ 10 h 47"/>
                <a:gd name="T20" fmla="*/ 24 w 76"/>
                <a:gd name="T21" fmla="*/ 10 h 47"/>
                <a:gd name="T22" fmla="*/ 11 w 76"/>
                <a:gd name="T23" fmla="*/ 23 h 47"/>
                <a:gd name="T24" fmla="*/ 24 w 76"/>
                <a:gd name="T25" fmla="*/ 36 h 47"/>
                <a:gd name="T26" fmla="*/ 52 w 76"/>
                <a:gd name="T2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47">
                  <a:moveTo>
                    <a:pt x="24" y="47"/>
                  </a:moveTo>
                  <a:cubicBezTo>
                    <a:pt x="11" y="47"/>
                    <a:pt x="0" y="36"/>
                    <a:pt x="0" y="23"/>
                  </a:cubicBezTo>
                  <a:cubicBezTo>
                    <a:pt x="0" y="10"/>
                    <a:pt x="11" y="0"/>
                    <a:pt x="24" y="0"/>
                  </a:cubicBezTo>
                  <a:cubicBezTo>
                    <a:pt x="52" y="0"/>
                    <a:pt x="52" y="0"/>
                    <a:pt x="52" y="0"/>
                  </a:cubicBezTo>
                  <a:cubicBezTo>
                    <a:pt x="65" y="0"/>
                    <a:pt x="76" y="10"/>
                    <a:pt x="76" y="23"/>
                  </a:cubicBezTo>
                  <a:cubicBezTo>
                    <a:pt x="76" y="36"/>
                    <a:pt x="65" y="47"/>
                    <a:pt x="52" y="47"/>
                  </a:cubicBezTo>
                  <a:lnTo>
                    <a:pt x="24" y="47"/>
                  </a:lnTo>
                  <a:close/>
                  <a:moveTo>
                    <a:pt x="52" y="36"/>
                  </a:moveTo>
                  <a:cubicBezTo>
                    <a:pt x="59" y="36"/>
                    <a:pt x="65" y="31"/>
                    <a:pt x="65" y="23"/>
                  </a:cubicBezTo>
                  <a:cubicBezTo>
                    <a:pt x="65" y="16"/>
                    <a:pt x="59" y="10"/>
                    <a:pt x="52" y="10"/>
                  </a:cubicBezTo>
                  <a:cubicBezTo>
                    <a:pt x="24" y="10"/>
                    <a:pt x="24" y="10"/>
                    <a:pt x="24" y="10"/>
                  </a:cubicBezTo>
                  <a:cubicBezTo>
                    <a:pt x="17" y="10"/>
                    <a:pt x="11" y="16"/>
                    <a:pt x="11" y="23"/>
                  </a:cubicBezTo>
                  <a:cubicBezTo>
                    <a:pt x="11" y="31"/>
                    <a:pt x="17" y="36"/>
                    <a:pt x="24" y="36"/>
                  </a:cubicBezTo>
                  <a:lnTo>
                    <a:pt x="5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0" name="Freeform 79"/>
            <p:cNvSpPr>
              <a:spLocks/>
            </p:cNvSpPr>
            <p:nvPr/>
          </p:nvSpPr>
          <p:spPr bwMode="auto">
            <a:xfrm>
              <a:off x="927438" y="6389931"/>
              <a:ext cx="124691" cy="84912"/>
            </a:xfrm>
            <a:custGeom>
              <a:avLst/>
              <a:gdLst>
                <a:gd name="T0" fmla="*/ 24 w 69"/>
                <a:gd name="T1" fmla="*/ 47 h 47"/>
                <a:gd name="T2" fmla="*/ 0 w 69"/>
                <a:gd name="T3" fmla="*/ 23 h 47"/>
                <a:gd name="T4" fmla="*/ 0 w 69"/>
                <a:gd name="T5" fmla="*/ 0 h 47"/>
                <a:gd name="T6" fmla="*/ 11 w 69"/>
                <a:gd name="T7" fmla="*/ 6 h 47"/>
                <a:gd name="T8" fmla="*/ 11 w 69"/>
                <a:gd name="T9" fmla="*/ 23 h 47"/>
                <a:gd name="T10" fmla="*/ 24 w 69"/>
                <a:gd name="T11" fmla="*/ 36 h 47"/>
                <a:gd name="T12" fmla="*/ 45 w 69"/>
                <a:gd name="T13" fmla="*/ 36 h 47"/>
                <a:gd name="T14" fmla="*/ 58 w 69"/>
                <a:gd name="T15" fmla="*/ 23 h 47"/>
                <a:gd name="T16" fmla="*/ 58 w 69"/>
                <a:gd name="T17" fmla="*/ 6 h 47"/>
                <a:gd name="T18" fmla="*/ 69 w 69"/>
                <a:gd name="T19" fmla="*/ 0 h 47"/>
                <a:gd name="T20" fmla="*/ 69 w 69"/>
                <a:gd name="T21" fmla="*/ 23 h 47"/>
                <a:gd name="T22" fmla="*/ 45 w 69"/>
                <a:gd name="T23" fmla="*/ 47 h 47"/>
                <a:gd name="T24" fmla="*/ 24 w 69"/>
                <a:gd name="T2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47">
                  <a:moveTo>
                    <a:pt x="24" y="47"/>
                  </a:moveTo>
                  <a:cubicBezTo>
                    <a:pt x="11" y="47"/>
                    <a:pt x="0" y="36"/>
                    <a:pt x="0" y="23"/>
                  </a:cubicBezTo>
                  <a:cubicBezTo>
                    <a:pt x="0" y="0"/>
                    <a:pt x="0" y="0"/>
                    <a:pt x="0" y="0"/>
                  </a:cubicBezTo>
                  <a:cubicBezTo>
                    <a:pt x="11" y="6"/>
                    <a:pt x="11" y="6"/>
                    <a:pt x="11" y="6"/>
                  </a:cubicBezTo>
                  <a:cubicBezTo>
                    <a:pt x="11" y="23"/>
                    <a:pt x="11" y="23"/>
                    <a:pt x="11" y="23"/>
                  </a:cubicBezTo>
                  <a:cubicBezTo>
                    <a:pt x="11" y="31"/>
                    <a:pt x="17" y="36"/>
                    <a:pt x="24" y="36"/>
                  </a:cubicBezTo>
                  <a:cubicBezTo>
                    <a:pt x="45" y="36"/>
                    <a:pt x="45" y="36"/>
                    <a:pt x="45" y="36"/>
                  </a:cubicBezTo>
                  <a:cubicBezTo>
                    <a:pt x="52" y="36"/>
                    <a:pt x="58" y="31"/>
                    <a:pt x="58" y="23"/>
                  </a:cubicBezTo>
                  <a:cubicBezTo>
                    <a:pt x="58" y="6"/>
                    <a:pt x="58" y="6"/>
                    <a:pt x="58" y="6"/>
                  </a:cubicBezTo>
                  <a:cubicBezTo>
                    <a:pt x="69" y="0"/>
                    <a:pt x="69" y="0"/>
                    <a:pt x="69" y="0"/>
                  </a:cubicBezTo>
                  <a:cubicBezTo>
                    <a:pt x="69" y="23"/>
                    <a:pt x="69" y="23"/>
                    <a:pt x="69" y="23"/>
                  </a:cubicBezTo>
                  <a:cubicBezTo>
                    <a:pt x="69" y="36"/>
                    <a:pt x="58" y="47"/>
                    <a:pt x="45" y="47"/>
                  </a:cubicBezTo>
                  <a:lnTo>
                    <a:pt x="24" y="47"/>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1" name="Freeform 80"/>
            <p:cNvSpPr>
              <a:spLocks/>
            </p:cNvSpPr>
            <p:nvPr/>
          </p:nvSpPr>
          <p:spPr bwMode="auto">
            <a:xfrm>
              <a:off x="786684" y="6389934"/>
              <a:ext cx="122396" cy="84912"/>
            </a:xfrm>
            <a:custGeom>
              <a:avLst/>
              <a:gdLst>
                <a:gd name="T0" fmla="*/ 24 w 68"/>
                <a:gd name="T1" fmla="*/ 10 h 47"/>
                <a:gd name="T2" fmla="*/ 68 w 68"/>
                <a:gd name="T3" fmla="*/ 10 h 47"/>
                <a:gd name="T4" fmla="*/ 68 w 68"/>
                <a:gd name="T5" fmla="*/ 0 h 47"/>
                <a:gd name="T6" fmla="*/ 23 w 68"/>
                <a:gd name="T7" fmla="*/ 0 h 47"/>
                <a:gd name="T8" fmla="*/ 0 w 68"/>
                <a:gd name="T9" fmla="*/ 23 h 47"/>
                <a:gd name="T10" fmla="*/ 0 w 68"/>
                <a:gd name="T11" fmla="*/ 47 h 47"/>
                <a:gd name="T12" fmla="*/ 11 w 68"/>
                <a:gd name="T13" fmla="*/ 47 h 47"/>
                <a:gd name="T14" fmla="*/ 11 w 68"/>
                <a:gd name="T15" fmla="*/ 29 h 47"/>
                <a:gd name="T16" fmla="*/ 45 w 68"/>
                <a:gd name="T17" fmla="*/ 29 h 47"/>
                <a:gd name="T18" fmla="*/ 56 w 68"/>
                <a:gd name="T19" fmla="*/ 18 h 47"/>
                <a:gd name="T20" fmla="*/ 12 w 68"/>
                <a:gd name="T21" fmla="*/ 18 h 47"/>
                <a:gd name="T22" fmla="*/ 24 w 68"/>
                <a:gd name="T2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47">
                  <a:moveTo>
                    <a:pt x="24" y="10"/>
                  </a:moveTo>
                  <a:cubicBezTo>
                    <a:pt x="68" y="10"/>
                    <a:pt x="68" y="10"/>
                    <a:pt x="68" y="10"/>
                  </a:cubicBezTo>
                  <a:cubicBezTo>
                    <a:pt x="68" y="0"/>
                    <a:pt x="68" y="0"/>
                    <a:pt x="68" y="0"/>
                  </a:cubicBezTo>
                  <a:cubicBezTo>
                    <a:pt x="23" y="0"/>
                    <a:pt x="23" y="0"/>
                    <a:pt x="23" y="0"/>
                  </a:cubicBezTo>
                  <a:cubicBezTo>
                    <a:pt x="10" y="0"/>
                    <a:pt x="0" y="10"/>
                    <a:pt x="0" y="23"/>
                  </a:cubicBezTo>
                  <a:cubicBezTo>
                    <a:pt x="0" y="47"/>
                    <a:pt x="0" y="47"/>
                    <a:pt x="0" y="47"/>
                  </a:cubicBezTo>
                  <a:cubicBezTo>
                    <a:pt x="11" y="47"/>
                    <a:pt x="11" y="47"/>
                    <a:pt x="11" y="47"/>
                  </a:cubicBezTo>
                  <a:cubicBezTo>
                    <a:pt x="11" y="29"/>
                    <a:pt x="11" y="29"/>
                    <a:pt x="11" y="29"/>
                  </a:cubicBezTo>
                  <a:cubicBezTo>
                    <a:pt x="45" y="29"/>
                    <a:pt x="45" y="29"/>
                    <a:pt x="45" y="29"/>
                  </a:cubicBezTo>
                  <a:cubicBezTo>
                    <a:pt x="56" y="18"/>
                    <a:pt x="56" y="18"/>
                    <a:pt x="56" y="18"/>
                  </a:cubicBezTo>
                  <a:cubicBezTo>
                    <a:pt x="12" y="18"/>
                    <a:pt x="12" y="18"/>
                    <a:pt x="12" y="18"/>
                  </a:cubicBezTo>
                  <a:cubicBezTo>
                    <a:pt x="14" y="14"/>
                    <a:pt x="18" y="10"/>
                    <a:pt x="24" y="10"/>
                  </a:cubicBezTo>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2" name="Freeform 81"/>
            <p:cNvSpPr>
              <a:spLocks/>
            </p:cNvSpPr>
            <p:nvPr/>
          </p:nvSpPr>
          <p:spPr bwMode="auto">
            <a:xfrm>
              <a:off x="1426204" y="6389920"/>
              <a:ext cx="131576" cy="84912"/>
            </a:xfrm>
            <a:custGeom>
              <a:avLst/>
              <a:gdLst>
                <a:gd name="T0" fmla="*/ 62 w 73"/>
                <a:gd name="T1" fmla="*/ 0 h 47"/>
                <a:gd name="T2" fmla="*/ 62 w 73"/>
                <a:gd name="T3" fmla="*/ 32 h 47"/>
                <a:gd name="T4" fmla="*/ 19 w 73"/>
                <a:gd name="T5" fmla="*/ 0 h 47"/>
                <a:gd name="T6" fmla="*/ 19 w 73"/>
                <a:gd name="T7" fmla="*/ 0 h 47"/>
                <a:gd name="T8" fmla="*/ 19 w 73"/>
                <a:gd name="T9" fmla="*/ 0 h 47"/>
                <a:gd name="T10" fmla="*/ 0 w 73"/>
                <a:gd name="T11" fmla="*/ 0 h 47"/>
                <a:gd name="T12" fmla="*/ 8 w 73"/>
                <a:gd name="T13" fmla="*/ 6 h 47"/>
                <a:gd name="T14" fmla="*/ 8 w 73"/>
                <a:gd name="T15" fmla="*/ 47 h 47"/>
                <a:gd name="T16" fmla="*/ 19 w 73"/>
                <a:gd name="T17" fmla="*/ 47 h 47"/>
                <a:gd name="T18" fmla="*/ 19 w 73"/>
                <a:gd name="T19" fmla="*/ 13 h 47"/>
                <a:gd name="T20" fmla="*/ 65 w 73"/>
                <a:gd name="T21" fmla="*/ 46 h 47"/>
                <a:gd name="T22" fmla="*/ 65 w 73"/>
                <a:gd name="T23" fmla="*/ 46 h 47"/>
                <a:gd name="T24" fmla="*/ 65 w 73"/>
                <a:gd name="T25" fmla="*/ 46 h 47"/>
                <a:gd name="T26" fmla="*/ 65 w 73"/>
                <a:gd name="T27" fmla="*/ 46 h 47"/>
                <a:gd name="T28" fmla="*/ 68 w 73"/>
                <a:gd name="T29" fmla="*/ 47 h 47"/>
                <a:gd name="T30" fmla="*/ 73 w 73"/>
                <a:gd name="T31" fmla="*/ 42 h 47"/>
                <a:gd name="T32" fmla="*/ 73 w 73"/>
                <a:gd name="T33" fmla="*/ 42 h 47"/>
                <a:gd name="T34" fmla="*/ 73 w 73"/>
                <a:gd name="T35" fmla="*/ 0 h 47"/>
                <a:gd name="T36" fmla="*/ 62 w 73"/>
                <a:gd name="T3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47">
                  <a:moveTo>
                    <a:pt x="62" y="0"/>
                  </a:moveTo>
                  <a:cubicBezTo>
                    <a:pt x="62" y="32"/>
                    <a:pt x="62" y="32"/>
                    <a:pt x="62" y="32"/>
                  </a:cubicBezTo>
                  <a:cubicBezTo>
                    <a:pt x="19" y="0"/>
                    <a:pt x="19" y="0"/>
                    <a:pt x="19" y="0"/>
                  </a:cubicBezTo>
                  <a:cubicBezTo>
                    <a:pt x="19" y="0"/>
                    <a:pt x="19" y="0"/>
                    <a:pt x="19" y="0"/>
                  </a:cubicBezTo>
                  <a:cubicBezTo>
                    <a:pt x="19" y="0"/>
                    <a:pt x="19" y="0"/>
                    <a:pt x="19" y="0"/>
                  </a:cubicBezTo>
                  <a:cubicBezTo>
                    <a:pt x="0" y="0"/>
                    <a:pt x="0" y="0"/>
                    <a:pt x="0" y="0"/>
                  </a:cubicBezTo>
                  <a:cubicBezTo>
                    <a:pt x="8" y="6"/>
                    <a:pt x="8" y="6"/>
                    <a:pt x="8" y="6"/>
                  </a:cubicBezTo>
                  <a:cubicBezTo>
                    <a:pt x="8" y="47"/>
                    <a:pt x="8" y="47"/>
                    <a:pt x="8" y="47"/>
                  </a:cubicBezTo>
                  <a:cubicBezTo>
                    <a:pt x="19" y="47"/>
                    <a:pt x="19" y="47"/>
                    <a:pt x="19" y="47"/>
                  </a:cubicBezTo>
                  <a:cubicBezTo>
                    <a:pt x="19" y="13"/>
                    <a:pt x="19" y="13"/>
                    <a:pt x="19" y="13"/>
                  </a:cubicBezTo>
                  <a:cubicBezTo>
                    <a:pt x="65" y="46"/>
                    <a:pt x="65" y="46"/>
                    <a:pt x="65" y="46"/>
                  </a:cubicBezTo>
                  <a:cubicBezTo>
                    <a:pt x="65" y="46"/>
                    <a:pt x="65" y="46"/>
                    <a:pt x="65" y="46"/>
                  </a:cubicBezTo>
                  <a:cubicBezTo>
                    <a:pt x="65" y="46"/>
                    <a:pt x="65" y="46"/>
                    <a:pt x="65" y="46"/>
                  </a:cubicBezTo>
                  <a:cubicBezTo>
                    <a:pt x="65" y="46"/>
                    <a:pt x="65" y="46"/>
                    <a:pt x="65" y="46"/>
                  </a:cubicBezTo>
                  <a:cubicBezTo>
                    <a:pt x="66" y="47"/>
                    <a:pt x="67" y="47"/>
                    <a:pt x="68" y="47"/>
                  </a:cubicBezTo>
                  <a:cubicBezTo>
                    <a:pt x="71" y="47"/>
                    <a:pt x="73" y="45"/>
                    <a:pt x="73" y="42"/>
                  </a:cubicBezTo>
                  <a:cubicBezTo>
                    <a:pt x="73" y="42"/>
                    <a:pt x="73" y="42"/>
                    <a:pt x="73" y="42"/>
                  </a:cubicBezTo>
                  <a:cubicBezTo>
                    <a:pt x="73" y="0"/>
                    <a:pt x="73" y="0"/>
                    <a:pt x="73" y="0"/>
                  </a:cubicBezTo>
                  <a:lnTo>
                    <a:pt x="62"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3" name="Freeform 82"/>
            <p:cNvSpPr>
              <a:spLocks/>
            </p:cNvSpPr>
            <p:nvPr/>
          </p:nvSpPr>
          <p:spPr bwMode="auto">
            <a:xfrm>
              <a:off x="1073551" y="6389913"/>
              <a:ext cx="133871" cy="84912"/>
            </a:xfrm>
            <a:custGeom>
              <a:avLst/>
              <a:gdLst>
                <a:gd name="T0" fmla="*/ 74 w 74"/>
                <a:gd name="T1" fmla="*/ 18 h 47"/>
                <a:gd name="T2" fmla="*/ 12 w 74"/>
                <a:gd name="T3" fmla="*/ 18 h 47"/>
                <a:gd name="T4" fmla="*/ 24 w 74"/>
                <a:gd name="T5" fmla="*/ 10 h 47"/>
                <a:gd name="T6" fmla="*/ 70 w 74"/>
                <a:gd name="T7" fmla="*/ 10 h 47"/>
                <a:gd name="T8" fmla="*/ 50 w 74"/>
                <a:gd name="T9" fmla="*/ 0 h 47"/>
                <a:gd name="T10" fmla="*/ 24 w 74"/>
                <a:gd name="T11" fmla="*/ 0 h 47"/>
                <a:gd name="T12" fmla="*/ 0 w 74"/>
                <a:gd name="T13" fmla="*/ 23 h 47"/>
                <a:gd name="T14" fmla="*/ 0 w 74"/>
                <a:gd name="T15" fmla="*/ 29 h 47"/>
                <a:gd name="T16" fmla="*/ 61 w 74"/>
                <a:gd name="T17" fmla="*/ 29 h 47"/>
                <a:gd name="T18" fmla="*/ 49 w 74"/>
                <a:gd name="T19" fmla="*/ 36 h 47"/>
                <a:gd name="T20" fmla="*/ 1 w 74"/>
                <a:gd name="T21" fmla="*/ 36 h 47"/>
                <a:gd name="T22" fmla="*/ 21 w 74"/>
                <a:gd name="T23" fmla="*/ 47 h 47"/>
                <a:gd name="T24" fmla="*/ 50 w 74"/>
                <a:gd name="T25" fmla="*/ 47 h 47"/>
                <a:gd name="T26" fmla="*/ 74 w 74"/>
                <a:gd name="T27" fmla="*/ 23 h 47"/>
                <a:gd name="T28" fmla="*/ 74 w 74"/>
                <a:gd name="T29" fmla="*/ 1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47">
                  <a:moveTo>
                    <a:pt x="74" y="18"/>
                  </a:moveTo>
                  <a:cubicBezTo>
                    <a:pt x="12" y="18"/>
                    <a:pt x="12" y="18"/>
                    <a:pt x="12" y="18"/>
                  </a:cubicBezTo>
                  <a:cubicBezTo>
                    <a:pt x="14" y="14"/>
                    <a:pt x="19" y="10"/>
                    <a:pt x="24" y="10"/>
                  </a:cubicBezTo>
                  <a:cubicBezTo>
                    <a:pt x="70" y="10"/>
                    <a:pt x="70" y="10"/>
                    <a:pt x="70" y="10"/>
                  </a:cubicBezTo>
                  <a:cubicBezTo>
                    <a:pt x="65" y="4"/>
                    <a:pt x="58" y="0"/>
                    <a:pt x="50" y="0"/>
                  </a:cubicBezTo>
                  <a:cubicBezTo>
                    <a:pt x="24" y="0"/>
                    <a:pt x="24" y="0"/>
                    <a:pt x="24" y="0"/>
                  </a:cubicBezTo>
                  <a:cubicBezTo>
                    <a:pt x="11" y="0"/>
                    <a:pt x="0" y="10"/>
                    <a:pt x="0" y="23"/>
                  </a:cubicBezTo>
                  <a:cubicBezTo>
                    <a:pt x="0" y="29"/>
                    <a:pt x="0" y="29"/>
                    <a:pt x="0" y="29"/>
                  </a:cubicBezTo>
                  <a:cubicBezTo>
                    <a:pt x="61" y="29"/>
                    <a:pt x="61" y="29"/>
                    <a:pt x="61" y="29"/>
                  </a:cubicBezTo>
                  <a:cubicBezTo>
                    <a:pt x="59" y="33"/>
                    <a:pt x="55" y="36"/>
                    <a:pt x="49" y="36"/>
                  </a:cubicBezTo>
                  <a:cubicBezTo>
                    <a:pt x="1" y="36"/>
                    <a:pt x="1" y="36"/>
                    <a:pt x="1" y="36"/>
                  </a:cubicBezTo>
                  <a:cubicBezTo>
                    <a:pt x="5" y="43"/>
                    <a:pt x="12" y="47"/>
                    <a:pt x="21" y="47"/>
                  </a:cubicBezTo>
                  <a:cubicBezTo>
                    <a:pt x="50" y="47"/>
                    <a:pt x="50" y="47"/>
                    <a:pt x="50" y="47"/>
                  </a:cubicBezTo>
                  <a:cubicBezTo>
                    <a:pt x="63" y="47"/>
                    <a:pt x="74" y="36"/>
                    <a:pt x="74" y="23"/>
                  </a:cubicBezTo>
                  <a:lnTo>
                    <a:pt x="74" y="18"/>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4" name="Freeform 83"/>
            <p:cNvSpPr>
              <a:spLocks/>
            </p:cNvSpPr>
            <p:nvPr/>
          </p:nvSpPr>
          <p:spPr bwMode="auto">
            <a:xfrm>
              <a:off x="1630467" y="6408277"/>
              <a:ext cx="34424" cy="66552"/>
            </a:xfrm>
            <a:custGeom>
              <a:avLst/>
              <a:gdLst>
                <a:gd name="T0" fmla="*/ 45 w 45"/>
                <a:gd name="T1" fmla="*/ 0 h 87"/>
                <a:gd name="T2" fmla="*/ 45 w 45"/>
                <a:gd name="T3" fmla="*/ 87 h 87"/>
                <a:gd name="T4" fmla="*/ 19 w 45"/>
                <a:gd name="T5" fmla="*/ 87 h 87"/>
                <a:gd name="T6" fmla="*/ 19 w 45"/>
                <a:gd name="T7" fmla="*/ 19 h 87"/>
                <a:gd name="T8" fmla="*/ 0 w 45"/>
                <a:gd name="T9" fmla="*/ 0 h 87"/>
                <a:gd name="T10" fmla="*/ 45 w 45"/>
                <a:gd name="T11" fmla="*/ 0 h 87"/>
              </a:gdLst>
              <a:ahLst/>
              <a:cxnLst>
                <a:cxn ang="0">
                  <a:pos x="T0" y="T1"/>
                </a:cxn>
                <a:cxn ang="0">
                  <a:pos x="T2" y="T3"/>
                </a:cxn>
                <a:cxn ang="0">
                  <a:pos x="T4" y="T5"/>
                </a:cxn>
                <a:cxn ang="0">
                  <a:pos x="T6" y="T7"/>
                </a:cxn>
                <a:cxn ang="0">
                  <a:pos x="T8" y="T9"/>
                </a:cxn>
                <a:cxn ang="0">
                  <a:pos x="T10" y="T11"/>
                </a:cxn>
              </a:cxnLst>
              <a:rect l="0" t="0" r="r" b="b"/>
              <a:pathLst>
                <a:path w="45" h="87">
                  <a:moveTo>
                    <a:pt x="45" y="0"/>
                  </a:moveTo>
                  <a:lnTo>
                    <a:pt x="45" y="87"/>
                  </a:lnTo>
                  <a:lnTo>
                    <a:pt x="19" y="87"/>
                  </a:lnTo>
                  <a:lnTo>
                    <a:pt x="19" y="19"/>
                  </a:lnTo>
                  <a:lnTo>
                    <a:pt x="0" y="0"/>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27" name="Rounded Rectangle 4"/>
          <p:cNvSpPr/>
          <p:nvPr/>
        </p:nvSpPr>
        <p:spPr>
          <a:xfrm>
            <a:off x="96709" y="78050"/>
            <a:ext cx="8936166" cy="5550006"/>
          </a:xfrm>
          <a:custGeom>
            <a:avLst/>
            <a:gdLst>
              <a:gd name="connsiteX0" fmla="*/ 0 w 8929687"/>
              <a:gd name="connsiteY0" fmla="*/ 76293 h 6634161"/>
              <a:gd name="connsiteX1" fmla="*/ 76293 w 8929687"/>
              <a:gd name="connsiteY1" fmla="*/ 0 h 6634161"/>
              <a:gd name="connsiteX2" fmla="*/ 8853394 w 8929687"/>
              <a:gd name="connsiteY2" fmla="*/ 0 h 6634161"/>
              <a:gd name="connsiteX3" fmla="*/ 8929687 w 8929687"/>
              <a:gd name="connsiteY3" fmla="*/ 76293 h 6634161"/>
              <a:gd name="connsiteX4" fmla="*/ 8929687 w 8929687"/>
              <a:gd name="connsiteY4" fmla="*/ 6557868 h 6634161"/>
              <a:gd name="connsiteX5" fmla="*/ 8853394 w 8929687"/>
              <a:gd name="connsiteY5" fmla="*/ 6634161 h 6634161"/>
              <a:gd name="connsiteX6" fmla="*/ 76293 w 8929687"/>
              <a:gd name="connsiteY6" fmla="*/ 6634161 h 6634161"/>
              <a:gd name="connsiteX7" fmla="*/ 0 w 8929687"/>
              <a:gd name="connsiteY7" fmla="*/ 6557868 h 6634161"/>
              <a:gd name="connsiteX8" fmla="*/ 0 w 8929687"/>
              <a:gd name="connsiteY8" fmla="*/ 76293 h 6634161"/>
              <a:gd name="connsiteX0" fmla="*/ 0 w 8929687"/>
              <a:gd name="connsiteY0" fmla="*/ 76293 h 6634161"/>
              <a:gd name="connsiteX1" fmla="*/ 76293 w 8929687"/>
              <a:gd name="connsiteY1" fmla="*/ 0 h 6634161"/>
              <a:gd name="connsiteX2" fmla="*/ 8853394 w 8929687"/>
              <a:gd name="connsiteY2" fmla="*/ 0 h 6634161"/>
              <a:gd name="connsiteX3" fmla="*/ 8929687 w 8929687"/>
              <a:gd name="connsiteY3" fmla="*/ 76293 h 6634161"/>
              <a:gd name="connsiteX4" fmla="*/ 8929687 w 8929687"/>
              <a:gd name="connsiteY4" fmla="*/ 6557868 h 6634161"/>
              <a:gd name="connsiteX5" fmla="*/ 8853394 w 8929687"/>
              <a:gd name="connsiteY5" fmla="*/ 6634161 h 6634161"/>
              <a:gd name="connsiteX6" fmla="*/ 76293 w 8929687"/>
              <a:gd name="connsiteY6" fmla="*/ 6634161 h 6634161"/>
              <a:gd name="connsiteX7" fmla="*/ 0 w 8929687"/>
              <a:gd name="connsiteY7" fmla="*/ 6557868 h 6634161"/>
              <a:gd name="connsiteX8" fmla="*/ 0 w 8929687"/>
              <a:gd name="connsiteY8" fmla="*/ 76293 h 6634161"/>
              <a:gd name="connsiteX0" fmla="*/ 0 w 8929687"/>
              <a:gd name="connsiteY0" fmla="*/ 678910 h 6634161"/>
              <a:gd name="connsiteX1" fmla="*/ 76293 w 8929687"/>
              <a:gd name="connsiteY1" fmla="*/ 0 h 6634161"/>
              <a:gd name="connsiteX2" fmla="*/ 8853394 w 8929687"/>
              <a:gd name="connsiteY2" fmla="*/ 0 h 6634161"/>
              <a:gd name="connsiteX3" fmla="*/ 8929687 w 8929687"/>
              <a:gd name="connsiteY3" fmla="*/ 76293 h 6634161"/>
              <a:gd name="connsiteX4" fmla="*/ 8929687 w 8929687"/>
              <a:gd name="connsiteY4" fmla="*/ 6557868 h 6634161"/>
              <a:gd name="connsiteX5" fmla="*/ 8853394 w 8929687"/>
              <a:gd name="connsiteY5" fmla="*/ 6634161 h 6634161"/>
              <a:gd name="connsiteX6" fmla="*/ 76293 w 8929687"/>
              <a:gd name="connsiteY6" fmla="*/ 6634161 h 6634161"/>
              <a:gd name="connsiteX7" fmla="*/ 0 w 8929687"/>
              <a:gd name="connsiteY7" fmla="*/ 6557868 h 6634161"/>
              <a:gd name="connsiteX8" fmla="*/ 0 w 8929687"/>
              <a:gd name="connsiteY8" fmla="*/ 678910 h 6634161"/>
              <a:gd name="connsiteX0" fmla="*/ 0 w 8929687"/>
              <a:gd name="connsiteY0" fmla="*/ 691869 h 6647120"/>
              <a:gd name="connsiteX1" fmla="*/ 840858 w 8929687"/>
              <a:gd name="connsiteY1" fmla="*/ 0 h 6647120"/>
              <a:gd name="connsiteX2" fmla="*/ 8853394 w 8929687"/>
              <a:gd name="connsiteY2" fmla="*/ 12959 h 6647120"/>
              <a:gd name="connsiteX3" fmla="*/ 8929687 w 8929687"/>
              <a:gd name="connsiteY3" fmla="*/ 89252 h 6647120"/>
              <a:gd name="connsiteX4" fmla="*/ 8929687 w 8929687"/>
              <a:gd name="connsiteY4" fmla="*/ 6570827 h 6647120"/>
              <a:gd name="connsiteX5" fmla="*/ 8853394 w 8929687"/>
              <a:gd name="connsiteY5" fmla="*/ 6647120 h 6647120"/>
              <a:gd name="connsiteX6" fmla="*/ 76293 w 8929687"/>
              <a:gd name="connsiteY6" fmla="*/ 6647120 h 6647120"/>
              <a:gd name="connsiteX7" fmla="*/ 0 w 8929687"/>
              <a:gd name="connsiteY7" fmla="*/ 6570827 h 6647120"/>
              <a:gd name="connsiteX8" fmla="*/ 0 w 8929687"/>
              <a:gd name="connsiteY8" fmla="*/ 691869 h 6647120"/>
              <a:gd name="connsiteX0" fmla="*/ 0 w 8936166"/>
              <a:gd name="connsiteY0" fmla="*/ 847383 h 6647120"/>
              <a:gd name="connsiteX1" fmla="*/ 847337 w 8936166"/>
              <a:gd name="connsiteY1" fmla="*/ 0 h 6647120"/>
              <a:gd name="connsiteX2" fmla="*/ 8859873 w 8936166"/>
              <a:gd name="connsiteY2" fmla="*/ 12959 h 6647120"/>
              <a:gd name="connsiteX3" fmla="*/ 8936166 w 8936166"/>
              <a:gd name="connsiteY3" fmla="*/ 89252 h 6647120"/>
              <a:gd name="connsiteX4" fmla="*/ 8936166 w 8936166"/>
              <a:gd name="connsiteY4" fmla="*/ 6570827 h 6647120"/>
              <a:gd name="connsiteX5" fmla="*/ 8859873 w 8936166"/>
              <a:gd name="connsiteY5" fmla="*/ 6647120 h 6647120"/>
              <a:gd name="connsiteX6" fmla="*/ 82772 w 8936166"/>
              <a:gd name="connsiteY6" fmla="*/ 6647120 h 6647120"/>
              <a:gd name="connsiteX7" fmla="*/ 6479 w 8936166"/>
              <a:gd name="connsiteY7" fmla="*/ 6570827 h 6647120"/>
              <a:gd name="connsiteX8" fmla="*/ 0 w 8936166"/>
              <a:gd name="connsiteY8" fmla="*/ 847383 h 6647120"/>
              <a:gd name="connsiteX0" fmla="*/ 0 w 8936166"/>
              <a:gd name="connsiteY0" fmla="*/ 847383 h 6648831"/>
              <a:gd name="connsiteX1" fmla="*/ 847337 w 8936166"/>
              <a:gd name="connsiteY1" fmla="*/ 0 h 6648831"/>
              <a:gd name="connsiteX2" fmla="*/ 8859873 w 8936166"/>
              <a:gd name="connsiteY2" fmla="*/ 12959 h 6648831"/>
              <a:gd name="connsiteX3" fmla="*/ 8936166 w 8936166"/>
              <a:gd name="connsiteY3" fmla="*/ 89252 h 6648831"/>
              <a:gd name="connsiteX4" fmla="*/ 8936166 w 8936166"/>
              <a:gd name="connsiteY4" fmla="*/ 6570827 h 6648831"/>
              <a:gd name="connsiteX5" fmla="*/ 8859873 w 8936166"/>
              <a:gd name="connsiteY5" fmla="*/ 6647120 h 6648831"/>
              <a:gd name="connsiteX6" fmla="*/ 4772276 w 8936166"/>
              <a:gd name="connsiteY6" fmla="*/ 6648831 h 6648831"/>
              <a:gd name="connsiteX7" fmla="*/ 82772 w 8936166"/>
              <a:gd name="connsiteY7" fmla="*/ 6647120 h 6648831"/>
              <a:gd name="connsiteX8" fmla="*/ 6479 w 8936166"/>
              <a:gd name="connsiteY8" fmla="*/ 6570827 h 6648831"/>
              <a:gd name="connsiteX9" fmla="*/ 0 w 8936166"/>
              <a:gd name="connsiteY9" fmla="*/ 847383 h 6648831"/>
              <a:gd name="connsiteX0" fmla="*/ 0 w 8936166"/>
              <a:gd name="connsiteY0" fmla="*/ 847383 h 6648831"/>
              <a:gd name="connsiteX1" fmla="*/ 847337 w 8936166"/>
              <a:gd name="connsiteY1" fmla="*/ 0 h 6648831"/>
              <a:gd name="connsiteX2" fmla="*/ 8859873 w 8936166"/>
              <a:gd name="connsiteY2" fmla="*/ 12959 h 6648831"/>
              <a:gd name="connsiteX3" fmla="*/ 8936166 w 8936166"/>
              <a:gd name="connsiteY3" fmla="*/ 89252 h 6648831"/>
              <a:gd name="connsiteX4" fmla="*/ 8936166 w 8936166"/>
              <a:gd name="connsiteY4" fmla="*/ 6570827 h 6648831"/>
              <a:gd name="connsiteX5" fmla="*/ 8859873 w 8936166"/>
              <a:gd name="connsiteY5" fmla="*/ 6647120 h 6648831"/>
              <a:gd name="connsiteX6" fmla="*/ 4772276 w 8936166"/>
              <a:gd name="connsiteY6" fmla="*/ 6648831 h 6648831"/>
              <a:gd name="connsiteX7" fmla="*/ 4424491 w 8936166"/>
              <a:gd name="connsiteY7" fmla="*/ 6648831 h 6648831"/>
              <a:gd name="connsiteX8" fmla="*/ 82772 w 8936166"/>
              <a:gd name="connsiteY8" fmla="*/ 6647120 h 6648831"/>
              <a:gd name="connsiteX9" fmla="*/ 6479 w 8936166"/>
              <a:gd name="connsiteY9" fmla="*/ 6570827 h 6648831"/>
              <a:gd name="connsiteX10" fmla="*/ 0 w 8936166"/>
              <a:gd name="connsiteY10" fmla="*/ 847383 h 6648831"/>
              <a:gd name="connsiteX0" fmla="*/ 0 w 8936166"/>
              <a:gd name="connsiteY0" fmla="*/ 847383 h 6648831"/>
              <a:gd name="connsiteX1" fmla="*/ 847337 w 8936166"/>
              <a:gd name="connsiteY1" fmla="*/ 0 h 6648831"/>
              <a:gd name="connsiteX2" fmla="*/ 8859873 w 8936166"/>
              <a:gd name="connsiteY2" fmla="*/ 12959 h 6648831"/>
              <a:gd name="connsiteX3" fmla="*/ 8936166 w 8936166"/>
              <a:gd name="connsiteY3" fmla="*/ 89252 h 6648831"/>
              <a:gd name="connsiteX4" fmla="*/ 8936166 w 8936166"/>
              <a:gd name="connsiteY4" fmla="*/ 6570827 h 6648831"/>
              <a:gd name="connsiteX5" fmla="*/ 8859873 w 8936166"/>
              <a:gd name="connsiteY5" fmla="*/ 6647120 h 6648831"/>
              <a:gd name="connsiteX6" fmla="*/ 4772276 w 8936166"/>
              <a:gd name="connsiteY6" fmla="*/ 6269784 h 6648831"/>
              <a:gd name="connsiteX7" fmla="*/ 4424491 w 8936166"/>
              <a:gd name="connsiteY7" fmla="*/ 6648831 h 6648831"/>
              <a:gd name="connsiteX8" fmla="*/ 82772 w 8936166"/>
              <a:gd name="connsiteY8" fmla="*/ 6647120 h 6648831"/>
              <a:gd name="connsiteX9" fmla="*/ 6479 w 8936166"/>
              <a:gd name="connsiteY9" fmla="*/ 6570827 h 6648831"/>
              <a:gd name="connsiteX10" fmla="*/ 0 w 8936166"/>
              <a:gd name="connsiteY10" fmla="*/ 847383 h 6648831"/>
              <a:gd name="connsiteX0" fmla="*/ 0 w 8936166"/>
              <a:gd name="connsiteY0" fmla="*/ 847383 h 6648831"/>
              <a:gd name="connsiteX1" fmla="*/ 847337 w 8936166"/>
              <a:gd name="connsiteY1" fmla="*/ 0 h 6648831"/>
              <a:gd name="connsiteX2" fmla="*/ 8859873 w 8936166"/>
              <a:gd name="connsiteY2" fmla="*/ 12959 h 6648831"/>
              <a:gd name="connsiteX3" fmla="*/ 8936166 w 8936166"/>
              <a:gd name="connsiteY3" fmla="*/ 89252 h 6648831"/>
              <a:gd name="connsiteX4" fmla="*/ 8936166 w 8936166"/>
              <a:gd name="connsiteY4" fmla="*/ 6172242 h 6648831"/>
              <a:gd name="connsiteX5" fmla="*/ 8859873 w 8936166"/>
              <a:gd name="connsiteY5" fmla="*/ 6647120 h 6648831"/>
              <a:gd name="connsiteX6" fmla="*/ 4772276 w 8936166"/>
              <a:gd name="connsiteY6" fmla="*/ 6269784 h 6648831"/>
              <a:gd name="connsiteX7" fmla="*/ 4424491 w 8936166"/>
              <a:gd name="connsiteY7" fmla="*/ 6648831 h 6648831"/>
              <a:gd name="connsiteX8" fmla="*/ 82772 w 8936166"/>
              <a:gd name="connsiteY8" fmla="*/ 6647120 h 6648831"/>
              <a:gd name="connsiteX9" fmla="*/ 6479 w 8936166"/>
              <a:gd name="connsiteY9" fmla="*/ 6570827 h 6648831"/>
              <a:gd name="connsiteX10" fmla="*/ 0 w 8936166"/>
              <a:gd name="connsiteY10" fmla="*/ 847383 h 6648831"/>
              <a:gd name="connsiteX0" fmla="*/ 0 w 8936166"/>
              <a:gd name="connsiteY0" fmla="*/ 847383 h 6648831"/>
              <a:gd name="connsiteX1" fmla="*/ 847337 w 8936166"/>
              <a:gd name="connsiteY1" fmla="*/ 0 h 6648831"/>
              <a:gd name="connsiteX2" fmla="*/ 8859873 w 8936166"/>
              <a:gd name="connsiteY2" fmla="*/ 12959 h 6648831"/>
              <a:gd name="connsiteX3" fmla="*/ 8936166 w 8936166"/>
              <a:gd name="connsiteY3" fmla="*/ 89252 h 6648831"/>
              <a:gd name="connsiteX4" fmla="*/ 8936166 w 8936166"/>
              <a:gd name="connsiteY4" fmla="*/ 6172242 h 6648831"/>
              <a:gd name="connsiteX5" fmla="*/ 8859873 w 8936166"/>
              <a:gd name="connsiteY5" fmla="*/ 6268074 h 6648831"/>
              <a:gd name="connsiteX6" fmla="*/ 4772276 w 8936166"/>
              <a:gd name="connsiteY6" fmla="*/ 6269784 h 6648831"/>
              <a:gd name="connsiteX7" fmla="*/ 4424491 w 8936166"/>
              <a:gd name="connsiteY7" fmla="*/ 6648831 h 6648831"/>
              <a:gd name="connsiteX8" fmla="*/ 82772 w 8936166"/>
              <a:gd name="connsiteY8" fmla="*/ 6647120 h 6648831"/>
              <a:gd name="connsiteX9" fmla="*/ 6479 w 8936166"/>
              <a:gd name="connsiteY9" fmla="*/ 6570827 h 6648831"/>
              <a:gd name="connsiteX10" fmla="*/ 0 w 8936166"/>
              <a:gd name="connsiteY10" fmla="*/ 847383 h 6648831"/>
              <a:gd name="connsiteX0" fmla="*/ 0 w 8936166"/>
              <a:gd name="connsiteY0" fmla="*/ 853479 h 6654927"/>
              <a:gd name="connsiteX1" fmla="*/ 715257 w 8936166"/>
              <a:gd name="connsiteY1" fmla="*/ 0 h 6654927"/>
              <a:gd name="connsiteX2" fmla="*/ 8859873 w 8936166"/>
              <a:gd name="connsiteY2" fmla="*/ 19055 h 6654927"/>
              <a:gd name="connsiteX3" fmla="*/ 8936166 w 8936166"/>
              <a:gd name="connsiteY3" fmla="*/ 95348 h 6654927"/>
              <a:gd name="connsiteX4" fmla="*/ 8936166 w 8936166"/>
              <a:gd name="connsiteY4" fmla="*/ 6178338 h 6654927"/>
              <a:gd name="connsiteX5" fmla="*/ 8859873 w 8936166"/>
              <a:gd name="connsiteY5" fmla="*/ 6274170 h 6654927"/>
              <a:gd name="connsiteX6" fmla="*/ 4772276 w 8936166"/>
              <a:gd name="connsiteY6" fmla="*/ 6275880 h 6654927"/>
              <a:gd name="connsiteX7" fmla="*/ 4424491 w 8936166"/>
              <a:gd name="connsiteY7" fmla="*/ 6654927 h 6654927"/>
              <a:gd name="connsiteX8" fmla="*/ 82772 w 8936166"/>
              <a:gd name="connsiteY8" fmla="*/ 6653216 h 6654927"/>
              <a:gd name="connsiteX9" fmla="*/ 6479 w 8936166"/>
              <a:gd name="connsiteY9" fmla="*/ 6576923 h 6654927"/>
              <a:gd name="connsiteX10" fmla="*/ 0 w 8936166"/>
              <a:gd name="connsiteY10" fmla="*/ 853479 h 665492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178338 h 6660007"/>
              <a:gd name="connsiteX5" fmla="*/ 8859873 w 8936166"/>
              <a:gd name="connsiteY5" fmla="*/ 6274170 h 6660007"/>
              <a:gd name="connsiteX6" fmla="*/ 4772276 w 8936166"/>
              <a:gd name="connsiteY6" fmla="*/ 627588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178338 h 6660007"/>
              <a:gd name="connsiteX5" fmla="*/ 8859873 w 8936166"/>
              <a:gd name="connsiteY5" fmla="*/ 6274170 h 6660007"/>
              <a:gd name="connsiteX6" fmla="*/ 4713010 w 8936166"/>
              <a:gd name="connsiteY6" fmla="*/ 627588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178338 h 6660007"/>
              <a:gd name="connsiteX5" fmla="*/ 8859873 w 8936166"/>
              <a:gd name="connsiteY5" fmla="*/ 6340211 h 6660007"/>
              <a:gd name="connsiteX6" fmla="*/ 4713010 w 8936166"/>
              <a:gd name="connsiteY6" fmla="*/ 627588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178338 h 6660007"/>
              <a:gd name="connsiteX5" fmla="*/ 8859873 w 8936166"/>
              <a:gd name="connsiteY5" fmla="*/ 6340211 h 6660007"/>
              <a:gd name="connsiteX6" fmla="*/ 4683376 w 8936166"/>
              <a:gd name="connsiteY6" fmla="*/ 633684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234217 h 6660007"/>
              <a:gd name="connsiteX5" fmla="*/ 8859873 w 8936166"/>
              <a:gd name="connsiteY5" fmla="*/ 6340211 h 6660007"/>
              <a:gd name="connsiteX6" fmla="*/ 4683376 w 8936166"/>
              <a:gd name="connsiteY6" fmla="*/ 633684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249457 h 6660007"/>
              <a:gd name="connsiteX5" fmla="*/ 8859873 w 8936166"/>
              <a:gd name="connsiteY5" fmla="*/ 6340211 h 6660007"/>
              <a:gd name="connsiteX6" fmla="*/ 4683376 w 8936166"/>
              <a:gd name="connsiteY6" fmla="*/ 633684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36166" h="6660007">
                <a:moveTo>
                  <a:pt x="0" y="853479"/>
                </a:moveTo>
                <a:lnTo>
                  <a:pt x="715257" y="0"/>
                </a:lnTo>
                <a:lnTo>
                  <a:pt x="8859873" y="19055"/>
                </a:lnTo>
                <a:cubicBezTo>
                  <a:pt x="8902008" y="19055"/>
                  <a:pt x="8936166" y="53213"/>
                  <a:pt x="8936166" y="95348"/>
                </a:cubicBezTo>
                <a:lnTo>
                  <a:pt x="8936166" y="6249457"/>
                </a:lnTo>
                <a:cubicBezTo>
                  <a:pt x="8936166" y="6291592"/>
                  <a:pt x="8902008" y="6340211"/>
                  <a:pt x="8859873" y="6340211"/>
                </a:cubicBezTo>
                <a:lnTo>
                  <a:pt x="4683376" y="6336840"/>
                </a:lnTo>
                <a:lnTo>
                  <a:pt x="4403324" y="6660007"/>
                </a:lnTo>
                <a:lnTo>
                  <a:pt x="82772" y="6653216"/>
                </a:lnTo>
                <a:cubicBezTo>
                  <a:pt x="40637" y="6653216"/>
                  <a:pt x="6479" y="6619058"/>
                  <a:pt x="6479" y="6576923"/>
                </a:cubicBezTo>
                <a:cubicBezTo>
                  <a:pt x="4319" y="4669108"/>
                  <a:pt x="2160" y="2761294"/>
                  <a:pt x="0" y="853479"/>
                </a:cubicBezTo>
                <a:close/>
              </a:path>
            </a:pathLst>
          </a:cu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861997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706" r:id="rId8"/>
    <p:sldLayoutId id="2147483707" r:id="rId9"/>
    <p:sldLayoutId id="2147483708" r:id="rId10"/>
    <p:sldLayoutId id="2147483703" r:id="rId11"/>
    <p:sldLayoutId id="2147483704" r:id="rId12"/>
    <p:sldLayoutId id="2147483702" r:id="rId13"/>
    <p:sldLayoutId id="2147483692" r:id="rId14"/>
    <p:sldLayoutId id="2147483701" r:id="rId15"/>
    <p:sldLayoutId id="2147483705" r:id="rId16"/>
    <p:sldLayoutId id="2147483683" r:id="rId17"/>
    <p:sldLayoutId id="2147483693" r:id="rId18"/>
    <p:sldLayoutId id="2147483695" r:id="rId19"/>
    <p:sldLayoutId id="2147483696" r:id="rId20"/>
  </p:sldLayoutIdLst>
  <p:timing>
    <p:tnLst>
      <p:par>
        <p:cTn xmlns:p14="http://schemas.microsoft.com/office/powerpoint/2010/main" id="1" dur="indefinite" restart="never" nodeType="tmRoot"/>
      </p:par>
    </p:tnLst>
  </p:timing>
  <p:hf hdr="0"/>
  <p:txStyles>
    <p:titleStyle>
      <a:lvl1pPr algn="l" defTabSz="457200" rtl="0" eaLnBrk="1" latinLnBrk="0" hangingPunct="1">
        <a:lnSpc>
          <a:spcPct val="75000"/>
        </a:lnSpc>
        <a:spcBef>
          <a:spcPct val="0"/>
        </a:spcBef>
        <a:buNone/>
        <a:defRPr sz="2800" b="1" i="0" kern="1200" cap="none">
          <a:solidFill>
            <a:schemeClr val="tx1"/>
          </a:solidFill>
          <a:latin typeface="Arial"/>
          <a:ea typeface="+mj-ea"/>
          <a:cs typeface="Arial"/>
        </a:defRPr>
      </a:lvl1pPr>
    </p:titleStyle>
    <p:bodyStyle>
      <a:lvl1pPr marL="231775" indent="-231775" algn="l" defTabSz="457200" rtl="0" eaLnBrk="1" latinLnBrk="0" hangingPunct="1">
        <a:spcBef>
          <a:spcPts val="800"/>
        </a:spcBef>
        <a:buClr>
          <a:schemeClr val="tx2"/>
        </a:buClr>
        <a:buSzPct val="100000"/>
        <a:buFont typeface="Consolas"/>
        <a:buChar char="▸"/>
        <a:defRPr sz="2400" b="0" i="0" kern="1200">
          <a:solidFill>
            <a:schemeClr val="tx1"/>
          </a:solidFill>
          <a:latin typeface="Arial"/>
          <a:ea typeface="+mn-ea"/>
          <a:cs typeface="Arial"/>
        </a:defRPr>
      </a:lvl1pPr>
      <a:lvl2pPr marL="457200" indent="-225425" algn="l" defTabSz="457200" rtl="0" eaLnBrk="1" latinLnBrk="0" hangingPunct="1">
        <a:spcBef>
          <a:spcPts val="530"/>
        </a:spcBef>
        <a:buClr>
          <a:schemeClr val="tx2"/>
        </a:buClr>
        <a:buSzPct val="100000"/>
        <a:buFont typeface="Arial"/>
        <a:buChar char="•"/>
        <a:defRPr sz="2200" b="0" i="0" kern="1200">
          <a:solidFill>
            <a:schemeClr val="tx1"/>
          </a:solidFill>
          <a:latin typeface="Arial"/>
          <a:ea typeface="+mn-ea"/>
          <a:cs typeface="Arial"/>
        </a:defRPr>
      </a:lvl2pPr>
      <a:lvl3pPr marL="688975" indent="-223838" algn="l" defTabSz="457200" rtl="0" eaLnBrk="1" latinLnBrk="0" hangingPunct="1">
        <a:spcBef>
          <a:spcPts val="480"/>
        </a:spcBef>
        <a:buClr>
          <a:schemeClr val="tx2"/>
        </a:buClr>
        <a:buFont typeface="Consolas"/>
        <a:buChar char="▸"/>
        <a:defRPr sz="2000" kern="1200">
          <a:solidFill>
            <a:schemeClr val="tx1"/>
          </a:solidFill>
          <a:latin typeface="Arial"/>
          <a:ea typeface="+mn-ea"/>
          <a:cs typeface="Arial"/>
        </a:defRPr>
      </a:lvl3pPr>
      <a:lvl4pPr marL="855663" indent="-166688" algn="l" defTabSz="457200" rtl="0" eaLnBrk="1" latinLnBrk="0" hangingPunct="1">
        <a:spcBef>
          <a:spcPts val="430"/>
        </a:spcBef>
        <a:buClr>
          <a:schemeClr val="tx2"/>
        </a:buClr>
        <a:buSzPct val="97000"/>
        <a:buFont typeface="Arial"/>
        <a:buChar char="•"/>
        <a:defRPr sz="1800" kern="1200">
          <a:solidFill>
            <a:srgbClr val="000000"/>
          </a:solidFill>
          <a:latin typeface="Arial"/>
          <a:ea typeface="+mn-ea"/>
          <a:cs typeface="Arial"/>
        </a:defRPr>
      </a:lvl4pPr>
      <a:lvl5pPr marL="1089025" indent="-233363" algn="l" defTabSz="457200" rtl="0" eaLnBrk="1" latinLnBrk="0" hangingPunct="1">
        <a:spcBef>
          <a:spcPts val="380"/>
        </a:spcBef>
        <a:buClr>
          <a:schemeClr val="tx2"/>
        </a:buClr>
        <a:buFont typeface="Consolas"/>
        <a:buChar char="▸"/>
        <a:tabLst/>
        <a:defRPr sz="1600" kern="1200">
          <a:solidFill>
            <a:srgbClr val="000000"/>
          </a:solidFill>
          <a:latin typeface="Arial"/>
          <a:ea typeface="+mn-ea"/>
          <a:cs typeface="Arial"/>
        </a:defRPr>
      </a:lvl5pPr>
      <a:lvl6pPr marL="1255713" indent="-168275" algn="l" defTabSz="457200" rtl="0" eaLnBrk="1" latinLnBrk="0" hangingPunct="1">
        <a:spcBef>
          <a:spcPts val="350"/>
        </a:spcBef>
        <a:buClr>
          <a:schemeClr val="tx2"/>
        </a:buClr>
        <a:buFont typeface="Arial"/>
        <a:buChar char="•"/>
        <a:defRPr sz="14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chart" Target="../charts/char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hyperlink" Target="https://gitorious.org/procps/procps" TargetMode="External"/><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hyperlink" Target="https://github.com/lanceshelton/irqstat" TargetMode="External"/><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hyperlink" Target="https://01.org/numatop" TargetMode="External"/><Relationship Id="rId4" Type="http://schemas.openxmlformats.org/officeDocument/2006/relationships/hyperlink" Target="https://gitorious.org/procps/procps" TargetMode="External"/><Relationship Id="rId5" Type="http://schemas.openxmlformats.org/officeDocument/2006/relationships/hyperlink" Target="https://github.com/lanceshelton/irqstat" TargetMode="External"/><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hyperlink" Target="http://h20195.www2.hp.com/V2/GetPDF.aspx/4AA3-0643ENW.pdf" TargetMode="External"/><Relationship Id="rId4" Type="http://schemas.openxmlformats.org/officeDocument/2006/relationships/hyperlink" Target="http://bizsupport1.austin.hp.com/bc/docs/support/SupportManual/c03261871/c03261871.pdf" TargetMode="External"/><Relationship Id="rId5" Type="http://schemas.openxmlformats.org/officeDocument/2006/relationships/hyperlink" Target="http://dtrace.org/blogs/brendan/2012/03/07/the-use-method-linux-performance-checklist/" TargetMode="External"/><Relationship Id="rId6" Type="http://schemas.openxmlformats.org/officeDocument/2006/relationships/hyperlink" Target="https://github.com/lanceshelton/slides" TargetMode="External"/><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867" y="4315593"/>
            <a:ext cx="7815195" cy="738341"/>
          </a:xfrm>
        </p:spPr>
        <p:txBody>
          <a:bodyPr>
            <a:normAutofit/>
          </a:bodyPr>
          <a:lstStyle/>
          <a:p>
            <a:pPr algn="r"/>
            <a:r>
              <a:rPr lang="en-US" dirty="0" smtClean="0"/>
              <a:t>High Performance I/O with NUMA Systems in Linux</a:t>
            </a:r>
            <a:endParaRPr lang="en-US" dirty="0"/>
          </a:p>
        </p:txBody>
      </p:sp>
      <p:sp>
        <p:nvSpPr>
          <p:cNvPr id="3" name="Subtitle 2"/>
          <p:cNvSpPr>
            <a:spLocks noGrp="1"/>
          </p:cNvSpPr>
          <p:nvPr>
            <p:ph type="subTitle" idx="1"/>
          </p:nvPr>
        </p:nvSpPr>
        <p:spPr>
          <a:xfrm>
            <a:off x="1340274" y="5062454"/>
            <a:ext cx="6889787" cy="316803"/>
          </a:xfrm>
        </p:spPr>
        <p:txBody>
          <a:bodyPr/>
          <a:lstStyle/>
          <a:p>
            <a:r>
              <a:rPr lang="en-US" dirty="0" smtClean="0"/>
              <a:t>Lance Shelton</a:t>
            </a:r>
            <a:endParaRPr lang="en-US" dirty="0"/>
          </a:p>
        </p:txBody>
      </p:sp>
      <p:sp>
        <p:nvSpPr>
          <p:cNvPr id="4" name="TextBox 3"/>
          <p:cNvSpPr txBox="1"/>
          <p:nvPr/>
        </p:nvSpPr>
        <p:spPr>
          <a:xfrm>
            <a:off x="4615133" y="5379257"/>
            <a:ext cx="3682199" cy="369332"/>
          </a:xfrm>
          <a:prstGeom prst="rect">
            <a:avLst/>
          </a:prstGeom>
          <a:solidFill>
            <a:schemeClr val="tx1"/>
          </a:solidFill>
        </p:spPr>
        <p:txBody>
          <a:bodyPr wrap="square" rtlCol="0">
            <a:spAutoFit/>
          </a:bodyPr>
          <a:lstStyle/>
          <a:p>
            <a:endParaRPr lang="en-US" dirty="0"/>
          </a:p>
        </p:txBody>
      </p:sp>
    </p:spTree>
    <p:extLst>
      <p:ext uri="{BB962C8B-B14F-4D97-AF65-F5344CB8AC3E}">
        <p14:creationId xmlns:p14="http://schemas.microsoft.com/office/powerpoint/2010/main" val="24114673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PCIe</a:t>
            </a:r>
            <a:r>
              <a:rPr lang="en-US" dirty="0" smtClean="0"/>
              <a:t> Local Node?</a:t>
            </a:r>
            <a:endParaRPr lang="en-US" strike="sngStrike" dirty="0"/>
          </a:p>
        </p:txBody>
      </p:sp>
      <p:sp>
        <p:nvSpPr>
          <p:cNvPr id="3" name="Date Placeholder 2"/>
          <p:cNvSpPr>
            <a:spLocks noGrp="1"/>
          </p:cNvSpPr>
          <p:nvPr>
            <p:ph type="dt" sz="half" idx="10"/>
          </p:nvPr>
        </p:nvSpPr>
        <p:spPr/>
        <p:txBody>
          <a:bodyPr/>
          <a:lstStyle/>
          <a:p>
            <a:fld id="{A7C97AA7-E83C-9144-963B-8D05D39B0DF1}" type="datetime4">
              <a:rPr lang="en-US" smtClean="0"/>
              <a:t>May 14,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10</a:t>
            </a:fld>
            <a:endParaRPr lang="en-US" dirty="0"/>
          </a:p>
        </p:txBody>
      </p:sp>
      <p:sp>
        <p:nvSpPr>
          <p:cNvPr id="1513" name="Content Placeholder 2"/>
          <p:cNvSpPr txBox="1">
            <a:spLocks/>
          </p:cNvSpPr>
          <p:nvPr/>
        </p:nvSpPr>
        <p:spPr>
          <a:xfrm>
            <a:off x="1044117" y="1103730"/>
            <a:ext cx="7436744" cy="4276185"/>
          </a:xfrm>
          <a:prstGeom prst="rect">
            <a:avLst/>
          </a:prstGeom>
        </p:spPr>
        <p:txBody>
          <a:bodyPr/>
          <a:lstStyle>
            <a:lvl1pPr marL="231775" indent="-231775" algn="l" defTabSz="457200" rtl="0" eaLnBrk="1" latinLnBrk="0" hangingPunct="1">
              <a:spcBef>
                <a:spcPts val="800"/>
              </a:spcBef>
              <a:buClr>
                <a:schemeClr val="tx2"/>
              </a:buClr>
              <a:buSzPct val="100000"/>
              <a:buFont typeface="Consolas"/>
              <a:buChar char="▸"/>
              <a:defRPr sz="2400" b="0" i="0" kern="1200">
                <a:solidFill>
                  <a:schemeClr val="tx1"/>
                </a:solidFill>
                <a:latin typeface="Arial"/>
                <a:ea typeface="+mn-ea"/>
                <a:cs typeface="Arial"/>
              </a:defRPr>
            </a:lvl1pPr>
            <a:lvl2pPr marL="457200" indent="-225425" algn="l" defTabSz="457200" rtl="0" eaLnBrk="1" latinLnBrk="0" hangingPunct="1">
              <a:spcBef>
                <a:spcPts val="530"/>
              </a:spcBef>
              <a:buClr>
                <a:schemeClr val="tx2"/>
              </a:buClr>
              <a:buSzPct val="100000"/>
              <a:buFont typeface="Arial"/>
              <a:buChar char="•"/>
              <a:defRPr sz="2200" b="0" i="0" kern="1200">
                <a:solidFill>
                  <a:schemeClr val="tx1"/>
                </a:solidFill>
                <a:latin typeface="Arial"/>
                <a:ea typeface="+mn-ea"/>
                <a:cs typeface="Arial"/>
              </a:defRPr>
            </a:lvl2pPr>
            <a:lvl3pPr marL="688975" indent="-223838" algn="l" defTabSz="457200" rtl="0" eaLnBrk="1" latinLnBrk="0" hangingPunct="1">
              <a:spcBef>
                <a:spcPts val="480"/>
              </a:spcBef>
              <a:buClr>
                <a:schemeClr val="tx2"/>
              </a:buClr>
              <a:buFont typeface="Consolas"/>
              <a:buChar char="▸"/>
              <a:defRPr sz="2000" kern="1200">
                <a:solidFill>
                  <a:schemeClr val="tx1"/>
                </a:solidFill>
                <a:latin typeface="Arial"/>
                <a:ea typeface="+mn-ea"/>
                <a:cs typeface="Arial"/>
              </a:defRPr>
            </a:lvl3pPr>
            <a:lvl4pPr marL="855663" indent="-166688" algn="l" defTabSz="457200" rtl="0" eaLnBrk="1" latinLnBrk="0" hangingPunct="1">
              <a:spcBef>
                <a:spcPts val="430"/>
              </a:spcBef>
              <a:buClr>
                <a:schemeClr val="tx2"/>
              </a:buClr>
              <a:buSzPct val="97000"/>
              <a:buFont typeface="Arial"/>
              <a:buChar char="•"/>
              <a:defRPr sz="1800" kern="1200">
                <a:solidFill>
                  <a:srgbClr val="000000"/>
                </a:solidFill>
                <a:latin typeface="Arial"/>
                <a:ea typeface="+mn-ea"/>
                <a:cs typeface="Arial"/>
              </a:defRPr>
            </a:lvl4pPr>
            <a:lvl5pPr marL="1089025" indent="-233363" algn="l" defTabSz="457200" rtl="0" eaLnBrk="1" latinLnBrk="0" hangingPunct="1">
              <a:spcBef>
                <a:spcPts val="380"/>
              </a:spcBef>
              <a:buClr>
                <a:schemeClr val="tx2"/>
              </a:buClr>
              <a:buFont typeface="Consolas"/>
              <a:buChar char="▸"/>
              <a:tabLst/>
              <a:defRPr sz="1600" kern="1200">
                <a:solidFill>
                  <a:srgbClr val="000000"/>
                </a:solidFill>
                <a:latin typeface="Arial"/>
                <a:ea typeface="+mn-ea"/>
                <a:cs typeface="Arial"/>
              </a:defRPr>
            </a:lvl5pPr>
            <a:lvl6pPr marL="1255713" indent="-168275" algn="l" defTabSz="457200" rtl="0" eaLnBrk="1" latinLnBrk="0" hangingPunct="1">
              <a:spcBef>
                <a:spcPts val="350"/>
              </a:spcBef>
              <a:buClr>
                <a:schemeClr val="tx2"/>
              </a:buClr>
              <a:buFont typeface="Arial"/>
              <a:buChar char="•"/>
              <a:defRPr sz="14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Font typeface="Consolas"/>
              <a:buNone/>
            </a:pPr>
            <a:r>
              <a:rPr lang="ro-RO" sz="1800" dirty="0" smtClean="0">
                <a:latin typeface="Consolas"/>
                <a:cs typeface="Consolas"/>
              </a:rPr>
              <a:t># cat /sys/devices/pci0000:50/0000:50:09.0/numa_node</a:t>
            </a:r>
          </a:p>
          <a:p>
            <a:pPr marL="0" indent="0">
              <a:buFont typeface="Consolas"/>
              <a:buNone/>
            </a:pPr>
            <a:r>
              <a:rPr lang="ro-RO" sz="1800" dirty="0" smtClean="0">
                <a:latin typeface="Consolas"/>
                <a:cs typeface="Consolas"/>
              </a:rPr>
              <a:t>-1</a:t>
            </a:r>
            <a:endParaRPr lang="ro-RO" sz="1800" dirty="0" smtClean="0"/>
          </a:p>
          <a:p>
            <a:pPr marL="0" indent="0">
              <a:buNone/>
            </a:pPr>
            <a:r>
              <a:rPr lang="en-US" dirty="0" smtClean="0"/>
              <a:t>Not detected?  Update the BIOS.</a:t>
            </a:r>
            <a:endParaRPr lang="en-US" dirty="0"/>
          </a:p>
          <a:p>
            <a:endParaRPr lang="en-US" dirty="0"/>
          </a:p>
        </p:txBody>
      </p:sp>
      <p:sp>
        <p:nvSpPr>
          <p:cNvPr id="1514" name="Rectangle 1513"/>
          <p:cNvSpPr/>
          <p:nvPr/>
        </p:nvSpPr>
        <p:spPr>
          <a:xfrm>
            <a:off x="4842936" y="1295402"/>
            <a:ext cx="3277754" cy="2209801"/>
          </a:xfrm>
          <a:prstGeom prst="rect">
            <a:avLst/>
          </a:prstGeom>
          <a:solidFill>
            <a:schemeClr val="bg1">
              <a:lumMod val="85000"/>
              <a:alpha val="19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15" name="Rectangle 1514"/>
          <p:cNvSpPr/>
          <p:nvPr/>
        </p:nvSpPr>
        <p:spPr>
          <a:xfrm>
            <a:off x="1044117" y="1295402"/>
            <a:ext cx="3277754" cy="2209801"/>
          </a:xfrm>
          <a:prstGeom prst="rect">
            <a:avLst/>
          </a:prstGeom>
          <a:solidFill>
            <a:schemeClr val="bg1">
              <a:lumMod val="85000"/>
              <a:alpha val="19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516" name="Straight Connector 1515"/>
          <p:cNvCxnSpPr>
            <a:cxnSpLocks noChangeAspect="1"/>
            <a:stCxn id="1550" idx="3"/>
            <a:endCxn id="1657" idx="3"/>
          </p:cNvCxnSpPr>
          <p:nvPr/>
        </p:nvCxnSpPr>
        <p:spPr>
          <a:xfrm>
            <a:off x="2531571" y="2636835"/>
            <a:ext cx="921577" cy="291823"/>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17" name="Straight Connector 1516"/>
          <p:cNvCxnSpPr>
            <a:cxnSpLocks noChangeAspect="1"/>
            <a:stCxn id="1552" idx="1"/>
            <a:endCxn id="1574" idx="5"/>
          </p:cNvCxnSpPr>
          <p:nvPr/>
        </p:nvCxnSpPr>
        <p:spPr>
          <a:xfrm flipV="1">
            <a:off x="2621956" y="2391923"/>
            <a:ext cx="954506" cy="356603"/>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18" name="Straight Connector 1517"/>
          <p:cNvCxnSpPr>
            <a:cxnSpLocks noChangeAspect="1"/>
            <a:stCxn id="1734" idx="4"/>
            <a:endCxn id="1550" idx="1"/>
          </p:cNvCxnSpPr>
          <p:nvPr/>
        </p:nvCxnSpPr>
        <p:spPr>
          <a:xfrm flipV="1">
            <a:off x="2013132" y="2584636"/>
            <a:ext cx="708983" cy="567737"/>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19" name="Straight Connector 1518"/>
          <p:cNvCxnSpPr>
            <a:cxnSpLocks noChangeAspect="1"/>
            <a:stCxn id="1530" idx="4"/>
            <a:endCxn id="1553" idx="0"/>
          </p:cNvCxnSpPr>
          <p:nvPr/>
        </p:nvCxnSpPr>
        <p:spPr>
          <a:xfrm>
            <a:off x="2011333" y="2508724"/>
            <a:ext cx="612879" cy="231056"/>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520" name="TextBox 1519"/>
          <p:cNvSpPr txBox="1"/>
          <p:nvPr/>
        </p:nvSpPr>
        <p:spPr>
          <a:xfrm>
            <a:off x="2329476" y="2792214"/>
            <a:ext cx="837274" cy="307777"/>
          </a:xfrm>
          <a:prstGeom prst="rect">
            <a:avLst/>
          </a:prstGeom>
          <a:noFill/>
        </p:spPr>
        <p:txBody>
          <a:bodyPr wrap="none" rtlCol="0">
            <a:spAutoFit/>
          </a:bodyPr>
          <a:lstStyle/>
          <a:p>
            <a:r>
              <a:rPr lang="en-US" sz="1400" dirty="0" smtClean="0">
                <a:latin typeface="Avenir Book"/>
              </a:rPr>
              <a:t>I/O Hub</a:t>
            </a:r>
            <a:endParaRPr lang="en-US" sz="1400" dirty="0">
              <a:latin typeface="Avenir Book"/>
            </a:endParaRPr>
          </a:p>
        </p:txBody>
      </p:sp>
      <p:grpSp>
        <p:nvGrpSpPr>
          <p:cNvPr id="1521" name="Group 1520"/>
          <p:cNvGrpSpPr/>
          <p:nvPr/>
        </p:nvGrpSpPr>
        <p:grpSpPr>
          <a:xfrm>
            <a:off x="1158360" y="2098908"/>
            <a:ext cx="932156" cy="516957"/>
            <a:chOff x="809625" y="2408238"/>
            <a:chExt cx="1125538" cy="706437"/>
          </a:xfrm>
          <a:effectLst/>
          <a:scene3d>
            <a:camera prst="orthographicFront">
              <a:rot lat="0" lon="10800000" rev="0"/>
            </a:camera>
            <a:lightRig rig="threePt" dir="t"/>
          </a:scene3d>
        </p:grpSpPr>
        <p:sp>
          <p:nvSpPr>
            <p:cNvPr id="1522"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3"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4"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5"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6"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7"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8"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9"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0"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1"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2"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3"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4"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5"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6"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7"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8"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9"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0"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1"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2"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3"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544" name="TextBox 1543"/>
          <p:cNvSpPr txBox="1"/>
          <p:nvPr/>
        </p:nvSpPr>
        <p:spPr>
          <a:xfrm>
            <a:off x="4842936" y="1426859"/>
            <a:ext cx="3277754" cy="369332"/>
          </a:xfrm>
          <a:prstGeom prst="rect">
            <a:avLst/>
          </a:prstGeom>
          <a:noFill/>
        </p:spPr>
        <p:txBody>
          <a:bodyPr wrap="square" rtlCol="0">
            <a:spAutoFit/>
          </a:bodyPr>
          <a:lstStyle/>
          <a:p>
            <a:pPr algn="ctr"/>
            <a:r>
              <a:rPr lang="en-US" dirty="0" smtClean="0">
                <a:latin typeface="Avenir Book"/>
              </a:rPr>
              <a:t>Intel Sandy Bridge</a:t>
            </a:r>
            <a:endParaRPr lang="en-US" dirty="0">
              <a:latin typeface="Avenir Book"/>
            </a:endParaRPr>
          </a:p>
        </p:txBody>
      </p:sp>
      <p:grpSp>
        <p:nvGrpSpPr>
          <p:cNvPr id="1545" name="Group 1544"/>
          <p:cNvGrpSpPr>
            <a:grpSpLocks noChangeAspect="1"/>
          </p:cNvGrpSpPr>
          <p:nvPr/>
        </p:nvGrpSpPr>
        <p:grpSpPr>
          <a:xfrm>
            <a:off x="2451637" y="2567514"/>
            <a:ext cx="458086" cy="247301"/>
            <a:chOff x="8148638" y="5156200"/>
            <a:chExt cx="1314450" cy="709613"/>
          </a:xfrm>
        </p:grpSpPr>
        <p:sp>
          <p:nvSpPr>
            <p:cNvPr id="1546"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7"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8"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9"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0"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1"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2"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3"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4"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5"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6"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7"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cxnSp>
        <p:nvCxnSpPr>
          <p:cNvPr id="1558" name="Straight Connector 1557"/>
          <p:cNvCxnSpPr>
            <a:cxnSpLocks noChangeAspect="1"/>
            <a:stCxn id="1587" idx="8"/>
            <a:endCxn id="1657" idx="2"/>
          </p:cNvCxnSpPr>
          <p:nvPr/>
        </p:nvCxnSpPr>
        <p:spPr>
          <a:xfrm>
            <a:off x="3671984" y="2422422"/>
            <a:ext cx="7335" cy="431057"/>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559" name="Group 1558"/>
          <p:cNvGrpSpPr>
            <a:grpSpLocks noChangeAspect="1"/>
          </p:cNvGrpSpPr>
          <p:nvPr/>
        </p:nvGrpSpPr>
        <p:grpSpPr>
          <a:xfrm>
            <a:off x="3323273" y="2169637"/>
            <a:ext cx="639762" cy="345379"/>
            <a:chOff x="8148638" y="5156200"/>
            <a:chExt cx="1314450" cy="709613"/>
          </a:xfrm>
        </p:grpSpPr>
        <p:sp>
          <p:nvSpPr>
            <p:cNvPr id="1560"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1"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2"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3"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4"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5"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6"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7"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8"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9"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0"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1"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2"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3"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4"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5"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6"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7"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8"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9"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0"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1"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2"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3"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4"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5"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6"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7"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8"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9"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0"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1"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592" name="Group 1591"/>
          <p:cNvGrpSpPr>
            <a:grpSpLocks noChangeAspect="1"/>
          </p:cNvGrpSpPr>
          <p:nvPr/>
        </p:nvGrpSpPr>
        <p:grpSpPr>
          <a:xfrm>
            <a:off x="3762472" y="2082033"/>
            <a:ext cx="432368" cy="291996"/>
            <a:chOff x="8609013" y="4194175"/>
            <a:chExt cx="1281112" cy="865188"/>
          </a:xfrm>
        </p:grpSpPr>
        <p:sp>
          <p:nvSpPr>
            <p:cNvPr id="1593"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4"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5"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6"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7"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8"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9"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0"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1"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2"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3"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4"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5"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6"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7"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8"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9"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0"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1"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2"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3"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4"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5"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6"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17" name="Group 1616"/>
          <p:cNvGrpSpPr>
            <a:grpSpLocks noChangeAspect="1"/>
          </p:cNvGrpSpPr>
          <p:nvPr/>
        </p:nvGrpSpPr>
        <p:grpSpPr>
          <a:xfrm>
            <a:off x="3145688" y="2305985"/>
            <a:ext cx="432368" cy="291996"/>
            <a:chOff x="8609013" y="4194175"/>
            <a:chExt cx="1281112" cy="865188"/>
          </a:xfrm>
        </p:grpSpPr>
        <p:sp>
          <p:nvSpPr>
            <p:cNvPr id="1618"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9"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0"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1"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2"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3"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4"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5"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6"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7"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8"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9"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0"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1"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2"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3"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4"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5"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6"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7"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8"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9"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0"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1"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42" name="Group 1641"/>
          <p:cNvGrpSpPr>
            <a:grpSpLocks noChangeAspect="1"/>
          </p:cNvGrpSpPr>
          <p:nvPr/>
        </p:nvGrpSpPr>
        <p:grpSpPr>
          <a:xfrm>
            <a:off x="3341513" y="2831845"/>
            <a:ext cx="639762" cy="345379"/>
            <a:chOff x="8148638" y="5156200"/>
            <a:chExt cx="1314450" cy="709613"/>
          </a:xfrm>
        </p:grpSpPr>
        <p:sp>
          <p:nvSpPr>
            <p:cNvPr id="1643"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4"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5"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6"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7"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8"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9"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0"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1"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2"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3"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4"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5"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6"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7"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8"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9"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0"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1"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2"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3"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4"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5"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6"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7"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8"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9"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0"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1"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2"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3"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4"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75" name="Group 1674"/>
          <p:cNvGrpSpPr>
            <a:grpSpLocks noChangeAspect="1"/>
          </p:cNvGrpSpPr>
          <p:nvPr/>
        </p:nvGrpSpPr>
        <p:grpSpPr>
          <a:xfrm>
            <a:off x="3780712" y="2744241"/>
            <a:ext cx="432368" cy="291996"/>
            <a:chOff x="8609013" y="4194175"/>
            <a:chExt cx="1281112" cy="865188"/>
          </a:xfrm>
        </p:grpSpPr>
        <p:sp>
          <p:nvSpPr>
            <p:cNvPr id="1676"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7"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8"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9"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0"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1"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2"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3"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4"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5"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6"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7"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8"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9"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0"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1"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2"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3"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4"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5"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6"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7"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8"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9"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700" name="Group 1699"/>
          <p:cNvGrpSpPr>
            <a:grpSpLocks noChangeAspect="1"/>
          </p:cNvGrpSpPr>
          <p:nvPr/>
        </p:nvGrpSpPr>
        <p:grpSpPr>
          <a:xfrm>
            <a:off x="3163928" y="2968193"/>
            <a:ext cx="432368" cy="291996"/>
            <a:chOff x="8609013" y="4194175"/>
            <a:chExt cx="1281112" cy="865188"/>
          </a:xfrm>
        </p:grpSpPr>
        <p:sp>
          <p:nvSpPr>
            <p:cNvPr id="1701"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2"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3"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4"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5"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6"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7"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8"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9"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0"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1"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2"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3"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4"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5"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6"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7"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8"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9"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0"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1"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2"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3"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4"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725" name="Group 1724"/>
          <p:cNvGrpSpPr/>
          <p:nvPr/>
        </p:nvGrpSpPr>
        <p:grpSpPr>
          <a:xfrm>
            <a:off x="1160159" y="2742557"/>
            <a:ext cx="932156" cy="516957"/>
            <a:chOff x="809625" y="2408238"/>
            <a:chExt cx="1125538" cy="706437"/>
          </a:xfrm>
          <a:effectLst/>
          <a:scene3d>
            <a:camera prst="orthographicFront">
              <a:rot lat="0" lon="10800000" rev="0"/>
            </a:camera>
            <a:lightRig rig="threePt" dir="t"/>
          </a:scene3d>
        </p:grpSpPr>
        <p:sp>
          <p:nvSpPr>
            <p:cNvPr id="1726"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7"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8"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9"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0"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1"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2"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3"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4"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5"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6"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7"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8"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9"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0"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1"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2"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3"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4"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5"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6"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7"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748" name="TextBox 1747"/>
          <p:cNvSpPr txBox="1"/>
          <p:nvPr/>
        </p:nvSpPr>
        <p:spPr>
          <a:xfrm>
            <a:off x="1044117" y="1426859"/>
            <a:ext cx="3277754" cy="369332"/>
          </a:xfrm>
          <a:prstGeom prst="rect">
            <a:avLst/>
          </a:prstGeom>
          <a:noFill/>
        </p:spPr>
        <p:txBody>
          <a:bodyPr wrap="square" rtlCol="0">
            <a:spAutoFit/>
          </a:bodyPr>
          <a:lstStyle/>
          <a:p>
            <a:pPr algn="ctr"/>
            <a:r>
              <a:rPr lang="en-US" dirty="0" smtClean="0">
                <a:latin typeface="Avenir Book"/>
              </a:rPr>
              <a:t>Intel Nehalem</a:t>
            </a:r>
            <a:endParaRPr lang="en-US" dirty="0">
              <a:latin typeface="Avenir Book"/>
            </a:endParaRPr>
          </a:p>
        </p:txBody>
      </p:sp>
      <p:cxnSp>
        <p:nvCxnSpPr>
          <p:cNvPr id="1749" name="Straight Connector 1748"/>
          <p:cNvCxnSpPr>
            <a:cxnSpLocks noChangeAspect="1"/>
            <a:stCxn id="1950" idx="4"/>
            <a:endCxn id="1870" idx="1"/>
          </p:cNvCxnSpPr>
          <p:nvPr/>
        </p:nvCxnSpPr>
        <p:spPr>
          <a:xfrm>
            <a:off x="6098601" y="3186164"/>
            <a:ext cx="1083175" cy="6132"/>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750" name="Straight Connector 1749"/>
          <p:cNvCxnSpPr>
            <a:cxnSpLocks noChangeAspect="1"/>
            <a:stCxn id="1760" idx="4"/>
            <a:endCxn id="1786" idx="3"/>
          </p:cNvCxnSpPr>
          <p:nvPr/>
        </p:nvCxnSpPr>
        <p:spPr>
          <a:xfrm flipV="1">
            <a:off x="6096802" y="2530240"/>
            <a:ext cx="1067397" cy="12275"/>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751" name="Group 1750"/>
          <p:cNvGrpSpPr/>
          <p:nvPr/>
        </p:nvGrpSpPr>
        <p:grpSpPr>
          <a:xfrm>
            <a:off x="5243829" y="2132699"/>
            <a:ext cx="932156" cy="516957"/>
            <a:chOff x="809625" y="2408238"/>
            <a:chExt cx="1125538" cy="706437"/>
          </a:xfrm>
          <a:effectLst/>
          <a:scene3d>
            <a:camera prst="orthographicFront">
              <a:rot lat="0" lon="10800000" rev="0"/>
            </a:camera>
            <a:lightRig rig="threePt" dir="t"/>
          </a:scene3d>
        </p:grpSpPr>
        <p:sp>
          <p:nvSpPr>
            <p:cNvPr id="1752"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3"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4"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5"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6"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7"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8"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9"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0"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1"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2"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3"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4"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5"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6"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7"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8"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9"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0"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1"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2"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3"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cxnSp>
        <p:nvCxnSpPr>
          <p:cNvPr id="1774" name="Straight Connector 1773"/>
          <p:cNvCxnSpPr>
            <a:cxnSpLocks noChangeAspect="1"/>
            <a:stCxn id="1803" idx="8"/>
            <a:endCxn id="1873" idx="2"/>
          </p:cNvCxnSpPr>
          <p:nvPr/>
        </p:nvCxnSpPr>
        <p:spPr>
          <a:xfrm>
            <a:off x="7249433" y="2456213"/>
            <a:ext cx="7335" cy="431057"/>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775" name="Group 1774"/>
          <p:cNvGrpSpPr>
            <a:grpSpLocks noChangeAspect="1"/>
          </p:cNvGrpSpPr>
          <p:nvPr/>
        </p:nvGrpSpPr>
        <p:grpSpPr>
          <a:xfrm>
            <a:off x="6900722" y="2203428"/>
            <a:ext cx="639762" cy="345379"/>
            <a:chOff x="8148638" y="5156200"/>
            <a:chExt cx="1314450" cy="709613"/>
          </a:xfrm>
        </p:grpSpPr>
        <p:sp>
          <p:nvSpPr>
            <p:cNvPr id="1776"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7"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8"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9"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0"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1"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2"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3"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4"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5"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6"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7"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8"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9"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0"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1"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2"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3"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4"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5"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6"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7"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8"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9"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0"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1"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2"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3"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4"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5"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6"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7"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808" name="Group 1807"/>
          <p:cNvGrpSpPr>
            <a:grpSpLocks noChangeAspect="1"/>
          </p:cNvGrpSpPr>
          <p:nvPr/>
        </p:nvGrpSpPr>
        <p:grpSpPr>
          <a:xfrm>
            <a:off x="7339921" y="2115824"/>
            <a:ext cx="432368" cy="291996"/>
            <a:chOff x="8609013" y="4194175"/>
            <a:chExt cx="1281112" cy="865188"/>
          </a:xfrm>
        </p:grpSpPr>
        <p:sp>
          <p:nvSpPr>
            <p:cNvPr id="1809"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0"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1"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2"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3"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4"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5"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6"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7"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8"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9"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0"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1"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2"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3"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4"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5"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6"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7"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8"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9"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0"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1"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2"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833" name="Group 1832"/>
          <p:cNvGrpSpPr>
            <a:grpSpLocks noChangeAspect="1"/>
          </p:cNvGrpSpPr>
          <p:nvPr/>
        </p:nvGrpSpPr>
        <p:grpSpPr>
          <a:xfrm>
            <a:off x="6723137" y="2339776"/>
            <a:ext cx="432368" cy="291996"/>
            <a:chOff x="8609013" y="4194175"/>
            <a:chExt cx="1281112" cy="865188"/>
          </a:xfrm>
        </p:grpSpPr>
        <p:sp>
          <p:nvSpPr>
            <p:cNvPr id="1834"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5"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6"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7"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8"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9"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0"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1"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2"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3"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4"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5"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6"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7"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8"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9"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0"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1"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2"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3"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4"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5"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6"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7"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858" name="Group 1857"/>
          <p:cNvGrpSpPr>
            <a:grpSpLocks noChangeAspect="1"/>
          </p:cNvGrpSpPr>
          <p:nvPr/>
        </p:nvGrpSpPr>
        <p:grpSpPr>
          <a:xfrm>
            <a:off x="6918962" y="2865636"/>
            <a:ext cx="639762" cy="345379"/>
            <a:chOff x="8148638" y="5156200"/>
            <a:chExt cx="1314450" cy="709613"/>
          </a:xfrm>
        </p:grpSpPr>
        <p:sp>
          <p:nvSpPr>
            <p:cNvPr id="1859"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0"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1"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2"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3"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4"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5"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6"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7"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8"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9"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0"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1"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2"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3"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4"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5"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6"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7"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8"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9"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0"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1"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2"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3"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4"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5"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6"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7"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8"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9"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0"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891" name="Group 1890"/>
          <p:cNvGrpSpPr>
            <a:grpSpLocks noChangeAspect="1"/>
          </p:cNvGrpSpPr>
          <p:nvPr/>
        </p:nvGrpSpPr>
        <p:grpSpPr>
          <a:xfrm>
            <a:off x="7358161" y="2778032"/>
            <a:ext cx="432368" cy="291996"/>
            <a:chOff x="8609013" y="4194175"/>
            <a:chExt cx="1281112" cy="865188"/>
          </a:xfrm>
        </p:grpSpPr>
        <p:sp>
          <p:nvSpPr>
            <p:cNvPr id="1892"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3"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4"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5"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6"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7"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8"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9"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0"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1"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2"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3"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4"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5"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6"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7"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8"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9"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0"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1"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2"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3"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4"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5"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916" name="Group 1915"/>
          <p:cNvGrpSpPr>
            <a:grpSpLocks noChangeAspect="1"/>
          </p:cNvGrpSpPr>
          <p:nvPr/>
        </p:nvGrpSpPr>
        <p:grpSpPr>
          <a:xfrm>
            <a:off x="6741377" y="3001984"/>
            <a:ext cx="432368" cy="291996"/>
            <a:chOff x="8609013" y="4194175"/>
            <a:chExt cx="1281112" cy="865188"/>
          </a:xfrm>
        </p:grpSpPr>
        <p:sp>
          <p:nvSpPr>
            <p:cNvPr id="1917"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8"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9"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0"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1"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2"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3"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4"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5"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6"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7"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8"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9"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0"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1"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2"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3"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4"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5"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6"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7"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8"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9"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0"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941" name="Group 1940"/>
          <p:cNvGrpSpPr/>
          <p:nvPr/>
        </p:nvGrpSpPr>
        <p:grpSpPr>
          <a:xfrm>
            <a:off x="5245628" y="2776348"/>
            <a:ext cx="932156" cy="516957"/>
            <a:chOff x="809625" y="2408238"/>
            <a:chExt cx="1125538" cy="706437"/>
          </a:xfrm>
          <a:effectLst/>
          <a:scene3d>
            <a:camera prst="orthographicFront">
              <a:rot lat="0" lon="10800000" rev="0"/>
            </a:camera>
            <a:lightRig rig="threePt" dir="t"/>
          </a:scene3d>
        </p:grpSpPr>
        <p:sp>
          <p:nvSpPr>
            <p:cNvPr id="1942"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3"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4"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5"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6"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7"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8"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9"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0"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1"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2"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3"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4"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5"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6"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7"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8"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9"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60"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61"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62"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63"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964" name="Freeform 351"/>
          <p:cNvSpPr>
            <a:spLocks noChangeArrowheads="1"/>
          </p:cNvSpPr>
          <p:nvPr/>
        </p:nvSpPr>
        <p:spPr bwMode="auto">
          <a:xfrm>
            <a:off x="3498253" y="225240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65" name="Freeform 351"/>
          <p:cNvSpPr>
            <a:spLocks noChangeArrowheads="1"/>
          </p:cNvSpPr>
          <p:nvPr/>
        </p:nvSpPr>
        <p:spPr bwMode="auto">
          <a:xfrm>
            <a:off x="3574453" y="230955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66" name="Freeform 351"/>
          <p:cNvSpPr>
            <a:spLocks noChangeArrowheads="1"/>
          </p:cNvSpPr>
          <p:nvPr/>
        </p:nvSpPr>
        <p:spPr bwMode="auto">
          <a:xfrm>
            <a:off x="3599853" y="221748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67" name="Freeform 351"/>
          <p:cNvSpPr>
            <a:spLocks noChangeArrowheads="1"/>
          </p:cNvSpPr>
          <p:nvPr/>
        </p:nvSpPr>
        <p:spPr bwMode="auto">
          <a:xfrm>
            <a:off x="3676053" y="227463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68" name="Freeform 351"/>
          <p:cNvSpPr>
            <a:spLocks noChangeArrowheads="1"/>
          </p:cNvSpPr>
          <p:nvPr/>
        </p:nvSpPr>
        <p:spPr bwMode="auto">
          <a:xfrm>
            <a:off x="3516322" y="291601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69" name="Freeform 351"/>
          <p:cNvSpPr>
            <a:spLocks noChangeArrowheads="1"/>
          </p:cNvSpPr>
          <p:nvPr/>
        </p:nvSpPr>
        <p:spPr bwMode="auto">
          <a:xfrm>
            <a:off x="3592522" y="297316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0" name="Freeform 351"/>
          <p:cNvSpPr>
            <a:spLocks noChangeArrowheads="1"/>
          </p:cNvSpPr>
          <p:nvPr/>
        </p:nvSpPr>
        <p:spPr bwMode="auto">
          <a:xfrm>
            <a:off x="3617922" y="288108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1" name="Freeform 351"/>
          <p:cNvSpPr>
            <a:spLocks noChangeArrowheads="1"/>
          </p:cNvSpPr>
          <p:nvPr/>
        </p:nvSpPr>
        <p:spPr bwMode="auto">
          <a:xfrm>
            <a:off x="3694122" y="293823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2" name="Freeform 351"/>
          <p:cNvSpPr>
            <a:spLocks noChangeArrowheads="1"/>
          </p:cNvSpPr>
          <p:nvPr/>
        </p:nvSpPr>
        <p:spPr bwMode="auto">
          <a:xfrm>
            <a:off x="7076422" y="228733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3" name="Freeform 351"/>
          <p:cNvSpPr>
            <a:spLocks noChangeArrowheads="1"/>
          </p:cNvSpPr>
          <p:nvPr/>
        </p:nvSpPr>
        <p:spPr bwMode="auto">
          <a:xfrm>
            <a:off x="7152622" y="234448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4" name="Freeform 351"/>
          <p:cNvSpPr>
            <a:spLocks noChangeArrowheads="1"/>
          </p:cNvSpPr>
          <p:nvPr/>
        </p:nvSpPr>
        <p:spPr bwMode="auto">
          <a:xfrm>
            <a:off x="7178022" y="225240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5" name="Freeform 351"/>
          <p:cNvSpPr>
            <a:spLocks noChangeArrowheads="1"/>
          </p:cNvSpPr>
          <p:nvPr/>
        </p:nvSpPr>
        <p:spPr bwMode="auto">
          <a:xfrm>
            <a:off x="7254222" y="230955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6" name="Freeform 351"/>
          <p:cNvSpPr>
            <a:spLocks noChangeArrowheads="1"/>
          </p:cNvSpPr>
          <p:nvPr/>
        </p:nvSpPr>
        <p:spPr bwMode="auto">
          <a:xfrm>
            <a:off x="7092891" y="295093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7" name="Freeform 351"/>
          <p:cNvSpPr>
            <a:spLocks noChangeArrowheads="1"/>
          </p:cNvSpPr>
          <p:nvPr/>
        </p:nvSpPr>
        <p:spPr bwMode="auto">
          <a:xfrm>
            <a:off x="7169091" y="300808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8" name="Freeform 351"/>
          <p:cNvSpPr>
            <a:spLocks noChangeArrowheads="1"/>
          </p:cNvSpPr>
          <p:nvPr/>
        </p:nvSpPr>
        <p:spPr bwMode="auto">
          <a:xfrm>
            <a:off x="7194491" y="291601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9" name="Freeform 351"/>
          <p:cNvSpPr>
            <a:spLocks noChangeArrowheads="1"/>
          </p:cNvSpPr>
          <p:nvPr/>
        </p:nvSpPr>
        <p:spPr bwMode="auto">
          <a:xfrm>
            <a:off x="7270691" y="297316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474" name="TextBox 473"/>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475" name="TextBox 474"/>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476" name="TextBox 475"/>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
        <p:nvSpPr>
          <p:cNvPr id="477" name="TextBox 476"/>
          <p:cNvSpPr txBox="1"/>
          <p:nvPr/>
        </p:nvSpPr>
        <p:spPr>
          <a:xfrm>
            <a:off x="2963035" y="2586563"/>
            <a:ext cx="355837" cy="461665"/>
          </a:xfrm>
          <a:prstGeom prst="rect">
            <a:avLst/>
          </a:prstGeom>
          <a:noFill/>
        </p:spPr>
        <p:txBody>
          <a:bodyPr wrap="none" rtlCol="0">
            <a:spAutoFit/>
          </a:bodyPr>
          <a:lstStyle/>
          <a:p>
            <a:r>
              <a:rPr lang="en-US" sz="2400" dirty="0">
                <a:solidFill>
                  <a:schemeClr val="accent4">
                    <a:lumMod val="40000"/>
                    <a:lumOff val="60000"/>
                  </a:schemeClr>
                </a:solidFill>
              </a:rPr>
              <a:t>?</a:t>
            </a:r>
          </a:p>
        </p:txBody>
      </p:sp>
      <p:sp>
        <p:nvSpPr>
          <p:cNvPr id="478" name="TextBox 477"/>
          <p:cNvSpPr txBox="1"/>
          <p:nvPr/>
        </p:nvSpPr>
        <p:spPr>
          <a:xfrm>
            <a:off x="2963029" y="2298679"/>
            <a:ext cx="355837" cy="461665"/>
          </a:xfrm>
          <a:prstGeom prst="rect">
            <a:avLst/>
          </a:prstGeom>
          <a:noFill/>
        </p:spPr>
        <p:txBody>
          <a:bodyPr wrap="none" rtlCol="0">
            <a:spAutoFit/>
          </a:bodyPr>
          <a:lstStyle/>
          <a:p>
            <a:r>
              <a:rPr lang="en-US" sz="2400" dirty="0">
                <a:solidFill>
                  <a:schemeClr val="accent4">
                    <a:lumMod val="40000"/>
                    <a:lumOff val="60000"/>
                  </a:schemeClr>
                </a:solidFill>
              </a:rPr>
              <a:t>?</a:t>
            </a:r>
          </a:p>
        </p:txBody>
      </p:sp>
      <p:sp>
        <p:nvSpPr>
          <p:cNvPr id="479" name="TextBox 478"/>
          <p:cNvSpPr txBox="1"/>
          <p:nvPr/>
        </p:nvSpPr>
        <p:spPr>
          <a:xfrm>
            <a:off x="6346538" y="2942093"/>
            <a:ext cx="355837" cy="461665"/>
          </a:xfrm>
          <a:prstGeom prst="rect">
            <a:avLst/>
          </a:prstGeom>
          <a:noFill/>
        </p:spPr>
        <p:txBody>
          <a:bodyPr wrap="none" rtlCol="0">
            <a:spAutoFit/>
          </a:bodyPr>
          <a:lstStyle/>
          <a:p>
            <a:r>
              <a:rPr lang="en-US" sz="2400" dirty="0">
                <a:solidFill>
                  <a:schemeClr val="accent4">
                    <a:lumMod val="40000"/>
                    <a:lumOff val="60000"/>
                  </a:schemeClr>
                </a:solidFill>
              </a:rPr>
              <a:t>?</a:t>
            </a:r>
          </a:p>
        </p:txBody>
      </p:sp>
      <p:sp>
        <p:nvSpPr>
          <p:cNvPr id="480" name="TextBox 479"/>
          <p:cNvSpPr txBox="1"/>
          <p:nvPr/>
        </p:nvSpPr>
        <p:spPr>
          <a:xfrm>
            <a:off x="6338065" y="2290128"/>
            <a:ext cx="355837" cy="461665"/>
          </a:xfrm>
          <a:prstGeom prst="rect">
            <a:avLst/>
          </a:prstGeom>
          <a:noFill/>
        </p:spPr>
        <p:txBody>
          <a:bodyPr wrap="none" rtlCol="0">
            <a:spAutoFit/>
          </a:bodyPr>
          <a:lstStyle/>
          <a:p>
            <a:r>
              <a:rPr lang="en-US" sz="2400" dirty="0">
                <a:solidFill>
                  <a:schemeClr val="accent4">
                    <a:lumMod val="40000"/>
                    <a:lumOff val="60000"/>
                  </a:schemeClr>
                </a:solidFill>
              </a:rPr>
              <a:t>?</a:t>
            </a:r>
          </a:p>
        </p:txBody>
      </p:sp>
    </p:spTree>
    <p:extLst>
      <p:ext uri="{BB962C8B-B14F-4D97-AF65-F5344CB8AC3E}">
        <p14:creationId xmlns:p14="http://schemas.microsoft.com/office/powerpoint/2010/main" val="216015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Localizing I/O from Storage</a:t>
            </a:r>
            <a:endParaRPr lang="en-US" dirty="0"/>
          </a:p>
        </p:txBody>
      </p:sp>
      <p:sp>
        <p:nvSpPr>
          <p:cNvPr id="2" name="Date Placeholder 1"/>
          <p:cNvSpPr>
            <a:spLocks noGrp="1"/>
          </p:cNvSpPr>
          <p:nvPr>
            <p:ph type="dt" sz="half" idx="10"/>
          </p:nvPr>
        </p:nvSpPr>
        <p:spPr/>
        <p:txBody>
          <a:bodyPr/>
          <a:lstStyle/>
          <a:p>
            <a:fld id="{02CFCB5E-CDE6-6F4C-B1E5-DEAB0FA2D38D}"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11</a:t>
            </a:fld>
            <a:endParaRPr lang="en-US" dirty="0"/>
          </a:p>
        </p:txBody>
      </p:sp>
      <p:sp>
        <p:nvSpPr>
          <p:cNvPr id="3" name="Content Placeholder 2"/>
          <p:cNvSpPr>
            <a:spLocks noGrp="1"/>
          </p:cNvSpPr>
          <p:nvPr>
            <p:ph sz="quarter" idx="13"/>
          </p:nvPr>
        </p:nvSpPr>
        <p:spPr/>
        <p:txBody>
          <a:bodyPr/>
          <a:lstStyle/>
          <a:p>
            <a:pPr lvl="0"/>
            <a:endParaRPr lang="en-US" dirty="0"/>
          </a:p>
          <a:p>
            <a:pPr lvl="0"/>
            <a:endParaRPr lang="en-US" dirty="0" smtClean="0"/>
          </a:p>
          <a:p>
            <a:pPr marL="465137" lvl="2" indent="0">
              <a:buNone/>
            </a:pPr>
            <a:endParaRPr lang="en-US" dirty="0" smtClean="0"/>
          </a:p>
          <a:p>
            <a:pPr marL="465137" lvl="2" indent="0">
              <a:buNone/>
            </a:pPr>
            <a:endParaRPr lang="en-US" dirty="0"/>
          </a:p>
          <a:p>
            <a:pPr marL="465137" lvl="2" indent="0">
              <a:buNone/>
            </a:pPr>
            <a:endParaRPr lang="en-US" dirty="0" smtClean="0"/>
          </a:p>
          <a:p>
            <a:pPr marL="465137" lvl="2" indent="0">
              <a:buNone/>
            </a:pPr>
            <a:endParaRPr lang="en-US" dirty="0" smtClean="0"/>
          </a:p>
          <a:p>
            <a:pPr marL="465137" lvl="2" indent="0">
              <a:buNone/>
            </a:pPr>
            <a:endParaRPr lang="en-US" dirty="0"/>
          </a:p>
          <a:p>
            <a:pPr marL="465137" lvl="2" indent="0">
              <a:buNone/>
            </a:pPr>
            <a:endParaRPr lang="en-US" dirty="0" smtClean="0"/>
          </a:p>
          <a:p>
            <a:pPr marL="231775" lvl="1" indent="0">
              <a:buNone/>
            </a:pPr>
            <a:endParaRPr lang="en-US" dirty="0"/>
          </a:p>
          <a:p>
            <a:r>
              <a:rPr lang="en-US" dirty="0" smtClean="0">
                <a:solidFill>
                  <a:srgbClr val="58A62E"/>
                </a:solidFill>
              </a:rPr>
              <a:t>50-100% performance improvement vs.</a:t>
            </a:r>
            <a:br>
              <a:rPr lang="en-US" dirty="0" smtClean="0">
                <a:solidFill>
                  <a:srgbClr val="58A62E"/>
                </a:solidFill>
              </a:rPr>
            </a:br>
            <a:r>
              <a:rPr lang="en-US" dirty="0" smtClean="0">
                <a:solidFill>
                  <a:srgbClr val="58A62E"/>
                </a:solidFill>
              </a:rPr>
              <a:t>non-NUMA aware volume placement</a:t>
            </a:r>
          </a:p>
        </p:txBody>
      </p:sp>
      <p:pic>
        <p:nvPicPr>
          <p:cNvPr id="916" name="Picture 9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617" y="924672"/>
            <a:ext cx="6451600" cy="3513247"/>
          </a:xfrm>
          <a:prstGeom prst="rect">
            <a:avLst/>
          </a:prstGeom>
        </p:spPr>
      </p:pic>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348856128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Localizing I/O – High Availability</a:t>
            </a:r>
            <a:endParaRPr lang="en-US" dirty="0"/>
          </a:p>
        </p:txBody>
      </p:sp>
      <p:sp>
        <p:nvSpPr>
          <p:cNvPr id="3" name="Content Placeholder 2"/>
          <p:cNvSpPr>
            <a:spLocks noGrp="1"/>
          </p:cNvSpPr>
          <p:nvPr>
            <p:ph sz="quarter" idx="13"/>
          </p:nvPr>
        </p:nvSpPr>
        <p:spPr/>
        <p:txBody>
          <a:bodyPr/>
          <a:lstStyle/>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r>
              <a:rPr lang="en-US" dirty="0" smtClean="0"/>
              <a:t>Node locality of volumes must still be maintained</a:t>
            </a:r>
            <a:endParaRPr lang="en-US" dirty="0"/>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12</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8251" y="922841"/>
            <a:ext cx="5376691" cy="3221260"/>
          </a:xfrm>
          <a:prstGeom prst="rect">
            <a:avLst/>
          </a:prstGeom>
        </p:spPr>
      </p:pic>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2637139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Localizing I/O – HA Failover</a:t>
            </a:r>
            <a:endParaRPr lang="en-US" dirty="0"/>
          </a:p>
        </p:txBody>
      </p:sp>
      <p:sp>
        <p:nvSpPr>
          <p:cNvPr id="3" name="Content Placeholder 2"/>
          <p:cNvSpPr>
            <a:spLocks noGrp="1"/>
          </p:cNvSpPr>
          <p:nvPr>
            <p:ph sz="quarter" idx="13"/>
          </p:nvPr>
        </p:nvSpPr>
        <p:spPr/>
        <p:txBody>
          <a:bodyPr/>
          <a:lstStyle/>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r>
              <a:rPr lang="en-US" dirty="0"/>
              <a:t>Node locality maintained</a:t>
            </a:r>
          </a:p>
          <a:p>
            <a:pPr lvl="0"/>
            <a:r>
              <a:rPr lang="en-US" dirty="0" smtClean="0"/>
              <a:t>All available ports are still used</a:t>
            </a:r>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13</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078" y="923156"/>
            <a:ext cx="5291037" cy="3220632"/>
          </a:xfrm>
          <a:prstGeom prst="rect">
            <a:avLst/>
          </a:prstGeom>
        </p:spPr>
      </p:pic>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28974595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Localizing I/O </a:t>
            </a:r>
            <a:r>
              <a:rPr lang="en-US" dirty="0" smtClean="0"/>
              <a:t>– Components</a:t>
            </a:r>
            <a:endParaRPr lang="en-US" dirty="0"/>
          </a:p>
        </p:txBody>
      </p:sp>
      <p:sp>
        <p:nvSpPr>
          <p:cNvPr id="3" name="Content Placeholder 2"/>
          <p:cNvSpPr>
            <a:spLocks noGrp="1"/>
          </p:cNvSpPr>
          <p:nvPr>
            <p:ph sz="quarter" idx="13"/>
          </p:nvPr>
        </p:nvSpPr>
        <p:spPr/>
        <p:txBody>
          <a:bodyPr/>
          <a:lstStyle/>
          <a:p>
            <a:r>
              <a:rPr lang="en-US" dirty="0" smtClean="0"/>
              <a:t>HBA placement</a:t>
            </a:r>
          </a:p>
          <a:p>
            <a:r>
              <a:rPr lang="en-US" dirty="0" smtClean="0">
                <a:latin typeface="+mj-lt"/>
              </a:rPr>
              <a:t>Interrupt affinity</a:t>
            </a:r>
          </a:p>
          <a:p>
            <a:r>
              <a:rPr lang="en-US" dirty="0" smtClean="0">
                <a:latin typeface="+mj-lt"/>
              </a:rPr>
              <a:t>Kernel thread affinity</a:t>
            </a:r>
          </a:p>
          <a:p>
            <a:r>
              <a:rPr lang="en-US" dirty="0" smtClean="0">
                <a:latin typeface="+mj-lt"/>
              </a:rPr>
              <a:t>Application affinity</a:t>
            </a:r>
            <a:endParaRPr lang="pt-BR" dirty="0" smtClean="0">
              <a:latin typeface="+mj-lt"/>
            </a:endParaRPr>
          </a:p>
          <a:p>
            <a:endParaRPr lang="pt-BR" sz="1800" dirty="0" smtClean="0"/>
          </a:p>
          <a:p>
            <a:pPr marL="0" indent="0">
              <a:buNone/>
            </a:pPr>
            <a:r>
              <a:rPr lang="pt-BR" b="1" dirty="0" err="1" smtClean="0"/>
              <a:t>Analyze</a:t>
            </a:r>
            <a:r>
              <a:rPr lang="pt-BR" b="1" dirty="0" smtClean="0"/>
              <a:t> </a:t>
            </a:r>
            <a:r>
              <a:rPr lang="pt-BR" b="1" dirty="0" err="1" smtClean="0"/>
              <a:t>everything</a:t>
            </a:r>
            <a:r>
              <a:rPr lang="pt-BR" b="1" dirty="0" smtClean="0"/>
              <a:t> in </a:t>
            </a:r>
            <a:r>
              <a:rPr lang="pt-BR" b="1" dirty="0" err="1" smtClean="0"/>
              <a:t>the</a:t>
            </a:r>
            <a:r>
              <a:rPr lang="pt-BR" b="1" dirty="0" smtClean="0"/>
              <a:t> data path.</a:t>
            </a:r>
          </a:p>
          <a:p>
            <a:pPr marL="0" indent="0">
              <a:buNone/>
            </a:pPr>
            <a:r>
              <a:rPr lang="pt-BR" b="1" dirty="0" smtClean="0"/>
              <a:t>Localize </a:t>
            </a:r>
            <a:r>
              <a:rPr lang="pt-BR" b="1" dirty="0" err="1" smtClean="0"/>
              <a:t>all</a:t>
            </a:r>
            <a:r>
              <a:rPr lang="pt-BR" b="1" dirty="0" smtClean="0"/>
              <a:t> </a:t>
            </a:r>
            <a:r>
              <a:rPr lang="pt-BR" b="1" dirty="0" err="1" smtClean="0"/>
              <a:t>components</a:t>
            </a:r>
            <a:r>
              <a:rPr lang="pt-BR" b="1" dirty="0" smtClean="0"/>
              <a:t> </a:t>
            </a:r>
            <a:r>
              <a:rPr lang="pt-BR" b="1" dirty="0" err="1" smtClean="0"/>
              <a:t>to</a:t>
            </a:r>
            <a:r>
              <a:rPr lang="pt-BR" b="1" dirty="0" smtClean="0"/>
              <a:t> </a:t>
            </a:r>
            <a:r>
              <a:rPr lang="pt-BR" b="1" dirty="0" err="1" smtClean="0"/>
              <a:t>the</a:t>
            </a:r>
            <a:r>
              <a:rPr lang="pt-BR" b="1" dirty="0" smtClean="0"/>
              <a:t> HBA local nodes.</a:t>
            </a:r>
          </a:p>
          <a:p>
            <a:pPr marL="0" indent="0">
              <a:buNone/>
            </a:pPr>
            <a:r>
              <a:rPr lang="pt-BR" dirty="0" err="1" smtClean="0">
                <a:solidFill>
                  <a:srgbClr val="58A62E"/>
                </a:solidFill>
              </a:rPr>
              <a:t>Reduces</a:t>
            </a:r>
            <a:r>
              <a:rPr lang="pt-BR" dirty="0" smtClean="0">
                <a:solidFill>
                  <a:srgbClr val="58A62E"/>
                </a:solidFill>
              </a:rPr>
              <a:t> </a:t>
            </a:r>
            <a:r>
              <a:rPr lang="pt-BR" dirty="0" err="1" smtClean="0">
                <a:solidFill>
                  <a:srgbClr val="58A62E"/>
                </a:solidFill>
              </a:rPr>
              <a:t>latency</a:t>
            </a:r>
            <a:r>
              <a:rPr lang="pt-BR" dirty="0" smtClean="0">
                <a:solidFill>
                  <a:srgbClr val="58A62E"/>
                </a:solidFill>
              </a:rPr>
              <a:t> </a:t>
            </a:r>
            <a:r>
              <a:rPr lang="pt-BR" dirty="0" err="1" smtClean="0">
                <a:solidFill>
                  <a:srgbClr val="58A62E"/>
                </a:solidFill>
              </a:rPr>
              <a:t>and</a:t>
            </a:r>
            <a:r>
              <a:rPr lang="pt-BR" dirty="0" smtClean="0">
                <a:solidFill>
                  <a:srgbClr val="58A62E"/>
                </a:solidFill>
              </a:rPr>
              <a:t> improves </a:t>
            </a:r>
            <a:r>
              <a:rPr lang="pt-BR" dirty="0" err="1" smtClean="0">
                <a:solidFill>
                  <a:srgbClr val="58A62E"/>
                </a:solidFill>
              </a:rPr>
              <a:t>caching</a:t>
            </a:r>
            <a:endParaRPr lang="pt-BR" sz="1800" dirty="0" smtClean="0">
              <a:solidFill>
                <a:srgbClr val="58A62E"/>
              </a:solidFill>
            </a:endParaRPr>
          </a:p>
          <a:p>
            <a:endParaRPr lang="pt-BR" sz="1800" dirty="0"/>
          </a:p>
          <a:p>
            <a:endParaRPr lang="pt-BR" sz="1800" dirty="0" smtClean="0"/>
          </a:p>
          <a:p>
            <a:endParaRPr lang="pt-BR" sz="1800" dirty="0"/>
          </a:p>
          <a:p>
            <a:endParaRPr lang="pt-BR" sz="1800" dirty="0" smtClean="0"/>
          </a:p>
          <a:p>
            <a:endParaRPr lang="pt-BR" sz="1800" dirty="0"/>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14</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cxnSp>
        <p:nvCxnSpPr>
          <p:cNvPr id="464" name="Straight Connector 463"/>
          <p:cNvCxnSpPr>
            <a:cxnSpLocks noChangeAspect="1"/>
            <a:stCxn id="474" idx="4"/>
          </p:cNvCxnSpPr>
          <p:nvPr/>
        </p:nvCxnSpPr>
        <p:spPr>
          <a:xfrm>
            <a:off x="5651807" y="2079214"/>
            <a:ext cx="1087660" cy="0"/>
          </a:xfrm>
          <a:prstGeom prst="line">
            <a:avLst/>
          </a:prstGeom>
          <a:ln w="381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465" name="Group 464"/>
          <p:cNvGrpSpPr/>
          <p:nvPr/>
        </p:nvGrpSpPr>
        <p:grpSpPr>
          <a:xfrm>
            <a:off x="4606253" y="1481670"/>
            <a:ext cx="1142614" cy="753762"/>
            <a:chOff x="809625" y="2408238"/>
            <a:chExt cx="1125538" cy="706437"/>
          </a:xfrm>
          <a:effectLst/>
          <a:scene3d>
            <a:camera prst="orthographicFront">
              <a:rot lat="0" lon="10800000" rev="0"/>
            </a:camera>
            <a:lightRig rig="threePt" dir="t"/>
          </a:scene3d>
        </p:grpSpPr>
        <p:sp>
          <p:nvSpPr>
            <p:cNvPr id="466"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7"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8"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9"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0"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1"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2"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3"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4"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5"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6"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7"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8"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9"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0"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1"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2"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3"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4"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5"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6"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7"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pic>
        <p:nvPicPr>
          <p:cNvPr id="463" name="Picture 462" descr="co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9112" y="1655640"/>
            <a:ext cx="1334420" cy="721862"/>
          </a:xfrm>
          <a:prstGeom prst="rect">
            <a:avLst/>
          </a:prstGeom>
        </p:spPr>
      </p:pic>
      <p:grpSp>
        <p:nvGrpSpPr>
          <p:cNvPr id="522" name="Group 521"/>
          <p:cNvGrpSpPr>
            <a:grpSpLocks noChangeAspect="1"/>
          </p:cNvGrpSpPr>
          <p:nvPr/>
        </p:nvGrpSpPr>
        <p:grpSpPr>
          <a:xfrm>
            <a:off x="7173572" y="1569406"/>
            <a:ext cx="912538" cy="492639"/>
            <a:chOff x="8148638" y="5156200"/>
            <a:chExt cx="1314450" cy="709613"/>
          </a:xfrm>
        </p:grpSpPr>
        <p:sp>
          <p:nvSpPr>
            <p:cNvPr id="523"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4"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5"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6"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7"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8"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9"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0"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1"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3"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4"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5"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6"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7"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8"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9"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0"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1"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2"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3"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4"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5"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6"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7"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8"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9"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0"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1"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2"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3"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4"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589" name="Group 588"/>
          <p:cNvGrpSpPr>
            <a:grpSpLocks noChangeAspect="1"/>
          </p:cNvGrpSpPr>
          <p:nvPr/>
        </p:nvGrpSpPr>
        <p:grpSpPr>
          <a:xfrm>
            <a:off x="6980459" y="2178736"/>
            <a:ext cx="912538" cy="492639"/>
            <a:chOff x="8148638" y="5156200"/>
            <a:chExt cx="1314450" cy="709613"/>
          </a:xfrm>
        </p:grpSpPr>
        <p:sp>
          <p:nvSpPr>
            <p:cNvPr id="590"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1"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2"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3"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4"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5"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6"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7"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8"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9"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0"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1"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2"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3"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4"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5"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6"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7"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8"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9"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0"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1"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2"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3"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4"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5"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6"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7"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8"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9"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0"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1"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622" name="Group 621"/>
          <p:cNvGrpSpPr>
            <a:grpSpLocks noChangeAspect="1"/>
          </p:cNvGrpSpPr>
          <p:nvPr/>
        </p:nvGrpSpPr>
        <p:grpSpPr>
          <a:xfrm>
            <a:off x="7657655" y="1924833"/>
            <a:ext cx="912538" cy="492639"/>
            <a:chOff x="8148638" y="5156200"/>
            <a:chExt cx="1314450" cy="709613"/>
          </a:xfrm>
        </p:grpSpPr>
        <p:sp>
          <p:nvSpPr>
            <p:cNvPr id="623"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4"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5"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6"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7"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8"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9"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0"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1"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2"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3"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4"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5"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6"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7"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8"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9"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0"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1"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2"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3"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4"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6"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7"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8"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9"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0"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1"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2"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3"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4"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656238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3" descr="DL580 NUMA.png"/>
          <p:cNvPicPr>
            <a:picLocks noChangeAspect="1"/>
          </p:cNvPicPr>
          <p:nvPr/>
        </p:nvPicPr>
        <p:blipFill>
          <a:blip r:embed="rId3">
            <a:extLst>
              <a:ext uri="{28A0092B-C50C-407E-A947-70E740481C1C}">
                <a14:useLocalDpi xmlns:a14="http://schemas.microsoft.com/office/drawing/2010/main" val="0"/>
              </a:ext>
            </a:extLst>
          </a:blip>
          <a:srcRect l="-7881" r="-7881"/>
          <a:stretch>
            <a:fillRect/>
          </a:stretch>
        </p:blipFill>
        <p:spPr>
          <a:xfrm>
            <a:off x="5406387" y="2293664"/>
            <a:ext cx="3415878" cy="1965069"/>
          </a:xfrm>
          <a:prstGeom prst="rect">
            <a:avLst/>
          </a:prstGeom>
        </p:spPr>
      </p:pic>
      <p:sp>
        <p:nvSpPr>
          <p:cNvPr id="7" name="Title 6"/>
          <p:cNvSpPr>
            <a:spLocks noGrp="1"/>
          </p:cNvSpPr>
          <p:nvPr>
            <p:ph type="title"/>
          </p:nvPr>
        </p:nvSpPr>
        <p:spPr/>
        <p:txBody>
          <a:bodyPr/>
          <a:lstStyle/>
          <a:p>
            <a:r>
              <a:rPr lang="en-US" smtClean="0"/>
              <a:t>Discovering Device </a:t>
            </a:r>
            <a:r>
              <a:rPr lang="en-US" dirty="0"/>
              <a:t>Locality</a:t>
            </a:r>
          </a:p>
        </p:txBody>
      </p:sp>
      <p:sp>
        <p:nvSpPr>
          <p:cNvPr id="3" name="Content Placeholder 2"/>
          <p:cNvSpPr>
            <a:spLocks noGrp="1"/>
          </p:cNvSpPr>
          <p:nvPr>
            <p:ph sz="quarter" idx="13"/>
          </p:nvPr>
        </p:nvSpPr>
        <p:spPr/>
        <p:txBody>
          <a:bodyPr/>
          <a:lstStyle/>
          <a:p>
            <a:r>
              <a:rPr lang="en-US" dirty="0" smtClean="0"/>
              <a:t>Devices associated with each volume</a:t>
            </a:r>
            <a:endParaRPr lang="en-US" dirty="0"/>
          </a:p>
          <a:p>
            <a:pPr lvl="1"/>
            <a:r>
              <a:rPr lang="en-US" dirty="0">
                <a:latin typeface="Consolas"/>
                <a:cs typeface="Consolas"/>
              </a:rPr>
              <a:t>multipath –</a:t>
            </a:r>
            <a:r>
              <a:rPr lang="en-US" dirty="0" err="1">
                <a:latin typeface="Consolas"/>
                <a:cs typeface="Consolas"/>
              </a:rPr>
              <a:t>ll</a:t>
            </a:r>
            <a:endParaRPr lang="en-US" dirty="0">
              <a:latin typeface="Consolas"/>
              <a:cs typeface="Consolas"/>
            </a:endParaRPr>
          </a:p>
          <a:p>
            <a:pPr lvl="1"/>
            <a:r>
              <a:rPr lang="en-US" dirty="0" err="1">
                <a:latin typeface="Consolas"/>
                <a:cs typeface="Consolas"/>
              </a:rPr>
              <a:t>ls</a:t>
            </a:r>
            <a:r>
              <a:rPr lang="en-US" dirty="0">
                <a:latin typeface="Consolas"/>
                <a:cs typeface="Consolas"/>
              </a:rPr>
              <a:t> -d /sys/bus/</a:t>
            </a:r>
            <a:r>
              <a:rPr lang="en-US" dirty="0" err="1">
                <a:latin typeface="Consolas"/>
                <a:cs typeface="Consolas"/>
              </a:rPr>
              <a:t>pci</a:t>
            </a:r>
            <a:r>
              <a:rPr lang="en-US" dirty="0">
                <a:latin typeface="Consolas"/>
                <a:cs typeface="Consolas"/>
              </a:rPr>
              <a:t>/devices/*/host*</a:t>
            </a:r>
          </a:p>
          <a:p>
            <a:r>
              <a:rPr lang="en-US" dirty="0" smtClean="0"/>
              <a:t>Device location</a:t>
            </a:r>
          </a:p>
          <a:p>
            <a:pPr lvl="1"/>
            <a:r>
              <a:rPr lang="en-US" dirty="0" err="1" smtClean="0">
                <a:latin typeface="Consolas"/>
                <a:cs typeface="Consolas"/>
              </a:rPr>
              <a:t>dmidecode</a:t>
            </a:r>
            <a:r>
              <a:rPr lang="en-US" dirty="0" smtClean="0">
                <a:latin typeface="Consolas"/>
                <a:cs typeface="Consolas"/>
              </a:rPr>
              <a:t> -t slot</a:t>
            </a:r>
          </a:p>
          <a:p>
            <a:pPr lvl="1"/>
            <a:r>
              <a:rPr lang="en-US" dirty="0" err="1" smtClean="0">
                <a:latin typeface="Consolas"/>
                <a:cs typeface="Consolas"/>
              </a:rPr>
              <a:t>lspci</a:t>
            </a:r>
            <a:r>
              <a:rPr lang="en-US" dirty="0" smtClean="0">
                <a:latin typeface="Consolas"/>
                <a:cs typeface="Consolas"/>
              </a:rPr>
              <a:t> -</a:t>
            </a:r>
            <a:r>
              <a:rPr lang="en-US" dirty="0" err="1" smtClean="0">
                <a:latin typeface="Consolas"/>
                <a:cs typeface="Consolas"/>
              </a:rPr>
              <a:t>tv</a:t>
            </a:r>
            <a:endParaRPr lang="en-US" dirty="0" smtClean="0">
              <a:latin typeface="Consolas"/>
              <a:cs typeface="Consolas"/>
            </a:endParaRPr>
          </a:p>
          <a:p>
            <a:r>
              <a:rPr lang="en-US" dirty="0" smtClean="0"/>
              <a:t>NUMA </a:t>
            </a:r>
            <a:r>
              <a:rPr lang="en-US" dirty="0"/>
              <a:t>node of devices</a:t>
            </a:r>
          </a:p>
          <a:p>
            <a:pPr lvl="1"/>
            <a:r>
              <a:rPr lang="ro-RO" dirty="0">
                <a:latin typeface="Consolas"/>
                <a:cs typeface="Consolas"/>
              </a:rPr>
              <a:t>/sys/devices/pci*/*/numa_node</a:t>
            </a:r>
          </a:p>
          <a:p>
            <a:pPr lvl="1"/>
            <a:endParaRPr lang="en-US" dirty="0" smtClean="0">
              <a:latin typeface="Consolas"/>
              <a:cs typeface="Consolas"/>
            </a:endParaRPr>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15</a:t>
            </a:fld>
            <a:endParaRPr lang="en-US" dirty="0"/>
          </a:p>
        </p:txBody>
      </p:sp>
      <p:sp>
        <p:nvSpPr>
          <p:cNvPr id="10" name="TextBox 9"/>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1" name="TextBox 10"/>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
        <p:nvSpPr>
          <p:cNvPr id="12" name="TextBox 11"/>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4" name="TextBox 3"/>
          <p:cNvSpPr txBox="1"/>
          <p:nvPr/>
        </p:nvSpPr>
        <p:spPr>
          <a:xfrm>
            <a:off x="6942668" y="2268263"/>
            <a:ext cx="325668" cy="369332"/>
          </a:xfrm>
          <a:prstGeom prst="rect">
            <a:avLst/>
          </a:prstGeom>
          <a:noFill/>
        </p:spPr>
        <p:txBody>
          <a:bodyPr wrap="none" rtlCol="0">
            <a:spAutoFit/>
          </a:bodyPr>
          <a:lstStyle/>
          <a:p>
            <a:r>
              <a:rPr lang="en-US" b="1" dirty="0" smtClean="0">
                <a:solidFill>
                  <a:schemeClr val="bg1"/>
                </a:solidFill>
              </a:rPr>
              <a:t>?</a:t>
            </a:r>
            <a:endParaRPr lang="en-US" b="1" dirty="0">
              <a:solidFill>
                <a:schemeClr val="bg1"/>
              </a:solidFill>
            </a:endParaRPr>
          </a:p>
        </p:txBody>
      </p:sp>
      <p:sp>
        <p:nvSpPr>
          <p:cNvPr id="14" name="TextBox 13"/>
          <p:cNvSpPr txBox="1"/>
          <p:nvPr/>
        </p:nvSpPr>
        <p:spPr>
          <a:xfrm>
            <a:off x="6942668" y="3922465"/>
            <a:ext cx="325668" cy="369332"/>
          </a:xfrm>
          <a:prstGeom prst="rect">
            <a:avLst/>
          </a:prstGeom>
          <a:noFill/>
        </p:spPr>
        <p:txBody>
          <a:bodyPr wrap="none" rtlCol="0">
            <a:spAutoFit/>
          </a:bodyPr>
          <a:lstStyle/>
          <a:p>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114627879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Pinning Interrupts</a:t>
            </a:r>
            <a:endParaRPr lang="en-US" dirty="0"/>
          </a:p>
        </p:txBody>
      </p:sp>
      <p:sp>
        <p:nvSpPr>
          <p:cNvPr id="3" name="Content Placeholder 2"/>
          <p:cNvSpPr>
            <a:spLocks noGrp="1"/>
          </p:cNvSpPr>
          <p:nvPr>
            <p:ph sz="quarter" idx="13"/>
          </p:nvPr>
        </p:nvSpPr>
        <p:spPr/>
        <p:txBody>
          <a:bodyPr/>
          <a:lstStyle/>
          <a:p>
            <a:r>
              <a:rPr lang="en-US" dirty="0" smtClean="0"/>
              <a:t>Pin IRQs to the local node</a:t>
            </a:r>
          </a:p>
          <a:p>
            <a:r>
              <a:rPr lang="en-US" dirty="0" smtClean="0"/>
              <a:t>Distribute IRQs between cores in the local node</a:t>
            </a:r>
            <a:endParaRPr lang="pt-BR" sz="1800" dirty="0" smtClean="0">
              <a:latin typeface="Consolas"/>
              <a:cs typeface="Consolas"/>
            </a:endParaRPr>
          </a:p>
          <a:p>
            <a:pPr marL="0" indent="0">
              <a:buNone/>
            </a:pPr>
            <a:r>
              <a:rPr lang="pt-BR" sz="1800" dirty="0" smtClean="0">
                <a:latin typeface="Consolas"/>
                <a:cs typeface="Consolas"/>
              </a:rPr>
              <a:t># </a:t>
            </a:r>
            <a:r>
              <a:rPr lang="pt-BR" sz="1800" dirty="0" err="1" smtClean="0">
                <a:latin typeface="Consolas"/>
                <a:cs typeface="Consolas"/>
              </a:rPr>
              <a:t>grep</a:t>
            </a:r>
            <a:r>
              <a:rPr lang="pt-BR" sz="1800" dirty="0" smtClean="0">
                <a:latin typeface="Consolas"/>
                <a:cs typeface="Consolas"/>
              </a:rPr>
              <a:t> [driver] /</a:t>
            </a:r>
            <a:r>
              <a:rPr lang="pt-BR" sz="1800" dirty="0" err="1" smtClean="0">
                <a:latin typeface="Consolas"/>
                <a:cs typeface="Consolas"/>
              </a:rPr>
              <a:t>proc</a:t>
            </a:r>
            <a:r>
              <a:rPr lang="pt-BR" sz="1800" dirty="0" smtClean="0">
                <a:latin typeface="Consolas"/>
                <a:cs typeface="Consolas"/>
              </a:rPr>
              <a:t>/</a:t>
            </a:r>
            <a:r>
              <a:rPr lang="pt-BR" sz="1800" dirty="0" err="1" smtClean="0">
                <a:latin typeface="Consolas"/>
                <a:cs typeface="Consolas"/>
              </a:rPr>
              <a:t>interrupts</a:t>
            </a:r>
            <a:endParaRPr lang="pt-BR" sz="1800" dirty="0" smtClean="0">
              <a:latin typeface="Consolas"/>
              <a:cs typeface="Consolas"/>
            </a:endParaRPr>
          </a:p>
          <a:p>
            <a:pPr marL="0" indent="0">
              <a:buNone/>
            </a:pPr>
            <a:r>
              <a:rPr lang="pt-BR" sz="1800" dirty="0" smtClean="0">
                <a:latin typeface="Consolas"/>
                <a:cs typeface="Consolas"/>
              </a:rPr>
              <a:t>[num]: ...</a:t>
            </a:r>
          </a:p>
          <a:p>
            <a:pPr marL="0" indent="0">
              <a:buNone/>
            </a:pPr>
            <a:r>
              <a:rPr lang="pt-BR" sz="1800" dirty="0" smtClean="0">
                <a:latin typeface="Consolas"/>
                <a:cs typeface="Consolas"/>
              </a:rPr>
              <a:t># </a:t>
            </a:r>
            <a:r>
              <a:rPr lang="pt-BR" sz="1800" dirty="0" err="1" smtClean="0">
                <a:latin typeface="Consolas"/>
                <a:cs typeface="Consolas"/>
              </a:rPr>
              <a:t>cat</a:t>
            </a:r>
            <a:r>
              <a:rPr lang="pt-BR" sz="1800" dirty="0" smtClean="0">
                <a:latin typeface="Consolas"/>
                <a:cs typeface="Consolas"/>
              </a:rPr>
              <a:t> /</a:t>
            </a:r>
            <a:r>
              <a:rPr lang="pt-BR" sz="1800" dirty="0" err="1" smtClean="0">
                <a:latin typeface="Consolas"/>
                <a:cs typeface="Consolas"/>
              </a:rPr>
              <a:t>proc</a:t>
            </a:r>
            <a:r>
              <a:rPr lang="pt-BR" sz="1800" dirty="0" smtClean="0">
                <a:latin typeface="Consolas"/>
                <a:cs typeface="Consolas"/>
              </a:rPr>
              <a:t>/</a:t>
            </a:r>
            <a:r>
              <a:rPr lang="pt-BR" sz="1800" dirty="0" err="1" smtClean="0">
                <a:latin typeface="Consolas"/>
                <a:cs typeface="Consolas"/>
              </a:rPr>
              <a:t>irq</a:t>
            </a:r>
            <a:r>
              <a:rPr lang="pt-BR" sz="1800" dirty="0" smtClean="0">
                <a:latin typeface="Consolas"/>
                <a:cs typeface="Consolas"/>
              </a:rPr>
              <a:t>/[num]/node</a:t>
            </a:r>
          </a:p>
          <a:p>
            <a:pPr marL="0" indent="0">
              <a:buNone/>
            </a:pPr>
            <a:r>
              <a:rPr lang="pt-BR" sz="1800" dirty="0" smtClean="0">
                <a:latin typeface="Consolas"/>
                <a:cs typeface="Consolas"/>
              </a:rPr>
              <a:t>[node]</a:t>
            </a:r>
          </a:p>
          <a:p>
            <a:pPr marL="0" indent="0">
              <a:buNone/>
            </a:pPr>
            <a:r>
              <a:rPr lang="pt-BR" sz="1800" dirty="0" smtClean="0">
                <a:latin typeface="Consolas"/>
                <a:cs typeface="Consolas"/>
              </a:rPr>
              <a:t># </a:t>
            </a:r>
            <a:r>
              <a:rPr lang="en-US" sz="1800" dirty="0" smtClean="0">
                <a:latin typeface="Consolas"/>
                <a:cs typeface="Consolas"/>
              </a:rPr>
              <a:t>echo [</a:t>
            </a:r>
            <a:r>
              <a:rPr lang="pt-BR" sz="1800" dirty="0" smtClean="0">
                <a:latin typeface="Consolas"/>
                <a:cs typeface="Consolas"/>
              </a:rPr>
              <a:t>CPU </a:t>
            </a:r>
            <a:r>
              <a:rPr lang="pt-BR" sz="1800" dirty="0" err="1" smtClean="0">
                <a:latin typeface="Consolas"/>
                <a:cs typeface="Consolas"/>
              </a:rPr>
              <a:t>mask</a:t>
            </a:r>
            <a:r>
              <a:rPr lang="pt-BR" sz="1800" dirty="0" smtClean="0">
                <a:latin typeface="Consolas"/>
                <a:cs typeface="Consolas"/>
              </a:rPr>
              <a:t>]</a:t>
            </a:r>
            <a:r>
              <a:rPr lang="en-US" sz="1800" dirty="0" smtClean="0">
                <a:latin typeface="Consolas"/>
                <a:cs typeface="Consolas"/>
              </a:rPr>
              <a:t> </a:t>
            </a:r>
            <a:r>
              <a:rPr lang="en-US" sz="1800" dirty="0">
                <a:latin typeface="Consolas"/>
                <a:cs typeface="Consolas"/>
              </a:rPr>
              <a:t>&gt; /</a:t>
            </a:r>
            <a:r>
              <a:rPr lang="en-US" sz="1800" dirty="0" err="1">
                <a:latin typeface="Consolas"/>
                <a:cs typeface="Consolas"/>
              </a:rPr>
              <a:t>proc</a:t>
            </a:r>
            <a:r>
              <a:rPr lang="en-US" sz="1800" dirty="0">
                <a:latin typeface="Consolas"/>
                <a:cs typeface="Consolas"/>
              </a:rPr>
              <a:t>/</a:t>
            </a:r>
            <a:r>
              <a:rPr lang="en-US" sz="1800" dirty="0" err="1">
                <a:latin typeface="Consolas"/>
                <a:cs typeface="Consolas"/>
              </a:rPr>
              <a:t>irq</a:t>
            </a:r>
            <a:r>
              <a:rPr lang="en-US" sz="1800" dirty="0" smtClean="0">
                <a:latin typeface="Consolas"/>
                <a:cs typeface="Consolas"/>
              </a:rPr>
              <a:t>/[</a:t>
            </a:r>
            <a:r>
              <a:rPr lang="en-US" sz="1800" dirty="0" err="1" smtClean="0">
                <a:latin typeface="Consolas"/>
                <a:cs typeface="Consolas"/>
              </a:rPr>
              <a:t>num</a:t>
            </a:r>
            <a:r>
              <a:rPr lang="en-US" sz="1800" dirty="0" smtClean="0">
                <a:latin typeface="Consolas"/>
                <a:cs typeface="Consolas"/>
              </a:rPr>
              <a:t>]/</a:t>
            </a:r>
            <a:r>
              <a:rPr lang="en-US" sz="1800" dirty="0" err="1" smtClean="0">
                <a:latin typeface="Consolas"/>
                <a:cs typeface="Consolas"/>
              </a:rPr>
              <a:t>smp_affinity</a:t>
            </a:r>
            <a:endParaRPr lang="en-US" sz="1800" dirty="0" smtClean="0">
              <a:latin typeface="Consolas"/>
              <a:cs typeface="Consolas"/>
            </a:endParaRPr>
          </a:p>
          <a:p>
            <a:pPr marL="0" indent="0">
              <a:buNone/>
            </a:pPr>
            <a:endParaRPr lang="en-US" sz="1800" dirty="0">
              <a:latin typeface="Consolas"/>
              <a:cs typeface="Consolas"/>
            </a:endParaRPr>
          </a:p>
          <a:p>
            <a:pPr marL="0" indent="0">
              <a:buNone/>
            </a:pPr>
            <a:r>
              <a:rPr lang="en-US" dirty="0" smtClean="0">
                <a:solidFill>
                  <a:srgbClr val="58A62E"/>
                </a:solidFill>
                <a:latin typeface="+mj-lt"/>
                <a:cs typeface="Consolas"/>
              </a:rPr>
              <a:t>~100% improvement</a:t>
            </a:r>
          </a:p>
          <a:p>
            <a:pPr marL="0" indent="0">
              <a:buNone/>
            </a:pPr>
            <a:r>
              <a:rPr lang="en-US" dirty="0" smtClean="0">
                <a:solidFill>
                  <a:srgbClr val="58A62E"/>
                </a:solidFill>
                <a:latin typeface="+mj-lt"/>
                <a:cs typeface="Consolas"/>
              </a:rPr>
              <a:t>Reduces latency &amp; CPU contention, improves caching</a:t>
            </a:r>
            <a:endParaRPr lang="pt-BR" dirty="0" smtClean="0"/>
          </a:p>
          <a:p>
            <a:endParaRPr lang="pt-BR" sz="1800" dirty="0"/>
          </a:p>
          <a:p>
            <a:endParaRPr lang="pt-BR" sz="1800" dirty="0" smtClean="0"/>
          </a:p>
          <a:p>
            <a:endParaRPr lang="pt-BR" sz="1800" dirty="0"/>
          </a:p>
          <a:p>
            <a:endParaRPr lang="pt-BR" sz="1800" dirty="0" smtClean="0"/>
          </a:p>
          <a:p>
            <a:endParaRPr lang="pt-BR" sz="1800" dirty="0"/>
          </a:p>
          <a:p>
            <a:endParaRPr lang="pt-BR" sz="1800" dirty="0" smtClean="0"/>
          </a:p>
          <a:p>
            <a:endParaRPr lang="pt-BR" sz="1800" dirty="0"/>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16</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pic>
        <p:nvPicPr>
          <p:cNvPr id="15" name="Picture 14" descr="co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0438" y="2067250"/>
            <a:ext cx="2476913" cy="1339900"/>
          </a:xfrm>
          <a:prstGeom prst="rect">
            <a:avLst/>
          </a:prstGeom>
        </p:spPr>
      </p:pic>
      <p:sp>
        <p:nvSpPr>
          <p:cNvPr id="4" name="TextBox 3"/>
          <p:cNvSpPr txBox="1"/>
          <p:nvPr/>
        </p:nvSpPr>
        <p:spPr>
          <a:xfrm>
            <a:off x="6392337" y="2392176"/>
            <a:ext cx="398629" cy="246221"/>
          </a:xfrm>
          <a:prstGeom prst="rect">
            <a:avLst/>
          </a:prstGeom>
          <a:noFill/>
        </p:spPr>
        <p:txBody>
          <a:bodyPr wrap="none" rtlCol="0">
            <a:spAutoFit/>
          </a:bodyPr>
          <a:lstStyle/>
          <a:p>
            <a:r>
              <a:rPr lang="en-US" sz="1000" dirty="0" smtClean="0">
                <a:solidFill>
                  <a:srgbClr val="FFFFFF"/>
                </a:solidFill>
              </a:rPr>
              <a:t>120</a:t>
            </a:r>
            <a:endParaRPr lang="en-US" sz="1000" dirty="0">
              <a:solidFill>
                <a:srgbClr val="FFFFFF"/>
              </a:solidFill>
            </a:endParaRPr>
          </a:p>
        </p:txBody>
      </p:sp>
      <p:sp>
        <p:nvSpPr>
          <p:cNvPr id="18" name="TextBox 17"/>
          <p:cNvSpPr txBox="1"/>
          <p:nvPr/>
        </p:nvSpPr>
        <p:spPr>
          <a:xfrm>
            <a:off x="6946216" y="2206594"/>
            <a:ext cx="398629" cy="246221"/>
          </a:xfrm>
          <a:prstGeom prst="rect">
            <a:avLst/>
          </a:prstGeom>
          <a:noFill/>
        </p:spPr>
        <p:txBody>
          <a:bodyPr wrap="none" rtlCol="0">
            <a:spAutoFit/>
          </a:bodyPr>
          <a:lstStyle/>
          <a:p>
            <a:r>
              <a:rPr lang="en-US" sz="1000" dirty="0" smtClean="0">
                <a:solidFill>
                  <a:srgbClr val="FFFFFF"/>
                </a:solidFill>
              </a:rPr>
              <a:t>122</a:t>
            </a:r>
            <a:endParaRPr lang="en-US" sz="1000" dirty="0">
              <a:solidFill>
                <a:srgbClr val="FFFFFF"/>
              </a:solidFill>
            </a:endParaRPr>
          </a:p>
        </p:txBody>
      </p:sp>
      <p:sp>
        <p:nvSpPr>
          <p:cNvPr id="19" name="TextBox 18"/>
          <p:cNvSpPr txBox="1"/>
          <p:nvPr/>
        </p:nvSpPr>
        <p:spPr>
          <a:xfrm>
            <a:off x="6617391" y="2235197"/>
            <a:ext cx="398629" cy="246221"/>
          </a:xfrm>
          <a:prstGeom prst="rect">
            <a:avLst/>
          </a:prstGeom>
          <a:noFill/>
        </p:spPr>
        <p:txBody>
          <a:bodyPr wrap="none" rtlCol="0">
            <a:spAutoFit/>
          </a:bodyPr>
          <a:lstStyle/>
          <a:p>
            <a:r>
              <a:rPr lang="en-US" sz="1000" dirty="0" smtClean="0">
                <a:solidFill>
                  <a:srgbClr val="FFFFFF"/>
                </a:solidFill>
              </a:rPr>
              <a:t>121</a:t>
            </a:r>
            <a:endParaRPr lang="en-US" sz="1000" dirty="0">
              <a:solidFill>
                <a:srgbClr val="FFFFFF"/>
              </a:solidFill>
            </a:endParaRPr>
          </a:p>
        </p:txBody>
      </p:sp>
      <p:sp>
        <p:nvSpPr>
          <p:cNvPr id="20" name="TextBox 19"/>
          <p:cNvSpPr txBox="1"/>
          <p:nvPr/>
        </p:nvSpPr>
        <p:spPr>
          <a:xfrm>
            <a:off x="7260069" y="2277532"/>
            <a:ext cx="398629" cy="246221"/>
          </a:xfrm>
          <a:prstGeom prst="rect">
            <a:avLst/>
          </a:prstGeom>
          <a:noFill/>
        </p:spPr>
        <p:txBody>
          <a:bodyPr wrap="none" rtlCol="0">
            <a:spAutoFit/>
          </a:bodyPr>
          <a:lstStyle/>
          <a:p>
            <a:r>
              <a:rPr lang="en-US" sz="1000" dirty="0" smtClean="0">
                <a:solidFill>
                  <a:srgbClr val="FFFFFF"/>
                </a:solidFill>
              </a:rPr>
              <a:t>123</a:t>
            </a:r>
            <a:endParaRPr lang="en-US" sz="1000" dirty="0">
              <a:solidFill>
                <a:srgbClr val="FFFFFF"/>
              </a:solidFill>
            </a:endParaRPr>
          </a:p>
        </p:txBody>
      </p:sp>
      <p:sp>
        <p:nvSpPr>
          <p:cNvPr id="23" name="TextBox 22"/>
          <p:cNvSpPr txBox="1"/>
          <p:nvPr/>
        </p:nvSpPr>
        <p:spPr>
          <a:xfrm>
            <a:off x="7412469" y="2429932"/>
            <a:ext cx="312906" cy="246221"/>
          </a:xfrm>
          <a:prstGeom prst="rect">
            <a:avLst/>
          </a:prstGeom>
          <a:noFill/>
        </p:spPr>
        <p:txBody>
          <a:bodyPr wrap="none" rtlCol="0">
            <a:spAutoFit/>
          </a:bodyPr>
          <a:lstStyle/>
          <a:p>
            <a:r>
              <a:rPr lang="en-US" sz="1000" dirty="0" smtClean="0">
                <a:solidFill>
                  <a:srgbClr val="FFFFFF"/>
                </a:solidFill>
              </a:rPr>
              <a:t>…</a:t>
            </a:r>
            <a:endParaRPr lang="en-US" sz="1000" dirty="0">
              <a:solidFill>
                <a:srgbClr val="FFFFFF"/>
              </a:solidFill>
            </a:endParaRPr>
          </a:p>
        </p:txBody>
      </p:sp>
    </p:spTree>
    <p:extLst>
      <p:ext uri="{BB962C8B-B14F-4D97-AF65-F5344CB8AC3E}">
        <p14:creationId xmlns:p14="http://schemas.microsoft.com/office/powerpoint/2010/main" val="268887365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i="1" dirty="0" smtClean="0"/>
              <a:t>Persistently</a:t>
            </a:r>
            <a:r>
              <a:rPr lang="en-US" dirty="0" smtClean="0"/>
              <a:t> Pinning Interrupts</a:t>
            </a:r>
            <a:endParaRPr lang="en-US" dirty="0"/>
          </a:p>
        </p:txBody>
      </p:sp>
      <p:sp>
        <p:nvSpPr>
          <p:cNvPr id="3" name="Content Placeholder 2"/>
          <p:cNvSpPr>
            <a:spLocks noGrp="1"/>
          </p:cNvSpPr>
          <p:nvPr>
            <p:ph sz="quarter" idx="13"/>
          </p:nvPr>
        </p:nvSpPr>
        <p:spPr/>
        <p:txBody>
          <a:bodyPr/>
          <a:lstStyle/>
          <a:p>
            <a:r>
              <a:rPr lang="en-US" dirty="0" err="1" smtClean="0"/>
              <a:t>irqbalance</a:t>
            </a:r>
            <a:r>
              <a:rPr lang="en-US" dirty="0"/>
              <a:t>:</a:t>
            </a:r>
            <a:r>
              <a:rPr lang="en-US" dirty="0" smtClean="0"/>
              <a:t> run-time load balancing</a:t>
            </a:r>
            <a:endParaRPr lang="en-US" dirty="0"/>
          </a:p>
          <a:p>
            <a:pPr lvl="1"/>
            <a:r>
              <a:rPr lang="en-US" dirty="0" smtClean="0"/>
              <a:t>Mixed results</a:t>
            </a:r>
          </a:p>
          <a:p>
            <a:pPr lvl="1"/>
            <a:r>
              <a:rPr lang="en-US" dirty="0" smtClean="0"/>
              <a:t>Better with RHEL 6.4 + kernel update + </a:t>
            </a:r>
            <a:r>
              <a:rPr lang="en-US" dirty="0"/>
              <a:t>Sandy </a:t>
            </a:r>
            <a:r>
              <a:rPr lang="en-US" dirty="0" smtClean="0"/>
              <a:t>Bridge</a:t>
            </a:r>
          </a:p>
          <a:p>
            <a:r>
              <a:rPr lang="en-US" dirty="0" smtClean="0"/>
              <a:t>Customized </a:t>
            </a:r>
            <a:r>
              <a:rPr lang="en-US" dirty="0" err="1" smtClean="0"/>
              <a:t>i</a:t>
            </a:r>
            <a:r>
              <a:rPr lang="pt-BR" dirty="0" err="1" smtClean="0"/>
              <a:t>nit</a:t>
            </a:r>
            <a:r>
              <a:rPr lang="pt-BR" dirty="0" smtClean="0"/>
              <a:t> </a:t>
            </a:r>
            <a:r>
              <a:rPr lang="pt-BR" dirty="0" err="1" smtClean="0"/>
              <a:t>service</a:t>
            </a:r>
            <a:r>
              <a:rPr lang="pt-BR" dirty="0" smtClean="0"/>
              <a:t> </a:t>
            </a:r>
            <a:r>
              <a:rPr lang="pt-BR" dirty="0" err="1" smtClean="0"/>
              <a:t>to</a:t>
            </a:r>
            <a:r>
              <a:rPr lang="pt-BR" dirty="0" smtClean="0"/>
              <a:t> set </a:t>
            </a:r>
            <a:r>
              <a:rPr lang="pt-BR" dirty="0" err="1" smtClean="0"/>
              <a:t>affinity</a:t>
            </a:r>
            <a:r>
              <a:rPr lang="pt-BR" dirty="0" smtClean="0"/>
              <a:t> </a:t>
            </a:r>
            <a:r>
              <a:rPr lang="pt-BR" dirty="0" err="1" smtClean="0"/>
              <a:t>on</a:t>
            </a:r>
            <a:r>
              <a:rPr lang="pt-BR" dirty="0" smtClean="0"/>
              <a:t> boot</a:t>
            </a:r>
          </a:p>
          <a:p>
            <a:pPr lvl="1"/>
            <a:r>
              <a:rPr lang="pt-BR" dirty="0" smtClean="0"/>
              <a:t>Best </a:t>
            </a:r>
            <a:r>
              <a:rPr lang="pt-BR" dirty="0" err="1" smtClean="0"/>
              <a:t>results</a:t>
            </a:r>
            <a:r>
              <a:rPr lang="pt-BR" dirty="0" smtClean="0"/>
              <a:t> for a </a:t>
            </a:r>
            <a:r>
              <a:rPr lang="pt-BR" dirty="0" err="1" smtClean="0"/>
              <a:t>known</a:t>
            </a:r>
            <a:r>
              <a:rPr lang="pt-BR" dirty="0" smtClean="0"/>
              <a:t> </a:t>
            </a:r>
            <a:r>
              <a:rPr lang="pt-BR" dirty="0" err="1" smtClean="0"/>
              <a:t>application</a:t>
            </a:r>
            <a:endParaRPr lang="pt-BR" dirty="0" smtClean="0"/>
          </a:p>
          <a:p>
            <a:pPr marL="231775" lvl="1" indent="0">
              <a:buNone/>
            </a:pPr>
            <a:endParaRPr lang="pt-BR" dirty="0" smtClean="0"/>
          </a:p>
          <a:p>
            <a:endParaRPr lang="pt-BR" dirty="0"/>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17</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393283182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Driver Kernel Thread Affinity</a:t>
            </a:r>
            <a:endParaRPr lang="en-US" dirty="0"/>
          </a:p>
        </p:txBody>
      </p:sp>
      <p:sp>
        <p:nvSpPr>
          <p:cNvPr id="3" name="Content Placeholder 2"/>
          <p:cNvSpPr>
            <a:spLocks noGrp="1"/>
          </p:cNvSpPr>
          <p:nvPr>
            <p:ph sz="quarter" idx="13"/>
          </p:nvPr>
        </p:nvSpPr>
        <p:spPr/>
        <p:txBody>
          <a:bodyPr/>
          <a:lstStyle/>
          <a:p>
            <a:pPr lvl="0"/>
            <a:r>
              <a:rPr lang="en-US" dirty="0" smtClean="0"/>
              <a:t>Sometimes handled by Linux drivers</a:t>
            </a:r>
          </a:p>
          <a:p>
            <a:pPr lvl="0"/>
            <a:r>
              <a:rPr lang="en-US" dirty="0" smtClean="0"/>
              <a:t>Verify and adjust</a:t>
            </a:r>
            <a:br>
              <a:rPr lang="en-US" dirty="0" smtClean="0"/>
            </a:br>
            <a:endParaRPr lang="en-US" sz="1800" dirty="0" smtClean="0">
              <a:cs typeface="Consolas"/>
            </a:endParaRPr>
          </a:p>
          <a:p>
            <a:pPr marL="0" lvl="0" indent="0">
              <a:buNone/>
            </a:pPr>
            <a:r>
              <a:rPr lang="en-US" sz="1800" dirty="0" smtClean="0">
                <a:latin typeface="Consolas"/>
                <a:cs typeface="Consolas"/>
              </a:rPr>
              <a:t># </a:t>
            </a:r>
            <a:r>
              <a:rPr lang="en-US" sz="1800" dirty="0" err="1" smtClean="0">
                <a:latin typeface="Consolas"/>
                <a:cs typeface="Consolas"/>
              </a:rPr>
              <a:t>taskset</a:t>
            </a:r>
            <a:r>
              <a:rPr lang="en-US" sz="1800" dirty="0" smtClean="0">
                <a:latin typeface="Consolas"/>
                <a:cs typeface="Consolas"/>
              </a:rPr>
              <a:t> -p -c [</a:t>
            </a:r>
            <a:r>
              <a:rPr lang="en-US" sz="1800" dirty="0" err="1" smtClean="0">
                <a:latin typeface="Consolas"/>
                <a:cs typeface="Consolas"/>
              </a:rPr>
              <a:t>cpumask</a:t>
            </a:r>
            <a:r>
              <a:rPr lang="en-US" sz="1800" dirty="0" smtClean="0">
                <a:latin typeface="Consolas"/>
                <a:cs typeface="Consolas"/>
              </a:rPr>
              <a:t>] [</a:t>
            </a:r>
            <a:r>
              <a:rPr lang="en-US" sz="1800" dirty="0" err="1" smtClean="0">
                <a:latin typeface="Consolas"/>
                <a:cs typeface="Consolas"/>
              </a:rPr>
              <a:t>pid</a:t>
            </a:r>
            <a:r>
              <a:rPr lang="en-US" sz="1800" dirty="0" smtClean="0">
                <a:latin typeface="Consolas"/>
                <a:cs typeface="Consolas"/>
              </a:rPr>
              <a:t>]</a:t>
            </a:r>
          </a:p>
          <a:p>
            <a:pPr marL="0" lvl="0" indent="0">
              <a:buNone/>
            </a:pPr>
            <a:r>
              <a:rPr lang="en-US" sz="1800" dirty="0" err="1">
                <a:latin typeface="Consolas"/>
                <a:cs typeface="Consolas"/>
              </a:rPr>
              <a:t>pid</a:t>
            </a:r>
            <a:r>
              <a:rPr lang="en-US" sz="1800" dirty="0">
                <a:latin typeface="Consolas"/>
                <a:cs typeface="Consolas"/>
              </a:rPr>
              <a:t> </a:t>
            </a:r>
            <a:r>
              <a:rPr lang="en-US" sz="1800" dirty="0" smtClean="0">
                <a:latin typeface="Consolas"/>
                <a:cs typeface="Consolas"/>
              </a:rPr>
              <a:t>[</a:t>
            </a:r>
            <a:r>
              <a:rPr lang="en-US" sz="1800" dirty="0" err="1" smtClean="0">
                <a:latin typeface="Consolas"/>
                <a:cs typeface="Consolas"/>
              </a:rPr>
              <a:t>pid</a:t>
            </a:r>
            <a:r>
              <a:rPr lang="en-US" sz="1800" dirty="0" smtClean="0">
                <a:latin typeface="Consolas"/>
                <a:cs typeface="Consolas"/>
              </a:rPr>
              <a:t>]'s </a:t>
            </a:r>
            <a:r>
              <a:rPr lang="en-US" sz="1800" dirty="0">
                <a:latin typeface="Consolas"/>
                <a:cs typeface="Consolas"/>
              </a:rPr>
              <a:t>current affinity list: 0-159</a:t>
            </a:r>
          </a:p>
          <a:p>
            <a:pPr marL="0" lvl="0" indent="0">
              <a:buNone/>
            </a:pPr>
            <a:r>
              <a:rPr lang="en-US" sz="1800" dirty="0" err="1" smtClean="0">
                <a:latin typeface="Consolas"/>
                <a:cs typeface="Consolas"/>
              </a:rPr>
              <a:t>pid</a:t>
            </a:r>
            <a:r>
              <a:rPr lang="en-US" sz="1800" dirty="0" smtClean="0">
                <a:latin typeface="Consolas"/>
                <a:cs typeface="Consolas"/>
              </a:rPr>
              <a:t> [</a:t>
            </a:r>
            <a:r>
              <a:rPr lang="en-US" sz="1800" dirty="0" err="1" smtClean="0">
                <a:latin typeface="Consolas"/>
                <a:cs typeface="Consolas"/>
              </a:rPr>
              <a:t>pid</a:t>
            </a:r>
            <a:r>
              <a:rPr lang="en-US" sz="1800" dirty="0" smtClean="0">
                <a:latin typeface="Consolas"/>
                <a:cs typeface="Consolas"/>
              </a:rPr>
              <a:t>]'s </a:t>
            </a:r>
            <a:r>
              <a:rPr lang="en-US" sz="1800" dirty="0">
                <a:latin typeface="Consolas"/>
                <a:cs typeface="Consolas"/>
              </a:rPr>
              <a:t>new affinity list: </a:t>
            </a:r>
            <a:r>
              <a:rPr lang="en-US" sz="1800" dirty="0" smtClean="0">
                <a:latin typeface="Consolas"/>
                <a:cs typeface="Consolas"/>
              </a:rPr>
              <a:t>20-29</a:t>
            </a:r>
            <a:endParaRPr lang="en-US" sz="1800" dirty="0">
              <a:latin typeface="Consolas"/>
              <a:cs typeface="Consolas"/>
            </a:endParaRPr>
          </a:p>
          <a:p>
            <a:pPr marL="0" lvl="0" indent="0">
              <a:buNone/>
            </a:pPr>
            <a:endParaRPr lang="en-US" sz="1800" dirty="0" smtClean="0">
              <a:latin typeface="Consolas"/>
              <a:cs typeface="Consolas"/>
            </a:endParaRPr>
          </a:p>
          <a:p>
            <a:pPr marL="0" lvl="0" indent="0">
              <a:buNone/>
            </a:pPr>
            <a:endParaRPr lang="en-US" dirty="0" smtClean="0"/>
          </a:p>
          <a:p>
            <a:pPr lvl="0"/>
            <a:endParaRPr lang="en-US" dirty="0"/>
          </a:p>
          <a:p>
            <a:pPr lvl="6"/>
            <a:endParaRPr lang="en-US" dirty="0"/>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18</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39572694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Block Device Tuning</a:t>
            </a:r>
            <a:endParaRPr lang="en-US" dirty="0"/>
          </a:p>
        </p:txBody>
      </p:sp>
      <p:sp>
        <p:nvSpPr>
          <p:cNvPr id="3" name="Content Placeholder 2"/>
          <p:cNvSpPr>
            <a:spLocks noGrp="1"/>
          </p:cNvSpPr>
          <p:nvPr>
            <p:ph sz="quarter" idx="13"/>
          </p:nvPr>
        </p:nvSpPr>
        <p:spPr/>
        <p:txBody>
          <a:bodyPr/>
          <a:lstStyle/>
          <a:p>
            <a:pPr marL="0" lvl="0" indent="0">
              <a:buNone/>
            </a:pPr>
            <a:r>
              <a:rPr lang="en-US" sz="1800" dirty="0" smtClean="0">
                <a:latin typeface="Consolas"/>
                <a:cs typeface="Consolas"/>
              </a:rPr>
              <a:t># echo </a:t>
            </a:r>
            <a:r>
              <a:rPr lang="en-US" sz="1800" dirty="0" err="1">
                <a:latin typeface="Consolas"/>
                <a:cs typeface="Consolas"/>
              </a:rPr>
              <a:t>noop</a:t>
            </a:r>
            <a:r>
              <a:rPr lang="en-US" sz="1800" dirty="0">
                <a:latin typeface="Consolas"/>
                <a:cs typeface="Consolas"/>
              </a:rPr>
              <a:t> &gt; /sys/block</a:t>
            </a:r>
            <a:r>
              <a:rPr lang="en-US" sz="1800" dirty="0" smtClean="0">
                <a:latin typeface="Consolas"/>
                <a:cs typeface="Consolas"/>
              </a:rPr>
              <a:t>/[device</a:t>
            </a:r>
            <a:r>
              <a:rPr lang="en-US" sz="1800" dirty="0">
                <a:latin typeface="Consolas"/>
                <a:cs typeface="Consolas"/>
              </a:rPr>
              <a:t>]</a:t>
            </a:r>
            <a:r>
              <a:rPr lang="en-US" sz="1800" dirty="0" smtClean="0">
                <a:latin typeface="Consolas"/>
                <a:cs typeface="Consolas"/>
              </a:rPr>
              <a:t>/</a:t>
            </a:r>
            <a:r>
              <a:rPr lang="en-US" sz="1800" dirty="0">
                <a:latin typeface="Consolas"/>
                <a:cs typeface="Consolas"/>
              </a:rPr>
              <a:t>queue/</a:t>
            </a:r>
            <a:r>
              <a:rPr lang="en-US" sz="1800" dirty="0" smtClean="0">
                <a:latin typeface="Consolas"/>
                <a:cs typeface="Consolas"/>
              </a:rPr>
              <a:t>scheduler</a:t>
            </a:r>
          </a:p>
          <a:p>
            <a:pPr lvl="1"/>
            <a:r>
              <a:rPr lang="en-US" sz="2000" dirty="0" smtClean="0">
                <a:solidFill>
                  <a:srgbClr val="58A62E"/>
                </a:solidFill>
                <a:latin typeface="+mn-lt"/>
                <a:cs typeface="Consolas"/>
              </a:rPr>
              <a:t>10% improvement</a:t>
            </a:r>
            <a:endParaRPr lang="en-US" sz="1800" dirty="0" smtClean="0">
              <a:latin typeface="+mn-lt"/>
              <a:cs typeface="Consolas"/>
            </a:endParaRPr>
          </a:p>
          <a:p>
            <a:pPr marL="0" lvl="0" indent="0">
              <a:buNone/>
            </a:pPr>
            <a:r>
              <a:rPr lang="en-US" sz="1800" dirty="0" smtClean="0">
                <a:latin typeface="Consolas"/>
                <a:cs typeface="Consolas"/>
              </a:rPr>
              <a:t># echo 0 &gt; </a:t>
            </a:r>
            <a:r>
              <a:rPr lang="en-US" sz="1800" dirty="0">
                <a:latin typeface="Consolas"/>
                <a:cs typeface="Consolas"/>
              </a:rPr>
              <a:t>/sys/block</a:t>
            </a:r>
            <a:r>
              <a:rPr lang="en-US" sz="1800" dirty="0" smtClean="0">
                <a:latin typeface="Consolas"/>
                <a:cs typeface="Consolas"/>
              </a:rPr>
              <a:t>/[device</a:t>
            </a:r>
            <a:r>
              <a:rPr lang="en-US" sz="1800" dirty="0">
                <a:latin typeface="Consolas"/>
                <a:cs typeface="Consolas"/>
              </a:rPr>
              <a:t>]</a:t>
            </a:r>
            <a:r>
              <a:rPr lang="en-US" sz="1800" dirty="0" smtClean="0">
                <a:latin typeface="Consolas"/>
                <a:cs typeface="Consolas"/>
              </a:rPr>
              <a:t>/</a:t>
            </a:r>
            <a:r>
              <a:rPr lang="en-US" sz="1800" dirty="0">
                <a:latin typeface="Consolas"/>
                <a:cs typeface="Consolas"/>
              </a:rPr>
              <a:t>queue</a:t>
            </a:r>
            <a:r>
              <a:rPr lang="en-US" sz="1800" dirty="0" smtClean="0">
                <a:latin typeface="Consolas"/>
                <a:cs typeface="Consolas"/>
              </a:rPr>
              <a:t>/</a:t>
            </a:r>
            <a:r>
              <a:rPr lang="en-US" sz="1800" dirty="0" err="1" smtClean="0">
                <a:latin typeface="Consolas"/>
                <a:cs typeface="Consolas"/>
              </a:rPr>
              <a:t>add_random</a:t>
            </a:r>
            <a:endParaRPr lang="en-US" sz="1800" dirty="0" smtClean="0">
              <a:latin typeface="Consolas"/>
              <a:cs typeface="Consolas"/>
            </a:endParaRPr>
          </a:p>
          <a:p>
            <a:pPr lvl="1"/>
            <a:r>
              <a:rPr lang="en-US" sz="2000" dirty="0" smtClean="0">
                <a:solidFill>
                  <a:srgbClr val="58A62E"/>
                </a:solidFill>
                <a:latin typeface="+mn-lt"/>
                <a:cs typeface="Consolas"/>
              </a:rPr>
              <a:t>10% improvement</a:t>
            </a:r>
            <a:endParaRPr lang="en-US" sz="1800" dirty="0">
              <a:cs typeface="Consolas"/>
            </a:endParaRPr>
          </a:p>
          <a:p>
            <a:pPr marL="0" lvl="0" indent="0">
              <a:buNone/>
            </a:pPr>
            <a:r>
              <a:rPr lang="en-US" sz="1800" dirty="0">
                <a:latin typeface="Consolas"/>
                <a:cs typeface="Consolas"/>
              </a:rPr>
              <a:t># echo 2 &gt; /sys/block/[device]/queue/</a:t>
            </a:r>
            <a:r>
              <a:rPr lang="en-US" sz="1800" dirty="0" err="1">
                <a:latin typeface="Consolas"/>
                <a:cs typeface="Consolas"/>
              </a:rPr>
              <a:t>rq_affinity</a:t>
            </a:r>
            <a:endParaRPr lang="en-US" sz="1800" dirty="0">
              <a:latin typeface="Consolas"/>
              <a:cs typeface="Consolas"/>
            </a:endParaRPr>
          </a:p>
          <a:p>
            <a:pPr lvl="1"/>
            <a:r>
              <a:rPr lang="en-US" sz="2000" dirty="0">
                <a:solidFill>
                  <a:srgbClr val="58A62E"/>
                </a:solidFill>
                <a:cs typeface="Consolas"/>
              </a:rPr>
              <a:t>5% </a:t>
            </a:r>
            <a:r>
              <a:rPr lang="en-US" sz="2000" dirty="0" smtClean="0">
                <a:solidFill>
                  <a:srgbClr val="58A62E"/>
                </a:solidFill>
                <a:cs typeface="Consolas"/>
              </a:rPr>
              <a:t>improvement</a:t>
            </a:r>
            <a:endParaRPr lang="en-US" sz="1800" dirty="0">
              <a:cs typeface="Consolas"/>
            </a:endParaRPr>
          </a:p>
          <a:p>
            <a:pPr marL="0" lvl="0" indent="0">
              <a:buNone/>
            </a:pPr>
            <a:r>
              <a:rPr lang="en-US" sz="1800" dirty="0">
                <a:latin typeface="Consolas"/>
                <a:cs typeface="Consolas"/>
              </a:rPr>
              <a:t># </a:t>
            </a:r>
            <a:r>
              <a:rPr lang="en-US" sz="1800" dirty="0" smtClean="0">
                <a:latin typeface="Consolas"/>
                <a:cs typeface="Consolas"/>
              </a:rPr>
              <a:t>echo [0 or 1] &gt; /</a:t>
            </a:r>
            <a:r>
              <a:rPr lang="en-US" sz="1800" dirty="0">
                <a:latin typeface="Consolas"/>
                <a:cs typeface="Consolas"/>
              </a:rPr>
              <a:t>sys/block/[device]/queue</a:t>
            </a:r>
            <a:r>
              <a:rPr lang="en-US" sz="1800" dirty="0" smtClean="0">
                <a:latin typeface="Consolas"/>
                <a:cs typeface="Consolas"/>
              </a:rPr>
              <a:t>/rotational</a:t>
            </a:r>
            <a:endParaRPr lang="en-US" sz="1800" dirty="0">
              <a:latin typeface="Consolas"/>
              <a:cs typeface="Consolas"/>
            </a:endParaRPr>
          </a:p>
          <a:p>
            <a:pPr lvl="1"/>
            <a:r>
              <a:rPr lang="en-US" sz="2000" dirty="0" smtClean="0">
                <a:cs typeface="Consolas"/>
              </a:rPr>
              <a:t>Mixed results</a:t>
            </a:r>
          </a:p>
          <a:p>
            <a:pPr lvl="1"/>
            <a:endParaRPr lang="en-US" sz="2000" dirty="0">
              <a:cs typeface="Consolas"/>
            </a:endParaRPr>
          </a:p>
          <a:p>
            <a:pPr marL="231775" lvl="1" indent="0">
              <a:buNone/>
            </a:pPr>
            <a:r>
              <a:rPr lang="en-US" sz="2400" dirty="0" smtClean="0">
                <a:solidFill>
                  <a:schemeClr val="accent5"/>
                </a:solidFill>
                <a:cs typeface="Consolas"/>
              </a:rPr>
              <a:t>Reduces latency and CPU utilization</a:t>
            </a:r>
            <a:endParaRPr lang="en-US" sz="2400" dirty="0">
              <a:solidFill>
                <a:schemeClr val="accent5"/>
              </a:solidFill>
              <a:cs typeface="Consolas"/>
            </a:endParaRPr>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19</a:t>
            </a:fld>
            <a:endParaRPr lang="en-US" dirty="0"/>
          </a:p>
        </p:txBody>
      </p:sp>
      <p:sp>
        <p:nvSpPr>
          <p:cNvPr id="10" name="TextBox 9"/>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1" name="TextBox 10"/>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
        <p:nvSpPr>
          <p:cNvPr id="12" name="TextBox 11"/>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Tree>
    <p:extLst>
      <p:ext uri="{BB962C8B-B14F-4D97-AF65-F5344CB8AC3E}">
        <p14:creationId xmlns:p14="http://schemas.microsoft.com/office/powerpoint/2010/main" val="11615105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prevalent is NUMA?</a:t>
            </a:r>
            <a:endParaRPr lang="en-US" dirty="0"/>
          </a:p>
        </p:txBody>
      </p:sp>
      <p:sp>
        <p:nvSpPr>
          <p:cNvPr id="3" name="Content Placeholder 2"/>
          <p:cNvSpPr>
            <a:spLocks noGrp="1"/>
          </p:cNvSpPr>
          <p:nvPr>
            <p:ph sz="quarter" idx="13"/>
          </p:nvPr>
        </p:nvSpPr>
        <p:spPr/>
        <p:txBody>
          <a:bodyPr/>
          <a:lstStyle/>
          <a:p>
            <a:r>
              <a:rPr lang="en-US" dirty="0" smtClean="0"/>
              <a:t>All major vendors</a:t>
            </a:r>
          </a:p>
          <a:p>
            <a:pPr lvl="1"/>
            <a:r>
              <a:rPr lang="en-US" dirty="0" smtClean="0"/>
              <a:t>HP, Dell, IBM, Cisco, </a:t>
            </a:r>
            <a:r>
              <a:rPr lang="en-US" dirty="0" err="1" smtClean="0"/>
              <a:t>SuperMicro</a:t>
            </a:r>
            <a:r>
              <a:rPr lang="en-US" dirty="0" smtClean="0"/>
              <a:t>, Hitachi, etc.</a:t>
            </a:r>
          </a:p>
          <a:p>
            <a:r>
              <a:rPr lang="en-US" dirty="0" smtClean="0"/>
              <a:t>As small as 1U</a:t>
            </a:r>
          </a:p>
          <a:p>
            <a:r>
              <a:rPr lang="en-US" dirty="0" smtClean="0"/>
              <a:t>2, 4, and 8 socket systems</a:t>
            </a:r>
          </a:p>
          <a:p>
            <a:r>
              <a:rPr lang="en-US" dirty="0" smtClean="0"/>
              <a:t>2 to 10 cores per socket</a:t>
            </a:r>
            <a:endParaRPr lang="en-US" dirty="0"/>
          </a:p>
          <a:p>
            <a:r>
              <a:rPr lang="en-US" dirty="0" smtClean="0"/>
              <a:t>Number of cores doubles with </a:t>
            </a:r>
            <a:r>
              <a:rPr lang="en-US" dirty="0" err="1" smtClean="0"/>
              <a:t>HyperThreading</a:t>
            </a:r>
            <a:endParaRPr lang="en-US" dirty="0" smtClean="0"/>
          </a:p>
          <a:p>
            <a:pPr marL="0" indent="0">
              <a:buNone/>
            </a:pPr>
            <a:r>
              <a:rPr lang="en-US" dirty="0" smtClean="0"/>
              <a:t>	8 x 10 x 2 = 160 CPU cores</a:t>
            </a:r>
          </a:p>
          <a:p>
            <a:pPr marL="0" indent="0">
              <a:buNone/>
            </a:pPr>
            <a:endParaRPr lang="en-US" dirty="0"/>
          </a:p>
          <a:p>
            <a:pPr marL="0" indent="0">
              <a:buNone/>
            </a:pPr>
            <a:r>
              <a:rPr lang="en-US" b="1" i="1" dirty="0" smtClean="0"/>
              <a:t>NUMA is mainstream.</a:t>
            </a:r>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2</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4773982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i="1" dirty="0" smtClean="0"/>
              <a:t>Persistent</a:t>
            </a:r>
            <a:r>
              <a:rPr lang="en-US" dirty="0" smtClean="0"/>
              <a:t> Block Device Tuning</a:t>
            </a:r>
            <a:endParaRPr lang="en-US" dirty="0"/>
          </a:p>
        </p:txBody>
      </p:sp>
      <p:sp>
        <p:nvSpPr>
          <p:cNvPr id="3" name="Content Placeholder 2"/>
          <p:cNvSpPr>
            <a:spLocks noGrp="1"/>
          </p:cNvSpPr>
          <p:nvPr>
            <p:ph sz="quarter" idx="13"/>
          </p:nvPr>
        </p:nvSpPr>
        <p:spPr/>
        <p:txBody>
          <a:bodyPr/>
          <a:lstStyle/>
          <a:p>
            <a:pPr lvl="0"/>
            <a:r>
              <a:rPr lang="en-US" dirty="0" err="1" smtClean="0"/>
              <a:t>udev</a:t>
            </a:r>
            <a:r>
              <a:rPr lang="en-US" dirty="0" smtClean="0"/>
              <a:t> rules (/</a:t>
            </a:r>
            <a:r>
              <a:rPr lang="en-US" dirty="0" err="1" smtClean="0"/>
              <a:t>etc</a:t>
            </a:r>
            <a:r>
              <a:rPr lang="en-US" dirty="0" smtClean="0"/>
              <a:t>/</a:t>
            </a:r>
            <a:r>
              <a:rPr lang="en-US" dirty="0" err="1" smtClean="0"/>
              <a:t>udev</a:t>
            </a:r>
            <a:r>
              <a:rPr lang="en-US" dirty="0" smtClean="0"/>
              <a:t>/</a:t>
            </a:r>
            <a:r>
              <a:rPr lang="en-US" dirty="0" err="1" smtClean="0"/>
              <a:t>rules.d</a:t>
            </a:r>
            <a:r>
              <a:rPr lang="en-US" dirty="0" smtClean="0"/>
              <a:t>/)</a:t>
            </a:r>
          </a:p>
          <a:p>
            <a:pPr lvl="1"/>
            <a:r>
              <a:rPr lang="en-US" dirty="0" smtClean="0"/>
              <a:t>I/O devices</a:t>
            </a:r>
          </a:p>
          <a:p>
            <a:pPr marL="231775" lvl="1" indent="0">
              <a:buNone/>
            </a:pPr>
            <a:r>
              <a:rPr lang="en-US" sz="1000" dirty="0" smtClean="0">
                <a:latin typeface="Consolas"/>
                <a:cs typeface="Consolas"/>
              </a:rPr>
              <a:t>ACTION</a:t>
            </a:r>
            <a:r>
              <a:rPr lang="en-US" sz="1000" dirty="0">
                <a:latin typeface="Consolas"/>
                <a:cs typeface="Consolas"/>
              </a:rPr>
              <a:t>=="</a:t>
            </a:r>
            <a:r>
              <a:rPr lang="en-US" sz="1000" dirty="0" err="1">
                <a:latin typeface="Consolas"/>
                <a:cs typeface="Consolas"/>
              </a:rPr>
              <a:t>add|change</a:t>
            </a:r>
            <a:r>
              <a:rPr lang="en-US" sz="1000" dirty="0">
                <a:latin typeface="Consolas"/>
                <a:cs typeface="Consolas"/>
              </a:rPr>
              <a:t>", SUBSYSTEM=="block", ATTR{device/vendor}=="FUSIONIO", ATTR{queue/scheduler}="</a:t>
            </a:r>
            <a:r>
              <a:rPr lang="en-US" sz="1000" dirty="0" err="1">
                <a:latin typeface="Consolas"/>
                <a:cs typeface="Consolas"/>
              </a:rPr>
              <a:t>noop</a:t>
            </a:r>
            <a:r>
              <a:rPr lang="en-US" sz="1000" dirty="0">
                <a:latin typeface="Consolas"/>
                <a:cs typeface="Consolas"/>
              </a:rPr>
              <a:t>", ATTR{queue/</a:t>
            </a:r>
            <a:r>
              <a:rPr lang="en-US" sz="1000" dirty="0" err="1">
                <a:latin typeface="Consolas"/>
                <a:cs typeface="Consolas"/>
              </a:rPr>
              <a:t>rq_affinity</a:t>
            </a:r>
            <a:r>
              <a:rPr lang="en-US" sz="1000" dirty="0">
                <a:latin typeface="Consolas"/>
                <a:cs typeface="Consolas"/>
              </a:rPr>
              <a:t>}="2", ATTR{queue/</a:t>
            </a:r>
            <a:r>
              <a:rPr lang="en-US" sz="1000" dirty="0" err="1">
                <a:latin typeface="Consolas"/>
                <a:cs typeface="Consolas"/>
              </a:rPr>
              <a:t>add_random</a:t>
            </a:r>
            <a:r>
              <a:rPr lang="en-US" sz="1000" dirty="0">
                <a:latin typeface="Consolas"/>
                <a:cs typeface="Consolas"/>
              </a:rPr>
              <a:t>}="</a:t>
            </a:r>
            <a:r>
              <a:rPr lang="en-US" sz="1000" dirty="0" smtClean="0">
                <a:latin typeface="Consolas"/>
                <a:cs typeface="Consolas"/>
              </a:rPr>
              <a:t>0”</a:t>
            </a:r>
            <a:endParaRPr lang="en-US" sz="1000" dirty="0">
              <a:latin typeface="Consolas"/>
              <a:cs typeface="Consolas"/>
            </a:endParaRPr>
          </a:p>
          <a:p>
            <a:pPr marL="231775" lvl="1" indent="0">
              <a:buNone/>
            </a:pPr>
            <a:endParaRPr lang="en-US" sz="1000" dirty="0" smtClean="0"/>
          </a:p>
          <a:p>
            <a:pPr lvl="1"/>
            <a:r>
              <a:rPr lang="en-US" dirty="0" smtClean="0"/>
              <a:t>devices with I/O slave devices (DM multipath)</a:t>
            </a:r>
          </a:p>
          <a:p>
            <a:pPr marL="231775" lvl="1" indent="0">
              <a:buNone/>
            </a:pPr>
            <a:r>
              <a:rPr lang="en-US" sz="1000" dirty="0" smtClean="0">
                <a:latin typeface="Consolas"/>
                <a:cs typeface="Consolas"/>
              </a:rPr>
              <a:t>ACTION</a:t>
            </a:r>
            <a:r>
              <a:rPr lang="en-US" sz="1000" dirty="0">
                <a:latin typeface="Consolas"/>
                <a:cs typeface="Consolas"/>
              </a:rPr>
              <a:t>=="</a:t>
            </a:r>
            <a:r>
              <a:rPr lang="en-US" sz="1000" dirty="0" err="1">
                <a:latin typeface="Consolas"/>
                <a:cs typeface="Consolas"/>
              </a:rPr>
              <a:t>add|change</a:t>
            </a:r>
            <a:r>
              <a:rPr lang="en-US" sz="1000" dirty="0">
                <a:latin typeface="Consolas"/>
                <a:cs typeface="Consolas"/>
              </a:rPr>
              <a:t>", KERNEL=="</a:t>
            </a:r>
            <a:r>
              <a:rPr lang="en-US" sz="1000" dirty="0" err="1">
                <a:latin typeface="Consolas"/>
                <a:cs typeface="Consolas"/>
              </a:rPr>
              <a:t>dm</a:t>
            </a:r>
            <a:r>
              <a:rPr lang="en-US" sz="1000" dirty="0">
                <a:latin typeface="Consolas"/>
                <a:cs typeface="Consolas"/>
              </a:rPr>
              <a:t>-*", PROGRAM="/bin/bash -c 'cat /sys/block/$name/slaves/*/device/vendor | </a:t>
            </a:r>
            <a:r>
              <a:rPr lang="en-US" sz="1000" dirty="0" err="1">
                <a:latin typeface="Consolas"/>
                <a:cs typeface="Consolas"/>
              </a:rPr>
              <a:t>grep</a:t>
            </a:r>
            <a:r>
              <a:rPr lang="en-US" sz="1000" dirty="0">
                <a:latin typeface="Consolas"/>
                <a:cs typeface="Consolas"/>
              </a:rPr>
              <a:t> FUSIONIO'", ATTR{queue/scheduler}="</a:t>
            </a:r>
            <a:r>
              <a:rPr lang="en-US" sz="1000" dirty="0" err="1">
                <a:latin typeface="Consolas"/>
                <a:cs typeface="Consolas"/>
              </a:rPr>
              <a:t>noop</a:t>
            </a:r>
            <a:r>
              <a:rPr lang="en-US" sz="1000" dirty="0">
                <a:latin typeface="Consolas"/>
                <a:cs typeface="Consolas"/>
              </a:rPr>
              <a:t>", ATTR{queue/</a:t>
            </a:r>
            <a:r>
              <a:rPr lang="en-US" sz="1000" dirty="0" err="1">
                <a:latin typeface="Consolas"/>
                <a:cs typeface="Consolas"/>
              </a:rPr>
              <a:t>rq_affinity</a:t>
            </a:r>
            <a:r>
              <a:rPr lang="en-US" sz="1000" dirty="0">
                <a:latin typeface="Consolas"/>
                <a:cs typeface="Consolas"/>
              </a:rPr>
              <a:t>}="2", ATTR{queue/</a:t>
            </a:r>
            <a:r>
              <a:rPr lang="en-US" sz="1000" dirty="0" err="1">
                <a:latin typeface="Consolas"/>
                <a:cs typeface="Consolas"/>
              </a:rPr>
              <a:t>add_random</a:t>
            </a:r>
            <a:r>
              <a:rPr lang="en-US" sz="1000" dirty="0">
                <a:latin typeface="Consolas"/>
                <a:cs typeface="Consolas"/>
              </a:rPr>
              <a:t>}="0"</a:t>
            </a:r>
          </a:p>
          <a:p>
            <a:pPr marL="0" lvl="0" indent="0">
              <a:buNone/>
            </a:pPr>
            <a:endParaRPr lang="en-US" dirty="0" smtClean="0"/>
          </a:p>
          <a:p>
            <a:pPr marL="0" lvl="0" indent="0">
              <a:buNone/>
            </a:pPr>
            <a:endParaRPr lang="en-US" dirty="0"/>
          </a:p>
          <a:p>
            <a:pPr marL="0" lvl="0" indent="0">
              <a:buNone/>
            </a:pPr>
            <a:r>
              <a:rPr lang="en-US" sz="1800" dirty="0" smtClean="0"/>
              <a:t>Note: </a:t>
            </a:r>
            <a:r>
              <a:rPr lang="en-US" sz="1800" dirty="0" err="1"/>
              <a:t>udev</a:t>
            </a:r>
            <a:r>
              <a:rPr lang="en-US" sz="1800" dirty="0"/>
              <a:t> rules </a:t>
            </a:r>
            <a:r>
              <a:rPr lang="en-US" sz="1800" dirty="0" smtClean="0"/>
              <a:t>may only rely on </a:t>
            </a:r>
            <a:r>
              <a:rPr lang="en-US" sz="1800" dirty="0" err="1" smtClean="0"/>
              <a:t>sysfs</a:t>
            </a:r>
            <a:r>
              <a:rPr lang="en-US" sz="1800" dirty="0" smtClean="0"/>
              <a:t> parameters that are available </a:t>
            </a:r>
            <a:r>
              <a:rPr lang="en-US" sz="1800" dirty="0"/>
              <a:t>at </a:t>
            </a:r>
            <a:r>
              <a:rPr lang="en-US" sz="1800" dirty="0" smtClean="0"/>
              <a:t>the time the device is created.</a:t>
            </a:r>
            <a:endParaRPr lang="en-US" sz="1800" dirty="0"/>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20</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208861289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Power/Performance Tuning</a:t>
            </a:r>
            <a:endParaRPr lang="en-US" dirty="0"/>
          </a:p>
        </p:txBody>
      </p:sp>
      <p:sp>
        <p:nvSpPr>
          <p:cNvPr id="3" name="Content Placeholder 2"/>
          <p:cNvSpPr>
            <a:spLocks noGrp="1"/>
          </p:cNvSpPr>
          <p:nvPr>
            <p:ph sz="quarter" idx="13"/>
          </p:nvPr>
        </p:nvSpPr>
        <p:spPr/>
        <p:txBody>
          <a:bodyPr/>
          <a:lstStyle/>
          <a:p>
            <a:r>
              <a:rPr lang="en-US" dirty="0"/>
              <a:t>Disable </a:t>
            </a:r>
            <a:r>
              <a:rPr lang="en-US" dirty="0" smtClean="0"/>
              <a:t>c-states </a:t>
            </a:r>
            <a:r>
              <a:rPr lang="en-US" dirty="0"/>
              <a:t>in the </a:t>
            </a:r>
            <a:r>
              <a:rPr lang="en-US" dirty="0" smtClean="0"/>
              <a:t>BIOS</a:t>
            </a:r>
          </a:p>
          <a:p>
            <a:r>
              <a:rPr lang="en-US" dirty="0" smtClean="0"/>
              <a:t>Disable c-states in the boot loader (grub)</a:t>
            </a:r>
            <a:endParaRPr lang="en-US" dirty="0"/>
          </a:p>
          <a:p>
            <a:pPr marL="682625" lvl="1" indent="-457200"/>
            <a:r>
              <a:rPr lang="en-US" dirty="0" err="1" smtClean="0"/>
              <a:t>intel_idle.max_cstate</a:t>
            </a:r>
            <a:r>
              <a:rPr lang="en-US" dirty="0"/>
              <a:t>=</a:t>
            </a:r>
            <a:r>
              <a:rPr lang="en-US" dirty="0" smtClean="0"/>
              <a:t>0</a:t>
            </a:r>
          </a:p>
          <a:p>
            <a:pPr marL="682625" lvl="1" indent="-457200"/>
            <a:r>
              <a:rPr lang="en-US" dirty="0" err="1" smtClean="0"/>
              <a:t>processor.max_cstate</a:t>
            </a:r>
            <a:r>
              <a:rPr lang="en-US" dirty="0" smtClean="0"/>
              <a:t>=0</a:t>
            </a:r>
          </a:p>
          <a:p>
            <a:r>
              <a:rPr lang="en-US" dirty="0" smtClean="0">
                <a:solidFill>
                  <a:schemeClr val="accent5"/>
                </a:solidFill>
                <a:cs typeface="Consolas"/>
              </a:rPr>
              <a:t>10</a:t>
            </a:r>
            <a:r>
              <a:rPr lang="en-US" dirty="0">
                <a:solidFill>
                  <a:schemeClr val="accent5"/>
                </a:solidFill>
                <a:cs typeface="Consolas"/>
              </a:rPr>
              <a:t>% improvement</a:t>
            </a:r>
          </a:p>
          <a:p>
            <a:pPr marL="0" indent="0">
              <a:buNone/>
            </a:pPr>
            <a:endParaRPr lang="en-US" dirty="0">
              <a:solidFill>
                <a:schemeClr val="accent5"/>
              </a:solidFill>
              <a:cs typeface="Consolas"/>
            </a:endParaRPr>
          </a:p>
          <a:p>
            <a:pPr marL="0" indent="0">
              <a:buNone/>
            </a:pPr>
            <a:r>
              <a:rPr lang="en-US" dirty="0" smtClean="0">
                <a:solidFill>
                  <a:schemeClr val="accent5"/>
                </a:solidFill>
                <a:cs typeface="Consolas"/>
              </a:rPr>
              <a:t>Keeping processors in active states reduces latency</a:t>
            </a:r>
            <a:endParaRPr lang="en-US" dirty="0">
              <a:solidFill>
                <a:schemeClr val="accent5"/>
              </a:solidFill>
              <a:cs typeface="Consolas"/>
            </a:endParaRPr>
          </a:p>
          <a:p>
            <a:pPr marL="225425" lvl="1" indent="0">
              <a:buNone/>
            </a:pPr>
            <a:endParaRPr lang="en-US" dirty="0"/>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21</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422459372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Application Tuning</a:t>
            </a:r>
            <a:endParaRPr lang="en-US" dirty="0"/>
          </a:p>
        </p:txBody>
      </p:sp>
      <p:sp>
        <p:nvSpPr>
          <p:cNvPr id="3" name="Content Placeholder 2"/>
          <p:cNvSpPr>
            <a:spLocks noGrp="1"/>
          </p:cNvSpPr>
          <p:nvPr>
            <p:ph sz="quarter" idx="13"/>
          </p:nvPr>
        </p:nvSpPr>
        <p:spPr/>
        <p:txBody>
          <a:bodyPr/>
          <a:lstStyle/>
          <a:p>
            <a:pPr lvl="0"/>
            <a:r>
              <a:rPr lang="en-US" dirty="0" smtClean="0"/>
              <a:t>OS-provided tools</a:t>
            </a:r>
          </a:p>
          <a:p>
            <a:pPr lvl="1"/>
            <a:r>
              <a:rPr lang="en-US" dirty="0" err="1" smtClean="0"/>
              <a:t>taskset</a:t>
            </a:r>
            <a:endParaRPr lang="en-US" dirty="0" smtClean="0"/>
          </a:p>
          <a:p>
            <a:pPr lvl="1"/>
            <a:r>
              <a:rPr lang="en-US" dirty="0" err="1" smtClean="0"/>
              <a:t>cgroups</a:t>
            </a:r>
            <a:endParaRPr lang="en-US" dirty="0" smtClean="0"/>
          </a:p>
          <a:p>
            <a:pPr lvl="1"/>
            <a:r>
              <a:rPr lang="en-US" dirty="0" err="1"/>
              <a:t>n</a:t>
            </a:r>
            <a:r>
              <a:rPr lang="en-US" dirty="0" err="1" smtClean="0"/>
              <a:t>umad</a:t>
            </a:r>
            <a:endParaRPr lang="en-US" dirty="0" smtClean="0"/>
          </a:p>
          <a:p>
            <a:r>
              <a:rPr lang="en-US" dirty="0" smtClean="0"/>
              <a:t>Application-specific settings</a:t>
            </a:r>
          </a:p>
          <a:p>
            <a:pPr lvl="1"/>
            <a:r>
              <a:rPr lang="en-US" dirty="0" smtClean="0"/>
              <a:t>Oracle</a:t>
            </a:r>
          </a:p>
          <a:p>
            <a:pPr lvl="2"/>
            <a:r>
              <a:rPr lang="en-US" dirty="0"/>
              <a:t>_</a:t>
            </a:r>
            <a:r>
              <a:rPr lang="en-US" dirty="0" err="1"/>
              <a:t>enable_NUMA_support</a:t>
            </a:r>
            <a:endParaRPr lang="en-US" dirty="0"/>
          </a:p>
          <a:p>
            <a:pPr lvl="2"/>
            <a:endParaRPr lang="en-US" dirty="0" smtClean="0"/>
          </a:p>
          <a:p>
            <a:pPr lvl="0"/>
            <a:endParaRPr lang="en-US" dirty="0" smtClean="0"/>
          </a:p>
          <a:p>
            <a:pPr lvl="0"/>
            <a:endParaRPr lang="en-US" dirty="0"/>
          </a:p>
          <a:p>
            <a:pPr lvl="6"/>
            <a:endParaRPr lang="en-US" dirty="0"/>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22</a:t>
            </a:fld>
            <a:endParaRPr lang="en-US" dirty="0"/>
          </a:p>
        </p:txBody>
      </p:sp>
      <p:sp>
        <p:nvSpPr>
          <p:cNvPr id="10" name="TextBox 9"/>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1" name="TextBox 10"/>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
        <p:nvSpPr>
          <p:cNvPr id="12" name="TextBox 11"/>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Tree>
    <p:extLst>
      <p:ext uri="{BB962C8B-B14F-4D97-AF65-F5344CB8AC3E}">
        <p14:creationId xmlns:p14="http://schemas.microsoft.com/office/powerpoint/2010/main" val="48834695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Benchmarking Performance</a:t>
            </a:r>
            <a:endParaRPr lang="en-US" dirty="0"/>
          </a:p>
        </p:txBody>
      </p:sp>
      <p:sp>
        <p:nvSpPr>
          <p:cNvPr id="3" name="Content Placeholder 2"/>
          <p:cNvSpPr>
            <a:spLocks noGrp="1"/>
          </p:cNvSpPr>
          <p:nvPr>
            <p:ph sz="quarter" idx="13"/>
          </p:nvPr>
        </p:nvSpPr>
        <p:spPr/>
        <p:txBody>
          <a:bodyPr/>
          <a:lstStyle/>
          <a:p>
            <a:pPr lvl="0"/>
            <a:r>
              <a:rPr lang="en-US" dirty="0" smtClean="0"/>
              <a:t>Test thread affinity</a:t>
            </a:r>
          </a:p>
          <a:p>
            <a:pPr lvl="1"/>
            <a:r>
              <a:rPr lang="en-US" dirty="0" smtClean="0"/>
              <a:t>FIO</a:t>
            </a:r>
          </a:p>
          <a:p>
            <a:pPr lvl="2"/>
            <a:r>
              <a:rPr lang="en-US" dirty="0" err="1" smtClean="0"/>
              <a:t>cpus_allowed</a:t>
            </a:r>
            <a:endParaRPr lang="en-US" dirty="0"/>
          </a:p>
          <a:p>
            <a:pPr lvl="2"/>
            <a:r>
              <a:rPr lang="en-US" dirty="0" err="1" smtClean="0"/>
              <a:t>numa_cpu_nodes</a:t>
            </a:r>
            <a:endParaRPr lang="en-US" dirty="0"/>
          </a:p>
          <a:p>
            <a:pPr lvl="2"/>
            <a:r>
              <a:rPr lang="en-US" dirty="0" err="1" smtClean="0"/>
              <a:t>numa_mem_policy</a:t>
            </a:r>
            <a:endParaRPr lang="en-US" dirty="0" smtClean="0"/>
          </a:p>
          <a:p>
            <a:pPr lvl="1"/>
            <a:r>
              <a:rPr lang="en-US" dirty="0" smtClean="0"/>
              <a:t>Oracle Orion and others</a:t>
            </a:r>
          </a:p>
          <a:p>
            <a:pPr lvl="2"/>
            <a:r>
              <a:rPr lang="en-US" dirty="0" err="1" smtClean="0"/>
              <a:t>taskset</a:t>
            </a:r>
            <a:r>
              <a:rPr lang="en-US" dirty="0" smtClean="0"/>
              <a:t> -c [</a:t>
            </a:r>
            <a:r>
              <a:rPr lang="en-US" dirty="0" err="1" smtClean="0"/>
              <a:t>cpulist</a:t>
            </a:r>
            <a:r>
              <a:rPr lang="en-US" dirty="0" smtClean="0"/>
              <a:t>] [test command]</a:t>
            </a:r>
          </a:p>
          <a:p>
            <a:r>
              <a:rPr lang="en-US" dirty="0" smtClean="0"/>
              <a:t>Measuring performance</a:t>
            </a:r>
          </a:p>
          <a:p>
            <a:pPr lvl="1"/>
            <a:r>
              <a:rPr lang="en-US" dirty="0" err="1" smtClean="0"/>
              <a:t>iostat</a:t>
            </a:r>
            <a:endParaRPr lang="en-US" dirty="0" smtClean="0"/>
          </a:p>
          <a:p>
            <a:pPr lvl="1"/>
            <a:r>
              <a:rPr lang="en-US" dirty="0" smtClean="0"/>
              <a:t>Application-specific</a:t>
            </a:r>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23</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239041537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 Same Side Corner Rectangle 9"/>
          <p:cNvSpPr/>
          <p:nvPr/>
        </p:nvSpPr>
        <p:spPr>
          <a:xfrm rot="16200000" flipH="1" flipV="1">
            <a:off x="2920112" y="-561843"/>
            <a:ext cx="3876518" cy="7362829"/>
          </a:xfrm>
          <a:prstGeom prst="round2SameRect">
            <a:avLst>
              <a:gd name="adj1" fmla="val 2371"/>
              <a:gd name="adj2" fmla="val 0"/>
            </a:avLst>
          </a:prstGeom>
          <a:solidFill>
            <a:srgbClr val="CCCC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 Same Side Corner Rectangle 10"/>
          <p:cNvSpPr/>
          <p:nvPr/>
        </p:nvSpPr>
        <p:spPr>
          <a:xfrm rot="16200000">
            <a:off x="-1122597" y="2903210"/>
            <a:ext cx="3876519" cy="432721"/>
          </a:xfrm>
          <a:prstGeom prst="round2SameRect">
            <a:avLst/>
          </a:prstGeom>
          <a:solidFill>
            <a:schemeClr val="tx1"/>
          </a:solidFill>
          <a:ln w="127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sz="1200" kern="0" cap="all" spc="150" dirty="0" smtClean="0"/>
              <a:t>4k block size </a:t>
            </a:r>
            <a:r>
              <a:rPr lang="en-US" sz="1200" kern="0" cap="all" spc="150" dirty="0" err="1" smtClean="0"/>
              <a:t>iops</a:t>
            </a:r>
            <a:endParaRPr lang="en-US" sz="1200" kern="0" cap="all" spc="150" dirty="0"/>
          </a:p>
        </p:txBody>
      </p:sp>
      <p:sp>
        <p:nvSpPr>
          <p:cNvPr id="2" name="Title 1"/>
          <p:cNvSpPr>
            <a:spLocks noGrp="1"/>
          </p:cNvSpPr>
          <p:nvPr>
            <p:ph type="title"/>
          </p:nvPr>
        </p:nvSpPr>
        <p:spPr/>
        <p:txBody>
          <a:bodyPr/>
          <a:lstStyle/>
          <a:p>
            <a:r>
              <a:rPr lang="en-US" dirty="0" smtClean="0"/>
              <a:t>8 Socket Total Performance Gains</a:t>
            </a:r>
            <a:endParaRPr lang="en-US" dirty="0"/>
          </a:p>
        </p:txBody>
      </p:sp>
      <p:graphicFrame>
        <p:nvGraphicFramePr>
          <p:cNvPr id="7" name="Content Placeholder 3"/>
          <p:cNvGraphicFramePr>
            <a:graphicFrameLocks noGrp="1"/>
          </p:cNvGraphicFramePr>
          <p:nvPr>
            <p:ph idx="4294967295"/>
            <p:extLst>
              <p:ext uri="{D42A27DB-BD31-4B8C-83A1-F6EECF244321}">
                <p14:modId xmlns:p14="http://schemas.microsoft.com/office/powerpoint/2010/main" val="2458181447"/>
              </p:ext>
            </p:extLst>
          </p:nvPr>
        </p:nvGraphicFramePr>
        <p:xfrm>
          <a:off x="183639" y="1254125"/>
          <a:ext cx="8113713" cy="3876675"/>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a:xfrm>
            <a:off x="1928091" y="4419167"/>
            <a:ext cx="6090227" cy="2540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READS                                         WRITES</a:t>
            </a:r>
            <a:endParaRPr lang="en-US" sz="1600" dirty="0"/>
          </a:p>
        </p:txBody>
      </p:sp>
      <p:sp>
        <p:nvSpPr>
          <p:cNvPr id="4" name="Date Placeholder 3"/>
          <p:cNvSpPr>
            <a:spLocks noGrp="1"/>
          </p:cNvSpPr>
          <p:nvPr>
            <p:ph type="dt" sz="half" idx="10"/>
          </p:nvPr>
        </p:nvSpPr>
        <p:spPr/>
        <p:txBody>
          <a:bodyPr/>
          <a:lstStyle/>
          <a:p>
            <a:fld id="{E08875BA-1293-C340-A214-4D9F3DCF4F0D}" type="datetime4">
              <a:rPr lang="en-US" smtClean="0"/>
              <a:t>May 14, 2013</a:t>
            </a:fld>
            <a:endParaRPr lang="en-US" dirty="0"/>
          </a:p>
        </p:txBody>
      </p:sp>
      <p:sp>
        <p:nvSpPr>
          <p:cNvPr id="6" name="Footer Placeholder 5"/>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24</a:t>
            </a:fld>
            <a:endParaRPr lang="en-US" dirty="0"/>
          </a:p>
        </p:txBody>
      </p:sp>
      <p:sp>
        <p:nvSpPr>
          <p:cNvPr id="12" name="TextBox 11"/>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3" name="TextBox 12"/>
          <p:cNvSpPr txBox="1"/>
          <p:nvPr/>
        </p:nvSpPr>
        <p:spPr>
          <a:xfrm>
            <a:off x="143431" y="73427"/>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
        <p:nvSpPr>
          <p:cNvPr id="14" name="TextBox 13"/>
          <p:cNvSpPr txBox="1"/>
          <p:nvPr/>
        </p:nvSpPr>
        <p:spPr>
          <a:xfrm>
            <a:off x="-508" y="40616"/>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5" name="TextBox 14"/>
          <p:cNvSpPr txBox="1"/>
          <p:nvPr/>
        </p:nvSpPr>
        <p:spPr>
          <a:xfrm>
            <a:off x="67228" y="226935"/>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1214477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Tools for NUMA Tuning</a:t>
            </a:r>
            <a:endParaRPr lang="en-US" dirty="0"/>
          </a:p>
        </p:txBody>
      </p:sp>
      <p:sp>
        <p:nvSpPr>
          <p:cNvPr id="3" name="Content Placeholder 2"/>
          <p:cNvSpPr>
            <a:spLocks noGrp="1"/>
          </p:cNvSpPr>
          <p:nvPr>
            <p:ph sz="quarter" idx="13"/>
          </p:nvPr>
        </p:nvSpPr>
        <p:spPr/>
        <p:txBody>
          <a:bodyPr/>
          <a:lstStyle/>
          <a:p>
            <a:pPr marL="231775" lvl="1" indent="0">
              <a:buNone/>
            </a:pPr>
            <a:r>
              <a:rPr lang="en-US" dirty="0" err="1" smtClean="0"/>
              <a:t>numactl</a:t>
            </a:r>
            <a:r>
              <a:rPr lang="en-US" dirty="0"/>
              <a:t>	</a:t>
            </a:r>
            <a:r>
              <a:rPr lang="en-US" dirty="0" smtClean="0"/>
              <a:t>		</a:t>
            </a:r>
            <a:r>
              <a:rPr lang="en-US" dirty="0" err="1" smtClean="0"/>
              <a:t>cgroups</a:t>
            </a:r>
            <a:endParaRPr lang="en-US" dirty="0" smtClean="0"/>
          </a:p>
          <a:p>
            <a:pPr marL="231775" lvl="1" indent="0">
              <a:buNone/>
            </a:pPr>
            <a:r>
              <a:rPr lang="en-US" dirty="0" err="1" smtClean="0"/>
              <a:t>taskset</a:t>
            </a:r>
            <a:r>
              <a:rPr lang="en-US" dirty="0" smtClean="0"/>
              <a:t>			</a:t>
            </a:r>
            <a:r>
              <a:rPr lang="en-US" dirty="0" err="1" smtClean="0"/>
              <a:t>lstopo</a:t>
            </a:r>
            <a:endParaRPr lang="en-US" dirty="0"/>
          </a:p>
          <a:p>
            <a:pPr marL="231775" lvl="1" indent="0">
              <a:buNone/>
            </a:pPr>
            <a:r>
              <a:rPr lang="en-US" dirty="0" smtClean="0"/>
              <a:t>d</a:t>
            </a:r>
            <a:r>
              <a:rPr lang="pt-BR" dirty="0" err="1" smtClean="0"/>
              <a:t>midecode</a:t>
            </a:r>
            <a:r>
              <a:rPr lang="pt-BR" dirty="0"/>
              <a:t>	</a:t>
            </a:r>
            <a:r>
              <a:rPr lang="pt-BR" dirty="0" smtClean="0"/>
              <a:t>	</a:t>
            </a:r>
            <a:r>
              <a:rPr lang="pt-BR" dirty="0" err="1" smtClean="0"/>
              <a:t>sysfs</a:t>
            </a:r>
            <a:endParaRPr lang="pt-BR" dirty="0" smtClean="0"/>
          </a:p>
          <a:p>
            <a:pPr marL="231775" lvl="1" indent="0">
              <a:buNone/>
            </a:pPr>
            <a:r>
              <a:rPr lang="pt-BR" dirty="0" err="1" smtClean="0"/>
              <a:t>irqbalance</a:t>
            </a:r>
            <a:r>
              <a:rPr lang="pt-BR" dirty="0"/>
              <a:t>	</a:t>
            </a:r>
            <a:r>
              <a:rPr lang="pt-BR" dirty="0" smtClean="0"/>
              <a:t>	</a:t>
            </a:r>
            <a:r>
              <a:rPr lang="pt-BR" dirty="0" err="1" smtClean="0"/>
              <a:t>numad</a:t>
            </a:r>
            <a:endParaRPr lang="pt-BR" dirty="0" smtClean="0"/>
          </a:p>
          <a:p>
            <a:pPr marL="231775" lvl="1" indent="0">
              <a:buNone/>
            </a:pPr>
            <a:r>
              <a:rPr lang="pt-BR" dirty="0" smtClean="0"/>
              <a:t>top				</a:t>
            </a:r>
            <a:r>
              <a:rPr lang="pt-BR" dirty="0" err="1" smtClean="0"/>
              <a:t>numatop</a:t>
            </a:r>
            <a:endParaRPr lang="pt-BR" dirty="0" smtClean="0"/>
          </a:p>
          <a:p>
            <a:pPr marL="231775" lvl="1" indent="0">
              <a:buNone/>
            </a:pPr>
            <a:r>
              <a:rPr lang="pt-BR" dirty="0" err="1"/>
              <a:t>h</a:t>
            </a:r>
            <a:r>
              <a:rPr lang="pt-BR" dirty="0" err="1" smtClean="0"/>
              <a:t>top</a:t>
            </a:r>
            <a:r>
              <a:rPr lang="pt-BR" dirty="0" smtClean="0"/>
              <a:t>				tuna</a:t>
            </a:r>
          </a:p>
          <a:p>
            <a:pPr marL="231775" lvl="1" indent="0">
              <a:buNone/>
            </a:pPr>
            <a:r>
              <a:rPr lang="pt-BR" dirty="0" err="1" smtClean="0"/>
              <a:t>irqstat</a:t>
            </a:r>
            <a:r>
              <a:rPr lang="pt-BR" dirty="0" smtClean="0"/>
              <a:t>			</a:t>
            </a:r>
            <a:r>
              <a:rPr lang="pt-BR" dirty="0" err="1" smtClean="0"/>
              <a:t>tuned</a:t>
            </a:r>
            <a:endParaRPr lang="pt-BR" dirty="0"/>
          </a:p>
          <a:p>
            <a:pPr marL="0" indent="0">
              <a:buNone/>
            </a:pPr>
            <a:endParaRPr lang="pt-BR" dirty="0"/>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25</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144226063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top: terminal is not big enough</a:t>
            </a:r>
            <a:endParaRPr lang="en-US" dirty="0"/>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26</a:t>
            </a:fld>
            <a:endParaRPr lang="en-US" dirty="0"/>
          </a:p>
        </p:txBody>
      </p:sp>
      <p:pic>
        <p:nvPicPr>
          <p:cNvPr id="13" name="Content Placeholder 12" descr="top - term is not big enough - crop2.png"/>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t="5072" b="21950"/>
          <a:stretch/>
        </p:blipFill>
        <p:spPr>
          <a:xfrm>
            <a:off x="1259199" y="995152"/>
            <a:ext cx="6364224" cy="3659478"/>
          </a:xfrm>
        </p:spPr>
      </p:pic>
      <p:sp>
        <p:nvSpPr>
          <p:cNvPr id="10" name="Content Placeholder 2"/>
          <p:cNvSpPr txBox="1">
            <a:spLocks/>
          </p:cNvSpPr>
          <p:nvPr/>
        </p:nvSpPr>
        <p:spPr>
          <a:xfrm>
            <a:off x="1259199" y="1018191"/>
            <a:ext cx="7436744" cy="4276185"/>
          </a:xfrm>
          <a:prstGeom prst="rect">
            <a:avLst/>
          </a:prstGeom>
        </p:spPr>
        <p:txBody>
          <a:bodyPr vert="horz" lIns="0" tIns="0" rIns="91440" bIns="45720" rtlCol="0">
            <a:noAutofit/>
          </a:bodyPr>
          <a:lstStyle>
            <a:lvl1pPr marL="231775" indent="-231775" algn="l" defTabSz="457200" rtl="0" eaLnBrk="1" latinLnBrk="0" hangingPunct="1">
              <a:spcBef>
                <a:spcPts val="800"/>
              </a:spcBef>
              <a:buClr>
                <a:schemeClr val="tx2"/>
              </a:buClr>
              <a:buSzPct val="100000"/>
              <a:buFont typeface="Consolas"/>
              <a:buChar char="▸"/>
              <a:defRPr sz="2400" b="0" i="0" kern="1200">
                <a:solidFill>
                  <a:schemeClr val="tx1"/>
                </a:solidFill>
                <a:latin typeface="Arial"/>
                <a:ea typeface="+mn-ea"/>
                <a:cs typeface="Arial"/>
              </a:defRPr>
            </a:lvl1pPr>
            <a:lvl2pPr marL="457200" indent="-225425" algn="l" defTabSz="457200" rtl="0" eaLnBrk="1" latinLnBrk="0" hangingPunct="1">
              <a:spcBef>
                <a:spcPts val="530"/>
              </a:spcBef>
              <a:buClr>
                <a:schemeClr val="tx2"/>
              </a:buClr>
              <a:buSzPct val="100000"/>
              <a:buFont typeface="Arial"/>
              <a:buChar char="•"/>
              <a:defRPr sz="2200" b="0" i="0" kern="1200">
                <a:solidFill>
                  <a:schemeClr val="tx1"/>
                </a:solidFill>
                <a:latin typeface="Arial"/>
                <a:ea typeface="+mn-ea"/>
                <a:cs typeface="Arial"/>
              </a:defRPr>
            </a:lvl2pPr>
            <a:lvl3pPr marL="688975" indent="-223838" algn="l" defTabSz="457200" rtl="0" eaLnBrk="1" latinLnBrk="0" hangingPunct="1">
              <a:spcBef>
                <a:spcPts val="480"/>
              </a:spcBef>
              <a:buClr>
                <a:schemeClr val="tx2"/>
              </a:buClr>
              <a:buFont typeface="Consolas"/>
              <a:buChar char="▸"/>
              <a:defRPr sz="2000" kern="1200">
                <a:solidFill>
                  <a:schemeClr val="tx1"/>
                </a:solidFill>
                <a:latin typeface="Arial"/>
                <a:ea typeface="+mn-ea"/>
                <a:cs typeface="Arial"/>
              </a:defRPr>
            </a:lvl3pPr>
            <a:lvl4pPr marL="855663" indent="-166688" algn="l" defTabSz="457200" rtl="0" eaLnBrk="1" latinLnBrk="0" hangingPunct="1">
              <a:spcBef>
                <a:spcPts val="430"/>
              </a:spcBef>
              <a:buClr>
                <a:schemeClr val="tx2"/>
              </a:buClr>
              <a:buSzPct val="97000"/>
              <a:buFont typeface="Arial"/>
              <a:buChar char="•"/>
              <a:defRPr sz="1800" kern="1200">
                <a:solidFill>
                  <a:srgbClr val="000000"/>
                </a:solidFill>
                <a:latin typeface="Arial"/>
                <a:ea typeface="+mn-ea"/>
                <a:cs typeface="Arial"/>
              </a:defRPr>
            </a:lvl4pPr>
            <a:lvl5pPr marL="1089025" indent="-233363" algn="l" defTabSz="457200" rtl="0" eaLnBrk="1" latinLnBrk="0" hangingPunct="1">
              <a:spcBef>
                <a:spcPts val="380"/>
              </a:spcBef>
              <a:buClr>
                <a:schemeClr val="tx2"/>
              </a:buClr>
              <a:buFont typeface="Consolas"/>
              <a:buChar char="▸"/>
              <a:tabLst/>
              <a:defRPr sz="1600" kern="1200">
                <a:solidFill>
                  <a:srgbClr val="000000"/>
                </a:solidFill>
                <a:latin typeface="Arial"/>
                <a:ea typeface="+mn-ea"/>
                <a:cs typeface="Arial"/>
              </a:defRPr>
            </a:lvl5pPr>
            <a:lvl6pPr marL="1255713" indent="-168275" algn="l" defTabSz="457200" rtl="0" eaLnBrk="1" latinLnBrk="0" hangingPunct="1">
              <a:spcBef>
                <a:spcPts val="350"/>
              </a:spcBef>
              <a:buClr>
                <a:schemeClr val="tx2"/>
              </a:buClr>
              <a:buFont typeface="Arial"/>
              <a:buChar char="•"/>
              <a:defRPr sz="14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a:p>
            <a:endParaRPr lang="en-US" dirty="0" smtClean="0"/>
          </a:p>
          <a:p>
            <a:endParaRPr lang="en-US" dirty="0" smtClean="0"/>
          </a:p>
          <a:p>
            <a:endParaRPr lang="en-US" dirty="0" smtClean="0"/>
          </a:p>
          <a:p>
            <a:pPr marL="0" indent="0">
              <a:buFont typeface="Consolas"/>
              <a:buNone/>
            </a:pPr>
            <a:endParaRPr lang="en-US" dirty="0" smtClean="0"/>
          </a:p>
          <a:p>
            <a:pPr marL="0" indent="0">
              <a:buFont typeface="Consolas"/>
              <a:buNone/>
            </a:pPr>
            <a:endParaRPr lang="en-US" dirty="0" smtClean="0"/>
          </a:p>
          <a:p>
            <a:pPr marL="0" indent="0">
              <a:buFont typeface="Consolas"/>
              <a:buNone/>
            </a:pPr>
            <a:endParaRPr lang="en-US" sz="2000" dirty="0" smtClean="0"/>
          </a:p>
          <a:p>
            <a:pPr marL="0" indent="0">
              <a:buFont typeface="Consolas"/>
              <a:buNone/>
            </a:pPr>
            <a:endParaRPr lang="en-US" sz="2000" dirty="0"/>
          </a:p>
          <a:p>
            <a:pPr marL="0" indent="0">
              <a:buFont typeface="Consolas"/>
              <a:buNone/>
            </a:pPr>
            <a:endParaRPr lang="en-US" sz="2000" dirty="0"/>
          </a:p>
          <a:p>
            <a:pPr marL="0" indent="0">
              <a:buFont typeface="Consolas"/>
              <a:buNone/>
            </a:pPr>
            <a:r>
              <a:rPr lang="en-US" sz="2000" dirty="0" smtClean="0"/>
              <a:t>(top in RHEL 6.4)</a:t>
            </a:r>
          </a:p>
          <a:p>
            <a:pPr marL="0" indent="0">
              <a:buFont typeface="Consolas"/>
              <a:buNone/>
            </a:pPr>
            <a:endParaRPr lang="en-US" sz="2000" dirty="0" smtClean="0"/>
          </a:p>
          <a:p>
            <a:pPr marL="0" indent="0">
              <a:buFont typeface="Consolas"/>
              <a:buNone/>
            </a:pPr>
            <a:endParaRPr lang="en-US" dirty="0" smtClean="0"/>
          </a:p>
          <a:p>
            <a:endParaRPr lang="en-US" dirty="0" smtClean="0"/>
          </a:p>
          <a:p>
            <a:endParaRPr lang="en-US" dirty="0"/>
          </a:p>
        </p:txBody>
      </p:sp>
      <p:sp>
        <p:nvSpPr>
          <p:cNvPr id="11" name="TextBox 10"/>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2" name="TextBox 11"/>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4" name="TextBox 13"/>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360032912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mpstat</a:t>
            </a:r>
            <a:r>
              <a:rPr lang="en-US" dirty="0" smtClean="0"/>
              <a:t> with 160 cores</a:t>
            </a:r>
            <a:endParaRPr lang="en-US" dirty="0"/>
          </a:p>
        </p:txBody>
      </p:sp>
      <p:pic>
        <p:nvPicPr>
          <p:cNvPr id="4" name="Content Placeholder 3" descr="mpstat - crop.png"/>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t="3605" b="40927"/>
          <a:stretch/>
        </p:blipFill>
        <p:spPr>
          <a:xfrm>
            <a:off x="1259200" y="1018191"/>
            <a:ext cx="6364224" cy="3659478"/>
          </a:xfrm>
        </p:spPr>
      </p:pic>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27</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68486180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t>
            </a:r>
            <a:r>
              <a:rPr lang="en-US" dirty="0" err="1" smtClean="0"/>
              <a:t>proc</a:t>
            </a:r>
            <a:r>
              <a:rPr lang="en-US" dirty="0" smtClean="0"/>
              <a:t>/interrupts with 160 cores</a:t>
            </a:r>
            <a:endParaRPr lang="en-US" dirty="0"/>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28</a:t>
            </a:fld>
            <a:endParaRPr lang="en-US" dirty="0"/>
          </a:p>
        </p:txBody>
      </p:sp>
      <p:pic>
        <p:nvPicPr>
          <p:cNvPr id="11" name="Content Placeholder 5" descr="proc-interrupts.png"/>
          <p:cNvPicPr>
            <a:picLocks noChangeAspect="1"/>
          </p:cNvPicPr>
          <p:nvPr/>
        </p:nvPicPr>
        <p:blipFill>
          <a:blip r:embed="rId3">
            <a:extLst>
              <a:ext uri="{28A0092B-C50C-407E-A947-70E740481C1C}">
                <a14:useLocalDpi xmlns:a14="http://schemas.microsoft.com/office/drawing/2010/main" val="0"/>
              </a:ext>
            </a:extLst>
          </a:blip>
          <a:srcRect l="-24614" r="-24614"/>
          <a:stretch>
            <a:fillRect/>
          </a:stretch>
        </p:blipFill>
        <p:spPr>
          <a:xfrm>
            <a:off x="383999" y="980757"/>
            <a:ext cx="7151334" cy="4112072"/>
          </a:xfrm>
          <a:prstGeom prst="rect">
            <a:avLst/>
          </a:prstGeom>
        </p:spPr>
      </p:pic>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2" name="TextBox 11"/>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3" name="TextBox 12"/>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208554895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top: added NUMA support</a:t>
            </a:r>
            <a:endParaRPr lang="en-US" dirty="0"/>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29</a:t>
            </a:fld>
            <a:endParaRPr lang="en-US" dirty="0"/>
          </a:p>
        </p:txBody>
      </p:sp>
      <p:sp>
        <p:nvSpPr>
          <p:cNvPr id="10" name="Content Placeholder 2"/>
          <p:cNvSpPr txBox="1">
            <a:spLocks/>
          </p:cNvSpPr>
          <p:nvPr/>
        </p:nvSpPr>
        <p:spPr>
          <a:xfrm>
            <a:off x="1259199" y="1018191"/>
            <a:ext cx="7436744" cy="4276185"/>
          </a:xfrm>
          <a:prstGeom prst="rect">
            <a:avLst/>
          </a:prstGeom>
        </p:spPr>
        <p:txBody>
          <a:bodyPr vert="horz" lIns="0" tIns="0" rIns="91440" bIns="45720" rtlCol="0">
            <a:noAutofit/>
          </a:bodyPr>
          <a:lstStyle>
            <a:lvl1pPr marL="231775" indent="-231775" algn="l" defTabSz="457200" rtl="0" eaLnBrk="1" latinLnBrk="0" hangingPunct="1">
              <a:spcBef>
                <a:spcPts val="800"/>
              </a:spcBef>
              <a:buClr>
                <a:schemeClr val="tx2"/>
              </a:buClr>
              <a:buSzPct val="100000"/>
              <a:buFont typeface="Consolas"/>
              <a:buChar char="▸"/>
              <a:defRPr sz="2400" b="0" i="0" kern="1200">
                <a:solidFill>
                  <a:schemeClr val="tx1"/>
                </a:solidFill>
                <a:latin typeface="Arial"/>
                <a:ea typeface="+mn-ea"/>
                <a:cs typeface="Arial"/>
              </a:defRPr>
            </a:lvl1pPr>
            <a:lvl2pPr marL="457200" indent="-225425" algn="l" defTabSz="457200" rtl="0" eaLnBrk="1" latinLnBrk="0" hangingPunct="1">
              <a:spcBef>
                <a:spcPts val="530"/>
              </a:spcBef>
              <a:buClr>
                <a:schemeClr val="tx2"/>
              </a:buClr>
              <a:buSzPct val="100000"/>
              <a:buFont typeface="Arial"/>
              <a:buChar char="•"/>
              <a:defRPr sz="2200" b="0" i="0" kern="1200">
                <a:solidFill>
                  <a:schemeClr val="tx1"/>
                </a:solidFill>
                <a:latin typeface="Arial"/>
                <a:ea typeface="+mn-ea"/>
                <a:cs typeface="Arial"/>
              </a:defRPr>
            </a:lvl2pPr>
            <a:lvl3pPr marL="688975" indent="-223838" algn="l" defTabSz="457200" rtl="0" eaLnBrk="1" latinLnBrk="0" hangingPunct="1">
              <a:spcBef>
                <a:spcPts val="480"/>
              </a:spcBef>
              <a:buClr>
                <a:schemeClr val="tx2"/>
              </a:buClr>
              <a:buFont typeface="Consolas"/>
              <a:buChar char="▸"/>
              <a:defRPr sz="2000" kern="1200">
                <a:solidFill>
                  <a:schemeClr val="tx1"/>
                </a:solidFill>
                <a:latin typeface="Arial"/>
                <a:ea typeface="+mn-ea"/>
                <a:cs typeface="Arial"/>
              </a:defRPr>
            </a:lvl3pPr>
            <a:lvl4pPr marL="855663" indent="-166688" algn="l" defTabSz="457200" rtl="0" eaLnBrk="1" latinLnBrk="0" hangingPunct="1">
              <a:spcBef>
                <a:spcPts val="430"/>
              </a:spcBef>
              <a:buClr>
                <a:schemeClr val="tx2"/>
              </a:buClr>
              <a:buSzPct val="97000"/>
              <a:buFont typeface="Arial"/>
              <a:buChar char="•"/>
              <a:defRPr sz="1800" kern="1200">
                <a:solidFill>
                  <a:srgbClr val="000000"/>
                </a:solidFill>
                <a:latin typeface="Arial"/>
                <a:ea typeface="+mn-ea"/>
                <a:cs typeface="Arial"/>
              </a:defRPr>
            </a:lvl4pPr>
            <a:lvl5pPr marL="1089025" indent="-233363" algn="l" defTabSz="457200" rtl="0" eaLnBrk="1" latinLnBrk="0" hangingPunct="1">
              <a:spcBef>
                <a:spcPts val="380"/>
              </a:spcBef>
              <a:buClr>
                <a:schemeClr val="tx2"/>
              </a:buClr>
              <a:buFont typeface="Consolas"/>
              <a:buChar char="▸"/>
              <a:tabLst/>
              <a:defRPr sz="1600" kern="1200">
                <a:solidFill>
                  <a:srgbClr val="000000"/>
                </a:solidFill>
                <a:latin typeface="Arial"/>
                <a:ea typeface="+mn-ea"/>
                <a:cs typeface="Arial"/>
              </a:defRPr>
            </a:lvl5pPr>
            <a:lvl6pPr marL="1255713" indent="-168275" algn="l" defTabSz="457200" rtl="0" eaLnBrk="1" latinLnBrk="0" hangingPunct="1">
              <a:spcBef>
                <a:spcPts val="350"/>
              </a:spcBef>
              <a:buClr>
                <a:schemeClr val="tx2"/>
              </a:buClr>
              <a:buFont typeface="Arial"/>
              <a:buChar char="•"/>
              <a:defRPr sz="14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a:p>
            <a:endParaRPr lang="en-US" dirty="0" smtClean="0"/>
          </a:p>
          <a:p>
            <a:endParaRPr lang="en-US" dirty="0" smtClean="0"/>
          </a:p>
          <a:p>
            <a:endParaRPr lang="en-US" dirty="0" smtClean="0"/>
          </a:p>
          <a:p>
            <a:pPr marL="0" indent="0">
              <a:buFont typeface="Consolas"/>
              <a:buNone/>
            </a:pPr>
            <a:endParaRPr lang="en-US" dirty="0" smtClean="0"/>
          </a:p>
          <a:p>
            <a:pPr marL="0" indent="0">
              <a:buFont typeface="Consolas"/>
              <a:buNone/>
            </a:pPr>
            <a:endParaRPr lang="en-US" dirty="0" smtClean="0"/>
          </a:p>
          <a:p>
            <a:pPr marL="0" indent="0">
              <a:buFont typeface="Consolas"/>
              <a:buNone/>
            </a:pPr>
            <a:endParaRPr lang="en-US" sz="2000" dirty="0" smtClean="0">
              <a:hlinkClick r:id="rId3"/>
            </a:endParaRPr>
          </a:p>
          <a:p>
            <a:pPr marL="0" indent="0">
              <a:buFont typeface="Consolas"/>
              <a:buNone/>
            </a:pPr>
            <a:endParaRPr lang="en-US" sz="2000" dirty="0">
              <a:hlinkClick r:id="rId3"/>
            </a:endParaRPr>
          </a:p>
          <a:p>
            <a:pPr marL="0" indent="0">
              <a:buFont typeface="Consolas"/>
              <a:buNone/>
            </a:pPr>
            <a:r>
              <a:rPr lang="en-US" sz="2000" dirty="0" smtClean="0">
                <a:hlinkClick r:id="rId3"/>
              </a:rPr>
              <a:t>https://gitorious.org/procps/procps</a:t>
            </a:r>
            <a:endParaRPr lang="en-US" sz="2000" dirty="0" smtClean="0"/>
          </a:p>
          <a:p>
            <a:pPr marL="0" indent="0">
              <a:buFont typeface="Consolas"/>
              <a:buNone/>
            </a:pPr>
            <a:endParaRPr lang="en-US" sz="2000" dirty="0" smtClean="0"/>
          </a:p>
          <a:p>
            <a:pPr marL="0" indent="0">
              <a:buFont typeface="Consolas"/>
              <a:buNone/>
            </a:pPr>
            <a:endParaRPr lang="en-US" dirty="0" smtClean="0"/>
          </a:p>
          <a:p>
            <a:endParaRPr lang="en-US" dirty="0" smtClean="0"/>
          </a:p>
          <a:p>
            <a:endParaRPr lang="en-US" dirty="0"/>
          </a:p>
        </p:txBody>
      </p:sp>
      <p:pic>
        <p:nvPicPr>
          <p:cNvPr id="16" name="Content Placeholder 15" descr="top - node view - crop2.png"/>
          <p:cNvPicPr>
            <a:picLocks noGrp="1" noChangeAspect="1"/>
          </p:cNvPicPr>
          <p:nvPr>
            <p:ph sz="quarter" idx="13"/>
          </p:nvPr>
        </p:nvPicPr>
        <p:blipFill rotWithShape="1">
          <a:blip r:embed="rId4">
            <a:extLst>
              <a:ext uri="{28A0092B-C50C-407E-A947-70E740481C1C}">
                <a14:useLocalDpi xmlns:a14="http://schemas.microsoft.com/office/drawing/2010/main" val="0"/>
              </a:ext>
            </a:extLst>
          </a:blip>
          <a:srcRect l="-4" t="4752" r="4" b="28058"/>
          <a:stretch/>
        </p:blipFill>
        <p:spPr>
          <a:xfrm>
            <a:off x="1258888" y="890583"/>
            <a:ext cx="6364224" cy="3659599"/>
          </a:xfrm>
        </p:spPr>
      </p:pic>
      <p:sp>
        <p:nvSpPr>
          <p:cNvPr id="11" name="TextBox 10"/>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2" name="TextBox 11"/>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3" name="TextBox 12"/>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311344674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Why use large NUMA servers?</a:t>
            </a:r>
            <a:endParaRPr lang="en-US" dirty="0"/>
          </a:p>
        </p:txBody>
      </p:sp>
      <p:sp>
        <p:nvSpPr>
          <p:cNvPr id="3" name="Content Placeholder 2"/>
          <p:cNvSpPr>
            <a:spLocks noGrp="1"/>
          </p:cNvSpPr>
          <p:nvPr>
            <p:ph sz="quarter" idx="13"/>
          </p:nvPr>
        </p:nvSpPr>
        <p:spPr/>
        <p:txBody>
          <a:bodyPr/>
          <a:lstStyle/>
          <a:p>
            <a:r>
              <a:rPr lang="en-US" dirty="0" smtClean="0"/>
              <a:t>NUMA is key to the current evolution of performance</a:t>
            </a:r>
          </a:p>
          <a:p>
            <a:pPr lvl="1"/>
            <a:r>
              <a:rPr lang="en-US" dirty="0"/>
              <a:t>Storage rates are drastically increasing</a:t>
            </a:r>
          </a:p>
          <a:p>
            <a:pPr lvl="1"/>
            <a:r>
              <a:rPr lang="en-US" dirty="0" smtClean="0"/>
              <a:t>Processor speeds are stagnant</a:t>
            </a:r>
          </a:p>
          <a:p>
            <a:pPr lvl="1"/>
            <a:r>
              <a:rPr lang="en-US" dirty="0" smtClean="0"/>
              <a:t>Multi-core cannot scale infinitely without NUMA</a:t>
            </a:r>
          </a:p>
          <a:p>
            <a:pPr marL="231775" lvl="1" indent="0">
              <a:buNone/>
            </a:pPr>
            <a:endParaRPr lang="en-US" dirty="0" smtClean="0"/>
          </a:p>
          <a:p>
            <a:r>
              <a:rPr lang="en-US" dirty="0" smtClean="0"/>
              <a:t>NUMA meets the needs of the application</a:t>
            </a:r>
          </a:p>
          <a:p>
            <a:pPr lvl="1"/>
            <a:r>
              <a:rPr lang="en-US" dirty="0"/>
              <a:t>N</a:t>
            </a:r>
            <a:r>
              <a:rPr lang="en-US" dirty="0" smtClean="0"/>
              <a:t>o partitioning is required</a:t>
            </a:r>
          </a:p>
          <a:p>
            <a:pPr lvl="1"/>
            <a:r>
              <a:rPr lang="en-US" dirty="0" smtClean="0"/>
              <a:t>Faster than clustering multiple servers</a:t>
            </a:r>
          </a:p>
          <a:p>
            <a:pPr lvl="1"/>
            <a:r>
              <a:rPr lang="en-US" dirty="0" smtClean="0"/>
              <a:t>Works well in combination with scale out</a:t>
            </a:r>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3</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274988429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irqstat</a:t>
            </a:r>
            <a:r>
              <a:rPr lang="en-US" dirty="0" smtClean="0"/>
              <a:t>: IRQ viewer for NUMA</a:t>
            </a:r>
            <a:endParaRPr lang="en-US" dirty="0"/>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30</a:t>
            </a:fld>
            <a:endParaRPr lang="en-US" dirty="0"/>
          </a:p>
        </p:txBody>
      </p:sp>
      <p:pic>
        <p:nvPicPr>
          <p:cNvPr id="10" name="Content Placeholder 3" descr="irqstat - crop.png"/>
          <p:cNvPicPr>
            <a:picLocks noChangeAspect="1"/>
          </p:cNvPicPr>
          <p:nvPr/>
        </p:nvPicPr>
        <p:blipFill rotWithShape="1">
          <a:blip r:embed="rId3">
            <a:extLst>
              <a:ext uri="{28A0092B-C50C-407E-A947-70E740481C1C}">
                <a14:useLocalDpi xmlns:a14="http://schemas.microsoft.com/office/drawing/2010/main" val="0"/>
              </a:ext>
            </a:extLst>
          </a:blip>
          <a:srcRect t="4302" b="61324"/>
          <a:stretch/>
        </p:blipFill>
        <p:spPr>
          <a:xfrm>
            <a:off x="1259199" y="1018191"/>
            <a:ext cx="6945193" cy="2046742"/>
          </a:xfrm>
          <a:prstGeom prst="rect">
            <a:avLst/>
          </a:prstGeom>
        </p:spPr>
      </p:pic>
      <p:sp>
        <p:nvSpPr>
          <p:cNvPr id="12" name="Content Placeholder 2"/>
          <p:cNvSpPr>
            <a:spLocks noGrp="1"/>
          </p:cNvSpPr>
          <p:nvPr>
            <p:ph sz="quarter" idx="13"/>
          </p:nvPr>
        </p:nvSpPr>
        <p:spPr>
          <a:xfrm>
            <a:off x="1259200" y="1018191"/>
            <a:ext cx="7436744" cy="4276185"/>
          </a:xfrm>
        </p:spPr>
        <p:txBody>
          <a:bodyPr/>
          <a:lstStyle/>
          <a:p>
            <a:endParaRPr lang="en-US" dirty="0" smtClean="0"/>
          </a:p>
          <a:p>
            <a:endParaRPr lang="en-US" dirty="0"/>
          </a:p>
          <a:p>
            <a:endParaRPr lang="en-US" dirty="0" smtClean="0"/>
          </a:p>
          <a:p>
            <a:endParaRPr lang="en-US" dirty="0"/>
          </a:p>
          <a:p>
            <a:pPr marL="0" indent="0">
              <a:buNone/>
            </a:pPr>
            <a:endParaRPr lang="en-US" dirty="0">
              <a:hlinkClick r:id="rId4"/>
            </a:endParaRPr>
          </a:p>
          <a:p>
            <a:pPr marL="0" indent="0">
              <a:buNone/>
            </a:pPr>
            <a:r>
              <a:rPr lang="en-US" sz="2000" dirty="0" smtClean="0">
                <a:hlinkClick r:id="rId4"/>
              </a:rPr>
              <a:t>https</a:t>
            </a:r>
            <a:r>
              <a:rPr lang="en-US" sz="2000" dirty="0">
                <a:hlinkClick r:id="rId4"/>
              </a:rPr>
              <a:t>://github.com/lanceshelton/irqstat</a:t>
            </a:r>
            <a:endParaRPr lang="en-US" sz="2000" dirty="0"/>
          </a:p>
          <a:p>
            <a:pPr marL="0" indent="0">
              <a:buNone/>
            </a:pPr>
            <a:endParaRPr lang="en-US" dirty="0" smtClean="0"/>
          </a:p>
          <a:p>
            <a:endParaRPr lang="en-US" dirty="0"/>
          </a:p>
          <a:p>
            <a:endParaRPr lang="en-US" dirty="0"/>
          </a:p>
        </p:txBody>
      </p:sp>
      <p:sp>
        <p:nvSpPr>
          <p:cNvPr id="11" name="TextBox 10"/>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3" name="TextBox 12"/>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4" name="TextBox 13"/>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208554895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Must end users be NUMA-aware?</a:t>
            </a:r>
            <a:endParaRPr lang="en-US" dirty="0"/>
          </a:p>
        </p:txBody>
      </p:sp>
      <p:sp>
        <p:nvSpPr>
          <p:cNvPr id="3" name="Content Placeholder 2"/>
          <p:cNvSpPr>
            <a:spLocks noGrp="1"/>
          </p:cNvSpPr>
          <p:nvPr>
            <p:ph sz="quarter" idx="13"/>
          </p:nvPr>
        </p:nvSpPr>
        <p:spPr/>
        <p:txBody>
          <a:bodyPr/>
          <a:lstStyle/>
          <a:p>
            <a:pPr lvl="0"/>
            <a:r>
              <a:rPr lang="en-US" dirty="0" smtClean="0"/>
              <a:t>Unfortunately, yes.</a:t>
            </a:r>
          </a:p>
          <a:p>
            <a:pPr lvl="1"/>
            <a:endParaRPr lang="en-US" dirty="0" smtClean="0"/>
          </a:p>
          <a:p>
            <a:pPr lvl="1"/>
            <a:r>
              <a:rPr lang="en-US" dirty="0" smtClean="0"/>
              <a:t>Users must be aware of </a:t>
            </a:r>
            <a:r>
              <a:rPr lang="en-US" dirty="0" err="1" smtClean="0"/>
              <a:t>PCIe</a:t>
            </a:r>
            <a:r>
              <a:rPr lang="en-US" dirty="0" smtClean="0"/>
              <a:t> device slot placement</a:t>
            </a:r>
          </a:p>
          <a:p>
            <a:pPr lvl="1"/>
            <a:endParaRPr lang="en-US" dirty="0" smtClean="0"/>
          </a:p>
          <a:p>
            <a:pPr lvl="1"/>
            <a:r>
              <a:rPr lang="en-US" dirty="0" smtClean="0"/>
              <a:t>Optimal NUMA tuning is not yet performed by the OS</a:t>
            </a:r>
          </a:p>
          <a:p>
            <a:pPr lvl="1"/>
            <a:endParaRPr lang="en-US" dirty="0" smtClean="0"/>
          </a:p>
          <a:p>
            <a:pPr lvl="1"/>
            <a:r>
              <a:rPr lang="en-US" dirty="0" smtClean="0"/>
              <a:t>Persistent tuning is a non-trivial task</a:t>
            </a:r>
          </a:p>
          <a:p>
            <a:pPr lvl="1"/>
            <a:endParaRPr lang="en-US" dirty="0" smtClean="0"/>
          </a:p>
          <a:p>
            <a:pPr lvl="1"/>
            <a:r>
              <a:rPr lang="en-US" dirty="0" smtClean="0"/>
              <a:t>Performance challenges are changing faster than tools</a:t>
            </a:r>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31</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346736756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can this be improved?</a:t>
            </a:r>
            <a:endParaRPr lang="en-US" dirty="0"/>
          </a:p>
        </p:txBody>
      </p:sp>
      <p:sp>
        <p:nvSpPr>
          <p:cNvPr id="3" name="Content Placeholder 2"/>
          <p:cNvSpPr>
            <a:spLocks noGrp="1"/>
          </p:cNvSpPr>
          <p:nvPr>
            <p:ph sz="quarter" idx="13"/>
          </p:nvPr>
        </p:nvSpPr>
        <p:spPr/>
        <p:txBody>
          <a:bodyPr/>
          <a:lstStyle/>
          <a:p>
            <a:pPr lvl="1"/>
            <a:r>
              <a:rPr lang="en-US" dirty="0" smtClean="0"/>
              <a:t>NUMA architectures must be detected properly and tuned by default</a:t>
            </a:r>
          </a:p>
          <a:p>
            <a:pPr lvl="2"/>
            <a:r>
              <a:rPr lang="en-US" dirty="0" smtClean="0"/>
              <a:t>Phase out Nehalem or add SLIT support for multiple local nodes</a:t>
            </a:r>
          </a:p>
          <a:p>
            <a:pPr marL="465137" lvl="2" indent="0">
              <a:buNone/>
            </a:pPr>
            <a:endParaRPr lang="en-US" dirty="0" smtClean="0"/>
          </a:p>
          <a:p>
            <a:pPr lvl="1"/>
            <a:r>
              <a:rPr lang="en-US" dirty="0" smtClean="0"/>
              <a:t>Linux distributions need to provide optimal </a:t>
            </a:r>
            <a:r>
              <a:rPr lang="en-US" dirty="0"/>
              <a:t>t</a:t>
            </a:r>
            <a:r>
              <a:rPr lang="en-US" dirty="0" smtClean="0"/>
              <a:t>uning across applications and devices at the OS level</a:t>
            </a:r>
          </a:p>
          <a:p>
            <a:pPr marL="231775" lvl="1" indent="0">
              <a:buNone/>
            </a:pPr>
            <a:endParaRPr lang="en-US" dirty="0" smtClean="0"/>
          </a:p>
          <a:p>
            <a:pPr lvl="1"/>
            <a:r>
              <a:rPr lang="en-US" dirty="0" smtClean="0"/>
              <a:t>Improve existing tools</a:t>
            </a:r>
            <a:endParaRPr lang="en-US" dirty="0"/>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32</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53164957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What’s next?</a:t>
            </a:r>
            <a:endParaRPr lang="en-US" dirty="0"/>
          </a:p>
        </p:txBody>
      </p:sp>
      <p:sp>
        <p:nvSpPr>
          <p:cNvPr id="3" name="Content Placeholder 2"/>
          <p:cNvSpPr>
            <a:spLocks noGrp="1"/>
          </p:cNvSpPr>
          <p:nvPr>
            <p:ph sz="quarter" idx="13"/>
          </p:nvPr>
        </p:nvSpPr>
        <p:spPr/>
        <p:txBody>
          <a:bodyPr/>
          <a:lstStyle/>
          <a:p>
            <a:pPr lvl="0"/>
            <a:r>
              <a:rPr lang="en-US" dirty="0" smtClean="0"/>
              <a:t>More cores per socket</a:t>
            </a:r>
          </a:p>
          <a:p>
            <a:pPr lvl="1"/>
            <a:r>
              <a:rPr lang="en-US" dirty="0" smtClean="0"/>
              <a:t>15 core CPUs by the end of next year?</a:t>
            </a:r>
          </a:p>
          <a:p>
            <a:pPr lvl="0"/>
            <a:r>
              <a:rPr lang="en-US" dirty="0" smtClean="0"/>
              <a:t>Removal of existing bottlenecks</a:t>
            </a:r>
          </a:p>
          <a:p>
            <a:pPr lvl="1"/>
            <a:r>
              <a:rPr lang="en-US" dirty="0" smtClean="0"/>
              <a:t>Multi-queue </a:t>
            </a:r>
            <a:r>
              <a:rPr lang="en-US" smtClean="0"/>
              <a:t>block </a:t>
            </a:r>
            <a:r>
              <a:rPr lang="en-US" smtClean="0"/>
              <a:t>layer</a:t>
            </a:r>
          </a:p>
          <a:p>
            <a:r>
              <a:rPr lang="en-US" smtClean="0"/>
              <a:t>Improved </a:t>
            </a:r>
            <a:r>
              <a:rPr lang="en-US" dirty="0" smtClean="0"/>
              <a:t>tools</a:t>
            </a:r>
          </a:p>
          <a:p>
            <a:pPr lvl="1"/>
            <a:r>
              <a:rPr lang="en-US" dirty="0" err="1" smtClean="0"/>
              <a:t>numatop</a:t>
            </a:r>
            <a:r>
              <a:rPr lang="en-US" dirty="0"/>
              <a:t>: </a:t>
            </a:r>
            <a:r>
              <a:rPr lang="en-US" dirty="0">
                <a:hlinkClick r:id="rId3"/>
              </a:rPr>
              <a:t>https://01.org/</a:t>
            </a:r>
            <a:r>
              <a:rPr lang="en-US" dirty="0" smtClean="0">
                <a:hlinkClick r:id="rId3"/>
              </a:rPr>
              <a:t>numatop</a:t>
            </a:r>
            <a:endParaRPr lang="en-US" dirty="0"/>
          </a:p>
          <a:p>
            <a:pPr lvl="1"/>
            <a:r>
              <a:rPr lang="en-US" dirty="0" smtClean="0"/>
              <a:t>top: </a:t>
            </a:r>
            <a:r>
              <a:rPr lang="en-US" dirty="0">
                <a:hlinkClick r:id="rId4"/>
              </a:rPr>
              <a:t>https://gitorious.org/procps/</a:t>
            </a:r>
            <a:r>
              <a:rPr lang="en-US" dirty="0" smtClean="0">
                <a:hlinkClick r:id="rId4"/>
              </a:rPr>
              <a:t>procps</a:t>
            </a:r>
            <a:endParaRPr lang="en-US" dirty="0" smtClean="0"/>
          </a:p>
          <a:p>
            <a:pPr lvl="1"/>
            <a:r>
              <a:rPr lang="en-US" dirty="0" err="1" smtClean="0"/>
              <a:t>irqstat</a:t>
            </a:r>
            <a:r>
              <a:rPr lang="en-US" dirty="0" smtClean="0"/>
              <a:t>: </a:t>
            </a:r>
            <a:r>
              <a:rPr lang="en-US" dirty="0">
                <a:hlinkClick r:id="rId5"/>
              </a:rPr>
              <a:t>https://github.com/lanceshelton/irqstat</a:t>
            </a:r>
            <a:endParaRPr lang="en-US" dirty="0"/>
          </a:p>
          <a:p>
            <a:pPr lvl="1"/>
            <a:endParaRPr lang="en-US" dirty="0" smtClean="0"/>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33</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309562055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3"/>
          </p:nvPr>
        </p:nvSpPr>
        <p:spPr/>
        <p:txBody>
          <a:bodyPr/>
          <a:lstStyle/>
          <a:p>
            <a:r>
              <a:rPr lang="en-US" dirty="0" smtClean="0"/>
              <a:t>HP DL980 Architecture</a:t>
            </a:r>
          </a:p>
          <a:p>
            <a:pPr lvl="2"/>
            <a:r>
              <a:rPr lang="en-US" sz="1600" dirty="0" smtClean="0">
                <a:hlinkClick r:id="rId3"/>
              </a:rPr>
              <a:t>http</a:t>
            </a:r>
            <a:r>
              <a:rPr lang="en-US" sz="1600" dirty="0">
                <a:hlinkClick r:id="rId3"/>
              </a:rPr>
              <a:t>://h20195.www2.hp.com/V2/GetPDF.aspx/4AA3-</a:t>
            </a:r>
            <a:r>
              <a:rPr lang="en-US" sz="1600" dirty="0" smtClean="0">
                <a:hlinkClick r:id="rId3"/>
              </a:rPr>
              <a:t>0643ENW.pdf</a:t>
            </a:r>
            <a:endParaRPr lang="en-US" sz="1600" dirty="0" smtClean="0"/>
          </a:p>
          <a:p>
            <a:r>
              <a:rPr lang="en-US" dirty="0"/>
              <a:t>HP </a:t>
            </a:r>
            <a:r>
              <a:rPr lang="en-US" dirty="0" smtClean="0"/>
              <a:t>NUMA Support</a:t>
            </a:r>
            <a:endParaRPr lang="en-US" dirty="0"/>
          </a:p>
          <a:p>
            <a:pPr lvl="2"/>
            <a:r>
              <a:rPr lang="en-US" sz="1600" dirty="0" smtClean="0">
                <a:hlinkClick r:id="rId4"/>
              </a:rPr>
              <a:t>http</a:t>
            </a:r>
            <a:r>
              <a:rPr lang="en-US" sz="1600" dirty="0">
                <a:hlinkClick r:id="rId4"/>
              </a:rPr>
              <a:t>://bizsupport1.austin.hp.com/bc/docs/support/SupportManual/c03261871/c03261871.</a:t>
            </a:r>
            <a:r>
              <a:rPr lang="en-US" sz="1600" dirty="0" smtClean="0">
                <a:hlinkClick r:id="rId4"/>
              </a:rPr>
              <a:t>pdf</a:t>
            </a:r>
            <a:endParaRPr lang="en-US" sz="1600" dirty="0" smtClean="0"/>
          </a:p>
          <a:p>
            <a:pPr lvl="0"/>
            <a:r>
              <a:rPr lang="en-US" dirty="0" smtClean="0"/>
              <a:t>Performance profiling </a:t>
            </a:r>
            <a:r>
              <a:rPr lang="en-US" dirty="0"/>
              <a:t>m</a:t>
            </a:r>
            <a:r>
              <a:rPr lang="en-US" dirty="0" smtClean="0"/>
              <a:t>ethods</a:t>
            </a:r>
          </a:p>
          <a:p>
            <a:pPr lvl="2"/>
            <a:r>
              <a:rPr lang="en-US" sz="1600" dirty="0">
                <a:hlinkClick r:id="rId5"/>
              </a:rPr>
              <a:t>http://dtrace.org/blogs/brendan/2012/03/07/the-use-method-linux-performance-checklist</a:t>
            </a:r>
            <a:r>
              <a:rPr lang="en-US" sz="1600" dirty="0" smtClean="0">
                <a:hlinkClick r:id="rId5"/>
              </a:rPr>
              <a:t>/</a:t>
            </a:r>
            <a:r>
              <a:rPr lang="en-US" sz="1600" dirty="0" smtClean="0"/>
              <a:t> </a:t>
            </a:r>
            <a:endParaRPr lang="en-US" sz="1600" dirty="0" smtClean="0"/>
          </a:p>
          <a:p>
            <a:pPr lvl="0"/>
            <a:r>
              <a:rPr lang="en-US" dirty="0"/>
              <a:t>Slides</a:t>
            </a:r>
          </a:p>
          <a:p>
            <a:pPr lvl="2"/>
            <a:r>
              <a:rPr lang="en-US" sz="1600" dirty="0">
                <a:hlinkClick r:id="rId6"/>
              </a:rPr>
              <a:t>https://github.com/lanceshelton/slides</a:t>
            </a:r>
            <a:r>
              <a:rPr lang="en-US" sz="1600" dirty="0"/>
              <a:t> </a:t>
            </a:r>
          </a:p>
          <a:p>
            <a:endParaRPr lang="en-US" sz="2000" dirty="0"/>
          </a:p>
        </p:txBody>
      </p:sp>
      <p:sp>
        <p:nvSpPr>
          <p:cNvPr id="2" name="Date Placeholder 1"/>
          <p:cNvSpPr>
            <a:spLocks noGrp="1"/>
          </p:cNvSpPr>
          <p:nvPr>
            <p:ph type="dt" sz="half" idx="10"/>
          </p:nvPr>
        </p:nvSpPr>
        <p:spPr/>
        <p:txBody>
          <a:bodyPr/>
          <a:lstStyle/>
          <a:p>
            <a:fld id="{7AA09FFE-62D8-1B44-82CF-3258687A9DE6}"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34</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47739826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4667" y="5223933"/>
            <a:ext cx="184666" cy="369332"/>
          </a:xfrm>
          <a:prstGeom prst="rect">
            <a:avLst/>
          </a:prstGeom>
          <a:noFill/>
        </p:spPr>
        <p:txBody>
          <a:bodyPr wrap="none" rtlCol="0">
            <a:spAutoFit/>
          </a:bodyPr>
          <a:lstStyle/>
          <a:p>
            <a:endParaRPr lang="en-US" dirty="0"/>
          </a:p>
        </p:txBody>
      </p:sp>
      <p:sp>
        <p:nvSpPr>
          <p:cNvPr id="3" name="TextBox 2"/>
          <p:cNvSpPr txBox="1"/>
          <p:nvPr/>
        </p:nvSpPr>
        <p:spPr>
          <a:xfrm>
            <a:off x="1024468" y="4854600"/>
            <a:ext cx="7204455" cy="287034"/>
          </a:xfrm>
          <a:prstGeom prst="rect">
            <a:avLst/>
          </a:prstGeom>
          <a:solidFill>
            <a:schemeClr val="tx1"/>
          </a:solidFill>
        </p:spPr>
        <p:txBody>
          <a:bodyPr wrap="square" rtlCol="0">
            <a:spAutoFit/>
          </a:bodyPr>
          <a:lstStyle/>
          <a:p>
            <a:endParaRPr lang="en-US" dirty="0"/>
          </a:p>
        </p:txBody>
      </p:sp>
      <p:sp>
        <p:nvSpPr>
          <p:cNvPr id="4" name="TextBox 3"/>
          <p:cNvSpPr txBox="1"/>
          <p:nvPr/>
        </p:nvSpPr>
        <p:spPr>
          <a:xfrm>
            <a:off x="4845271" y="4522167"/>
            <a:ext cx="3383652" cy="461665"/>
          </a:xfrm>
          <a:prstGeom prst="rect">
            <a:avLst/>
          </a:prstGeom>
          <a:noFill/>
        </p:spPr>
        <p:txBody>
          <a:bodyPr wrap="none" rtlCol="0">
            <a:spAutoFit/>
          </a:bodyPr>
          <a:lstStyle/>
          <a:p>
            <a:r>
              <a:rPr lang="en-US" sz="2400" dirty="0" err="1" smtClean="0">
                <a:solidFill>
                  <a:schemeClr val="bg1"/>
                </a:solidFill>
                <a:latin typeface="Avenir Book"/>
                <a:cs typeface="Avenir Book"/>
              </a:rPr>
              <a:t>LShelton@fusionio.com</a:t>
            </a:r>
            <a:endParaRPr lang="en-US" sz="2400" dirty="0">
              <a:solidFill>
                <a:schemeClr val="bg1"/>
              </a:solidFill>
              <a:latin typeface="Avenir Book"/>
              <a:cs typeface="Avenir Book"/>
            </a:endParaRPr>
          </a:p>
        </p:txBody>
      </p:sp>
    </p:spTree>
    <p:extLst>
      <p:ext uri="{BB962C8B-B14F-4D97-AF65-F5344CB8AC3E}">
        <p14:creationId xmlns:p14="http://schemas.microsoft.com/office/powerpoint/2010/main" val="41387933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Nodes, Sockets, Cores, Threads</a:t>
            </a:r>
            <a:endParaRPr lang="en-US" dirty="0"/>
          </a:p>
        </p:txBody>
      </p:sp>
      <p:sp>
        <p:nvSpPr>
          <p:cNvPr id="2" name="Date Placeholder 1"/>
          <p:cNvSpPr>
            <a:spLocks noGrp="1"/>
          </p:cNvSpPr>
          <p:nvPr>
            <p:ph type="dt" sz="half" idx="10"/>
          </p:nvPr>
        </p:nvSpPr>
        <p:spPr/>
        <p:txBody>
          <a:bodyPr/>
          <a:lstStyle/>
          <a:p>
            <a:fld id="{94826C75-99FD-6A42-90BF-AB6046812882}"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4</a:t>
            </a:fld>
            <a:endParaRPr lang="en-US" dirty="0"/>
          </a:p>
        </p:txBody>
      </p:sp>
      <p:sp>
        <p:nvSpPr>
          <p:cNvPr id="11" name="Content Placeholder 2"/>
          <p:cNvSpPr txBox="1">
            <a:spLocks/>
          </p:cNvSpPr>
          <p:nvPr/>
        </p:nvSpPr>
        <p:spPr>
          <a:xfrm>
            <a:off x="1351138" y="3284342"/>
            <a:ext cx="7436744" cy="1350187"/>
          </a:xfrm>
          <a:prstGeom prst="rect">
            <a:avLst/>
          </a:prstGeom>
        </p:spPr>
        <p:txBody>
          <a:bodyPr vert="horz" lIns="0" tIns="0" rIns="91440" bIns="45720" rtlCol="0">
            <a:noAutofit/>
          </a:bodyPr>
          <a:lstStyle>
            <a:lvl1pPr marL="231775" indent="-231775" algn="l" defTabSz="457200" rtl="0" eaLnBrk="1" latinLnBrk="0" hangingPunct="1">
              <a:spcBef>
                <a:spcPts val="800"/>
              </a:spcBef>
              <a:buClr>
                <a:schemeClr val="tx2"/>
              </a:buClr>
              <a:buSzPct val="100000"/>
              <a:buFont typeface="Consolas"/>
              <a:buChar char="▸"/>
              <a:defRPr sz="2400" b="0" i="0" kern="1200">
                <a:solidFill>
                  <a:schemeClr val="tx1"/>
                </a:solidFill>
                <a:latin typeface="Arial"/>
                <a:ea typeface="+mn-ea"/>
                <a:cs typeface="Arial"/>
              </a:defRPr>
            </a:lvl1pPr>
            <a:lvl2pPr marL="457200" indent="-225425" algn="l" defTabSz="457200" rtl="0" eaLnBrk="1" latinLnBrk="0" hangingPunct="1">
              <a:spcBef>
                <a:spcPts val="530"/>
              </a:spcBef>
              <a:buClr>
                <a:schemeClr val="tx2"/>
              </a:buClr>
              <a:buSzPct val="100000"/>
              <a:buFont typeface="Arial"/>
              <a:buChar char="•"/>
              <a:defRPr sz="2200" b="0" i="0" kern="1200">
                <a:solidFill>
                  <a:schemeClr val="tx1"/>
                </a:solidFill>
                <a:latin typeface="Arial"/>
                <a:ea typeface="+mn-ea"/>
                <a:cs typeface="Arial"/>
              </a:defRPr>
            </a:lvl2pPr>
            <a:lvl3pPr marL="688975" indent="-223838" algn="l" defTabSz="457200" rtl="0" eaLnBrk="1" latinLnBrk="0" hangingPunct="1">
              <a:spcBef>
                <a:spcPts val="480"/>
              </a:spcBef>
              <a:buClr>
                <a:schemeClr val="tx2"/>
              </a:buClr>
              <a:buFont typeface="Consolas"/>
              <a:buChar char="▸"/>
              <a:defRPr sz="2000" kern="1200">
                <a:solidFill>
                  <a:schemeClr val="tx1"/>
                </a:solidFill>
                <a:latin typeface="Arial"/>
                <a:ea typeface="+mn-ea"/>
                <a:cs typeface="Arial"/>
              </a:defRPr>
            </a:lvl3pPr>
            <a:lvl4pPr marL="855663" indent="-166688" algn="l" defTabSz="457200" rtl="0" eaLnBrk="1" latinLnBrk="0" hangingPunct="1">
              <a:spcBef>
                <a:spcPts val="430"/>
              </a:spcBef>
              <a:buClr>
                <a:schemeClr val="tx2"/>
              </a:buClr>
              <a:buSzPct val="97000"/>
              <a:buFont typeface="Arial"/>
              <a:buChar char="•"/>
              <a:defRPr sz="1800" kern="1200">
                <a:solidFill>
                  <a:srgbClr val="000000"/>
                </a:solidFill>
                <a:latin typeface="Arial"/>
                <a:ea typeface="+mn-ea"/>
                <a:cs typeface="Arial"/>
              </a:defRPr>
            </a:lvl4pPr>
            <a:lvl5pPr marL="1089025" indent="-233363" algn="l" defTabSz="457200" rtl="0" eaLnBrk="1" latinLnBrk="0" hangingPunct="1">
              <a:spcBef>
                <a:spcPts val="380"/>
              </a:spcBef>
              <a:buClr>
                <a:schemeClr val="tx2"/>
              </a:buClr>
              <a:buFont typeface="Consolas"/>
              <a:buChar char="▸"/>
              <a:tabLst/>
              <a:defRPr sz="1600" kern="1200">
                <a:solidFill>
                  <a:srgbClr val="000000"/>
                </a:solidFill>
                <a:latin typeface="Arial"/>
                <a:ea typeface="+mn-ea"/>
                <a:cs typeface="Arial"/>
              </a:defRPr>
            </a:lvl5pPr>
            <a:lvl6pPr marL="1255713" indent="-168275" algn="l" defTabSz="457200" rtl="0" eaLnBrk="1" latinLnBrk="0" hangingPunct="1">
              <a:spcBef>
                <a:spcPts val="350"/>
              </a:spcBef>
              <a:buClr>
                <a:schemeClr val="tx2"/>
              </a:buClr>
              <a:buFont typeface="Arial"/>
              <a:buChar char="•"/>
              <a:defRPr sz="14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24" name="TextBox 23"/>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25" name="TextBox 24"/>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26" name="TextBox 25"/>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pic>
        <p:nvPicPr>
          <p:cNvPr id="5" name="Picture 4" descr="thread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788" y="3329247"/>
            <a:ext cx="2476913" cy="1339900"/>
          </a:xfrm>
          <a:prstGeom prst="rect">
            <a:avLst/>
          </a:prstGeom>
        </p:spPr>
      </p:pic>
      <p:pic>
        <p:nvPicPr>
          <p:cNvPr id="6" name="Picture 5" descr="cor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972" y="3311850"/>
            <a:ext cx="2476913" cy="1339900"/>
          </a:xfrm>
          <a:prstGeom prst="rect">
            <a:avLst/>
          </a:prstGeom>
        </p:spPr>
      </p:pic>
      <p:pic>
        <p:nvPicPr>
          <p:cNvPr id="10" name="Picture 9" descr="nod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3888" y="1004204"/>
            <a:ext cx="3190315" cy="1510941"/>
          </a:xfrm>
          <a:prstGeom prst="rect">
            <a:avLst/>
          </a:prstGeom>
        </p:spPr>
      </p:pic>
      <p:grpSp>
        <p:nvGrpSpPr>
          <p:cNvPr id="27" name="Group 26"/>
          <p:cNvGrpSpPr>
            <a:grpSpLocks noChangeAspect="1"/>
          </p:cNvGrpSpPr>
          <p:nvPr/>
        </p:nvGrpSpPr>
        <p:grpSpPr>
          <a:xfrm>
            <a:off x="2759930" y="1246318"/>
            <a:ext cx="2049097" cy="1106216"/>
            <a:chOff x="8148638" y="5156200"/>
            <a:chExt cx="1314450" cy="709613"/>
          </a:xfrm>
        </p:grpSpPr>
        <p:sp>
          <p:nvSpPr>
            <p:cNvPr id="28"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1"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60" name="Group 59"/>
          <p:cNvGrpSpPr>
            <a:grpSpLocks noChangeAspect="1"/>
          </p:cNvGrpSpPr>
          <p:nvPr/>
        </p:nvGrpSpPr>
        <p:grpSpPr>
          <a:xfrm>
            <a:off x="487938" y="1356798"/>
            <a:ext cx="1284435" cy="867432"/>
            <a:chOff x="8609013" y="4194175"/>
            <a:chExt cx="1281112" cy="865188"/>
          </a:xfrm>
        </p:grpSpPr>
        <p:sp>
          <p:nvSpPr>
            <p:cNvPr id="61"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5" name="TextBox 84"/>
          <p:cNvSpPr txBox="1"/>
          <p:nvPr/>
        </p:nvSpPr>
        <p:spPr>
          <a:xfrm>
            <a:off x="306387" y="2453950"/>
            <a:ext cx="1515014" cy="523220"/>
          </a:xfrm>
          <a:prstGeom prst="rect">
            <a:avLst/>
          </a:prstGeom>
          <a:noFill/>
        </p:spPr>
        <p:txBody>
          <a:bodyPr wrap="none" rtlCol="0">
            <a:spAutoFit/>
          </a:bodyPr>
          <a:lstStyle/>
          <a:p>
            <a:r>
              <a:rPr lang="en-US" sz="2800" dirty="0" smtClean="0">
                <a:latin typeface="Avenir Book"/>
              </a:rPr>
              <a:t>Memory</a:t>
            </a:r>
            <a:endParaRPr lang="en-US" sz="2800" dirty="0">
              <a:latin typeface="Avenir Book"/>
            </a:endParaRPr>
          </a:p>
        </p:txBody>
      </p:sp>
      <p:sp>
        <p:nvSpPr>
          <p:cNvPr id="86" name="TextBox 85"/>
          <p:cNvSpPr txBox="1"/>
          <p:nvPr/>
        </p:nvSpPr>
        <p:spPr>
          <a:xfrm>
            <a:off x="3170864" y="2453950"/>
            <a:ext cx="1262229" cy="523220"/>
          </a:xfrm>
          <a:prstGeom prst="rect">
            <a:avLst/>
          </a:prstGeom>
          <a:noFill/>
        </p:spPr>
        <p:txBody>
          <a:bodyPr wrap="none" rtlCol="0">
            <a:spAutoFit/>
          </a:bodyPr>
          <a:lstStyle/>
          <a:p>
            <a:r>
              <a:rPr lang="en-US" sz="2800" dirty="0" smtClean="0">
                <a:latin typeface="Avenir Book"/>
              </a:rPr>
              <a:t>Socket</a:t>
            </a:r>
            <a:endParaRPr lang="en-US" sz="2800" dirty="0">
              <a:latin typeface="Avenir Book"/>
            </a:endParaRPr>
          </a:p>
        </p:txBody>
      </p:sp>
      <p:sp>
        <p:nvSpPr>
          <p:cNvPr id="87" name="TextBox 86"/>
          <p:cNvSpPr txBox="1"/>
          <p:nvPr/>
        </p:nvSpPr>
        <p:spPr>
          <a:xfrm>
            <a:off x="5771949" y="2453950"/>
            <a:ext cx="2287380" cy="523220"/>
          </a:xfrm>
          <a:prstGeom prst="rect">
            <a:avLst/>
          </a:prstGeom>
          <a:noFill/>
        </p:spPr>
        <p:txBody>
          <a:bodyPr wrap="none" rtlCol="0">
            <a:spAutoFit/>
          </a:bodyPr>
          <a:lstStyle/>
          <a:p>
            <a:r>
              <a:rPr lang="en-US" sz="2800" dirty="0" smtClean="0">
                <a:latin typeface="Avenir Book"/>
              </a:rPr>
              <a:t>NUMA Node</a:t>
            </a:r>
            <a:endParaRPr lang="en-US" sz="2800" dirty="0">
              <a:latin typeface="Avenir Book"/>
            </a:endParaRPr>
          </a:p>
        </p:txBody>
      </p:sp>
      <p:sp>
        <p:nvSpPr>
          <p:cNvPr id="88" name="TextBox 87"/>
          <p:cNvSpPr txBox="1"/>
          <p:nvPr/>
        </p:nvSpPr>
        <p:spPr>
          <a:xfrm>
            <a:off x="1211430" y="4616502"/>
            <a:ext cx="1115728" cy="523220"/>
          </a:xfrm>
          <a:prstGeom prst="rect">
            <a:avLst/>
          </a:prstGeom>
          <a:noFill/>
        </p:spPr>
        <p:txBody>
          <a:bodyPr wrap="none" rtlCol="0">
            <a:spAutoFit/>
          </a:bodyPr>
          <a:lstStyle/>
          <a:p>
            <a:r>
              <a:rPr lang="en-US" sz="2800" dirty="0" smtClean="0">
                <a:latin typeface="Avenir Book"/>
              </a:rPr>
              <a:t>Cores</a:t>
            </a:r>
            <a:endParaRPr lang="en-US" sz="2800" dirty="0">
              <a:latin typeface="Avenir Book"/>
            </a:endParaRPr>
          </a:p>
        </p:txBody>
      </p:sp>
      <p:sp>
        <p:nvSpPr>
          <p:cNvPr id="89" name="TextBox 88"/>
          <p:cNvSpPr txBox="1"/>
          <p:nvPr/>
        </p:nvSpPr>
        <p:spPr>
          <a:xfrm>
            <a:off x="4814724" y="4650370"/>
            <a:ext cx="1461514" cy="523220"/>
          </a:xfrm>
          <a:prstGeom prst="rect">
            <a:avLst/>
          </a:prstGeom>
          <a:noFill/>
        </p:spPr>
        <p:txBody>
          <a:bodyPr wrap="none" rtlCol="0">
            <a:spAutoFit/>
          </a:bodyPr>
          <a:lstStyle/>
          <a:p>
            <a:r>
              <a:rPr lang="en-US" sz="2800" dirty="0" smtClean="0">
                <a:latin typeface="Avenir Book"/>
              </a:rPr>
              <a:t>Threads</a:t>
            </a:r>
            <a:endParaRPr lang="en-US" sz="2800" dirty="0">
              <a:latin typeface="Avenir Book"/>
            </a:endParaRPr>
          </a:p>
        </p:txBody>
      </p:sp>
      <p:sp>
        <p:nvSpPr>
          <p:cNvPr id="90" name="TextBox 89"/>
          <p:cNvSpPr txBox="1"/>
          <p:nvPr/>
        </p:nvSpPr>
        <p:spPr>
          <a:xfrm>
            <a:off x="1986111" y="1324976"/>
            <a:ext cx="526290" cy="707886"/>
          </a:xfrm>
          <a:prstGeom prst="rect">
            <a:avLst/>
          </a:prstGeom>
          <a:noFill/>
        </p:spPr>
        <p:txBody>
          <a:bodyPr wrap="none" rtlCol="0">
            <a:spAutoFit/>
          </a:bodyPr>
          <a:lstStyle/>
          <a:p>
            <a:r>
              <a:rPr lang="en-US" sz="4000" dirty="0" smtClean="0">
                <a:latin typeface="Avenir Book"/>
              </a:rPr>
              <a:t>+</a:t>
            </a:r>
            <a:endParaRPr lang="en-US" sz="4000" dirty="0">
              <a:latin typeface="Avenir Book"/>
            </a:endParaRPr>
          </a:p>
        </p:txBody>
      </p:sp>
      <p:sp>
        <p:nvSpPr>
          <p:cNvPr id="91" name="TextBox 90"/>
          <p:cNvSpPr txBox="1"/>
          <p:nvPr/>
        </p:nvSpPr>
        <p:spPr>
          <a:xfrm>
            <a:off x="4952719" y="1355436"/>
            <a:ext cx="526290" cy="707886"/>
          </a:xfrm>
          <a:prstGeom prst="rect">
            <a:avLst/>
          </a:prstGeom>
          <a:noFill/>
        </p:spPr>
        <p:txBody>
          <a:bodyPr wrap="none" rtlCol="0">
            <a:spAutoFit/>
          </a:bodyPr>
          <a:lstStyle/>
          <a:p>
            <a:r>
              <a:rPr lang="en-US" sz="4000" dirty="0" smtClean="0">
                <a:latin typeface="Avenir Book"/>
              </a:rPr>
              <a:t>=</a:t>
            </a:r>
            <a:endParaRPr lang="en-US" sz="4000" dirty="0">
              <a:latin typeface="Avenir Book"/>
            </a:endParaRPr>
          </a:p>
        </p:txBody>
      </p:sp>
    </p:spTree>
    <p:extLst>
      <p:ext uri="{BB962C8B-B14F-4D97-AF65-F5344CB8AC3E}">
        <p14:creationId xmlns:p14="http://schemas.microsoft.com/office/powerpoint/2010/main" val="214519525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Non-Uniform I/O Access</a:t>
            </a:r>
            <a:endParaRPr lang="en-US" dirty="0"/>
          </a:p>
        </p:txBody>
      </p:sp>
      <p:pic>
        <p:nvPicPr>
          <p:cNvPr id="5" name="Content Placeholder 4" descr="Dell R620 NUMA.png"/>
          <p:cNvPicPr>
            <a:picLocks noGrp="1" noChangeAspect="1"/>
          </p:cNvPicPr>
          <p:nvPr>
            <p:ph sz="quarter" idx="13"/>
          </p:nvPr>
        </p:nvPicPr>
        <p:blipFill>
          <a:blip r:embed="rId3">
            <a:extLst>
              <a:ext uri="{28A0092B-C50C-407E-A947-70E740481C1C}">
                <a14:useLocalDpi xmlns:a14="http://schemas.microsoft.com/office/drawing/2010/main" val="0"/>
              </a:ext>
            </a:extLst>
          </a:blip>
          <a:srcRect t="-16845" b="-16845"/>
          <a:stretch>
            <a:fillRect/>
          </a:stretch>
        </p:blipFill>
        <p:spPr>
          <a:xfrm>
            <a:off x="1496276" y="801178"/>
            <a:ext cx="5703765" cy="3279709"/>
          </a:xfrm>
        </p:spPr>
      </p:pic>
      <p:sp>
        <p:nvSpPr>
          <p:cNvPr id="2" name="Date Placeholder 1"/>
          <p:cNvSpPr>
            <a:spLocks noGrp="1"/>
          </p:cNvSpPr>
          <p:nvPr>
            <p:ph type="dt" sz="half" idx="10"/>
          </p:nvPr>
        </p:nvSpPr>
        <p:spPr/>
        <p:txBody>
          <a:bodyPr/>
          <a:lstStyle/>
          <a:p>
            <a:fld id="{94826C75-99FD-6A42-90BF-AB6046812882}"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5</a:t>
            </a:fld>
            <a:endParaRPr lang="en-US" dirty="0"/>
          </a:p>
        </p:txBody>
      </p:sp>
      <p:sp>
        <p:nvSpPr>
          <p:cNvPr id="11" name="Content Placeholder 2"/>
          <p:cNvSpPr txBox="1">
            <a:spLocks/>
          </p:cNvSpPr>
          <p:nvPr/>
        </p:nvSpPr>
        <p:spPr>
          <a:xfrm>
            <a:off x="1259200" y="3678749"/>
            <a:ext cx="7436744" cy="1350187"/>
          </a:xfrm>
          <a:prstGeom prst="rect">
            <a:avLst/>
          </a:prstGeom>
        </p:spPr>
        <p:txBody>
          <a:bodyPr vert="horz" lIns="0" tIns="0" rIns="91440" bIns="45720" rtlCol="0">
            <a:noAutofit/>
          </a:bodyPr>
          <a:lstStyle>
            <a:lvl1pPr marL="231775" indent="-231775" algn="l" defTabSz="457200" rtl="0" eaLnBrk="1" latinLnBrk="0" hangingPunct="1">
              <a:spcBef>
                <a:spcPts val="800"/>
              </a:spcBef>
              <a:buClr>
                <a:schemeClr val="tx2"/>
              </a:buClr>
              <a:buSzPct val="100000"/>
              <a:buFont typeface="Consolas"/>
              <a:buChar char="▸"/>
              <a:defRPr sz="2400" b="0" i="0" kern="1200">
                <a:solidFill>
                  <a:schemeClr val="tx1"/>
                </a:solidFill>
                <a:latin typeface="Arial"/>
                <a:ea typeface="+mn-ea"/>
                <a:cs typeface="Arial"/>
              </a:defRPr>
            </a:lvl1pPr>
            <a:lvl2pPr marL="457200" indent="-225425" algn="l" defTabSz="457200" rtl="0" eaLnBrk="1" latinLnBrk="0" hangingPunct="1">
              <a:spcBef>
                <a:spcPts val="530"/>
              </a:spcBef>
              <a:buClr>
                <a:schemeClr val="tx2"/>
              </a:buClr>
              <a:buSzPct val="100000"/>
              <a:buFont typeface="Arial"/>
              <a:buChar char="•"/>
              <a:defRPr sz="2200" b="0" i="0" kern="1200">
                <a:solidFill>
                  <a:schemeClr val="tx1"/>
                </a:solidFill>
                <a:latin typeface="Arial"/>
                <a:ea typeface="+mn-ea"/>
                <a:cs typeface="Arial"/>
              </a:defRPr>
            </a:lvl2pPr>
            <a:lvl3pPr marL="688975" indent="-223838" algn="l" defTabSz="457200" rtl="0" eaLnBrk="1" latinLnBrk="0" hangingPunct="1">
              <a:spcBef>
                <a:spcPts val="480"/>
              </a:spcBef>
              <a:buClr>
                <a:schemeClr val="tx2"/>
              </a:buClr>
              <a:buFont typeface="Consolas"/>
              <a:buChar char="▸"/>
              <a:defRPr sz="2000" kern="1200">
                <a:solidFill>
                  <a:schemeClr val="tx1"/>
                </a:solidFill>
                <a:latin typeface="Arial"/>
                <a:ea typeface="+mn-ea"/>
                <a:cs typeface="Arial"/>
              </a:defRPr>
            </a:lvl3pPr>
            <a:lvl4pPr marL="855663" indent="-166688" algn="l" defTabSz="457200" rtl="0" eaLnBrk="1" latinLnBrk="0" hangingPunct="1">
              <a:spcBef>
                <a:spcPts val="430"/>
              </a:spcBef>
              <a:buClr>
                <a:schemeClr val="tx2"/>
              </a:buClr>
              <a:buSzPct val="97000"/>
              <a:buFont typeface="Arial"/>
              <a:buChar char="•"/>
              <a:defRPr sz="1800" kern="1200">
                <a:solidFill>
                  <a:srgbClr val="000000"/>
                </a:solidFill>
                <a:latin typeface="Arial"/>
                <a:ea typeface="+mn-ea"/>
                <a:cs typeface="Arial"/>
              </a:defRPr>
            </a:lvl4pPr>
            <a:lvl5pPr marL="1089025" indent="-233363" algn="l" defTabSz="457200" rtl="0" eaLnBrk="1" latinLnBrk="0" hangingPunct="1">
              <a:spcBef>
                <a:spcPts val="380"/>
              </a:spcBef>
              <a:buClr>
                <a:schemeClr val="tx2"/>
              </a:buClr>
              <a:buFont typeface="Consolas"/>
              <a:buChar char="▸"/>
              <a:tabLst/>
              <a:defRPr sz="1600" kern="1200">
                <a:solidFill>
                  <a:srgbClr val="000000"/>
                </a:solidFill>
                <a:latin typeface="Arial"/>
                <a:ea typeface="+mn-ea"/>
                <a:cs typeface="Arial"/>
              </a:defRPr>
            </a:lvl5pPr>
            <a:lvl6pPr marL="1255713" indent="-168275" algn="l" defTabSz="457200" rtl="0" eaLnBrk="1" latinLnBrk="0" hangingPunct="1">
              <a:spcBef>
                <a:spcPts val="350"/>
              </a:spcBef>
              <a:buClr>
                <a:schemeClr val="tx2"/>
              </a:buClr>
              <a:buFont typeface="Arial"/>
              <a:buChar char="•"/>
              <a:defRPr sz="14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grpSp>
        <p:nvGrpSpPr>
          <p:cNvPr id="12" name="Group 11"/>
          <p:cNvGrpSpPr>
            <a:grpSpLocks noChangeAspect="1"/>
          </p:cNvGrpSpPr>
          <p:nvPr/>
        </p:nvGrpSpPr>
        <p:grpSpPr>
          <a:xfrm>
            <a:off x="1400603" y="1183136"/>
            <a:ext cx="6827981" cy="3845799"/>
            <a:chOff x="4976813" y="3228975"/>
            <a:chExt cx="1606550" cy="904875"/>
          </a:xfrm>
        </p:grpSpPr>
        <p:sp>
          <p:nvSpPr>
            <p:cNvPr id="13" name="Freeform 12"/>
            <p:cNvSpPr>
              <a:spLocks noChangeArrowheads="1"/>
            </p:cNvSpPr>
            <p:nvPr/>
          </p:nvSpPr>
          <p:spPr bwMode="auto">
            <a:xfrm>
              <a:off x="5465763" y="3570288"/>
              <a:ext cx="1117600" cy="563562"/>
            </a:xfrm>
            <a:custGeom>
              <a:avLst/>
              <a:gdLst>
                <a:gd name="T0" fmla="*/ 0 w 3106"/>
                <a:gd name="T1" fmla="*/ 1565 h 1566"/>
                <a:gd name="T2" fmla="*/ 0 w 3106"/>
                <a:gd name="T3" fmla="*/ 1089 h 1566"/>
                <a:gd name="T4" fmla="*/ 3077 w 3106"/>
                <a:gd name="T5" fmla="*/ 0 h 1566"/>
                <a:gd name="T6" fmla="*/ 3105 w 3106"/>
                <a:gd name="T7" fmla="*/ 245 h 1566"/>
                <a:gd name="T8" fmla="*/ 3077 w 3106"/>
                <a:gd name="T9" fmla="*/ 475 h 1566"/>
                <a:gd name="T10" fmla="*/ 0 w 3106"/>
                <a:gd name="T11" fmla="*/ 1565 h 1566"/>
              </a:gdLst>
              <a:ahLst/>
              <a:cxnLst>
                <a:cxn ang="0">
                  <a:pos x="T0" y="T1"/>
                </a:cxn>
                <a:cxn ang="0">
                  <a:pos x="T2" y="T3"/>
                </a:cxn>
                <a:cxn ang="0">
                  <a:pos x="T4" y="T5"/>
                </a:cxn>
                <a:cxn ang="0">
                  <a:pos x="T6" y="T7"/>
                </a:cxn>
                <a:cxn ang="0">
                  <a:pos x="T8" y="T9"/>
                </a:cxn>
                <a:cxn ang="0">
                  <a:pos x="T10" y="T11"/>
                </a:cxn>
              </a:cxnLst>
              <a:rect l="0" t="0" r="r" b="b"/>
              <a:pathLst>
                <a:path w="3106" h="1566">
                  <a:moveTo>
                    <a:pt x="0" y="1565"/>
                  </a:moveTo>
                  <a:lnTo>
                    <a:pt x="0" y="1089"/>
                  </a:lnTo>
                  <a:lnTo>
                    <a:pt x="3077" y="0"/>
                  </a:lnTo>
                  <a:cubicBezTo>
                    <a:pt x="3077" y="0"/>
                    <a:pt x="3105" y="125"/>
                    <a:pt x="3105" y="245"/>
                  </a:cubicBezTo>
                  <a:cubicBezTo>
                    <a:pt x="3105" y="365"/>
                    <a:pt x="3077" y="475"/>
                    <a:pt x="3077" y="475"/>
                  </a:cubicBezTo>
                  <a:lnTo>
                    <a:pt x="0" y="1565"/>
                  </a:lnTo>
                </a:path>
              </a:pathLst>
            </a:custGeom>
            <a:solidFill>
              <a:srgbClr val="D1D3D4">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 name="Freeform 13"/>
            <p:cNvSpPr>
              <a:spLocks noChangeArrowheads="1"/>
            </p:cNvSpPr>
            <p:nvPr/>
          </p:nvSpPr>
          <p:spPr bwMode="auto">
            <a:xfrm>
              <a:off x="5497513" y="3592513"/>
              <a:ext cx="1060450" cy="515937"/>
            </a:xfrm>
            <a:custGeom>
              <a:avLst/>
              <a:gdLst>
                <a:gd name="T0" fmla="*/ 2931 w 2946"/>
                <a:gd name="T1" fmla="*/ 394 h 1432"/>
                <a:gd name="T2" fmla="*/ 2945 w 2946"/>
                <a:gd name="T3" fmla="*/ 200 h 1432"/>
                <a:gd name="T4" fmla="*/ 2931 w 2946"/>
                <a:gd name="T5" fmla="*/ 0 h 1432"/>
                <a:gd name="T6" fmla="*/ 0 w 2946"/>
                <a:gd name="T7" fmla="*/ 1037 h 1432"/>
                <a:gd name="T8" fmla="*/ 14 w 2946"/>
                <a:gd name="T9" fmla="*/ 1237 h 1432"/>
                <a:gd name="T10" fmla="*/ 0 w 2946"/>
                <a:gd name="T11" fmla="*/ 1431 h 1432"/>
                <a:gd name="T12" fmla="*/ 2931 w 2946"/>
                <a:gd name="T13" fmla="*/ 394 h 1432"/>
              </a:gdLst>
              <a:ahLst/>
              <a:cxnLst>
                <a:cxn ang="0">
                  <a:pos x="T0" y="T1"/>
                </a:cxn>
                <a:cxn ang="0">
                  <a:pos x="T2" y="T3"/>
                </a:cxn>
                <a:cxn ang="0">
                  <a:pos x="T4" y="T5"/>
                </a:cxn>
                <a:cxn ang="0">
                  <a:pos x="T6" y="T7"/>
                </a:cxn>
                <a:cxn ang="0">
                  <a:pos x="T8" y="T9"/>
                </a:cxn>
                <a:cxn ang="0">
                  <a:pos x="T10" y="T11"/>
                </a:cxn>
                <a:cxn ang="0">
                  <a:pos x="T12" y="T13"/>
                </a:cxn>
              </a:cxnLst>
              <a:rect l="0" t="0" r="r" b="b"/>
              <a:pathLst>
                <a:path w="2946" h="1432">
                  <a:moveTo>
                    <a:pt x="2931" y="394"/>
                  </a:moveTo>
                  <a:cubicBezTo>
                    <a:pt x="2931" y="394"/>
                    <a:pt x="2945" y="314"/>
                    <a:pt x="2945" y="200"/>
                  </a:cubicBezTo>
                  <a:cubicBezTo>
                    <a:pt x="2945" y="86"/>
                    <a:pt x="2931" y="0"/>
                    <a:pt x="2931" y="0"/>
                  </a:cubicBezTo>
                  <a:lnTo>
                    <a:pt x="0" y="1037"/>
                  </a:lnTo>
                  <a:cubicBezTo>
                    <a:pt x="0" y="1037"/>
                    <a:pt x="14" y="1123"/>
                    <a:pt x="14" y="1237"/>
                  </a:cubicBezTo>
                  <a:cubicBezTo>
                    <a:pt x="14" y="1351"/>
                    <a:pt x="0" y="1431"/>
                    <a:pt x="0" y="1431"/>
                  </a:cubicBezTo>
                  <a:lnTo>
                    <a:pt x="2931" y="394"/>
                  </a:lnTo>
                </a:path>
              </a:pathLst>
            </a:custGeom>
            <a:solidFill>
              <a:srgbClr val="595959">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 name="Freeform 14"/>
            <p:cNvSpPr>
              <a:spLocks noChangeArrowheads="1"/>
            </p:cNvSpPr>
            <p:nvPr/>
          </p:nvSpPr>
          <p:spPr bwMode="auto">
            <a:xfrm>
              <a:off x="4976813" y="3228975"/>
              <a:ext cx="1597025" cy="733425"/>
            </a:xfrm>
            <a:custGeom>
              <a:avLst/>
              <a:gdLst>
                <a:gd name="T0" fmla="*/ 4434 w 4435"/>
                <a:gd name="T1" fmla="*/ 948 h 2038"/>
                <a:gd name="T2" fmla="*/ 1357 w 4435"/>
                <a:gd name="T3" fmla="*/ 2037 h 2038"/>
                <a:gd name="T4" fmla="*/ 0 w 4435"/>
                <a:gd name="T5" fmla="*/ 1034 h 2038"/>
                <a:gd name="T6" fmla="*/ 3061 w 4435"/>
                <a:gd name="T7" fmla="*/ 0 h 2038"/>
                <a:gd name="T8" fmla="*/ 4434 w 4435"/>
                <a:gd name="T9" fmla="*/ 948 h 2038"/>
              </a:gdLst>
              <a:ahLst/>
              <a:cxnLst>
                <a:cxn ang="0">
                  <a:pos x="T0" y="T1"/>
                </a:cxn>
                <a:cxn ang="0">
                  <a:pos x="T2" y="T3"/>
                </a:cxn>
                <a:cxn ang="0">
                  <a:pos x="T4" y="T5"/>
                </a:cxn>
                <a:cxn ang="0">
                  <a:pos x="T6" y="T7"/>
                </a:cxn>
                <a:cxn ang="0">
                  <a:pos x="T8" y="T9"/>
                </a:cxn>
              </a:cxnLst>
              <a:rect l="0" t="0" r="r" b="b"/>
              <a:pathLst>
                <a:path w="4435" h="2038">
                  <a:moveTo>
                    <a:pt x="4434" y="948"/>
                  </a:moveTo>
                  <a:lnTo>
                    <a:pt x="1357" y="2037"/>
                  </a:lnTo>
                  <a:lnTo>
                    <a:pt x="0" y="1034"/>
                  </a:lnTo>
                  <a:lnTo>
                    <a:pt x="3061" y="0"/>
                  </a:lnTo>
                  <a:lnTo>
                    <a:pt x="4434" y="948"/>
                  </a:lnTo>
                </a:path>
              </a:pathLst>
            </a:custGeom>
            <a:solidFill>
              <a:srgbClr val="808285">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 name="Freeform 15"/>
            <p:cNvSpPr>
              <a:spLocks noChangeArrowheads="1"/>
            </p:cNvSpPr>
            <p:nvPr/>
          </p:nvSpPr>
          <p:spPr bwMode="auto">
            <a:xfrm>
              <a:off x="5549900" y="3960813"/>
              <a:ext cx="33338" cy="34925"/>
            </a:xfrm>
            <a:custGeom>
              <a:avLst/>
              <a:gdLst>
                <a:gd name="T0" fmla="*/ 68 w 91"/>
                <a:gd name="T1" fmla="*/ 0 h 95"/>
                <a:gd name="T2" fmla="*/ 23 w 91"/>
                <a:gd name="T3" fmla="*/ 16 h 95"/>
                <a:gd name="T4" fmla="*/ 0 w 91"/>
                <a:gd name="T5" fmla="*/ 63 h 95"/>
                <a:gd name="T6" fmla="*/ 23 w 91"/>
                <a:gd name="T7" fmla="*/ 94 h 95"/>
                <a:gd name="T8" fmla="*/ 68 w 91"/>
                <a:gd name="T9" fmla="*/ 79 h 95"/>
                <a:gd name="T10" fmla="*/ 90 w 91"/>
                <a:gd name="T11" fmla="*/ 32 h 95"/>
                <a:gd name="T12" fmla="*/ 68 w 91"/>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91" h="95">
                  <a:moveTo>
                    <a:pt x="68" y="0"/>
                  </a:moveTo>
                  <a:lnTo>
                    <a:pt x="23" y="16"/>
                  </a:lnTo>
                  <a:lnTo>
                    <a:pt x="0" y="63"/>
                  </a:lnTo>
                  <a:lnTo>
                    <a:pt x="23" y="94"/>
                  </a:lnTo>
                  <a:lnTo>
                    <a:pt x="68" y="79"/>
                  </a:lnTo>
                  <a:lnTo>
                    <a:pt x="90" y="32"/>
                  </a:lnTo>
                  <a:lnTo>
                    <a:pt x="68" y="0"/>
                  </a:lnTo>
                </a:path>
              </a:pathLst>
            </a:custGeom>
            <a:solidFill>
              <a:srgbClr val="50DE48">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 name="Freeform 16"/>
            <p:cNvSpPr>
              <a:spLocks noChangeArrowheads="1"/>
            </p:cNvSpPr>
            <p:nvPr/>
          </p:nvSpPr>
          <p:spPr bwMode="auto">
            <a:xfrm>
              <a:off x="4976813" y="3600450"/>
              <a:ext cx="488950" cy="533400"/>
            </a:xfrm>
            <a:custGeom>
              <a:avLst/>
              <a:gdLst>
                <a:gd name="T0" fmla="*/ 1357 w 1358"/>
                <a:gd name="T1" fmla="*/ 1479 h 1480"/>
                <a:gd name="T2" fmla="*/ 0 w 1358"/>
                <a:gd name="T3" fmla="*/ 476 h 1480"/>
                <a:gd name="T4" fmla="*/ 0 w 1358"/>
                <a:gd name="T5" fmla="*/ 0 h 1480"/>
                <a:gd name="T6" fmla="*/ 1357 w 1358"/>
                <a:gd name="T7" fmla="*/ 1003 h 1480"/>
                <a:gd name="T8" fmla="*/ 1357 w 1358"/>
                <a:gd name="T9" fmla="*/ 1479 h 1480"/>
              </a:gdLst>
              <a:ahLst/>
              <a:cxnLst>
                <a:cxn ang="0">
                  <a:pos x="T0" y="T1"/>
                </a:cxn>
                <a:cxn ang="0">
                  <a:pos x="T2" y="T3"/>
                </a:cxn>
                <a:cxn ang="0">
                  <a:pos x="T4" y="T5"/>
                </a:cxn>
                <a:cxn ang="0">
                  <a:pos x="T6" y="T7"/>
                </a:cxn>
                <a:cxn ang="0">
                  <a:pos x="T8" y="T9"/>
                </a:cxn>
              </a:cxnLst>
              <a:rect l="0" t="0" r="r" b="b"/>
              <a:pathLst>
                <a:path w="1358" h="1480">
                  <a:moveTo>
                    <a:pt x="1357" y="1479"/>
                  </a:moveTo>
                  <a:lnTo>
                    <a:pt x="0" y="476"/>
                  </a:lnTo>
                  <a:lnTo>
                    <a:pt x="0" y="0"/>
                  </a:lnTo>
                  <a:lnTo>
                    <a:pt x="1357" y="1003"/>
                  </a:lnTo>
                  <a:lnTo>
                    <a:pt x="1357" y="1479"/>
                  </a:lnTo>
                </a:path>
              </a:pathLst>
            </a:custGeom>
            <a:solidFill>
              <a:srgbClr val="58595B">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 name="Freeform 17"/>
            <p:cNvSpPr>
              <a:spLocks noChangeArrowheads="1"/>
            </p:cNvSpPr>
            <p:nvPr/>
          </p:nvSpPr>
          <p:spPr bwMode="auto">
            <a:xfrm>
              <a:off x="5497513" y="3729038"/>
              <a:ext cx="1055687" cy="379412"/>
            </a:xfrm>
            <a:custGeom>
              <a:avLst/>
              <a:gdLst>
                <a:gd name="T0" fmla="*/ 2903 w 2932"/>
                <a:gd name="T1" fmla="*/ 0 h 1055"/>
                <a:gd name="T2" fmla="*/ 4 w 2932"/>
                <a:gd name="T3" fmla="*/ 1025 h 1055"/>
                <a:gd name="T4" fmla="*/ 0 w 2932"/>
                <a:gd name="T5" fmla="*/ 1054 h 1055"/>
                <a:gd name="T6" fmla="*/ 2931 w 2932"/>
                <a:gd name="T7" fmla="*/ 17 h 1055"/>
                <a:gd name="T8" fmla="*/ 2903 w 2932"/>
                <a:gd name="T9" fmla="*/ 0 h 1055"/>
              </a:gdLst>
              <a:ahLst/>
              <a:cxnLst>
                <a:cxn ang="0">
                  <a:pos x="T0" y="T1"/>
                </a:cxn>
                <a:cxn ang="0">
                  <a:pos x="T2" y="T3"/>
                </a:cxn>
                <a:cxn ang="0">
                  <a:pos x="T4" y="T5"/>
                </a:cxn>
                <a:cxn ang="0">
                  <a:pos x="T6" y="T7"/>
                </a:cxn>
                <a:cxn ang="0">
                  <a:pos x="T8" y="T9"/>
                </a:cxn>
              </a:cxnLst>
              <a:rect l="0" t="0" r="r" b="b"/>
              <a:pathLst>
                <a:path w="2932" h="1055">
                  <a:moveTo>
                    <a:pt x="2903" y="0"/>
                  </a:moveTo>
                  <a:lnTo>
                    <a:pt x="4" y="1025"/>
                  </a:lnTo>
                  <a:cubicBezTo>
                    <a:pt x="1" y="1044"/>
                    <a:pt x="0" y="1054"/>
                    <a:pt x="0" y="1054"/>
                  </a:cubicBezTo>
                  <a:lnTo>
                    <a:pt x="2931" y="17"/>
                  </a:lnTo>
                  <a:lnTo>
                    <a:pt x="2903"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 name="Freeform 18"/>
            <p:cNvSpPr>
              <a:spLocks noChangeArrowheads="1"/>
            </p:cNvSpPr>
            <p:nvPr/>
          </p:nvSpPr>
          <p:spPr bwMode="auto">
            <a:xfrm>
              <a:off x="5497513" y="3598863"/>
              <a:ext cx="1049337" cy="500062"/>
            </a:xfrm>
            <a:custGeom>
              <a:avLst/>
              <a:gdLst>
                <a:gd name="T0" fmla="*/ 323 w 2915"/>
                <a:gd name="T1" fmla="*/ 1270 h 1390"/>
                <a:gd name="T2" fmla="*/ 782 w 2915"/>
                <a:gd name="T3" fmla="*/ 1106 h 1390"/>
                <a:gd name="T4" fmla="*/ 1211 w 2915"/>
                <a:gd name="T5" fmla="*/ 918 h 1390"/>
                <a:gd name="T6" fmla="*/ 1597 w 2915"/>
                <a:gd name="T7" fmla="*/ 820 h 1390"/>
                <a:gd name="T8" fmla="*/ 2239 w 2915"/>
                <a:gd name="T9" fmla="*/ 593 h 1390"/>
                <a:gd name="T10" fmla="*/ 2849 w 2915"/>
                <a:gd name="T11" fmla="*/ 341 h 1390"/>
                <a:gd name="T12" fmla="*/ 2914 w 2915"/>
                <a:gd name="T13" fmla="*/ 131 h 1390"/>
                <a:gd name="T14" fmla="*/ 2693 w 2915"/>
                <a:gd name="T15" fmla="*/ 66 h 1390"/>
                <a:gd name="T16" fmla="*/ 2234 w 2915"/>
                <a:gd name="T17" fmla="*/ 228 h 1390"/>
                <a:gd name="T18" fmla="*/ 1666 w 2915"/>
                <a:gd name="T19" fmla="*/ 465 h 1390"/>
                <a:gd name="T20" fmla="*/ 1056 w 2915"/>
                <a:gd name="T21" fmla="*/ 645 h 1390"/>
                <a:gd name="T22" fmla="*/ 394 w 2915"/>
                <a:gd name="T23" fmla="*/ 914 h 1390"/>
                <a:gd name="T24" fmla="*/ 30 w 2915"/>
                <a:gd name="T25" fmla="*/ 1146 h 1390"/>
                <a:gd name="T26" fmla="*/ 2863 w 2915"/>
                <a:gd name="T27" fmla="*/ 45 h 1390"/>
                <a:gd name="T28" fmla="*/ 2849 w 2915"/>
                <a:gd name="T29" fmla="*/ 236 h 1390"/>
                <a:gd name="T30" fmla="*/ 2698 w 2915"/>
                <a:gd name="T31" fmla="*/ 266 h 1390"/>
                <a:gd name="T32" fmla="*/ 2714 w 2915"/>
                <a:gd name="T33" fmla="*/ 336 h 1390"/>
                <a:gd name="T34" fmla="*/ 2602 w 2915"/>
                <a:gd name="T35" fmla="*/ 256 h 1390"/>
                <a:gd name="T36" fmla="*/ 2532 w 2915"/>
                <a:gd name="T37" fmla="*/ 265 h 1390"/>
                <a:gd name="T38" fmla="*/ 2576 w 2915"/>
                <a:gd name="T39" fmla="*/ 460 h 1390"/>
                <a:gd name="T40" fmla="*/ 2507 w 2915"/>
                <a:gd name="T41" fmla="*/ 289 h 1390"/>
                <a:gd name="T42" fmla="*/ 2238 w 2915"/>
                <a:gd name="T43" fmla="*/ 489 h 1390"/>
                <a:gd name="T44" fmla="*/ 2416 w 2915"/>
                <a:gd name="T45" fmla="*/ 269 h 1390"/>
                <a:gd name="T46" fmla="*/ 2351 w 2915"/>
                <a:gd name="T47" fmla="*/ 464 h 1390"/>
                <a:gd name="T48" fmla="*/ 2260 w 2915"/>
                <a:gd name="T49" fmla="*/ 234 h 1390"/>
                <a:gd name="T50" fmla="*/ 1939 w 2915"/>
                <a:gd name="T51" fmla="*/ 632 h 1390"/>
                <a:gd name="T52" fmla="*/ 2169 w 2915"/>
                <a:gd name="T53" fmla="*/ 499 h 1390"/>
                <a:gd name="T54" fmla="*/ 2121 w 2915"/>
                <a:gd name="T55" fmla="*/ 358 h 1390"/>
                <a:gd name="T56" fmla="*/ 2121 w 2915"/>
                <a:gd name="T57" fmla="*/ 568 h 1390"/>
                <a:gd name="T58" fmla="*/ 2030 w 2915"/>
                <a:gd name="T59" fmla="*/ 472 h 1390"/>
                <a:gd name="T60" fmla="*/ 1896 w 2915"/>
                <a:gd name="T61" fmla="*/ 542 h 1390"/>
                <a:gd name="T62" fmla="*/ 1805 w 2915"/>
                <a:gd name="T63" fmla="*/ 446 h 1390"/>
                <a:gd name="T64" fmla="*/ 1783 w 2915"/>
                <a:gd name="T65" fmla="*/ 597 h 1390"/>
                <a:gd name="T66" fmla="*/ 1779 w 2915"/>
                <a:gd name="T67" fmla="*/ 546 h 1390"/>
                <a:gd name="T68" fmla="*/ 1666 w 2915"/>
                <a:gd name="T69" fmla="*/ 570 h 1390"/>
                <a:gd name="T70" fmla="*/ 1688 w 2915"/>
                <a:gd name="T71" fmla="*/ 735 h 1390"/>
                <a:gd name="T72" fmla="*/ 1510 w 2915"/>
                <a:gd name="T73" fmla="*/ 640 h 1390"/>
                <a:gd name="T74" fmla="*/ 1484 w 2915"/>
                <a:gd name="T75" fmla="*/ 559 h 1390"/>
                <a:gd name="T76" fmla="*/ 1424 w 2915"/>
                <a:gd name="T77" fmla="*/ 714 h 1390"/>
                <a:gd name="T78" fmla="*/ 1328 w 2915"/>
                <a:gd name="T79" fmla="*/ 599 h 1390"/>
                <a:gd name="T80" fmla="*/ 1328 w 2915"/>
                <a:gd name="T81" fmla="*/ 809 h 1390"/>
                <a:gd name="T82" fmla="*/ 1302 w 2915"/>
                <a:gd name="T83" fmla="*/ 804 h 1390"/>
                <a:gd name="T84" fmla="*/ 1233 w 2915"/>
                <a:gd name="T85" fmla="*/ 633 h 1390"/>
                <a:gd name="T86" fmla="*/ 1233 w 2915"/>
                <a:gd name="T87" fmla="*/ 843 h 1390"/>
                <a:gd name="T88" fmla="*/ 1120 w 2915"/>
                <a:gd name="T89" fmla="*/ 792 h 1390"/>
                <a:gd name="T90" fmla="*/ 1029 w 2915"/>
                <a:gd name="T91" fmla="*/ 667 h 1390"/>
                <a:gd name="T92" fmla="*/ 986 w 2915"/>
                <a:gd name="T93" fmla="*/ 892 h 1390"/>
                <a:gd name="T94" fmla="*/ 895 w 2915"/>
                <a:gd name="T95" fmla="*/ 767 h 1390"/>
                <a:gd name="T96" fmla="*/ 895 w 2915"/>
                <a:gd name="T97" fmla="*/ 976 h 1390"/>
                <a:gd name="T98" fmla="*/ 782 w 2915"/>
                <a:gd name="T99" fmla="*/ 897 h 1390"/>
                <a:gd name="T100" fmla="*/ 713 w 2915"/>
                <a:gd name="T101" fmla="*/ 906 h 1390"/>
                <a:gd name="T102" fmla="*/ 713 w 2915"/>
                <a:gd name="T103" fmla="*/ 1115 h 1390"/>
                <a:gd name="T104" fmla="*/ 665 w 2915"/>
                <a:gd name="T105" fmla="*/ 974 h 1390"/>
                <a:gd name="T106" fmla="*/ 588 w 2915"/>
                <a:gd name="T107" fmla="*/ 926 h 1390"/>
                <a:gd name="T108" fmla="*/ 596 w 2915"/>
                <a:gd name="T109" fmla="*/ 1119 h 1390"/>
                <a:gd name="T110" fmla="*/ 505 w 2915"/>
                <a:gd name="T111" fmla="*/ 889 h 1390"/>
                <a:gd name="T112" fmla="*/ 483 w 2915"/>
                <a:gd name="T113" fmla="*/ 1068 h 1390"/>
                <a:gd name="T114" fmla="*/ 350 w 2915"/>
                <a:gd name="T115" fmla="*/ 1063 h 1390"/>
                <a:gd name="T116" fmla="*/ 302 w 2915"/>
                <a:gd name="T117" fmla="*/ 1102 h 1390"/>
                <a:gd name="T118" fmla="*/ 259 w 2915"/>
                <a:gd name="T119" fmla="*/ 938 h 1390"/>
                <a:gd name="T120" fmla="*/ 146 w 2915"/>
                <a:gd name="T121" fmla="*/ 1172 h 1390"/>
                <a:gd name="T122" fmla="*/ 55 w 2915"/>
                <a:gd name="T123" fmla="*/ 1047 h 1390"/>
                <a:gd name="T124" fmla="*/ 77 w 2915"/>
                <a:gd name="T125" fmla="*/ 1287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5" h="1390">
                  <a:moveTo>
                    <a:pt x="3" y="1366"/>
                  </a:moveTo>
                  <a:cubicBezTo>
                    <a:pt x="2" y="1378"/>
                    <a:pt x="0" y="1389"/>
                    <a:pt x="1" y="1384"/>
                  </a:cubicBezTo>
                  <a:lnTo>
                    <a:pt x="57" y="1365"/>
                  </a:lnTo>
                  <a:lnTo>
                    <a:pt x="55" y="1362"/>
                  </a:lnTo>
                  <a:cubicBezTo>
                    <a:pt x="63" y="1347"/>
                    <a:pt x="70" y="1332"/>
                    <a:pt x="77" y="1317"/>
                  </a:cubicBezTo>
                  <a:lnTo>
                    <a:pt x="120" y="1301"/>
                  </a:lnTo>
                  <a:lnTo>
                    <a:pt x="142" y="1331"/>
                  </a:lnTo>
                  <a:lnTo>
                    <a:pt x="141" y="1335"/>
                  </a:lnTo>
                  <a:lnTo>
                    <a:pt x="239" y="1300"/>
                  </a:lnTo>
                  <a:lnTo>
                    <a:pt x="237" y="1298"/>
                  </a:lnTo>
                  <a:cubicBezTo>
                    <a:pt x="244" y="1283"/>
                    <a:pt x="252" y="1268"/>
                    <a:pt x="259" y="1253"/>
                  </a:cubicBezTo>
                  <a:lnTo>
                    <a:pt x="302" y="1237"/>
                  </a:lnTo>
                  <a:lnTo>
                    <a:pt x="324" y="1267"/>
                  </a:lnTo>
                  <a:lnTo>
                    <a:pt x="323" y="1270"/>
                  </a:lnTo>
                  <a:lnTo>
                    <a:pt x="421" y="1236"/>
                  </a:lnTo>
                  <a:lnTo>
                    <a:pt x="419" y="1234"/>
                  </a:lnTo>
                  <a:cubicBezTo>
                    <a:pt x="427" y="1219"/>
                    <a:pt x="434" y="1204"/>
                    <a:pt x="441" y="1189"/>
                  </a:cubicBezTo>
                  <a:lnTo>
                    <a:pt x="483" y="1173"/>
                  </a:lnTo>
                  <a:lnTo>
                    <a:pt x="505" y="1203"/>
                  </a:lnTo>
                  <a:lnTo>
                    <a:pt x="504" y="1206"/>
                  </a:lnTo>
                  <a:lnTo>
                    <a:pt x="601" y="1172"/>
                  </a:lnTo>
                  <a:lnTo>
                    <a:pt x="600" y="1170"/>
                  </a:lnTo>
                  <a:cubicBezTo>
                    <a:pt x="607" y="1155"/>
                    <a:pt x="615" y="1140"/>
                    <a:pt x="622" y="1124"/>
                  </a:cubicBezTo>
                  <a:lnTo>
                    <a:pt x="665" y="1109"/>
                  </a:lnTo>
                  <a:lnTo>
                    <a:pt x="687" y="1139"/>
                  </a:lnTo>
                  <a:lnTo>
                    <a:pt x="686" y="1142"/>
                  </a:lnTo>
                  <a:lnTo>
                    <a:pt x="783" y="1107"/>
                  </a:lnTo>
                  <a:lnTo>
                    <a:pt x="782" y="1106"/>
                  </a:lnTo>
                  <a:cubicBezTo>
                    <a:pt x="789" y="1091"/>
                    <a:pt x="797" y="1075"/>
                    <a:pt x="804" y="1060"/>
                  </a:cubicBezTo>
                  <a:lnTo>
                    <a:pt x="847" y="1045"/>
                  </a:lnTo>
                  <a:lnTo>
                    <a:pt x="869" y="1075"/>
                  </a:lnTo>
                  <a:lnTo>
                    <a:pt x="868" y="1077"/>
                  </a:lnTo>
                  <a:lnTo>
                    <a:pt x="965" y="1043"/>
                  </a:lnTo>
                  <a:lnTo>
                    <a:pt x="964" y="1042"/>
                  </a:lnTo>
                  <a:cubicBezTo>
                    <a:pt x="971" y="1026"/>
                    <a:pt x="979" y="1011"/>
                    <a:pt x="986" y="996"/>
                  </a:cubicBezTo>
                  <a:lnTo>
                    <a:pt x="1029" y="981"/>
                  </a:lnTo>
                  <a:lnTo>
                    <a:pt x="1051" y="1011"/>
                  </a:lnTo>
                  <a:lnTo>
                    <a:pt x="1050" y="1013"/>
                  </a:lnTo>
                  <a:lnTo>
                    <a:pt x="1147" y="978"/>
                  </a:lnTo>
                  <a:lnTo>
                    <a:pt x="1146" y="978"/>
                  </a:lnTo>
                  <a:cubicBezTo>
                    <a:pt x="1153" y="963"/>
                    <a:pt x="1161" y="947"/>
                    <a:pt x="1168" y="933"/>
                  </a:cubicBezTo>
                  <a:lnTo>
                    <a:pt x="1211" y="918"/>
                  </a:lnTo>
                  <a:cubicBezTo>
                    <a:pt x="1219" y="928"/>
                    <a:pt x="1226" y="938"/>
                    <a:pt x="1233" y="947"/>
                  </a:cubicBezTo>
                  <a:lnTo>
                    <a:pt x="1233" y="948"/>
                  </a:lnTo>
                  <a:lnTo>
                    <a:pt x="1328" y="915"/>
                  </a:lnTo>
                  <a:lnTo>
                    <a:pt x="1328" y="915"/>
                  </a:lnTo>
                  <a:cubicBezTo>
                    <a:pt x="1335" y="899"/>
                    <a:pt x="1343" y="884"/>
                    <a:pt x="1350" y="869"/>
                  </a:cubicBezTo>
                  <a:lnTo>
                    <a:pt x="1393" y="854"/>
                  </a:lnTo>
                  <a:cubicBezTo>
                    <a:pt x="1401" y="864"/>
                    <a:pt x="1408" y="874"/>
                    <a:pt x="1415" y="884"/>
                  </a:cubicBezTo>
                  <a:lnTo>
                    <a:pt x="1415" y="885"/>
                  </a:lnTo>
                  <a:lnTo>
                    <a:pt x="1510" y="851"/>
                  </a:lnTo>
                  <a:lnTo>
                    <a:pt x="1510" y="850"/>
                  </a:lnTo>
                  <a:cubicBezTo>
                    <a:pt x="1517" y="835"/>
                    <a:pt x="1525" y="820"/>
                    <a:pt x="1532" y="805"/>
                  </a:cubicBezTo>
                  <a:lnTo>
                    <a:pt x="1575" y="790"/>
                  </a:lnTo>
                  <a:cubicBezTo>
                    <a:pt x="1583" y="800"/>
                    <a:pt x="1590" y="810"/>
                    <a:pt x="1597" y="820"/>
                  </a:cubicBezTo>
                  <a:lnTo>
                    <a:pt x="1597" y="820"/>
                  </a:lnTo>
                  <a:lnTo>
                    <a:pt x="1692" y="786"/>
                  </a:lnTo>
                  <a:lnTo>
                    <a:pt x="1692" y="786"/>
                  </a:lnTo>
                  <a:cubicBezTo>
                    <a:pt x="1699" y="771"/>
                    <a:pt x="1707" y="756"/>
                    <a:pt x="1714" y="741"/>
                  </a:cubicBezTo>
                  <a:lnTo>
                    <a:pt x="1757" y="726"/>
                  </a:lnTo>
                  <a:cubicBezTo>
                    <a:pt x="1765" y="736"/>
                    <a:pt x="1772" y="746"/>
                    <a:pt x="1779" y="756"/>
                  </a:cubicBezTo>
                  <a:lnTo>
                    <a:pt x="1874" y="722"/>
                  </a:lnTo>
                  <a:cubicBezTo>
                    <a:pt x="1881" y="707"/>
                    <a:pt x="1889" y="692"/>
                    <a:pt x="1896" y="677"/>
                  </a:cubicBezTo>
                  <a:lnTo>
                    <a:pt x="1939" y="662"/>
                  </a:lnTo>
                  <a:cubicBezTo>
                    <a:pt x="1947" y="671"/>
                    <a:pt x="1954" y="681"/>
                    <a:pt x="1961" y="691"/>
                  </a:cubicBezTo>
                  <a:lnTo>
                    <a:pt x="2056" y="657"/>
                  </a:lnTo>
                  <a:cubicBezTo>
                    <a:pt x="2064" y="643"/>
                    <a:pt x="2071" y="628"/>
                    <a:pt x="2078" y="613"/>
                  </a:cubicBezTo>
                  <a:lnTo>
                    <a:pt x="2121" y="598"/>
                  </a:lnTo>
                  <a:cubicBezTo>
                    <a:pt x="2128" y="607"/>
                    <a:pt x="2135" y="617"/>
                    <a:pt x="2143" y="627"/>
                  </a:cubicBezTo>
                  <a:lnTo>
                    <a:pt x="2239" y="593"/>
                  </a:lnTo>
                  <a:cubicBezTo>
                    <a:pt x="2246" y="578"/>
                    <a:pt x="2253" y="564"/>
                    <a:pt x="2260" y="549"/>
                  </a:cubicBezTo>
                  <a:lnTo>
                    <a:pt x="2303" y="533"/>
                  </a:lnTo>
                  <a:cubicBezTo>
                    <a:pt x="2310" y="543"/>
                    <a:pt x="2317" y="553"/>
                    <a:pt x="2324" y="563"/>
                  </a:cubicBezTo>
                  <a:lnTo>
                    <a:pt x="2421" y="529"/>
                  </a:lnTo>
                  <a:cubicBezTo>
                    <a:pt x="2428" y="514"/>
                    <a:pt x="2435" y="499"/>
                    <a:pt x="2442" y="485"/>
                  </a:cubicBezTo>
                  <a:lnTo>
                    <a:pt x="2485" y="469"/>
                  </a:lnTo>
                  <a:cubicBezTo>
                    <a:pt x="2492" y="479"/>
                    <a:pt x="2499" y="489"/>
                    <a:pt x="2506" y="498"/>
                  </a:cubicBezTo>
                  <a:lnTo>
                    <a:pt x="2603" y="464"/>
                  </a:lnTo>
                  <a:cubicBezTo>
                    <a:pt x="2610" y="450"/>
                    <a:pt x="2617" y="435"/>
                    <a:pt x="2624" y="421"/>
                  </a:cubicBezTo>
                  <a:lnTo>
                    <a:pt x="2667" y="405"/>
                  </a:lnTo>
                  <a:cubicBezTo>
                    <a:pt x="2674" y="415"/>
                    <a:pt x="2681" y="424"/>
                    <a:pt x="2688" y="434"/>
                  </a:cubicBezTo>
                  <a:lnTo>
                    <a:pt x="2785" y="400"/>
                  </a:lnTo>
                  <a:cubicBezTo>
                    <a:pt x="2792" y="385"/>
                    <a:pt x="2799" y="371"/>
                    <a:pt x="2806" y="357"/>
                  </a:cubicBezTo>
                  <a:lnTo>
                    <a:pt x="2849" y="341"/>
                  </a:lnTo>
                  <a:cubicBezTo>
                    <a:pt x="2856" y="351"/>
                    <a:pt x="2863" y="360"/>
                    <a:pt x="2870" y="370"/>
                  </a:cubicBezTo>
                  <a:lnTo>
                    <a:pt x="2900" y="359"/>
                  </a:lnTo>
                  <a:lnTo>
                    <a:pt x="2900" y="359"/>
                  </a:lnTo>
                  <a:cubicBezTo>
                    <a:pt x="2900" y="359"/>
                    <a:pt x="2900" y="354"/>
                    <a:pt x="2902" y="345"/>
                  </a:cubicBezTo>
                  <a:lnTo>
                    <a:pt x="2896" y="347"/>
                  </a:lnTo>
                  <a:cubicBezTo>
                    <a:pt x="2889" y="337"/>
                    <a:pt x="2882" y="327"/>
                    <a:pt x="2875" y="317"/>
                  </a:cubicBezTo>
                  <a:lnTo>
                    <a:pt x="2896" y="272"/>
                  </a:lnTo>
                  <a:lnTo>
                    <a:pt x="2910" y="267"/>
                  </a:lnTo>
                  <a:cubicBezTo>
                    <a:pt x="2911" y="258"/>
                    <a:pt x="2912" y="247"/>
                    <a:pt x="2912" y="237"/>
                  </a:cubicBezTo>
                  <a:lnTo>
                    <a:pt x="2896" y="242"/>
                  </a:lnTo>
                  <a:lnTo>
                    <a:pt x="2875" y="212"/>
                  </a:lnTo>
                  <a:cubicBezTo>
                    <a:pt x="2882" y="197"/>
                    <a:pt x="2889" y="182"/>
                    <a:pt x="2896" y="167"/>
                  </a:cubicBezTo>
                  <a:lnTo>
                    <a:pt x="2914" y="161"/>
                  </a:lnTo>
                  <a:cubicBezTo>
                    <a:pt x="2914" y="151"/>
                    <a:pt x="2914" y="141"/>
                    <a:pt x="2914" y="131"/>
                  </a:cubicBezTo>
                  <a:lnTo>
                    <a:pt x="2896" y="137"/>
                  </a:lnTo>
                  <a:lnTo>
                    <a:pt x="2879" y="113"/>
                  </a:lnTo>
                  <a:lnTo>
                    <a:pt x="2875" y="107"/>
                  </a:lnTo>
                  <a:lnTo>
                    <a:pt x="2896" y="62"/>
                  </a:lnTo>
                  <a:lnTo>
                    <a:pt x="2910" y="57"/>
                  </a:lnTo>
                  <a:cubicBezTo>
                    <a:pt x="2909" y="47"/>
                    <a:pt x="2908" y="37"/>
                    <a:pt x="2907" y="28"/>
                  </a:cubicBezTo>
                  <a:lnTo>
                    <a:pt x="2896" y="32"/>
                  </a:lnTo>
                  <a:lnTo>
                    <a:pt x="2875" y="2"/>
                  </a:lnTo>
                  <a:lnTo>
                    <a:pt x="2875" y="0"/>
                  </a:lnTo>
                  <a:lnTo>
                    <a:pt x="2779" y="35"/>
                  </a:lnTo>
                  <a:lnTo>
                    <a:pt x="2780" y="36"/>
                  </a:lnTo>
                  <a:cubicBezTo>
                    <a:pt x="2772" y="51"/>
                    <a:pt x="2765" y="66"/>
                    <a:pt x="2758" y="81"/>
                  </a:cubicBezTo>
                  <a:lnTo>
                    <a:pt x="2714" y="96"/>
                  </a:lnTo>
                  <a:lnTo>
                    <a:pt x="2693" y="66"/>
                  </a:lnTo>
                  <a:lnTo>
                    <a:pt x="2693" y="65"/>
                  </a:lnTo>
                  <a:lnTo>
                    <a:pt x="2597" y="99"/>
                  </a:lnTo>
                  <a:lnTo>
                    <a:pt x="2598" y="100"/>
                  </a:lnTo>
                  <a:cubicBezTo>
                    <a:pt x="2590" y="115"/>
                    <a:pt x="2583" y="130"/>
                    <a:pt x="2576" y="145"/>
                  </a:cubicBezTo>
                  <a:lnTo>
                    <a:pt x="2533" y="160"/>
                  </a:lnTo>
                  <a:lnTo>
                    <a:pt x="2511" y="130"/>
                  </a:lnTo>
                  <a:lnTo>
                    <a:pt x="2511" y="129"/>
                  </a:lnTo>
                  <a:lnTo>
                    <a:pt x="2416" y="163"/>
                  </a:lnTo>
                  <a:lnTo>
                    <a:pt x="2416" y="164"/>
                  </a:lnTo>
                  <a:cubicBezTo>
                    <a:pt x="2409" y="179"/>
                    <a:pt x="2401" y="194"/>
                    <a:pt x="2394" y="209"/>
                  </a:cubicBezTo>
                  <a:lnTo>
                    <a:pt x="2351" y="224"/>
                  </a:lnTo>
                  <a:lnTo>
                    <a:pt x="2329" y="194"/>
                  </a:lnTo>
                  <a:lnTo>
                    <a:pt x="2329" y="194"/>
                  </a:lnTo>
                  <a:lnTo>
                    <a:pt x="2234" y="228"/>
                  </a:lnTo>
                  <a:lnTo>
                    <a:pt x="2234" y="228"/>
                  </a:lnTo>
                  <a:cubicBezTo>
                    <a:pt x="2227" y="243"/>
                    <a:pt x="2219" y="258"/>
                    <a:pt x="2212" y="273"/>
                  </a:cubicBezTo>
                  <a:lnTo>
                    <a:pt x="2169" y="288"/>
                  </a:lnTo>
                  <a:lnTo>
                    <a:pt x="2147" y="258"/>
                  </a:lnTo>
                  <a:lnTo>
                    <a:pt x="2052" y="292"/>
                  </a:lnTo>
                  <a:cubicBezTo>
                    <a:pt x="2044" y="307"/>
                    <a:pt x="2037" y="322"/>
                    <a:pt x="2030" y="337"/>
                  </a:cubicBezTo>
                  <a:lnTo>
                    <a:pt x="1987" y="353"/>
                  </a:lnTo>
                  <a:lnTo>
                    <a:pt x="1965" y="323"/>
                  </a:lnTo>
                  <a:lnTo>
                    <a:pt x="1869" y="357"/>
                  </a:lnTo>
                  <a:cubicBezTo>
                    <a:pt x="1862" y="372"/>
                    <a:pt x="1855" y="386"/>
                    <a:pt x="1848" y="401"/>
                  </a:cubicBezTo>
                  <a:lnTo>
                    <a:pt x="1804" y="417"/>
                  </a:lnTo>
                  <a:lnTo>
                    <a:pt x="1783" y="387"/>
                  </a:lnTo>
                  <a:lnTo>
                    <a:pt x="1687" y="421"/>
                  </a:lnTo>
                  <a:cubicBezTo>
                    <a:pt x="1680" y="436"/>
                    <a:pt x="1673" y="451"/>
                    <a:pt x="1666" y="465"/>
                  </a:cubicBezTo>
                  <a:lnTo>
                    <a:pt x="1623" y="481"/>
                  </a:lnTo>
                  <a:lnTo>
                    <a:pt x="1601" y="452"/>
                  </a:lnTo>
                  <a:lnTo>
                    <a:pt x="1505" y="486"/>
                  </a:lnTo>
                  <a:cubicBezTo>
                    <a:pt x="1498" y="500"/>
                    <a:pt x="1491" y="515"/>
                    <a:pt x="1484" y="530"/>
                  </a:cubicBezTo>
                  <a:lnTo>
                    <a:pt x="1441" y="545"/>
                  </a:lnTo>
                  <a:lnTo>
                    <a:pt x="1420" y="516"/>
                  </a:lnTo>
                  <a:lnTo>
                    <a:pt x="1323" y="550"/>
                  </a:lnTo>
                  <a:cubicBezTo>
                    <a:pt x="1316" y="565"/>
                    <a:pt x="1309" y="579"/>
                    <a:pt x="1302" y="594"/>
                  </a:cubicBezTo>
                  <a:lnTo>
                    <a:pt x="1259" y="609"/>
                  </a:lnTo>
                  <a:lnTo>
                    <a:pt x="1238" y="580"/>
                  </a:lnTo>
                  <a:lnTo>
                    <a:pt x="1141" y="615"/>
                  </a:lnTo>
                  <a:lnTo>
                    <a:pt x="1120" y="658"/>
                  </a:lnTo>
                  <a:lnTo>
                    <a:pt x="1077" y="673"/>
                  </a:lnTo>
                  <a:lnTo>
                    <a:pt x="1056" y="645"/>
                  </a:lnTo>
                  <a:lnTo>
                    <a:pt x="959" y="679"/>
                  </a:lnTo>
                  <a:lnTo>
                    <a:pt x="938" y="722"/>
                  </a:lnTo>
                  <a:lnTo>
                    <a:pt x="895" y="737"/>
                  </a:lnTo>
                  <a:lnTo>
                    <a:pt x="874" y="709"/>
                  </a:lnTo>
                  <a:lnTo>
                    <a:pt x="776" y="744"/>
                  </a:lnTo>
                  <a:lnTo>
                    <a:pt x="756" y="786"/>
                  </a:lnTo>
                  <a:lnTo>
                    <a:pt x="713" y="801"/>
                  </a:lnTo>
                  <a:lnTo>
                    <a:pt x="693" y="773"/>
                  </a:lnTo>
                  <a:lnTo>
                    <a:pt x="594" y="808"/>
                  </a:lnTo>
                  <a:lnTo>
                    <a:pt x="574" y="850"/>
                  </a:lnTo>
                  <a:lnTo>
                    <a:pt x="531" y="865"/>
                  </a:lnTo>
                  <a:lnTo>
                    <a:pt x="511" y="838"/>
                  </a:lnTo>
                  <a:lnTo>
                    <a:pt x="413" y="873"/>
                  </a:lnTo>
                  <a:lnTo>
                    <a:pt x="394" y="914"/>
                  </a:lnTo>
                  <a:lnTo>
                    <a:pt x="350" y="929"/>
                  </a:lnTo>
                  <a:lnTo>
                    <a:pt x="330" y="902"/>
                  </a:lnTo>
                  <a:lnTo>
                    <a:pt x="231" y="937"/>
                  </a:lnTo>
                  <a:lnTo>
                    <a:pt x="211" y="977"/>
                  </a:lnTo>
                  <a:lnTo>
                    <a:pt x="168" y="992"/>
                  </a:lnTo>
                  <a:lnTo>
                    <a:pt x="148" y="965"/>
                  </a:lnTo>
                  <a:lnTo>
                    <a:pt x="49" y="1001"/>
                  </a:lnTo>
                  <a:lnTo>
                    <a:pt x="30" y="1041"/>
                  </a:lnTo>
                  <a:lnTo>
                    <a:pt x="1" y="1051"/>
                  </a:lnTo>
                  <a:cubicBezTo>
                    <a:pt x="2" y="1059"/>
                    <a:pt x="3" y="1069"/>
                    <a:pt x="4" y="1080"/>
                  </a:cubicBezTo>
                  <a:lnTo>
                    <a:pt x="29" y="1071"/>
                  </a:lnTo>
                  <a:lnTo>
                    <a:pt x="51" y="1101"/>
                  </a:lnTo>
                  <a:lnTo>
                    <a:pt x="44" y="1117"/>
                  </a:lnTo>
                  <a:lnTo>
                    <a:pt x="30" y="1146"/>
                  </a:lnTo>
                  <a:lnTo>
                    <a:pt x="9" y="1153"/>
                  </a:lnTo>
                  <a:cubicBezTo>
                    <a:pt x="10" y="1163"/>
                    <a:pt x="10" y="1173"/>
                    <a:pt x="10" y="1183"/>
                  </a:cubicBezTo>
                  <a:lnTo>
                    <a:pt x="30" y="1176"/>
                  </a:lnTo>
                  <a:lnTo>
                    <a:pt x="51" y="1206"/>
                  </a:lnTo>
                  <a:lnTo>
                    <a:pt x="30" y="1251"/>
                  </a:lnTo>
                  <a:lnTo>
                    <a:pt x="10" y="1258"/>
                  </a:lnTo>
                  <a:cubicBezTo>
                    <a:pt x="10" y="1268"/>
                    <a:pt x="10" y="1279"/>
                    <a:pt x="9" y="1288"/>
                  </a:cubicBezTo>
                  <a:lnTo>
                    <a:pt x="30" y="1281"/>
                  </a:lnTo>
                  <a:lnTo>
                    <a:pt x="51" y="1311"/>
                  </a:lnTo>
                  <a:cubicBezTo>
                    <a:pt x="44" y="1326"/>
                    <a:pt x="37" y="1341"/>
                    <a:pt x="30" y="1356"/>
                  </a:cubicBezTo>
                  <a:lnTo>
                    <a:pt x="3" y="1366"/>
                  </a:lnTo>
                  <a:close/>
                  <a:moveTo>
                    <a:pt x="2805" y="41"/>
                  </a:moveTo>
                  <a:lnTo>
                    <a:pt x="2849" y="26"/>
                  </a:lnTo>
                  <a:lnTo>
                    <a:pt x="2863" y="45"/>
                  </a:lnTo>
                  <a:lnTo>
                    <a:pt x="2871" y="56"/>
                  </a:lnTo>
                  <a:cubicBezTo>
                    <a:pt x="2863" y="71"/>
                    <a:pt x="2856" y="86"/>
                    <a:pt x="2849" y="101"/>
                  </a:cubicBezTo>
                  <a:lnTo>
                    <a:pt x="2805" y="117"/>
                  </a:lnTo>
                  <a:lnTo>
                    <a:pt x="2784" y="87"/>
                  </a:lnTo>
                  <a:lnTo>
                    <a:pt x="2805" y="41"/>
                  </a:lnTo>
                  <a:close/>
                  <a:moveTo>
                    <a:pt x="2805" y="146"/>
                  </a:moveTo>
                  <a:lnTo>
                    <a:pt x="2849" y="131"/>
                  </a:lnTo>
                  <a:cubicBezTo>
                    <a:pt x="2856" y="141"/>
                    <a:pt x="2864" y="151"/>
                    <a:pt x="2871" y="161"/>
                  </a:cubicBezTo>
                  <a:lnTo>
                    <a:pt x="2849" y="206"/>
                  </a:lnTo>
                  <a:lnTo>
                    <a:pt x="2805" y="222"/>
                  </a:lnTo>
                  <a:lnTo>
                    <a:pt x="2784" y="192"/>
                  </a:lnTo>
                  <a:cubicBezTo>
                    <a:pt x="2791" y="177"/>
                    <a:pt x="2798" y="162"/>
                    <a:pt x="2805" y="146"/>
                  </a:cubicBezTo>
                  <a:close/>
                  <a:moveTo>
                    <a:pt x="2805" y="251"/>
                  </a:moveTo>
                  <a:lnTo>
                    <a:pt x="2849" y="236"/>
                  </a:lnTo>
                  <a:cubicBezTo>
                    <a:pt x="2856" y="246"/>
                    <a:pt x="2864" y="256"/>
                    <a:pt x="2871" y="266"/>
                  </a:cubicBezTo>
                  <a:cubicBezTo>
                    <a:pt x="2863" y="281"/>
                    <a:pt x="2856" y="296"/>
                    <a:pt x="2849" y="311"/>
                  </a:cubicBezTo>
                  <a:lnTo>
                    <a:pt x="2805" y="327"/>
                  </a:lnTo>
                  <a:lnTo>
                    <a:pt x="2784" y="297"/>
                  </a:lnTo>
                  <a:lnTo>
                    <a:pt x="2805" y="251"/>
                  </a:lnTo>
                  <a:close/>
                  <a:moveTo>
                    <a:pt x="2714" y="126"/>
                  </a:moveTo>
                  <a:lnTo>
                    <a:pt x="2758" y="111"/>
                  </a:lnTo>
                  <a:lnTo>
                    <a:pt x="2780" y="141"/>
                  </a:lnTo>
                  <a:lnTo>
                    <a:pt x="2771" y="159"/>
                  </a:lnTo>
                  <a:lnTo>
                    <a:pt x="2758" y="186"/>
                  </a:lnTo>
                  <a:lnTo>
                    <a:pt x="2714" y="201"/>
                  </a:lnTo>
                  <a:cubicBezTo>
                    <a:pt x="2707" y="191"/>
                    <a:pt x="2700" y="181"/>
                    <a:pt x="2693" y="171"/>
                  </a:cubicBezTo>
                  <a:lnTo>
                    <a:pt x="2714" y="126"/>
                  </a:lnTo>
                  <a:close/>
                  <a:moveTo>
                    <a:pt x="2698" y="266"/>
                  </a:moveTo>
                  <a:lnTo>
                    <a:pt x="2714" y="231"/>
                  </a:lnTo>
                  <a:lnTo>
                    <a:pt x="2758" y="216"/>
                  </a:lnTo>
                  <a:lnTo>
                    <a:pt x="2780" y="246"/>
                  </a:lnTo>
                  <a:cubicBezTo>
                    <a:pt x="2772" y="261"/>
                    <a:pt x="2765" y="276"/>
                    <a:pt x="2758" y="291"/>
                  </a:cubicBezTo>
                  <a:lnTo>
                    <a:pt x="2714" y="306"/>
                  </a:lnTo>
                  <a:lnTo>
                    <a:pt x="2693" y="276"/>
                  </a:lnTo>
                  <a:lnTo>
                    <a:pt x="2698" y="266"/>
                  </a:lnTo>
                  <a:close/>
                  <a:moveTo>
                    <a:pt x="2714" y="336"/>
                  </a:moveTo>
                  <a:lnTo>
                    <a:pt x="2758" y="321"/>
                  </a:lnTo>
                  <a:lnTo>
                    <a:pt x="2780" y="351"/>
                  </a:lnTo>
                  <a:cubicBezTo>
                    <a:pt x="2772" y="366"/>
                    <a:pt x="2765" y="381"/>
                    <a:pt x="2758" y="396"/>
                  </a:cubicBezTo>
                  <a:lnTo>
                    <a:pt x="2714" y="411"/>
                  </a:lnTo>
                  <a:cubicBezTo>
                    <a:pt x="2707" y="401"/>
                    <a:pt x="2700" y="391"/>
                    <a:pt x="2693" y="381"/>
                  </a:cubicBezTo>
                  <a:lnTo>
                    <a:pt x="2714" y="336"/>
                  </a:lnTo>
                  <a:close/>
                  <a:moveTo>
                    <a:pt x="2623" y="105"/>
                  </a:moveTo>
                  <a:lnTo>
                    <a:pt x="2667" y="90"/>
                  </a:lnTo>
                  <a:lnTo>
                    <a:pt x="2681" y="109"/>
                  </a:lnTo>
                  <a:lnTo>
                    <a:pt x="2689" y="120"/>
                  </a:lnTo>
                  <a:cubicBezTo>
                    <a:pt x="2681" y="135"/>
                    <a:pt x="2674" y="150"/>
                    <a:pt x="2667" y="165"/>
                  </a:cubicBezTo>
                  <a:lnTo>
                    <a:pt x="2623" y="181"/>
                  </a:lnTo>
                  <a:lnTo>
                    <a:pt x="2602" y="151"/>
                  </a:lnTo>
                  <a:lnTo>
                    <a:pt x="2623" y="105"/>
                  </a:lnTo>
                  <a:close/>
                  <a:moveTo>
                    <a:pt x="2623" y="211"/>
                  </a:moveTo>
                  <a:lnTo>
                    <a:pt x="2667" y="195"/>
                  </a:lnTo>
                  <a:cubicBezTo>
                    <a:pt x="2674" y="205"/>
                    <a:pt x="2682" y="215"/>
                    <a:pt x="2689" y="225"/>
                  </a:cubicBezTo>
                  <a:lnTo>
                    <a:pt x="2667" y="271"/>
                  </a:lnTo>
                  <a:lnTo>
                    <a:pt x="2623" y="286"/>
                  </a:lnTo>
                  <a:lnTo>
                    <a:pt x="2602" y="256"/>
                  </a:lnTo>
                  <a:cubicBezTo>
                    <a:pt x="2609" y="241"/>
                    <a:pt x="2616" y="226"/>
                    <a:pt x="2623" y="211"/>
                  </a:cubicBezTo>
                  <a:close/>
                  <a:moveTo>
                    <a:pt x="2623" y="316"/>
                  </a:moveTo>
                  <a:lnTo>
                    <a:pt x="2667" y="300"/>
                  </a:lnTo>
                  <a:cubicBezTo>
                    <a:pt x="2674" y="310"/>
                    <a:pt x="2682" y="320"/>
                    <a:pt x="2689" y="330"/>
                  </a:cubicBezTo>
                  <a:cubicBezTo>
                    <a:pt x="2682" y="345"/>
                    <a:pt x="2674" y="360"/>
                    <a:pt x="2667" y="376"/>
                  </a:cubicBezTo>
                  <a:lnTo>
                    <a:pt x="2623" y="391"/>
                  </a:lnTo>
                  <a:lnTo>
                    <a:pt x="2602" y="361"/>
                  </a:lnTo>
                  <a:lnTo>
                    <a:pt x="2623" y="316"/>
                  </a:lnTo>
                  <a:close/>
                  <a:moveTo>
                    <a:pt x="2533" y="190"/>
                  </a:moveTo>
                  <a:lnTo>
                    <a:pt x="2576" y="175"/>
                  </a:lnTo>
                  <a:lnTo>
                    <a:pt x="2598" y="205"/>
                  </a:lnTo>
                  <a:lnTo>
                    <a:pt x="2589" y="223"/>
                  </a:lnTo>
                  <a:lnTo>
                    <a:pt x="2576" y="250"/>
                  </a:lnTo>
                  <a:lnTo>
                    <a:pt x="2532" y="265"/>
                  </a:lnTo>
                  <a:cubicBezTo>
                    <a:pt x="2525" y="255"/>
                    <a:pt x="2518" y="245"/>
                    <a:pt x="2511" y="235"/>
                  </a:cubicBezTo>
                  <a:lnTo>
                    <a:pt x="2533" y="190"/>
                  </a:lnTo>
                  <a:close/>
                  <a:moveTo>
                    <a:pt x="2516" y="330"/>
                  </a:moveTo>
                  <a:lnTo>
                    <a:pt x="2533" y="295"/>
                  </a:lnTo>
                  <a:lnTo>
                    <a:pt x="2576" y="280"/>
                  </a:lnTo>
                  <a:lnTo>
                    <a:pt x="2598" y="310"/>
                  </a:lnTo>
                  <a:cubicBezTo>
                    <a:pt x="2590" y="325"/>
                    <a:pt x="2583" y="340"/>
                    <a:pt x="2576" y="355"/>
                  </a:cubicBezTo>
                  <a:lnTo>
                    <a:pt x="2533" y="370"/>
                  </a:lnTo>
                  <a:lnTo>
                    <a:pt x="2511" y="340"/>
                  </a:lnTo>
                  <a:lnTo>
                    <a:pt x="2516" y="330"/>
                  </a:lnTo>
                  <a:close/>
                  <a:moveTo>
                    <a:pt x="2533" y="400"/>
                  </a:moveTo>
                  <a:lnTo>
                    <a:pt x="2576" y="385"/>
                  </a:lnTo>
                  <a:lnTo>
                    <a:pt x="2598" y="415"/>
                  </a:lnTo>
                  <a:cubicBezTo>
                    <a:pt x="2590" y="430"/>
                    <a:pt x="2583" y="445"/>
                    <a:pt x="2576" y="460"/>
                  </a:cubicBezTo>
                  <a:lnTo>
                    <a:pt x="2533" y="475"/>
                  </a:lnTo>
                  <a:cubicBezTo>
                    <a:pt x="2525" y="465"/>
                    <a:pt x="2518" y="455"/>
                    <a:pt x="2511" y="445"/>
                  </a:cubicBezTo>
                  <a:lnTo>
                    <a:pt x="2533" y="400"/>
                  </a:lnTo>
                  <a:close/>
                  <a:moveTo>
                    <a:pt x="2442" y="170"/>
                  </a:moveTo>
                  <a:lnTo>
                    <a:pt x="2485" y="154"/>
                  </a:lnTo>
                  <a:lnTo>
                    <a:pt x="2499" y="173"/>
                  </a:lnTo>
                  <a:lnTo>
                    <a:pt x="2507" y="184"/>
                  </a:lnTo>
                  <a:cubicBezTo>
                    <a:pt x="2499" y="199"/>
                    <a:pt x="2492" y="214"/>
                    <a:pt x="2485" y="230"/>
                  </a:cubicBezTo>
                  <a:lnTo>
                    <a:pt x="2442" y="245"/>
                  </a:lnTo>
                  <a:lnTo>
                    <a:pt x="2420" y="215"/>
                  </a:lnTo>
                  <a:lnTo>
                    <a:pt x="2442" y="170"/>
                  </a:lnTo>
                  <a:close/>
                  <a:moveTo>
                    <a:pt x="2442" y="275"/>
                  </a:moveTo>
                  <a:lnTo>
                    <a:pt x="2485" y="259"/>
                  </a:lnTo>
                  <a:cubicBezTo>
                    <a:pt x="2492" y="269"/>
                    <a:pt x="2500" y="279"/>
                    <a:pt x="2507" y="289"/>
                  </a:cubicBezTo>
                  <a:lnTo>
                    <a:pt x="2485" y="335"/>
                  </a:lnTo>
                  <a:lnTo>
                    <a:pt x="2442" y="350"/>
                  </a:lnTo>
                  <a:lnTo>
                    <a:pt x="2420" y="320"/>
                  </a:lnTo>
                  <a:cubicBezTo>
                    <a:pt x="2427" y="305"/>
                    <a:pt x="2434" y="290"/>
                    <a:pt x="2442" y="275"/>
                  </a:cubicBezTo>
                  <a:close/>
                  <a:moveTo>
                    <a:pt x="2442" y="380"/>
                  </a:moveTo>
                  <a:lnTo>
                    <a:pt x="2485" y="364"/>
                  </a:lnTo>
                  <a:cubicBezTo>
                    <a:pt x="2492" y="374"/>
                    <a:pt x="2500" y="384"/>
                    <a:pt x="2507" y="394"/>
                  </a:cubicBezTo>
                  <a:cubicBezTo>
                    <a:pt x="2500" y="409"/>
                    <a:pt x="2492" y="425"/>
                    <a:pt x="2485" y="440"/>
                  </a:cubicBezTo>
                  <a:lnTo>
                    <a:pt x="2442" y="455"/>
                  </a:lnTo>
                  <a:lnTo>
                    <a:pt x="2420" y="425"/>
                  </a:lnTo>
                  <a:lnTo>
                    <a:pt x="2442" y="380"/>
                  </a:lnTo>
                  <a:close/>
                  <a:moveTo>
                    <a:pt x="2303" y="504"/>
                  </a:moveTo>
                  <a:lnTo>
                    <a:pt x="2260" y="519"/>
                  </a:lnTo>
                  <a:lnTo>
                    <a:pt x="2238" y="489"/>
                  </a:lnTo>
                  <a:lnTo>
                    <a:pt x="2260" y="444"/>
                  </a:lnTo>
                  <a:lnTo>
                    <a:pt x="2303" y="428"/>
                  </a:lnTo>
                  <a:cubicBezTo>
                    <a:pt x="2310" y="438"/>
                    <a:pt x="2318" y="448"/>
                    <a:pt x="2325" y="458"/>
                  </a:cubicBezTo>
                  <a:cubicBezTo>
                    <a:pt x="2318" y="474"/>
                    <a:pt x="2310" y="489"/>
                    <a:pt x="2303" y="504"/>
                  </a:cubicBezTo>
                  <a:close/>
                  <a:moveTo>
                    <a:pt x="2303" y="399"/>
                  </a:moveTo>
                  <a:lnTo>
                    <a:pt x="2260" y="414"/>
                  </a:lnTo>
                  <a:lnTo>
                    <a:pt x="2238" y="384"/>
                  </a:lnTo>
                  <a:cubicBezTo>
                    <a:pt x="2245" y="369"/>
                    <a:pt x="2252" y="354"/>
                    <a:pt x="2260" y="339"/>
                  </a:cubicBezTo>
                  <a:lnTo>
                    <a:pt x="2303" y="323"/>
                  </a:lnTo>
                  <a:cubicBezTo>
                    <a:pt x="2310" y="333"/>
                    <a:pt x="2318" y="343"/>
                    <a:pt x="2325" y="353"/>
                  </a:cubicBezTo>
                  <a:lnTo>
                    <a:pt x="2303" y="399"/>
                  </a:lnTo>
                  <a:close/>
                  <a:moveTo>
                    <a:pt x="2351" y="254"/>
                  </a:moveTo>
                  <a:lnTo>
                    <a:pt x="2394" y="239"/>
                  </a:lnTo>
                  <a:lnTo>
                    <a:pt x="2416" y="269"/>
                  </a:lnTo>
                  <a:lnTo>
                    <a:pt x="2407" y="287"/>
                  </a:lnTo>
                  <a:lnTo>
                    <a:pt x="2394" y="314"/>
                  </a:lnTo>
                  <a:lnTo>
                    <a:pt x="2351" y="329"/>
                  </a:lnTo>
                  <a:cubicBezTo>
                    <a:pt x="2343" y="319"/>
                    <a:pt x="2336" y="309"/>
                    <a:pt x="2329" y="299"/>
                  </a:cubicBezTo>
                  <a:lnTo>
                    <a:pt x="2351" y="254"/>
                  </a:lnTo>
                  <a:close/>
                  <a:moveTo>
                    <a:pt x="2334" y="394"/>
                  </a:moveTo>
                  <a:lnTo>
                    <a:pt x="2351" y="359"/>
                  </a:lnTo>
                  <a:lnTo>
                    <a:pt x="2394" y="344"/>
                  </a:lnTo>
                  <a:lnTo>
                    <a:pt x="2416" y="374"/>
                  </a:lnTo>
                  <a:cubicBezTo>
                    <a:pt x="2409" y="389"/>
                    <a:pt x="2401" y="404"/>
                    <a:pt x="2394" y="419"/>
                  </a:cubicBezTo>
                  <a:lnTo>
                    <a:pt x="2351" y="434"/>
                  </a:lnTo>
                  <a:lnTo>
                    <a:pt x="2329" y="405"/>
                  </a:lnTo>
                  <a:lnTo>
                    <a:pt x="2334" y="394"/>
                  </a:lnTo>
                  <a:close/>
                  <a:moveTo>
                    <a:pt x="2351" y="464"/>
                  </a:moveTo>
                  <a:lnTo>
                    <a:pt x="2394" y="449"/>
                  </a:lnTo>
                  <a:lnTo>
                    <a:pt x="2416" y="479"/>
                  </a:lnTo>
                  <a:cubicBezTo>
                    <a:pt x="2409" y="494"/>
                    <a:pt x="2401" y="509"/>
                    <a:pt x="2394" y="524"/>
                  </a:cubicBezTo>
                  <a:lnTo>
                    <a:pt x="2351" y="540"/>
                  </a:lnTo>
                  <a:cubicBezTo>
                    <a:pt x="2343" y="529"/>
                    <a:pt x="2336" y="520"/>
                    <a:pt x="2329" y="510"/>
                  </a:cubicBezTo>
                  <a:lnTo>
                    <a:pt x="2351" y="464"/>
                  </a:lnTo>
                  <a:close/>
                  <a:moveTo>
                    <a:pt x="2260" y="234"/>
                  </a:moveTo>
                  <a:lnTo>
                    <a:pt x="2303" y="218"/>
                  </a:lnTo>
                  <a:lnTo>
                    <a:pt x="2317" y="237"/>
                  </a:lnTo>
                  <a:lnTo>
                    <a:pt x="2325" y="248"/>
                  </a:lnTo>
                  <a:cubicBezTo>
                    <a:pt x="2318" y="263"/>
                    <a:pt x="2310" y="279"/>
                    <a:pt x="2303" y="294"/>
                  </a:cubicBezTo>
                  <a:lnTo>
                    <a:pt x="2260" y="309"/>
                  </a:lnTo>
                  <a:lnTo>
                    <a:pt x="2238" y="279"/>
                  </a:lnTo>
                  <a:lnTo>
                    <a:pt x="2260" y="234"/>
                  </a:lnTo>
                  <a:close/>
                  <a:moveTo>
                    <a:pt x="1757" y="696"/>
                  </a:moveTo>
                  <a:lnTo>
                    <a:pt x="1714" y="711"/>
                  </a:lnTo>
                  <a:lnTo>
                    <a:pt x="1692" y="681"/>
                  </a:lnTo>
                  <a:lnTo>
                    <a:pt x="1714" y="636"/>
                  </a:lnTo>
                  <a:lnTo>
                    <a:pt x="1757" y="621"/>
                  </a:lnTo>
                  <a:cubicBezTo>
                    <a:pt x="1764" y="631"/>
                    <a:pt x="1772" y="641"/>
                    <a:pt x="1779" y="651"/>
                  </a:cubicBezTo>
                  <a:cubicBezTo>
                    <a:pt x="1772" y="666"/>
                    <a:pt x="1764" y="681"/>
                    <a:pt x="1757" y="696"/>
                  </a:cubicBezTo>
                  <a:close/>
                  <a:moveTo>
                    <a:pt x="1939" y="632"/>
                  </a:moveTo>
                  <a:lnTo>
                    <a:pt x="1896" y="647"/>
                  </a:lnTo>
                  <a:lnTo>
                    <a:pt x="1874" y="617"/>
                  </a:lnTo>
                  <a:lnTo>
                    <a:pt x="1896" y="572"/>
                  </a:lnTo>
                  <a:lnTo>
                    <a:pt x="1939" y="557"/>
                  </a:lnTo>
                  <a:cubicBezTo>
                    <a:pt x="1946" y="567"/>
                    <a:pt x="1954" y="577"/>
                    <a:pt x="1961" y="587"/>
                  </a:cubicBezTo>
                  <a:cubicBezTo>
                    <a:pt x="1954" y="602"/>
                    <a:pt x="1946" y="617"/>
                    <a:pt x="1939" y="632"/>
                  </a:cubicBezTo>
                  <a:close/>
                  <a:moveTo>
                    <a:pt x="2169" y="318"/>
                  </a:moveTo>
                  <a:lnTo>
                    <a:pt x="2212" y="303"/>
                  </a:lnTo>
                  <a:lnTo>
                    <a:pt x="2234" y="333"/>
                  </a:lnTo>
                  <a:lnTo>
                    <a:pt x="2225" y="351"/>
                  </a:lnTo>
                  <a:lnTo>
                    <a:pt x="2212" y="378"/>
                  </a:lnTo>
                  <a:lnTo>
                    <a:pt x="2169" y="394"/>
                  </a:lnTo>
                  <a:cubicBezTo>
                    <a:pt x="2161" y="383"/>
                    <a:pt x="2154" y="374"/>
                    <a:pt x="2147" y="364"/>
                  </a:cubicBezTo>
                  <a:lnTo>
                    <a:pt x="2169" y="318"/>
                  </a:lnTo>
                  <a:close/>
                  <a:moveTo>
                    <a:pt x="2152" y="458"/>
                  </a:moveTo>
                  <a:lnTo>
                    <a:pt x="2169" y="423"/>
                  </a:lnTo>
                  <a:lnTo>
                    <a:pt x="2212" y="408"/>
                  </a:lnTo>
                  <a:lnTo>
                    <a:pt x="2234" y="438"/>
                  </a:lnTo>
                  <a:cubicBezTo>
                    <a:pt x="2227" y="453"/>
                    <a:pt x="2219" y="468"/>
                    <a:pt x="2212" y="483"/>
                  </a:cubicBezTo>
                  <a:lnTo>
                    <a:pt x="2169" y="499"/>
                  </a:lnTo>
                  <a:lnTo>
                    <a:pt x="2147" y="469"/>
                  </a:lnTo>
                  <a:lnTo>
                    <a:pt x="2152" y="458"/>
                  </a:lnTo>
                  <a:close/>
                  <a:moveTo>
                    <a:pt x="2169" y="528"/>
                  </a:moveTo>
                  <a:lnTo>
                    <a:pt x="2212" y="513"/>
                  </a:lnTo>
                  <a:lnTo>
                    <a:pt x="2234" y="543"/>
                  </a:lnTo>
                  <a:cubicBezTo>
                    <a:pt x="2227" y="558"/>
                    <a:pt x="2219" y="573"/>
                    <a:pt x="2212" y="588"/>
                  </a:cubicBezTo>
                  <a:lnTo>
                    <a:pt x="2169" y="604"/>
                  </a:lnTo>
                  <a:cubicBezTo>
                    <a:pt x="2161" y="594"/>
                    <a:pt x="2154" y="584"/>
                    <a:pt x="2147" y="574"/>
                  </a:cubicBezTo>
                  <a:lnTo>
                    <a:pt x="2169" y="528"/>
                  </a:lnTo>
                  <a:close/>
                  <a:moveTo>
                    <a:pt x="2078" y="298"/>
                  </a:moveTo>
                  <a:lnTo>
                    <a:pt x="2121" y="282"/>
                  </a:lnTo>
                  <a:lnTo>
                    <a:pt x="2135" y="302"/>
                  </a:lnTo>
                  <a:lnTo>
                    <a:pt x="2143" y="312"/>
                  </a:lnTo>
                  <a:cubicBezTo>
                    <a:pt x="2136" y="327"/>
                    <a:pt x="2128" y="343"/>
                    <a:pt x="2121" y="358"/>
                  </a:cubicBezTo>
                  <a:lnTo>
                    <a:pt x="2078" y="373"/>
                  </a:lnTo>
                  <a:lnTo>
                    <a:pt x="2056" y="343"/>
                  </a:lnTo>
                  <a:lnTo>
                    <a:pt x="2078" y="298"/>
                  </a:lnTo>
                  <a:close/>
                  <a:moveTo>
                    <a:pt x="2078" y="403"/>
                  </a:moveTo>
                  <a:lnTo>
                    <a:pt x="2121" y="387"/>
                  </a:lnTo>
                  <a:cubicBezTo>
                    <a:pt x="2128" y="397"/>
                    <a:pt x="2136" y="407"/>
                    <a:pt x="2143" y="417"/>
                  </a:cubicBezTo>
                  <a:lnTo>
                    <a:pt x="2121" y="463"/>
                  </a:lnTo>
                  <a:lnTo>
                    <a:pt x="2078" y="478"/>
                  </a:lnTo>
                  <a:lnTo>
                    <a:pt x="2056" y="448"/>
                  </a:lnTo>
                  <a:cubicBezTo>
                    <a:pt x="2063" y="433"/>
                    <a:pt x="2070" y="418"/>
                    <a:pt x="2078" y="403"/>
                  </a:cubicBezTo>
                  <a:close/>
                  <a:moveTo>
                    <a:pt x="2078" y="508"/>
                  </a:moveTo>
                  <a:lnTo>
                    <a:pt x="2121" y="492"/>
                  </a:lnTo>
                  <a:cubicBezTo>
                    <a:pt x="2128" y="502"/>
                    <a:pt x="2136" y="513"/>
                    <a:pt x="2143" y="522"/>
                  </a:cubicBezTo>
                  <a:cubicBezTo>
                    <a:pt x="2136" y="538"/>
                    <a:pt x="2128" y="553"/>
                    <a:pt x="2121" y="568"/>
                  </a:cubicBezTo>
                  <a:lnTo>
                    <a:pt x="2078" y="583"/>
                  </a:lnTo>
                  <a:lnTo>
                    <a:pt x="2056" y="553"/>
                  </a:lnTo>
                  <a:lnTo>
                    <a:pt x="2078" y="508"/>
                  </a:lnTo>
                  <a:close/>
                  <a:moveTo>
                    <a:pt x="1987" y="382"/>
                  </a:moveTo>
                  <a:lnTo>
                    <a:pt x="2030" y="367"/>
                  </a:lnTo>
                  <a:lnTo>
                    <a:pt x="2052" y="397"/>
                  </a:lnTo>
                  <a:lnTo>
                    <a:pt x="2043" y="415"/>
                  </a:lnTo>
                  <a:lnTo>
                    <a:pt x="2030" y="442"/>
                  </a:lnTo>
                  <a:lnTo>
                    <a:pt x="1987" y="458"/>
                  </a:lnTo>
                  <a:cubicBezTo>
                    <a:pt x="1979" y="448"/>
                    <a:pt x="1972" y="438"/>
                    <a:pt x="1965" y="428"/>
                  </a:cubicBezTo>
                  <a:lnTo>
                    <a:pt x="1987" y="382"/>
                  </a:lnTo>
                  <a:close/>
                  <a:moveTo>
                    <a:pt x="1970" y="522"/>
                  </a:moveTo>
                  <a:lnTo>
                    <a:pt x="1987" y="487"/>
                  </a:lnTo>
                  <a:lnTo>
                    <a:pt x="2030" y="472"/>
                  </a:lnTo>
                  <a:lnTo>
                    <a:pt x="2052" y="502"/>
                  </a:lnTo>
                  <a:cubicBezTo>
                    <a:pt x="2045" y="517"/>
                    <a:pt x="2037" y="532"/>
                    <a:pt x="2030" y="547"/>
                  </a:cubicBezTo>
                  <a:lnTo>
                    <a:pt x="1987" y="563"/>
                  </a:lnTo>
                  <a:lnTo>
                    <a:pt x="1965" y="533"/>
                  </a:lnTo>
                  <a:lnTo>
                    <a:pt x="1970" y="522"/>
                  </a:lnTo>
                  <a:close/>
                  <a:moveTo>
                    <a:pt x="1987" y="592"/>
                  </a:moveTo>
                  <a:lnTo>
                    <a:pt x="2030" y="577"/>
                  </a:lnTo>
                  <a:lnTo>
                    <a:pt x="2052" y="607"/>
                  </a:lnTo>
                  <a:cubicBezTo>
                    <a:pt x="2045" y="622"/>
                    <a:pt x="2037" y="637"/>
                    <a:pt x="2030" y="652"/>
                  </a:cubicBezTo>
                  <a:lnTo>
                    <a:pt x="1987" y="668"/>
                  </a:lnTo>
                  <a:cubicBezTo>
                    <a:pt x="1979" y="658"/>
                    <a:pt x="1972" y="648"/>
                    <a:pt x="1965" y="638"/>
                  </a:cubicBezTo>
                  <a:lnTo>
                    <a:pt x="1987" y="592"/>
                  </a:lnTo>
                  <a:close/>
                  <a:moveTo>
                    <a:pt x="1939" y="527"/>
                  </a:moveTo>
                  <a:lnTo>
                    <a:pt x="1896" y="542"/>
                  </a:lnTo>
                  <a:lnTo>
                    <a:pt x="1874" y="512"/>
                  </a:lnTo>
                  <a:cubicBezTo>
                    <a:pt x="1881" y="497"/>
                    <a:pt x="1888" y="482"/>
                    <a:pt x="1896" y="467"/>
                  </a:cubicBezTo>
                  <a:lnTo>
                    <a:pt x="1939" y="452"/>
                  </a:lnTo>
                  <a:cubicBezTo>
                    <a:pt x="1946" y="462"/>
                    <a:pt x="1954" y="471"/>
                    <a:pt x="1961" y="481"/>
                  </a:cubicBezTo>
                  <a:lnTo>
                    <a:pt x="1939" y="527"/>
                  </a:lnTo>
                  <a:close/>
                  <a:moveTo>
                    <a:pt x="1896" y="362"/>
                  </a:moveTo>
                  <a:lnTo>
                    <a:pt x="1939" y="346"/>
                  </a:lnTo>
                  <a:lnTo>
                    <a:pt x="1953" y="366"/>
                  </a:lnTo>
                  <a:lnTo>
                    <a:pt x="1961" y="376"/>
                  </a:lnTo>
                  <a:cubicBezTo>
                    <a:pt x="1954" y="392"/>
                    <a:pt x="1946" y="407"/>
                    <a:pt x="1939" y="422"/>
                  </a:cubicBezTo>
                  <a:lnTo>
                    <a:pt x="1896" y="437"/>
                  </a:lnTo>
                  <a:lnTo>
                    <a:pt x="1874" y="407"/>
                  </a:lnTo>
                  <a:lnTo>
                    <a:pt x="1896" y="362"/>
                  </a:lnTo>
                  <a:close/>
                  <a:moveTo>
                    <a:pt x="1805" y="446"/>
                  </a:moveTo>
                  <a:lnTo>
                    <a:pt x="1848" y="431"/>
                  </a:lnTo>
                  <a:lnTo>
                    <a:pt x="1870" y="461"/>
                  </a:lnTo>
                  <a:lnTo>
                    <a:pt x="1861" y="479"/>
                  </a:lnTo>
                  <a:lnTo>
                    <a:pt x="1848" y="506"/>
                  </a:lnTo>
                  <a:lnTo>
                    <a:pt x="1805" y="522"/>
                  </a:lnTo>
                  <a:cubicBezTo>
                    <a:pt x="1797" y="512"/>
                    <a:pt x="1790" y="502"/>
                    <a:pt x="1783" y="492"/>
                  </a:cubicBezTo>
                  <a:lnTo>
                    <a:pt x="1805" y="446"/>
                  </a:lnTo>
                  <a:close/>
                  <a:moveTo>
                    <a:pt x="1788" y="586"/>
                  </a:moveTo>
                  <a:lnTo>
                    <a:pt x="1805" y="551"/>
                  </a:lnTo>
                  <a:lnTo>
                    <a:pt x="1848" y="536"/>
                  </a:lnTo>
                  <a:lnTo>
                    <a:pt x="1870" y="566"/>
                  </a:lnTo>
                  <a:cubicBezTo>
                    <a:pt x="1863" y="581"/>
                    <a:pt x="1855" y="596"/>
                    <a:pt x="1848" y="611"/>
                  </a:cubicBezTo>
                  <a:lnTo>
                    <a:pt x="1805" y="627"/>
                  </a:lnTo>
                  <a:lnTo>
                    <a:pt x="1783" y="597"/>
                  </a:lnTo>
                  <a:lnTo>
                    <a:pt x="1788" y="586"/>
                  </a:lnTo>
                  <a:close/>
                  <a:moveTo>
                    <a:pt x="1805" y="657"/>
                  </a:moveTo>
                  <a:lnTo>
                    <a:pt x="1848" y="641"/>
                  </a:lnTo>
                  <a:lnTo>
                    <a:pt x="1870" y="671"/>
                  </a:lnTo>
                  <a:cubicBezTo>
                    <a:pt x="1863" y="686"/>
                    <a:pt x="1855" y="701"/>
                    <a:pt x="1848" y="716"/>
                  </a:cubicBezTo>
                  <a:lnTo>
                    <a:pt x="1805" y="732"/>
                  </a:lnTo>
                  <a:cubicBezTo>
                    <a:pt x="1797" y="722"/>
                    <a:pt x="1790" y="712"/>
                    <a:pt x="1783" y="702"/>
                  </a:cubicBezTo>
                  <a:lnTo>
                    <a:pt x="1805" y="657"/>
                  </a:lnTo>
                  <a:close/>
                  <a:moveTo>
                    <a:pt x="1757" y="591"/>
                  </a:moveTo>
                  <a:lnTo>
                    <a:pt x="1714" y="606"/>
                  </a:lnTo>
                  <a:lnTo>
                    <a:pt x="1692" y="576"/>
                  </a:lnTo>
                  <a:cubicBezTo>
                    <a:pt x="1699" y="561"/>
                    <a:pt x="1706" y="546"/>
                    <a:pt x="1714" y="531"/>
                  </a:cubicBezTo>
                  <a:lnTo>
                    <a:pt x="1757" y="516"/>
                  </a:lnTo>
                  <a:cubicBezTo>
                    <a:pt x="1764" y="526"/>
                    <a:pt x="1772" y="536"/>
                    <a:pt x="1779" y="546"/>
                  </a:cubicBezTo>
                  <a:lnTo>
                    <a:pt x="1757" y="591"/>
                  </a:lnTo>
                  <a:close/>
                  <a:moveTo>
                    <a:pt x="1714" y="426"/>
                  </a:moveTo>
                  <a:lnTo>
                    <a:pt x="1757" y="411"/>
                  </a:lnTo>
                  <a:lnTo>
                    <a:pt x="1771" y="430"/>
                  </a:lnTo>
                  <a:lnTo>
                    <a:pt x="1779" y="441"/>
                  </a:lnTo>
                  <a:cubicBezTo>
                    <a:pt x="1772" y="456"/>
                    <a:pt x="1764" y="471"/>
                    <a:pt x="1757" y="486"/>
                  </a:cubicBezTo>
                  <a:lnTo>
                    <a:pt x="1714" y="501"/>
                  </a:lnTo>
                  <a:lnTo>
                    <a:pt x="1692" y="471"/>
                  </a:lnTo>
                  <a:lnTo>
                    <a:pt x="1714" y="426"/>
                  </a:lnTo>
                  <a:close/>
                  <a:moveTo>
                    <a:pt x="1623" y="510"/>
                  </a:moveTo>
                  <a:lnTo>
                    <a:pt x="1666" y="495"/>
                  </a:lnTo>
                  <a:lnTo>
                    <a:pt x="1688" y="525"/>
                  </a:lnTo>
                  <a:lnTo>
                    <a:pt x="1679" y="543"/>
                  </a:lnTo>
                  <a:lnTo>
                    <a:pt x="1666" y="570"/>
                  </a:lnTo>
                  <a:lnTo>
                    <a:pt x="1623" y="586"/>
                  </a:lnTo>
                  <a:cubicBezTo>
                    <a:pt x="1615" y="576"/>
                    <a:pt x="1608" y="566"/>
                    <a:pt x="1601" y="556"/>
                  </a:cubicBezTo>
                  <a:lnTo>
                    <a:pt x="1623" y="510"/>
                  </a:lnTo>
                  <a:close/>
                  <a:moveTo>
                    <a:pt x="1606" y="650"/>
                  </a:moveTo>
                  <a:lnTo>
                    <a:pt x="1623" y="615"/>
                  </a:lnTo>
                  <a:lnTo>
                    <a:pt x="1666" y="600"/>
                  </a:lnTo>
                  <a:lnTo>
                    <a:pt x="1688" y="630"/>
                  </a:lnTo>
                  <a:cubicBezTo>
                    <a:pt x="1681" y="645"/>
                    <a:pt x="1673" y="660"/>
                    <a:pt x="1666" y="675"/>
                  </a:cubicBezTo>
                  <a:lnTo>
                    <a:pt x="1623" y="691"/>
                  </a:lnTo>
                  <a:lnTo>
                    <a:pt x="1601" y="661"/>
                  </a:lnTo>
                  <a:lnTo>
                    <a:pt x="1606" y="650"/>
                  </a:lnTo>
                  <a:close/>
                  <a:moveTo>
                    <a:pt x="1623" y="721"/>
                  </a:moveTo>
                  <a:lnTo>
                    <a:pt x="1666" y="705"/>
                  </a:lnTo>
                  <a:lnTo>
                    <a:pt x="1688" y="735"/>
                  </a:lnTo>
                  <a:cubicBezTo>
                    <a:pt x="1681" y="750"/>
                    <a:pt x="1673" y="765"/>
                    <a:pt x="1666" y="781"/>
                  </a:cubicBezTo>
                  <a:lnTo>
                    <a:pt x="1623" y="796"/>
                  </a:lnTo>
                  <a:cubicBezTo>
                    <a:pt x="1615" y="786"/>
                    <a:pt x="1608" y="776"/>
                    <a:pt x="1601" y="766"/>
                  </a:cubicBezTo>
                  <a:lnTo>
                    <a:pt x="1623" y="721"/>
                  </a:lnTo>
                  <a:close/>
                  <a:moveTo>
                    <a:pt x="1575" y="760"/>
                  </a:moveTo>
                  <a:lnTo>
                    <a:pt x="1532" y="775"/>
                  </a:lnTo>
                  <a:lnTo>
                    <a:pt x="1510" y="745"/>
                  </a:lnTo>
                  <a:lnTo>
                    <a:pt x="1532" y="700"/>
                  </a:lnTo>
                  <a:lnTo>
                    <a:pt x="1575" y="685"/>
                  </a:lnTo>
                  <a:cubicBezTo>
                    <a:pt x="1582" y="695"/>
                    <a:pt x="1590" y="705"/>
                    <a:pt x="1597" y="715"/>
                  </a:cubicBezTo>
                  <a:cubicBezTo>
                    <a:pt x="1590" y="730"/>
                    <a:pt x="1582" y="745"/>
                    <a:pt x="1575" y="760"/>
                  </a:cubicBezTo>
                  <a:close/>
                  <a:moveTo>
                    <a:pt x="1575" y="655"/>
                  </a:moveTo>
                  <a:lnTo>
                    <a:pt x="1532" y="670"/>
                  </a:lnTo>
                  <a:lnTo>
                    <a:pt x="1510" y="640"/>
                  </a:lnTo>
                  <a:cubicBezTo>
                    <a:pt x="1517" y="625"/>
                    <a:pt x="1524" y="610"/>
                    <a:pt x="1532" y="595"/>
                  </a:cubicBezTo>
                  <a:lnTo>
                    <a:pt x="1575" y="580"/>
                  </a:lnTo>
                  <a:cubicBezTo>
                    <a:pt x="1582" y="590"/>
                    <a:pt x="1590" y="600"/>
                    <a:pt x="1597" y="610"/>
                  </a:cubicBezTo>
                  <a:lnTo>
                    <a:pt x="1575" y="655"/>
                  </a:lnTo>
                  <a:close/>
                  <a:moveTo>
                    <a:pt x="1532" y="490"/>
                  </a:moveTo>
                  <a:lnTo>
                    <a:pt x="1575" y="475"/>
                  </a:lnTo>
                  <a:lnTo>
                    <a:pt x="1589" y="494"/>
                  </a:lnTo>
                  <a:lnTo>
                    <a:pt x="1597" y="505"/>
                  </a:lnTo>
                  <a:cubicBezTo>
                    <a:pt x="1590" y="520"/>
                    <a:pt x="1582" y="535"/>
                    <a:pt x="1575" y="550"/>
                  </a:cubicBezTo>
                  <a:lnTo>
                    <a:pt x="1532" y="565"/>
                  </a:lnTo>
                  <a:lnTo>
                    <a:pt x="1510" y="535"/>
                  </a:lnTo>
                  <a:lnTo>
                    <a:pt x="1532" y="490"/>
                  </a:lnTo>
                  <a:close/>
                  <a:moveTo>
                    <a:pt x="1441" y="574"/>
                  </a:moveTo>
                  <a:lnTo>
                    <a:pt x="1484" y="559"/>
                  </a:lnTo>
                  <a:lnTo>
                    <a:pt x="1506" y="589"/>
                  </a:lnTo>
                  <a:lnTo>
                    <a:pt x="1497" y="608"/>
                  </a:lnTo>
                  <a:lnTo>
                    <a:pt x="1484" y="635"/>
                  </a:lnTo>
                  <a:lnTo>
                    <a:pt x="1441" y="650"/>
                  </a:lnTo>
                  <a:cubicBezTo>
                    <a:pt x="1433" y="640"/>
                    <a:pt x="1426" y="630"/>
                    <a:pt x="1419" y="620"/>
                  </a:cubicBezTo>
                  <a:lnTo>
                    <a:pt x="1441" y="574"/>
                  </a:lnTo>
                  <a:close/>
                  <a:moveTo>
                    <a:pt x="1424" y="714"/>
                  </a:moveTo>
                  <a:lnTo>
                    <a:pt x="1441" y="680"/>
                  </a:lnTo>
                  <a:lnTo>
                    <a:pt x="1484" y="664"/>
                  </a:lnTo>
                  <a:lnTo>
                    <a:pt x="1506" y="694"/>
                  </a:lnTo>
                  <a:cubicBezTo>
                    <a:pt x="1499" y="709"/>
                    <a:pt x="1491" y="724"/>
                    <a:pt x="1484" y="740"/>
                  </a:cubicBezTo>
                  <a:lnTo>
                    <a:pt x="1441" y="755"/>
                  </a:lnTo>
                  <a:lnTo>
                    <a:pt x="1419" y="725"/>
                  </a:lnTo>
                  <a:lnTo>
                    <a:pt x="1424" y="714"/>
                  </a:lnTo>
                  <a:close/>
                  <a:moveTo>
                    <a:pt x="1441" y="785"/>
                  </a:moveTo>
                  <a:lnTo>
                    <a:pt x="1484" y="769"/>
                  </a:lnTo>
                  <a:lnTo>
                    <a:pt x="1506" y="799"/>
                  </a:lnTo>
                  <a:cubicBezTo>
                    <a:pt x="1499" y="814"/>
                    <a:pt x="1491" y="830"/>
                    <a:pt x="1484" y="845"/>
                  </a:cubicBezTo>
                  <a:lnTo>
                    <a:pt x="1441" y="860"/>
                  </a:lnTo>
                  <a:cubicBezTo>
                    <a:pt x="1433" y="850"/>
                    <a:pt x="1426" y="840"/>
                    <a:pt x="1419" y="830"/>
                  </a:cubicBezTo>
                  <a:lnTo>
                    <a:pt x="1441" y="785"/>
                  </a:lnTo>
                  <a:close/>
                  <a:moveTo>
                    <a:pt x="1350" y="554"/>
                  </a:moveTo>
                  <a:lnTo>
                    <a:pt x="1393" y="539"/>
                  </a:lnTo>
                  <a:lnTo>
                    <a:pt x="1407" y="558"/>
                  </a:lnTo>
                  <a:lnTo>
                    <a:pt x="1415" y="569"/>
                  </a:lnTo>
                  <a:cubicBezTo>
                    <a:pt x="1408" y="584"/>
                    <a:pt x="1400" y="599"/>
                    <a:pt x="1393" y="614"/>
                  </a:cubicBezTo>
                  <a:lnTo>
                    <a:pt x="1350" y="629"/>
                  </a:lnTo>
                  <a:lnTo>
                    <a:pt x="1328" y="599"/>
                  </a:lnTo>
                  <a:lnTo>
                    <a:pt x="1350" y="554"/>
                  </a:lnTo>
                  <a:close/>
                  <a:moveTo>
                    <a:pt x="1350" y="659"/>
                  </a:moveTo>
                  <a:lnTo>
                    <a:pt x="1393" y="644"/>
                  </a:lnTo>
                  <a:cubicBezTo>
                    <a:pt x="1400" y="654"/>
                    <a:pt x="1408" y="664"/>
                    <a:pt x="1415" y="674"/>
                  </a:cubicBezTo>
                  <a:lnTo>
                    <a:pt x="1393" y="719"/>
                  </a:lnTo>
                  <a:lnTo>
                    <a:pt x="1350" y="734"/>
                  </a:lnTo>
                  <a:lnTo>
                    <a:pt x="1328" y="704"/>
                  </a:lnTo>
                  <a:cubicBezTo>
                    <a:pt x="1335" y="689"/>
                    <a:pt x="1342" y="674"/>
                    <a:pt x="1350" y="659"/>
                  </a:cubicBezTo>
                  <a:close/>
                  <a:moveTo>
                    <a:pt x="1350" y="764"/>
                  </a:moveTo>
                  <a:lnTo>
                    <a:pt x="1393" y="749"/>
                  </a:lnTo>
                  <a:cubicBezTo>
                    <a:pt x="1400" y="759"/>
                    <a:pt x="1408" y="769"/>
                    <a:pt x="1415" y="779"/>
                  </a:cubicBezTo>
                  <a:cubicBezTo>
                    <a:pt x="1408" y="794"/>
                    <a:pt x="1400" y="809"/>
                    <a:pt x="1393" y="824"/>
                  </a:cubicBezTo>
                  <a:lnTo>
                    <a:pt x="1350" y="839"/>
                  </a:lnTo>
                  <a:lnTo>
                    <a:pt x="1328" y="809"/>
                  </a:lnTo>
                  <a:lnTo>
                    <a:pt x="1350" y="764"/>
                  </a:lnTo>
                  <a:close/>
                  <a:moveTo>
                    <a:pt x="1259" y="639"/>
                  </a:moveTo>
                  <a:lnTo>
                    <a:pt x="1302" y="623"/>
                  </a:lnTo>
                  <a:lnTo>
                    <a:pt x="1324" y="653"/>
                  </a:lnTo>
                  <a:lnTo>
                    <a:pt x="1315" y="672"/>
                  </a:lnTo>
                  <a:lnTo>
                    <a:pt x="1302" y="699"/>
                  </a:lnTo>
                  <a:lnTo>
                    <a:pt x="1259" y="714"/>
                  </a:lnTo>
                  <a:cubicBezTo>
                    <a:pt x="1251" y="704"/>
                    <a:pt x="1244" y="694"/>
                    <a:pt x="1237" y="684"/>
                  </a:cubicBezTo>
                  <a:lnTo>
                    <a:pt x="1259" y="639"/>
                  </a:lnTo>
                  <a:close/>
                  <a:moveTo>
                    <a:pt x="1242" y="778"/>
                  </a:moveTo>
                  <a:lnTo>
                    <a:pt x="1259" y="744"/>
                  </a:lnTo>
                  <a:lnTo>
                    <a:pt x="1302" y="728"/>
                  </a:lnTo>
                  <a:lnTo>
                    <a:pt x="1324" y="758"/>
                  </a:lnTo>
                  <a:cubicBezTo>
                    <a:pt x="1317" y="773"/>
                    <a:pt x="1309" y="789"/>
                    <a:pt x="1302" y="804"/>
                  </a:cubicBezTo>
                  <a:lnTo>
                    <a:pt x="1259" y="819"/>
                  </a:lnTo>
                  <a:lnTo>
                    <a:pt x="1237" y="789"/>
                  </a:lnTo>
                  <a:lnTo>
                    <a:pt x="1242" y="778"/>
                  </a:lnTo>
                  <a:close/>
                  <a:moveTo>
                    <a:pt x="1259" y="849"/>
                  </a:moveTo>
                  <a:lnTo>
                    <a:pt x="1302" y="833"/>
                  </a:lnTo>
                  <a:lnTo>
                    <a:pt x="1324" y="863"/>
                  </a:lnTo>
                  <a:cubicBezTo>
                    <a:pt x="1317" y="879"/>
                    <a:pt x="1309" y="894"/>
                    <a:pt x="1302" y="909"/>
                  </a:cubicBezTo>
                  <a:lnTo>
                    <a:pt x="1259" y="924"/>
                  </a:lnTo>
                  <a:cubicBezTo>
                    <a:pt x="1251" y="914"/>
                    <a:pt x="1244" y="904"/>
                    <a:pt x="1237" y="894"/>
                  </a:cubicBezTo>
                  <a:lnTo>
                    <a:pt x="1259" y="849"/>
                  </a:lnTo>
                  <a:close/>
                  <a:moveTo>
                    <a:pt x="1168" y="618"/>
                  </a:moveTo>
                  <a:lnTo>
                    <a:pt x="1211" y="603"/>
                  </a:lnTo>
                  <a:lnTo>
                    <a:pt x="1225" y="622"/>
                  </a:lnTo>
                  <a:lnTo>
                    <a:pt x="1233" y="633"/>
                  </a:lnTo>
                  <a:cubicBezTo>
                    <a:pt x="1226" y="648"/>
                    <a:pt x="1218" y="663"/>
                    <a:pt x="1211" y="678"/>
                  </a:cubicBezTo>
                  <a:lnTo>
                    <a:pt x="1168" y="693"/>
                  </a:lnTo>
                  <a:lnTo>
                    <a:pt x="1146" y="663"/>
                  </a:lnTo>
                  <a:lnTo>
                    <a:pt x="1168" y="618"/>
                  </a:lnTo>
                  <a:close/>
                  <a:moveTo>
                    <a:pt x="1168" y="723"/>
                  </a:moveTo>
                  <a:lnTo>
                    <a:pt x="1211" y="708"/>
                  </a:lnTo>
                  <a:cubicBezTo>
                    <a:pt x="1218" y="718"/>
                    <a:pt x="1226" y="728"/>
                    <a:pt x="1233" y="738"/>
                  </a:cubicBezTo>
                  <a:lnTo>
                    <a:pt x="1211" y="783"/>
                  </a:lnTo>
                  <a:lnTo>
                    <a:pt x="1168" y="798"/>
                  </a:lnTo>
                  <a:lnTo>
                    <a:pt x="1146" y="768"/>
                  </a:lnTo>
                  <a:cubicBezTo>
                    <a:pt x="1153" y="753"/>
                    <a:pt x="1160" y="738"/>
                    <a:pt x="1168" y="723"/>
                  </a:cubicBezTo>
                  <a:close/>
                  <a:moveTo>
                    <a:pt x="1168" y="828"/>
                  </a:moveTo>
                  <a:lnTo>
                    <a:pt x="1211" y="813"/>
                  </a:lnTo>
                  <a:cubicBezTo>
                    <a:pt x="1218" y="823"/>
                    <a:pt x="1226" y="833"/>
                    <a:pt x="1233" y="843"/>
                  </a:cubicBezTo>
                  <a:cubicBezTo>
                    <a:pt x="1226" y="858"/>
                    <a:pt x="1218" y="873"/>
                    <a:pt x="1211" y="888"/>
                  </a:cubicBezTo>
                  <a:lnTo>
                    <a:pt x="1168" y="903"/>
                  </a:lnTo>
                  <a:lnTo>
                    <a:pt x="1146" y="873"/>
                  </a:lnTo>
                  <a:lnTo>
                    <a:pt x="1168" y="828"/>
                  </a:lnTo>
                  <a:close/>
                  <a:moveTo>
                    <a:pt x="1077" y="703"/>
                  </a:moveTo>
                  <a:lnTo>
                    <a:pt x="1120" y="687"/>
                  </a:lnTo>
                  <a:lnTo>
                    <a:pt x="1142" y="717"/>
                  </a:lnTo>
                  <a:lnTo>
                    <a:pt x="1131" y="739"/>
                  </a:lnTo>
                  <a:lnTo>
                    <a:pt x="1120" y="763"/>
                  </a:lnTo>
                  <a:lnTo>
                    <a:pt x="1077" y="778"/>
                  </a:lnTo>
                  <a:cubicBezTo>
                    <a:pt x="1069" y="768"/>
                    <a:pt x="1062" y="758"/>
                    <a:pt x="1055" y="748"/>
                  </a:cubicBezTo>
                  <a:lnTo>
                    <a:pt x="1077" y="703"/>
                  </a:lnTo>
                  <a:close/>
                  <a:moveTo>
                    <a:pt x="1077" y="808"/>
                  </a:moveTo>
                  <a:lnTo>
                    <a:pt x="1120" y="792"/>
                  </a:lnTo>
                  <a:lnTo>
                    <a:pt x="1142" y="822"/>
                  </a:lnTo>
                  <a:lnTo>
                    <a:pt x="1120" y="868"/>
                  </a:lnTo>
                  <a:lnTo>
                    <a:pt x="1077" y="883"/>
                  </a:lnTo>
                  <a:lnTo>
                    <a:pt x="1055" y="853"/>
                  </a:lnTo>
                  <a:lnTo>
                    <a:pt x="1077" y="808"/>
                  </a:lnTo>
                  <a:close/>
                  <a:moveTo>
                    <a:pt x="1077" y="913"/>
                  </a:moveTo>
                  <a:lnTo>
                    <a:pt x="1120" y="897"/>
                  </a:lnTo>
                  <a:lnTo>
                    <a:pt x="1142" y="927"/>
                  </a:lnTo>
                  <a:cubicBezTo>
                    <a:pt x="1135" y="942"/>
                    <a:pt x="1127" y="957"/>
                    <a:pt x="1120" y="972"/>
                  </a:cubicBezTo>
                  <a:lnTo>
                    <a:pt x="1077" y="987"/>
                  </a:lnTo>
                  <a:lnTo>
                    <a:pt x="1055" y="957"/>
                  </a:lnTo>
                  <a:cubicBezTo>
                    <a:pt x="1062" y="942"/>
                    <a:pt x="1069" y="928"/>
                    <a:pt x="1077" y="913"/>
                  </a:cubicBezTo>
                  <a:close/>
                  <a:moveTo>
                    <a:pt x="986" y="682"/>
                  </a:moveTo>
                  <a:lnTo>
                    <a:pt x="1029" y="667"/>
                  </a:lnTo>
                  <a:lnTo>
                    <a:pt x="1051" y="697"/>
                  </a:lnTo>
                  <a:lnTo>
                    <a:pt x="1029" y="742"/>
                  </a:lnTo>
                  <a:lnTo>
                    <a:pt x="986" y="757"/>
                  </a:lnTo>
                  <a:lnTo>
                    <a:pt x="964" y="727"/>
                  </a:lnTo>
                  <a:lnTo>
                    <a:pt x="986" y="682"/>
                  </a:lnTo>
                  <a:close/>
                  <a:moveTo>
                    <a:pt x="986" y="787"/>
                  </a:moveTo>
                  <a:lnTo>
                    <a:pt x="1029" y="772"/>
                  </a:lnTo>
                  <a:cubicBezTo>
                    <a:pt x="1036" y="782"/>
                    <a:pt x="1044" y="792"/>
                    <a:pt x="1051" y="802"/>
                  </a:cubicBezTo>
                  <a:lnTo>
                    <a:pt x="1029" y="847"/>
                  </a:lnTo>
                  <a:lnTo>
                    <a:pt x="1029" y="847"/>
                  </a:lnTo>
                  <a:lnTo>
                    <a:pt x="986" y="863"/>
                  </a:lnTo>
                  <a:lnTo>
                    <a:pt x="964" y="833"/>
                  </a:lnTo>
                  <a:cubicBezTo>
                    <a:pt x="971" y="817"/>
                    <a:pt x="978" y="802"/>
                    <a:pt x="986" y="787"/>
                  </a:cubicBezTo>
                  <a:close/>
                  <a:moveTo>
                    <a:pt x="986" y="892"/>
                  </a:moveTo>
                  <a:lnTo>
                    <a:pt x="1029" y="877"/>
                  </a:lnTo>
                  <a:cubicBezTo>
                    <a:pt x="1036" y="887"/>
                    <a:pt x="1044" y="897"/>
                    <a:pt x="1051" y="907"/>
                  </a:cubicBezTo>
                  <a:lnTo>
                    <a:pt x="1029" y="951"/>
                  </a:lnTo>
                  <a:lnTo>
                    <a:pt x="986" y="967"/>
                  </a:lnTo>
                  <a:lnTo>
                    <a:pt x="964" y="938"/>
                  </a:lnTo>
                  <a:lnTo>
                    <a:pt x="986" y="892"/>
                  </a:lnTo>
                  <a:close/>
                  <a:moveTo>
                    <a:pt x="895" y="767"/>
                  </a:moveTo>
                  <a:lnTo>
                    <a:pt x="938" y="751"/>
                  </a:lnTo>
                  <a:lnTo>
                    <a:pt x="960" y="781"/>
                  </a:lnTo>
                  <a:lnTo>
                    <a:pt x="952" y="797"/>
                  </a:lnTo>
                  <a:lnTo>
                    <a:pt x="938" y="827"/>
                  </a:lnTo>
                  <a:lnTo>
                    <a:pt x="895" y="842"/>
                  </a:lnTo>
                  <a:cubicBezTo>
                    <a:pt x="887" y="832"/>
                    <a:pt x="880" y="822"/>
                    <a:pt x="873" y="812"/>
                  </a:cubicBezTo>
                  <a:lnTo>
                    <a:pt x="895" y="767"/>
                  </a:lnTo>
                  <a:close/>
                  <a:moveTo>
                    <a:pt x="895" y="872"/>
                  </a:moveTo>
                  <a:lnTo>
                    <a:pt x="938" y="857"/>
                  </a:lnTo>
                  <a:lnTo>
                    <a:pt x="960" y="887"/>
                  </a:lnTo>
                  <a:lnTo>
                    <a:pt x="938" y="932"/>
                  </a:lnTo>
                  <a:lnTo>
                    <a:pt x="895" y="946"/>
                  </a:lnTo>
                  <a:lnTo>
                    <a:pt x="873" y="917"/>
                  </a:lnTo>
                  <a:lnTo>
                    <a:pt x="895" y="872"/>
                  </a:lnTo>
                  <a:close/>
                  <a:moveTo>
                    <a:pt x="895" y="976"/>
                  </a:moveTo>
                  <a:lnTo>
                    <a:pt x="938" y="961"/>
                  </a:lnTo>
                  <a:lnTo>
                    <a:pt x="960" y="991"/>
                  </a:lnTo>
                  <a:cubicBezTo>
                    <a:pt x="953" y="1006"/>
                    <a:pt x="946" y="1021"/>
                    <a:pt x="938" y="1036"/>
                  </a:cubicBezTo>
                  <a:lnTo>
                    <a:pt x="895" y="1051"/>
                  </a:lnTo>
                  <a:lnTo>
                    <a:pt x="873" y="1021"/>
                  </a:lnTo>
                  <a:cubicBezTo>
                    <a:pt x="880" y="1006"/>
                    <a:pt x="887" y="991"/>
                    <a:pt x="895" y="976"/>
                  </a:cubicBezTo>
                  <a:close/>
                  <a:moveTo>
                    <a:pt x="804" y="746"/>
                  </a:moveTo>
                  <a:lnTo>
                    <a:pt x="847" y="731"/>
                  </a:lnTo>
                  <a:lnTo>
                    <a:pt x="869" y="761"/>
                  </a:lnTo>
                  <a:lnTo>
                    <a:pt x="847" y="806"/>
                  </a:lnTo>
                  <a:lnTo>
                    <a:pt x="804" y="822"/>
                  </a:lnTo>
                  <a:lnTo>
                    <a:pt x="782" y="792"/>
                  </a:lnTo>
                  <a:lnTo>
                    <a:pt x="804" y="746"/>
                  </a:lnTo>
                  <a:close/>
                  <a:moveTo>
                    <a:pt x="804" y="851"/>
                  </a:moveTo>
                  <a:lnTo>
                    <a:pt x="847" y="836"/>
                  </a:lnTo>
                  <a:cubicBezTo>
                    <a:pt x="855" y="846"/>
                    <a:pt x="862" y="856"/>
                    <a:pt x="869" y="866"/>
                  </a:cubicBezTo>
                  <a:lnTo>
                    <a:pt x="847" y="911"/>
                  </a:lnTo>
                  <a:lnTo>
                    <a:pt x="847" y="911"/>
                  </a:lnTo>
                  <a:lnTo>
                    <a:pt x="804" y="927"/>
                  </a:lnTo>
                  <a:lnTo>
                    <a:pt x="782" y="897"/>
                  </a:lnTo>
                  <a:cubicBezTo>
                    <a:pt x="789" y="882"/>
                    <a:pt x="797" y="866"/>
                    <a:pt x="804" y="851"/>
                  </a:cubicBezTo>
                  <a:close/>
                  <a:moveTo>
                    <a:pt x="804" y="955"/>
                  </a:moveTo>
                  <a:lnTo>
                    <a:pt x="847" y="940"/>
                  </a:lnTo>
                  <a:cubicBezTo>
                    <a:pt x="855" y="950"/>
                    <a:pt x="862" y="960"/>
                    <a:pt x="869" y="970"/>
                  </a:cubicBezTo>
                  <a:lnTo>
                    <a:pt x="847" y="1015"/>
                  </a:lnTo>
                  <a:lnTo>
                    <a:pt x="804" y="1031"/>
                  </a:lnTo>
                  <a:lnTo>
                    <a:pt x="782" y="1001"/>
                  </a:lnTo>
                  <a:lnTo>
                    <a:pt x="804" y="955"/>
                  </a:lnTo>
                  <a:close/>
                  <a:moveTo>
                    <a:pt x="713" y="831"/>
                  </a:moveTo>
                  <a:lnTo>
                    <a:pt x="756" y="816"/>
                  </a:lnTo>
                  <a:lnTo>
                    <a:pt x="778" y="846"/>
                  </a:lnTo>
                  <a:lnTo>
                    <a:pt x="770" y="862"/>
                  </a:lnTo>
                  <a:lnTo>
                    <a:pt x="756" y="891"/>
                  </a:lnTo>
                  <a:lnTo>
                    <a:pt x="713" y="906"/>
                  </a:lnTo>
                  <a:cubicBezTo>
                    <a:pt x="706" y="896"/>
                    <a:pt x="698" y="886"/>
                    <a:pt x="691" y="876"/>
                  </a:cubicBezTo>
                  <a:lnTo>
                    <a:pt x="713" y="831"/>
                  </a:lnTo>
                  <a:close/>
                  <a:moveTo>
                    <a:pt x="713" y="936"/>
                  </a:moveTo>
                  <a:lnTo>
                    <a:pt x="756" y="921"/>
                  </a:lnTo>
                  <a:lnTo>
                    <a:pt x="778" y="950"/>
                  </a:lnTo>
                  <a:lnTo>
                    <a:pt x="756" y="995"/>
                  </a:lnTo>
                  <a:lnTo>
                    <a:pt x="713" y="1010"/>
                  </a:lnTo>
                  <a:lnTo>
                    <a:pt x="691" y="980"/>
                  </a:lnTo>
                  <a:lnTo>
                    <a:pt x="713" y="936"/>
                  </a:lnTo>
                  <a:close/>
                  <a:moveTo>
                    <a:pt x="713" y="1040"/>
                  </a:moveTo>
                  <a:lnTo>
                    <a:pt x="756" y="1025"/>
                  </a:lnTo>
                  <a:lnTo>
                    <a:pt x="778" y="1055"/>
                  </a:lnTo>
                  <a:cubicBezTo>
                    <a:pt x="771" y="1070"/>
                    <a:pt x="764" y="1085"/>
                    <a:pt x="756" y="1100"/>
                  </a:cubicBezTo>
                  <a:lnTo>
                    <a:pt x="713" y="1115"/>
                  </a:lnTo>
                  <a:lnTo>
                    <a:pt x="691" y="1085"/>
                  </a:lnTo>
                  <a:cubicBezTo>
                    <a:pt x="698" y="1070"/>
                    <a:pt x="706" y="1055"/>
                    <a:pt x="713" y="1040"/>
                  </a:cubicBezTo>
                  <a:close/>
                  <a:moveTo>
                    <a:pt x="622" y="810"/>
                  </a:moveTo>
                  <a:lnTo>
                    <a:pt x="665" y="795"/>
                  </a:lnTo>
                  <a:lnTo>
                    <a:pt x="687" y="825"/>
                  </a:lnTo>
                  <a:lnTo>
                    <a:pt x="665" y="870"/>
                  </a:lnTo>
                  <a:lnTo>
                    <a:pt x="622" y="886"/>
                  </a:lnTo>
                  <a:lnTo>
                    <a:pt x="600" y="856"/>
                  </a:lnTo>
                  <a:lnTo>
                    <a:pt x="622" y="810"/>
                  </a:lnTo>
                  <a:close/>
                  <a:moveTo>
                    <a:pt x="622" y="915"/>
                  </a:moveTo>
                  <a:lnTo>
                    <a:pt x="665" y="900"/>
                  </a:lnTo>
                  <a:cubicBezTo>
                    <a:pt x="673" y="910"/>
                    <a:pt x="680" y="920"/>
                    <a:pt x="687" y="930"/>
                  </a:cubicBezTo>
                  <a:lnTo>
                    <a:pt x="665" y="974"/>
                  </a:lnTo>
                  <a:lnTo>
                    <a:pt x="665" y="974"/>
                  </a:lnTo>
                  <a:lnTo>
                    <a:pt x="622" y="990"/>
                  </a:lnTo>
                  <a:lnTo>
                    <a:pt x="600" y="960"/>
                  </a:lnTo>
                  <a:cubicBezTo>
                    <a:pt x="607" y="945"/>
                    <a:pt x="615" y="931"/>
                    <a:pt x="622" y="915"/>
                  </a:cubicBezTo>
                  <a:close/>
                  <a:moveTo>
                    <a:pt x="622" y="1019"/>
                  </a:moveTo>
                  <a:lnTo>
                    <a:pt x="665" y="1004"/>
                  </a:lnTo>
                  <a:cubicBezTo>
                    <a:pt x="673" y="1014"/>
                    <a:pt x="680" y="1024"/>
                    <a:pt x="687" y="1034"/>
                  </a:cubicBezTo>
                  <a:lnTo>
                    <a:pt x="665" y="1079"/>
                  </a:lnTo>
                  <a:lnTo>
                    <a:pt x="622" y="1095"/>
                  </a:lnTo>
                  <a:lnTo>
                    <a:pt x="600" y="1065"/>
                  </a:lnTo>
                  <a:lnTo>
                    <a:pt x="622" y="1019"/>
                  </a:lnTo>
                  <a:close/>
                  <a:moveTo>
                    <a:pt x="531" y="895"/>
                  </a:moveTo>
                  <a:lnTo>
                    <a:pt x="574" y="880"/>
                  </a:lnTo>
                  <a:lnTo>
                    <a:pt x="596" y="910"/>
                  </a:lnTo>
                  <a:lnTo>
                    <a:pt x="588" y="926"/>
                  </a:lnTo>
                  <a:lnTo>
                    <a:pt x="574" y="954"/>
                  </a:lnTo>
                  <a:lnTo>
                    <a:pt x="531" y="969"/>
                  </a:lnTo>
                  <a:cubicBezTo>
                    <a:pt x="524" y="959"/>
                    <a:pt x="516" y="949"/>
                    <a:pt x="509" y="939"/>
                  </a:cubicBezTo>
                  <a:lnTo>
                    <a:pt x="531" y="895"/>
                  </a:lnTo>
                  <a:close/>
                  <a:moveTo>
                    <a:pt x="531" y="999"/>
                  </a:moveTo>
                  <a:lnTo>
                    <a:pt x="574" y="984"/>
                  </a:lnTo>
                  <a:lnTo>
                    <a:pt x="596" y="1014"/>
                  </a:lnTo>
                  <a:lnTo>
                    <a:pt x="574" y="1059"/>
                  </a:lnTo>
                  <a:lnTo>
                    <a:pt x="531" y="1074"/>
                  </a:lnTo>
                  <a:lnTo>
                    <a:pt x="509" y="1044"/>
                  </a:lnTo>
                  <a:lnTo>
                    <a:pt x="531" y="999"/>
                  </a:lnTo>
                  <a:close/>
                  <a:moveTo>
                    <a:pt x="531" y="1104"/>
                  </a:moveTo>
                  <a:lnTo>
                    <a:pt x="574" y="1089"/>
                  </a:lnTo>
                  <a:lnTo>
                    <a:pt x="596" y="1119"/>
                  </a:lnTo>
                  <a:cubicBezTo>
                    <a:pt x="589" y="1134"/>
                    <a:pt x="582" y="1149"/>
                    <a:pt x="574" y="1164"/>
                  </a:cubicBezTo>
                  <a:lnTo>
                    <a:pt x="531" y="1179"/>
                  </a:lnTo>
                  <a:lnTo>
                    <a:pt x="509" y="1149"/>
                  </a:lnTo>
                  <a:cubicBezTo>
                    <a:pt x="516" y="1134"/>
                    <a:pt x="524" y="1119"/>
                    <a:pt x="531" y="1104"/>
                  </a:cubicBezTo>
                  <a:close/>
                  <a:moveTo>
                    <a:pt x="302" y="1208"/>
                  </a:moveTo>
                  <a:lnTo>
                    <a:pt x="259" y="1223"/>
                  </a:lnTo>
                  <a:lnTo>
                    <a:pt x="237" y="1193"/>
                  </a:lnTo>
                  <a:lnTo>
                    <a:pt x="259" y="1148"/>
                  </a:lnTo>
                  <a:lnTo>
                    <a:pt x="302" y="1132"/>
                  </a:lnTo>
                  <a:cubicBezTo>
                    <a:pt x="310" y="1142"/>
                    <a:pt x="317" y="1152"/>
                    <a:pt x="324" y="1162"/>
                  </a:cubicBezTo>
                  <a:lnTo>
                    <a:pt x="302" y="1208"/>
                  </a:lnTo>
                  <a:close/>
                  <a:moveTo>
                    <a:pt x="441" y="874"/>
                  </a:moveTo>
                  <a:lnTo>
                    <a:pt x="483" y="859"/>
                  </a:lnTo>
                  <a:lnTo>
                    <a:pt x="505" y="889"/>
                  </a:lnTo>
                  <a:lnTo>
                    <a:pt x="483" y="934"/>
                  </a:lnTo>
                  <a:lnTo>
                    <a:pt x="441" y="949"/>
                  </a:lnTo>
                  <a:lnTo>
                    <a:pt x="419" y="920"/>
                  </a:lnTo>
                  <a:lnTo>
                    <a:pt x="441" y="874"/>
                  </a:lnTo>
                  <a:close/>
                  <a:moveTo>
                    <a:pt x="441" y="978"/>
                  </a:moveTo>
                  <a:lnTo>
                    <a:pt x="483" y="963"/>
                  </a:lnTo>
                  <a:cubicBezTo>
                    <a:pt x="491" y="973"/>
                    <a:pt x="498" y="983"/>
                    <a:pt x="505" y="993"/>
                  </a:cubicBezTo>
                  <a:lnTo>
                    <a:pt x="483" y="1038"/>
                  </a:lnTo>
                  <a:lnTo>
                    <a:pt x="483" y="1038"/>
                  </a:lnTo>
                  <a:lnTo>
                    <a:pt x="441" y="1054"/>
                  </a:lnTo>
                  <a:lnTo>
                    <a:pt x="419" y="1024"/>
                  </a:lnTo>
                  <a:cubicBezTo>
                    <a:pt x="427" y="1009"/>
                    <a:pt x="434" y="994"/>
                    <a:pt x="441" y="978"/>
                  </a:cubicBezTo>
                  <a:close/>
                  <a:moveTo>
                    <a:pt x="441" y="1083"/>
                  </a:moveTo>
                  <a:lnTo>
                    <a:pt x="483" y="1068"/>
                  </a:lnTo>
                  <a:cubicBezTo>
                    <a:pt x="491" y="1078"/>
                    <a:pt x="498" y="1088"/>
                    <a:pt x="505" y="1098"/>
                  </a:cubicBezTo>
                  <a:lnTo>
                    <a:pt x="483" y="1143"/>
                  </a:lnTo>
                  <a:lnTo>
                    <a:pt x="441" y="1159"/>
                  </a:lnTo>
                  <a:lnTo>
                    <a:pt x="419" y="1129"/>
                  </a:lnTo>
                  <a:lnTo>
                    <a:pt x="441" y="1083"/>
                  </a:lnTo>
                  <a:close/>
                  <a:moveTo>
                    <a:pt x="350" y="958"/>
                  </a:moveTo>
                  <a:lnTo>
                    <a:pt x="394" y="943"/>
                  </a:lnTo>
                  <a:lnTo>
                    <a:pt x="415" y="973"/>
                  </a:lnTo>
                  <a:lnTo>
                    <a:pt x="408" y="989"/>
                  </a:lnTo>
                  <a:lnTo>
                    <a:pt x="394" y="1018"/>
                  </a:lnTo>
                  <a:lnTo>
                    <a:pt x="350" y="1033"/>
                  </a:lnTo>
                  <a:cubicBezTo>
                    <a:pt x="343" y="1023"/>
                    <a:pt x="335" y="1013"/>
                    <a:pt x="328" y="1003"/>
                  </a:cubicBezTo>
                  <a:lnTo>
                    <a:pt x="350" y="958"/>
                  </a:lnTo>
                  <a:close/>
                  <a:moveTo>
                    <a:pt x="350" y="1063"/>
                  </a:moveTo>
                  <a:lnTo>
                    <a:pt x="394" y="1048"/>
                  </a:lnTo>
                  <a:lnTo>
                    <a:pt x="415" y="1078"/>
                  </a:lnTo>
                  <a:lnTo>
                    <a:pt x="394" y="1123"/>
                  </a:lnTo>
                  <a:lnTo>
                    <a:pt x="350" y="1138"/>
                  </a:lnTo>
                  <a:lnTo>
                    <a:pt x="328" y="1108"/>
                  </a:lnTo>
                  <a:lnTo>
                    <a:pt x="350" y="1063"/>
                  </a:lnTo>
                  <a:close/>
                  <a:moveTo>
                    <a:pt x="350" y="1168"/>
                  </a:moveTo>
                  <a:lnTo>
                    <a:pt x="394" y="1153"/>
                  </a:lnTo>
                  <a:lnTo>
                    <a:pt x="415" y="1183"/>
                  </a:lnTo>
                  <a:cubicBezTo>
                    <a:pt x="408" y="1198"/>
                    <a:pt x="401" y="1213"/>
                    <a:pt x="394" y="1228"/>
                  </a:cubicBezTo>
                  <a:lnTo>
                    <a:pt x="350" y="1243"/>
                  </a:lnTo>
                  <a:lnTo>
                    <a:pt x="328" y="1213"/>
                  </a:lnTo>
                  <a:cubicBezTo>
                    <a:pt x="335" y="1198"/>
                    <a:pt x="343" y="1183"/>
                    <a:pt x="350" y="1168"/>
                  </a:cubicBezTo>
                  <a:close/>
                  <a:moveTo>
                    <a:pt x="302" y="1102"/>
                  </a:moveTo>
                  <a:lnTo>
                    <a:pt x="302" y="1102"/>
                  </a:lnTo>
                  <a:lnTo>
                    <a:pt x="259" y="1118"/>
                  </a:lnTo>
                  <a:lnTo>
                    <a:pt x="237" y="1088"/>
                  </a:lnTo>
                  <a:cubicBezTo>
                    <a:pt x="244" y="1073"/>
                    <a:pt x="252" y="1058"/>
                    <a:pt x="259" y="1042"/>
                  </a:cubicBezTo>
                  <a:lnTo>
                    <a:pt x="302" y="1027"/>
                  </a:lnTo>
                  <a:cubicBezTo>
                    <a:pt x="310" y="1037"/>
                    <a:pt x="317" y="1047"/>
                    <a:pt x="324" y="1057"/>
                  </a:cubicBezTo>
                  <a:lnTo>
                    <a:pt x="302" y="1102"/>
                  </a:lnTo>
                  <a:close/>
                  <a:moveTo>
                    <a:pt x="259" y="938"/>
                  </a:moveTo>
                  <a:lnTo>
                    <a:pt x="302" y="923"/>
                  </a:lnTo>
                  <a:lnTo>
                    <a:pt x="324" y="952"/>
                  </a:lnTo>
                  <a:lnTo>
                    <a:pt x="302" y="997"/>
                  </a:lnTo>
                  <a:lnTo>
                    <a:pt x="259" y="1013"/>
                  </a:lnTo>
                  <a:lnTo>
                    <a:pt x="237" y="983"/>
                  </a:lnTo>
                  <a:lnTo>
                    <a:pt x="259" y="938"/>
                  </a:lnTo>
                  <a:close/>
                  <a:moveTo>
                    <a:pt x="168" y="1022"/>
                  </a:moveTo>
                  <a:lnTo>
                    <a:pt x="211" y="1007"/>
                  </a:lnTo>
                  <a:lnTo>
                    <a:pt x="233" y="1037"/>
                  </a:lnTo>
                  <a:lnTo>
                    <a:pt x="226" y="1053"/>
                  </a:lnTo>
                  <a:lnTo>
                    <a:pt x="211" y="1082"/>
                  </a:lnTo>
                  <a:lnTo>
                    <a:pt x="168" y="1097"/>
                  </a:lnTo>
                  <a:cubicBezTo>
                    <a:pt x="161" y="1087"/>
                    <a:pt x="153" y="1077"/>
                    <a:pt x="146" y="1067"/>
                  </a:cubicBezTo>
                  <a:lnTo>
                    <a:pt x="168" y="1022"/>
                  </a:lnTo>
                  <a:close/>
                  <a:moveTo>
                    <a:pt x="168" y="1127"/>
                  </a:moveTo>
                  <a:lnTo>
                    <a:pt x="211" y="1112"/>
                  </a:lnTo>
                  <a:lnTo>
                    <a:pt x="233" y="1142"/>
                  </a:lnTo>
                  <a:lnTo>
                    <a:pt x="211" y="1187"/>
                  </a:lnTo>
                  <a:lnTo>
                    <a:pt x="168" y="1202"/>
                  </a:lnTo>
                  <a:lnTo>
                    <a:pt x="146" y="1172"/>
                  </a:lnTo>
                  <a:lnTo>
                    <a:pt x="168" y="1127"/>
                  </a:lnTo>
                  <a:close/>
                  <a:moveTo>
                    <a:pt x="168" y="1232"/>
                  </a:moveTo>
                  <a:lnTo>
                    <a:pt x="211" y="1217"/>
                  </a:lnTo>
                  <a:lnTo>
                    <a:pt x="233" y="1247"/>
                  </a:lnTo>
                  <a:cubicBezTo>
                    <a:pt x="226" y="1262"/>
                    <a:pt x="219" y="1277"/>
                    <a:pt x="211" y="1292"/>
                  </a:cubicBezTo>
                  <a:lnTo>
                    <a:pt x="168" y="1307"/>
                  </a:lnTo>
                  <a:lnTo>
                    <a:pt x="146" y="1277"/>
                  </a:lnTo>
                  <a:cubicBezTo>
                    <a:pt x="153" y="1262"/>
                    <a:pt x="161" y="1247"/>
                    <a:pt x="168" y="1232"/>
                  </a:cubicBezTo>
                  <a:close/>
                  <a:moveTo>
                    <a:pt x="77" y="1002"/>
                  </a:moveTo>
                  <a:lnTo>
                    <a:pt x="120" y="986"/>
                  </a:lnTo>
                  <a:lnTo>
                    <a:pt x="142" y="1016"/>
                  </a:lnTo>
                  <a:lnTo>
                    <a:pt x="120" y="1061"/>
                  </a:lnTo>
                  <a:lnTo>
                    <a:pt x="77" y="1077"/>
                  </a:lnTo>
                  <a:lnTo>
                    <a:pt x="55" y="1047"/>
                  </a:lnTo>
                  <a:lnTo>
                    <a:pt x="77" y="1002"/>
                  </a:lnTo>
                  <a:close/>
                  <a:moveTo>
                    <a:pt x="77" y="1107"/>
                  </a:moveTo>
                  <a:lnTo>
                    <a:pt x="120" y="1091"/>
                  </a:lnTo>
                  <a:cubicBezTo>
                    <a:pt x="128" y="1101"/>
                    <a:pt x="135" y="1111"/>
                    <a:pt x="142" y="1121"/>
                  </a:cubicBezTo>
                  <a:lnTo>
                    <a:pt x="120" y="1166"/>
                  </a:lnTo>
                  <a:lnTo>
                    <a:pt x="120" y="1167"/>
                  </a:lnTo>
                  <a:lnTo>
                    <a:pt x="77" y="1182"/>
                  </a:lnTo>
                  <a:lnTo>
                    <a:pt x="55" y="1152"/>
                  </a:lnTo>
                  <a:cubicBezTo>
                    <a:pt x="63" y="1137"/>
                    <a:pt x="70" y="1122"/>
                    <a:pt x="77" y="1107"/>
                  </a:cubicBezTo>
                  <a:close/>
                  <a:moveTo>
                    <a:pt x="77" y="1212"/>
                  </a:moveTo>
                  <a:lnTo>
                    <a:pt x="120" y="1196"/>
                  </a:lnTo>
                  <a:cubicBezTo>
                    <a:pt x="128" y="1206"/>
                    <a:pt x="135" y="1216"/>
                    <a:pt x="142" y="1226"/>
                  </a:cubicBezTo>
                  <a:lnTo>
                    <a:pt x="120" y="1272"/>
                  </a:lnTo>
                  <a:lnTo>
                    <a:pt x="77" y="1287"/>
                  </a:lnTo>
                  <a:lnTo>
                    <a:pt x="55" y="1257"/>
                  </a:lnTo>
                  <a:lnTo>
                    <a:pt x="77" y="1212"/>
                  </a:lnTo>
                  <a:close/>
                </a:path>
              </a:pathLst>
            </a:custGeom>
            <a:solidFill>
              <a:srgbClr val="000000">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 name="Freeform 19"/>
            <p:cNvSpPr>
              <a:spLocks noChangeArrowheads="1"/>
            </p:cNvSpPr>
            <p:nvPr/>
          </p:nvSpPr>
          <p:spPr bwMode="auto">
            <a:xfrm>
              <a:off x="5821363" y="3697288"/>
              <a:ext cx="412750" cy="180975"/>
            </a:xfrm>
            <a:custGeom>
              <a:avLst/>
              <a:gdLst>
                <a:gd name="T0" fmla="*/ 0 w 1147"/>
                <a:gd name="T1" fmla="*/ 402 h 503"/>
                <a:gd name="T2" fmla="*/ 121 w 1147"/>
                <a:gd name="T3" fmla="*/ 502 h 503"/>
                <a:gd name="T4" fmla="*/ 1014 w 1147"/>
                <a:gd name="T5" fmla="*/ 190 h 503"/>
                <a:gd name="T6" fmla="*/ 1146 w 1147"/>
                <a:gd name="T7" fmla="*/ 0 h 503"/>
                <a:gd name="T8" fmla="*/ 0 w 1147"/>
                <a:gd name="T9" fmla="*/ 402 h 503"/>
              </a:gdLst>
              <a:ahLst/>
              <a:cxnLst>
                <a:cxn ang="0">
                  <a:pos x="T0" y="T1"/>
                </a:cxn>
                <a:cxn ang="0">
                  <a:pos x="T2" y="T3"/>
                </a:cxn>
                <a:cxn ang="0">
                  <a:pos x="T4" y="T5"/>
                </a:cxn>
                <a:cxn ang="0">
                  <a:pos x="T6" y="T7"/>
                </a:cxn>
                <a:cxn ang="0">
                  <a:pos x="T8" y="T9"/>
                </a:cxn>
              </a:cxnLst>
              <a:rect l="0" t="0" r="r" b="b"/>
              <a:pathLst>
                <a:path w="1147" h="503">
                  <a:moveTo>
                    <a:pt x="0" y="402"/>
                  </a:moveTo>
                  <a:lnTo>
                    <a:pt x="121" y="502"/>
                  </a:lnTo>
                  <a:lnTo>
                    <a:pt x="1014" y="190"/>
                  </a:lnTo>
                  <a:lnTo>
                    <a:pt x="1146" y="0"/>
                  </a:lnTo>
                  <a:lnTo>
                    <a:pt x="0" y="402"/>
                  </a:lnTo>
                </a:path>
              </a:pathLst>
            </a:custGeom>
            <a:solidFill>
              <a:srgbClr val="D1D3D4">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 name="Freeform 20"/>
            <p:cNvSpPr>
              <a:spLocks noChangeArrowheads="1"/>
            </p:cNvSpPr>
            <p:nvPr/>
          </p:nvSpPr>
          <p:spPr bwMode="auto">
            <a:xfrm>
              <a:off x="5824538" y="3929063"/>
              <a:ext cx="39687" cy="58737"/>
            </a:xfrm>
            <a:custGeom>
              <a:avLst/>
              <a:gdLst>
                <a:gd name="T0" fmla="*/ 0 w 111"/>
                <a:gd name="T1" fmla="*/ 145 h 164"/>
                <a:gd name="T2" fmla="*/ 25 w 111"/>
                <a:gd name="T3" fmla="*/ 163 h 164"/>
                <a:gd name="T4" fmla="*/ 110 w 111"/>
                <a:gd name="T5" fmla="*/ 0 h 164"/>
                <a:gd name="T6" fmla="*/ 0 w 111"/>
                <a:gd name="T7" fmla="*/ 145 h 164"/>
              </a:gdLst>
              <a:ahLst/>
              <a:cxnLst>
                <a:cxn ang="0">
                  <a:pos x="T0" y="T1"/>
                </a:cxn>
                <a:cxn ang="0">
                  <a:pos x="T2" y="T3"/>
                </a:cxn>
                <a:cxn ang="0">
                  <a:pos x="T4" y="T5"/>
                </a:cxn>
                <a:cxn ang="0">
                  <a:pos x="T6" y="T7"/>
                </a:cxn>
              </a:cxnLst>
              <a:rect l="0" t="0" r="r" b="b"/>
              <a:pathLst>
                <a:path w="111" h="164">
                  <a:moveTo>
                    <a:pt x="0" y="145"/>
                  </a:moveTo>
                  <a:lnTo>
                    <a:pt x="25" y="163"/>
                  </a:lnTo>
                  <a:lnTo>
                    <a:pt x="110" y="0"/>
                  </a:lnTo>
                  <a:lnTo>
                    <a:pt x="0" y="145"/>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 name="Freeform 21"/>
            <p:cNvSpPr>
              <a:spLocks noChangeArrowheads="1"/>
            </p:cNvSpPr>
            <p:nvPr/>
          </p:nvSpPr>
          <p:spPr bwMode="auto">
            <a:xfrm>
              <a:off x="5832475" y="3819525"/>
              <a:ext cx="395288" cy="173038"/>
            </a:xfrm>
            <a:custGeom>
              <a:avLst/>
              <a:gdLst>
                <a:gd name="T0" fmla="*/ 0 w 1096"/>
                <a:gd name="T1" fmla="*/ 480 h 481"/>
                <a:gd name="T2" fmla="*/ 91 w 1096"/>
                <a:gd name="T3" fmla="*/ 306 h 481"/>
                <a:gd name="T4" fmla="*/ 963 w 1096"/>
                <a:gd name="T5" fmla="*/ 0 h 481"/>
                <a:gd name="T6" fmla="*/ 1095 w 1096"/>
                <a:gd name="T7" fmla="*/ 108 h 481"/>
                <a:gd name="T8" fmla="*/ 0 w 1096"/>
                <a:gd name="T9" fmla="*/ 480 h 481"/>
              </a:gdLst>
              <a:ahLst/>
              <a:cxnLst>
                <a:cxn ang="0">
                  <a:pos x="T0" y="T1"/>
                </a:cxn>
                <a:cxn ang="0">
                  <a:pos x="T2" y="T3"/>
                </a:cxn>
                <a:cxn ang="0">
                  <a:pos x="T4" y="T5"/>
                </a:cxn>
                <a:cxn ang="0">
                  <a:pos x="T6" y="T7"/>
                </a:cxn>
                <a:cxn ang="0">
                  <a:pos x="T8" y="T9"/>
                </a:cxn>
              </a:cxnLst>
              <a:rect l="0" t="0" r="r" b="b"/>
              <a:pathLst>
                <a:path w="1096" h="481">
                  <a:moveTo>
                    <a:pt x="0" y="480"/>
                  </a:moveTo>
                  <a:lnTo>
                    <a:pt x="91" y="306"/>
                  </a:lnTo>
                  <a:lnTo>
                    <a:pt x="963" y="0"/>
                  </a:lnTo>
                  <a:lnTo>
                    <a:pt x="1095" y="108"/>
                  </a:lnTo>
                  <a:lnTo>
                    <a:pt x="0" y="480"/>
                  </a:lnTo>
                </a:path>
              </a:pathLst>
            </a:custGeom>
            <a:solidFill>
              <a:srgbClr val="D3D3D3">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 name="Freeform 22"/>
            <p:cNvSpPr>
              <a:spLocks noChangeArrowheads="1"/>
            </p:cNvSpPr>
            <p:nvPr/>
          </p:nvSpPr>
          <p:spPr bwMode="auto">
            <a:xfrm>
              <a:off x="6542088" y="3592513"/>
              <a:ext cx="15875" cy="142875"/>
            </a:xfrm>
            <a:custGeom>
              <a:avLst/>
              <a:gdLst>
                <a:gd name="T0" fmla="*/ 28 w 43"/>
                <a:gd name="T1" fmla="*/ 394 h 395"/>
                <a:gd name="T2" fmla="*/ 42 w 43"/>
                <a:gd name="T3" fmla="*/ 200 h 395"/>
                <a:gd name="T4" fmla="*/ 28 w 43"/>
                <a:gd name="T5" fmla="*/ 0 h 395"/>
                <a:gd name="T6" fmla="*/ 3 w 43"/>
                <a:gd name="T7" fmla="*/ 9 h 395"/>
                <a:gd name="T8" fmla="*/ 14 w 43"/>
                <a:gd name="T9" fmla="*/ 183 h 395"/>
                <a:gd name="T10" fmla="*/ 0 w 43"/>
                <a:gd name="T11" fmla="*/ 377 h 395"/>
                <a:gd name="T12" fmla="*/ 28 w 43"/>
                <a:gd name="T13" fmla="*/ 394 h 395"/>
              </a:gdLst>
              <a:ahLst/>
              <a:cxnLst>
                <a:cxn ang="0">
                  <a:pos x="T0" y="T1"/>
                </a:cxn>
                <a:cxn ang="0">
                  <a:pos x="T2" y="T3"/>
                </a:cxn>
                <a:cxn ang="0">
                  <a:pos x="T4" y="T5"/>
                </a:cxn>
                <a:cxn ang="0">
                  <a:pos x="T6" y="T7"/>
                </a:cxn>
                <a:cxn ang="0">
                  <a:pos x="T8" y="T9"/>
                </a:cxn>
                <a:cxn ang="0">
                  <a:pos x="T10" y="T11"/>
                </a:cxn>
                <a:cxn ang="0">
                  <a:pos x="T12" y="T13"/>
                </a:cxn>
              </a:cxnLst>
              <a:rect l="0" t="0" r="r" b="b"/>
              <a:pathLst>
                <a:path w="43" h="395">
                  <a:moveTo>
                    <a:pt x="28" y="394"/>
                  </a:moveTo>
                  <a:cubicBezTo>
                    <a:pt x="28" y="394"/>
                    <a:pt x="42" y="314"/>
                    <a:pt x="42" y="200"/>
                  </a:cubicBezTo>
                  <a:cubicBezTo>
                    <a:pt x="42" y="86"/>
                    <a:pt x="28" y="0"/>
                    <a:pt x="28" y="0"/>
                  </a:cubicBezTo>
                  <a:lnTo>
                    <a:pt x="3" y="9"/>
                  </a:lnTo>
                  <a:cubicBezTo>
                    <a:pt x="7" y="42"/>
                    <a:pt x="14" y="106"/>
                    <a:pt x="14" y="183"/>
                  </a:cubicBezTo>
                  <a:cubicBezTo>
                    <a:pt x="14" y="297"/>
                    <a:pt x="0" y="377"/>
                    <a:pt x="0" y="377"/>
                  </a:cubicBezTo>
                  <a:lnTo>
                    <a:pt x="28" y="394"/>
                  </a:lnTo>
                </a:path>
              </a:pathLst>
            </a:custGeom>
            <a:solidFill>
              <a:srgbClr val="82828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24" name="TextBox 23"/>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25" name="TextBox 24"/>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26" name="TextBox 25"/>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
        <p:nvSpPr>
          <p:cNvPr id="4" name="TextBox 3"/>
          <p:cNvSpPr txBox="1"/>
          <p:nvPr/>
        </p:nvSpPr>
        <p:spPr>
          <a:xfrm>
            <a:off x="659397" y="3880485"/>
            <a:ext cx="2454518" cy="1477328"/>
          </a:xfrm>
          <a:prstGeom prst="rect">
            <a:avLst/>
          </a:prstGeom>
          <a:noFill/>
        </p:spPr>
        <p:txBody>
          <a:bodyPr wrap="none" rtlCol="0">
            <a:spAutoFit/>
          </a:bodyPr>
          <a:lstStyle/>
          <a:p>
            <a:r>
              <a:rPr lang="en-US" dirty="0" smtClean="0">
                <a:latin typeface="Avenir Book"/>
                <a:cs typeface="Avenir Book"/>
              </a:rPr>
              <a:t>I/O = </a:t>
            </a:r>
            <a:r>
              <a:rPr lang="en-US" dirty="0" err="1" smtClean="0">
                <a:latin typeface="Avenir Book"/>
                <a:cs typeface="Avenir Book"/>
              </a:rPr>
              <a:t>PCIe</a:t>
            </a:r>
            <a:endParaRPr lang="en-US" dirty="0" smtClean="0">
              <a:latin typeface="Avenir Book"/>
              <a:cs typeface="Avenir Book"/>
            </a:endParaRPr>
          </a:p>
          <a:p>
            <a:pPr marL="285750" indent="-285750">
              <a:buFont typeface="Arial"/>
              <a:buChar char="•"/>
            </a:pPr>
            <a:r>
              <a:rPr lang="en-US" dirty="0" smtClean="0">
                <a:latin typeface="Avenir Book"/>
                <a:cs typeface="Avenir Book"/>
              </a:rPr>
              <a:t>Internal flash</a:t>
            </a:r>
          </a:p>
          <a:p>
            <a:pPr marL="285750" indent="-285750">
              <a:buFont typeface="Arial"/>
              <a:buChar char="•"/>
            </a:pPr>
            <a:r>
              <a:rPr lang="en-US" dirty="0" smtClean="0">
                <a:latin typeface="Avenir Book"/>
                <a:cs typeface="Avenir Book"/>
              </a:rPr>
              <a:t>Host bus adapter</a:t>
            </a:r>
          </a:p>
          <a:p>
            <a:r>
              <a:rPr lang="en-US" dirty="0" smtClean="0">
                <a:latin typeface="Avenir Book"/>
                <a:cs typeface="Avenir Book"/>
              </a:rPr>
              <a:t>     to storage network</a:t>
            </a:r>
          </a:p>
          <a:p>
            <a:endParaRPr lang="en-US" dirty="0">
              <a:latin typeface="Avenir Book"/>
              <a:cs typeface="Avenir Book"/>
            </a:endParaRPr>
          </a:p>
        </p:txBody>
      </p:sp>
    </p:spTree>
    <p:extLst>
      <p:ext uri="{BB962C8B-B14F-4D97-AF65-F5344CB8AC3E}">
        <p14:creationId xmlns:p14="http://schemas.microsoft.com/office/powerpoint/2010/main" val="370815223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4, and 8 Socket Servers</a:t>
            </a:r>
            <a:endParaRPr lang="en-US" dirty="0"/>
          </a:p>
        </p:txBody>
      </p:sp>
      <p:sp>
        <p:nvSpPr>
          <p:cNvPr id="3" name="Date Placeholder 2"/>
          <p:cNvSpPr>
            <a:spLocks noGrp="1"/>
          </p:cNvSpPr>
          <p:nvPr>
            <p:ph type="dt" sz="half" idx="10"/>
          </p:nvPr>
        </p:nvSpPr>
        <p:spPr/>
        <p:txBody>
          <a:bodyPr/>
          <a:lstStyle/>
          <a:p>
            <a:fld id="{86987AC0-07B8-464C-9DD2-6A798C45DB4C}" type="datetime4">
              <a:rPr lang="en-US" smtClean="0"/>
              <a:t>May 14,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6</a:t>
            </a:fld>
            <a:endParaRPr lang="en-US" dirty="0"/>
          </a:p>
        </p:txBody>
      </p:sp>
      <p:pic>
        <p:nvPicPr>
          <p:cNvPr id="7" name="Content Placeholder 4" descr="Dell R620 NUMA.png"/>
          <p:cNvPicPr>
            <a:picLocks noChangeAspect="1"/>
          </p:cNvPicPr>
          <p:nvPr/>
        </p:nvPicPr>
        <p:blipFill>
          <a:blip r:embed="rId3">
            <a:extLst>
              <a:ext uri="{28A0092B-C50C-407E-A947-70E740481C1C}">
                <a14:useLocalDpi xmlns:a14="http://schemas.microsoft.com/office/drawing/2010/main" val="0"/>
              </a:ext>
            </a:extLst>
          </a:blip>
          <a:srcRect t="-16845" b="-16845"/>
          <a:stretch>
            <a:fillRect/>
          </a:stretch>
        </p:blipFill>
        <p:spPr>
          <a:xfrm>
            <a:off x="1160546" y="1158920"/>
            <a:ext cx="3257306" cy="1872976"/>
          </a:xfrm>
          <a:prstGeom prst="rect">
            <a:avLst/>
          </a:prstGeom>
        </p:spPr>
      </p:pic>
      <p:pic>
        <p:nvPicPr>
          <p:cNvPr id="8" name="Content Placeholder 3" descr="DL580 NUMA.png"/>
          <p:cNvPicPr>
            <a:picLocks noGrp="1" noChangeAspect="1"/>
          </p:cNvPicPr>
          <p:nvPr>
            <p:ph sz="quarter" idx="13"/>
          </p:nvPr>
        </p:nvPicPr>
        <p:blipFill>
          <a:blip r:embed="rId4">
            <a:extLst>
              <a:ext uri="{28A0092B-C50C-407E-A947-70E740481C1C}">
                <a14:useLocalDpi xmlns:a14="http://schemas.microsoft.com/office/drawing/2010/main" val="0"/>
              </a:ext>
            </a:extLst>
          </a:blip>
          <a:srcRect l="-7881" r="-7881"/>
          <a:stretch>
            <a:fillRect/>
          </a:stretch>
        </p:blipFill>
        <p:spPr>
          <a:xfrm>
            <a:off x="4310105" y="972864"/>
            <a:ext cx="3796867" cy="2184243"/>
          </a:xfrm>
        </p:spPr>
      </p:pic>
      <p:pic>
        <p:nvPicPr>
          <p:cNvPr id="9" name="Content Placeholder 5" descr="HP DL980 NUMA.png"/>
          <p:cNvPicPr>
            <a:picLocks noChangeAspect="1"/>
          </p:cNvPicPr>
          <p:nvPr/>
        </p:nvPicPr>
        <p:blipFill>
          <a:blip r:embed="rId5">
            <a:extLst>
              <a:ext uri="{28A0092B-C50C-407E-A947-70E740481C1C}">
                <a14:useLocalDpi xmlns:a14="http://schemas.microsoft.com/office/drawing/2010/main" val="0"/>
              </a:ext>
            </a:extLst>
          </a:blip>
          <a:srcRect t="-21987" b="-21987"/>
          <a:stretch>
            <a:fillRect/>
          </a:stretch>
        </p:blipFill>
        <p:spPr>
          <a:xfrm>
            <a:off x="782949" y="2976551"/>
            <a:ext cx="4521132" cy="2599686"/>
          </a:xfrm>
          <a:prstGeom prst="rect">
            <a:avLst/>
          </a:prstGeom>
        </p:spPr>
      </p:pic>
      <p:sp>
        <p:nvSpPr>
          <p:cNvPr id="13" name="TextBox 12"/>
          <p:cNvSpPr txBox="1"/>
          <p:nvPr/>
        </p:nvSpPr>
        <p:spPr>
          <a:xfrm>
            <a:off x="5727245" y="3473451"/>
            <a:ext cx="3058984" cy="1631216"/>
          </a:xfrm>
          <a:prstGeom prst="rect">
            <a:avLst/>
          </a:prstGeom>
          <a:noFill/>
        </p:spPr>
        <p:txBody>
          <a:bodyPr wrap="square" rtlCol="0">
            <a:spAutoFit/>
          </a:bodyPr>
          <a:lstStyle/>
          <a:p>
            <a:r>
              <a:rPr lang="en-US" sz="1000" dirty="0" smtClean="0">
                <a:latin typeface="Consolas"/>
                <a:cs typeface="Consolas"/>
              </a:rPr>
              <a:t># </a:t>
            </a:r>
            <a:r>
              <a:rPr lang="en-US" sz="1000" dirty="0" err="1" smtClean="0">
                <a:latin typeface="Consolas"/>
                <a:cs typeface="Consolas"/>
              </a:rPr>
              <a:t>numactl</a:t>
            </a:r>
            <a:r>
              <a:rPr lang="en-US" sz="1000" dirty="0" smtClean="0">
                <a:latin typeface="Consolas"/>
                <a:cs typeface="Consolas"/>
              </a:rPr>
              <a:t> --hardware</a:t>
            </a:r>
          </a:p>
          <a:p>
            <a:r>
              <a:rPr lang="en-US" sz="1000" dirty="0" smtClean="0">
                <a:latin typeface="Consolas"/>
                <a:cs typeface="Consolas"/>
              </a:rPr>
              <a:t>node   </a:t>
            </a:r>
            <a:r>
              <a:rPr lang="en-US" sz="1000" dirty="0">
                <a:latin typeface="Consolas"/>
                <a:cs typeface="Consolas"/>
              </a:rPr>
              <a:t>0   1   2   3   4   5   6   7 </a:t>
            </a:r>
          </a:p>
          <a:p>
            <a:r>
              <a:rPr lang="en-US" sz="1000" dirty="0">
                <a:latin typeface="Consolas"/>
                <a:cs typeface="Consolas"/>
              </a:rPr>
              <a:t>  0:  10  12  17  17  19  19  19  19 </a:t>
            </a:r>
          </a:p>
          <a:p>
            <a:r>
              <a:rPr lang="en-US" sz="1000" dirty="0">
                <a:latin typeface="Consolas"/>
                <a:cs typeface="Consolas"/>
              </a:rPr>
              <a:t>  1:  12  10  17  17  19  19  19  19 </a:t>
            </a:r>
          </a:p>
          <a:p>
            <a:r>
              <a:rPr lang="en-US" sz="1000" dirty="0">
                <a:latin typeface="Consolas"/>
                <a:cs typeface="Consolas"/>
              </a:rPr>
              <a:t>  2:  17  17  10  12  19  19  19  19 </a:t>
            </a:r>
          </a:p>
          <a:p>
            <a:r>
              <a:rPr lang="en-US" sz="1000" dirty="0">
                <a:latin typeface="Consolas"/>
                <a:cs typeface="Consolas"/>
              </a:rPr>
              <a:t>  3:  17  17  12  10  19  19  19  19 </a:t>
            </a:r>
          </a:p>
          <a:p>
            <a:r>
              <a:rPr lang="en-US" sz="1000" dirty="0">
                <a:latin typeface="Consolas"/>
                <a:cs typeface="Consolas"/>
              </a:rPr>
              <a:t>  4:  19  19  19  19  10  12  17  17 </a:t>
            </a:r>
          </a:p>
          <a:p>
            <a:r>
              <a:rPr lang="en-US" sz="1000" dirty="0">
                <a:latin typeface="Consolas"/>
                <a:cs typeface="Consolas"/>
              </a:rPr>
              <a:t>  5:  19  19  19  19  12  10  17  17 </a:t>
            </a:r>
          </a:p>
          <a:p>
            <a:r>
              <a:rPr lang="en-US" sz="1000" dirty="0">
                <a:latin typeface="Consolas"/>
                <a:cs typeface="Consolas"/>
              </a:rPr>
              <a:t>  6:  19  19  19  19  17  17  10  12 </a:t>
            </a:r>
          </a:p>
          <a:p>
            <a:r>
              <a:rPr lang="en-US" sz="1000" dirty="0">
                <a:latin typeface="Consolas"/>
                <a:cs typeface="Consolas"/>
              </a:rPr>
              <a:t>  7:  19  19  19  19  17  17  12  10 </a:t>
            </a:r>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5180751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6" name="Straight Connector 865"/>
          <p:cNvCxnSpPr>
            <a:cxnSpLocks noChangeAspect="1"/>
            <a:stCxn id="22" idx="2"/>
            <a:endCxn id="40" idx="2"/>
          </p:cNvCxnSpPr>
          <p:nvPr/>
        </p:nvCxnSpPr>
        <p:spPr>
          <a:xfrm>
            <a:off x="1523939" y="2111023"/>
            <a:ext cx="761467" cy="742244"/>
          </a:xfrm>
          <a:prstGeom prst="line">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69" name="Straight Connector 868"/>
          <p:cNvCxnSpPr>
            <a:cxnSpLocks noChangeAspect="1"/>
            <a:stCxn id="714" idx="2"/>
            <a:endCxn id="40" idx="1"/>
          </p:cNvCxnSpPr>
          <p:nvPr/>
        </p:nvCxnSpPr>
        <p:spPr>
          <a:xfrm flipV="1">
            <a:off x="1523939" y="2941088"/>
            <a:ext cx="761467" cy="843337"/>
          </a:xfrm>
          <a:prstGeom prst="line">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71" name="Straight Connector 870"/>
          <p:cNvCxnSpPr>
            <a:cxnSpLocks noChangeAspect="1"/>
          </p:cNvCxnSpPr>
          <p:nvPr/>
        </p:nvCxnSpPr>
        <p:spPr>
          <a:xfrm flipV="1">
            <a:off x="3103065" y="2716315"/>
            <a:ext cx="785334" cy="128249"/>
          </a:xfrm>
          <a:prstGeom prst="line">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74" name="Straight Connector 873"/>
          <p:cNvCxnSpPr>
            <a:cxnSpLocks noChangeAspect="1"/>
            <a:stCxn id="37" idx="3"/>
            <a:endCxn id="442" idx="2"/>
          </p:cNvCxnSpPr>
          <p:nvPr/>
        </p:nvCxnSpPr>
        <p:spPr>
          <a:xfrm>
            <a:off x="3107643" y="2886906"/>
            <a:ext cx="1681030" cy="644785"/>
          </a:xfrm>
          <a:prstGeom prst="line">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78" name="Straight Connector 877"/>
          <p:cNvCxnSpPr>
            <a:cxnSpLocks noChangeAspect="1"/>
          </p:cNvCxnSpPr>
          <p:nvPr/>
        </p:nvCxnSpPr>
        <p:spPr>
          <a:xfrm>
            <a:off x="4945308" y="2671507"/>
            <a:ext cx="859093" cy="100275"/>
          </a:xfrm>
          <a:prstGeom prst="line">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87" name="Straight Connector 886"/>
          <p:cNvCxnSpPr>
            <a:cxnSpLocks noChangeAspect="1"/>
            <a:stCxn id="442" idx="1"/>
            <a:endCxn id="172" idx="1"/>
          </p:cNvCxnSpPr>
          <p:nvPr/>
        </p:nvCxnSpPr>
        <p:spPr>
          <a:xfrm flipV="1">
            <a:off x="4514350" y="2853201"/>
            <a:ext cx="1286195" cy="774510"/>
          </a:xfrm>
          <a:prstGeom prst="line">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91" name="Straight Connector 890"/>
          <p:cNvCxnSpPr>
            <a:cxnSpLocks noChangeAspect="1"/>
            <a:stCxn id="326" idx="1"/>
            <a:endCxn id="171" idx="0"/>
          </p:cNvCxnSpPr>
          <p:nvPr/>
        </p:nvCxnSpPr>
        <p:spPr>
          <a:xfrm flipH="1">
            <a:off x="6617906" y="1595542"/>
            <a:ext cx="1385364" cy="1158264"/>
          </a:xfrm>
          <a:prstGeom prst="line">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94" name="Straight Connector 893"/>
          <p:cNvCxnSpPr>
            <a:cxnSpLocks noChangeAspect="1"/>
            <a:stCxn id="449" idx="2"/>
            <a:endCxn id="169" idx="3"/>
          </p:cNvCxnSpPr>
          <p:nvPr/>
        </p:nvCxnSpPr>
        <p:spPr>
          <a:xfrm flipH="1">
            <a:off x="6622782" y="2669239"/>
            <a:ext cx="1414292" cy="129780"/>
          </a:xfrm>
          <a:prstGeom prst="line">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95" name="Straight Connector 894"/>
          <p:cNvCxnSpPr>
            <a:cxnSpLocks noChangeAspect="1"/>
            <a:stCxn id="501" idx="3"/>
            <a:endCxn id="169" idx="4"/>
          </p:cNvCxnSpPr>
          <p:nvPr/>
        </p:nvCxnSpPr>
        <p:spPr>
          <a:xfrm flipH="1" flipV="1">
            <a:off x="6617624" y="2841391"/>
            <a:ext cx="1465403" cy="987165"/>
          </a:xfrm>
          <a:prstGeom prst="line">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p:txBody>
          <a:bodyPr/>
          <a:lstStyle/>
          <a:p>
            <a:r>
              <a:rPr lang="en-US" dirty="0" smtClean="0"/>
              <a:t>Enterprise Storage</a:t>
            </a:r>
            <a:endParaRPr lang="en-US" dirty="0"/>
          </a:p>
        </p:txBody>
      </p:sp>
      <p:sp>
        <p:nvSpPr>
          <p:cNvPr id="2" name="Date Placeholder 1"/>
          <p:cNvSpPr>
            <a:spLocks noGrp="1"/>
          </p:cNvSpPr>
          <p:nvPr>
            <p:ph type="dt" sz="half" idx="10"/>
          </p:nvPr>
        </p:nvSpPr>
        <p:spPr/>
        <p:txBody>
          <a:bodyPr/>
          <a:lstStyle/>
          <a:p>
            <a:fld id="{94826C75-99FD-6A42-90BF-AB6046812882}" type="datetime4">
              <a:rPr lang="en-US" smtClean="0"/>
              <a:t>May 14,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7</a:t>
            </a:fld>
            <a:endParaRPr lang="en-US" dirty="0"/>
          </a:p>
        </p:txBody>
      </p:sp>
      <p:sp>
        <p:nvSpPr>
          <p:cNvPr id="11" name="Content Placeholder 2"/>
          <p:cNvSpPr txBox="1">
            <a:spLocks/>
          </p:cNvSpPr>
          <p:nvPr/>
        </p:nvSpPr>
        <p:spPr>
          <a:xfrm>
            <a:off x="1259200" y="3508813"/>
            <a:ext cx="7436744" cy="1350187"/>
          </a:xfrm>
          <a:prstGeom prst="rect">
            <a:avLst/>
          </a:prstGeom>
        </p:spPr>
        <p:txBody>
          <a:bodyPr vert="horz" lIns="0" tIns="0" rIns="91440" bIns="45720" rtlCol="0">
            <a:noAutofit/>
          </a:bodyPr>
          <a:lstStyle>
            <a:lvl1pPr marL="231775" indent="-231775" algn="l" defTabSz="457200" rtl="0" eaLnBrk="1" latinLnBrk="0" hangingPunct="1">
              <a:spcBef>
                <a:spcPts val="800"/>
              </a:spcBef>
              <a:buClr>
                <a:schemeClr val="tx2"/>
              </a:buClr>
              <a:buSzPct val="100000"/>
              <a:buFont typeface="Consolas"/>
              <a:buChar char="▸"/>
              <a:defRPr sz="2400" b="0" i="0" kern="1200">
                <a:solidFill>
                  <a:schemeClr val="tx1"/>
                </a:solidFill>
                <a:latin typeface="Arial"/>
                <a:ea typeface="+mn-ea"/>
                <a:cs typeface="Arial"/>
              </a:defRPr>
            </a:lvl1pPr>
            <a:lvl2pPr marL="457200" indent="-225425" algn="l" defTabSz="457200" rtl="0" eaLnBrk="1" latinLnBrk="0" hangingPunct="1">
              <a:spcBef>
                <a:spcPts val="530"/>
              </a:spcBef>
              <a:buClr>
                <a:schemeClr val="tx2"/>
              </a:buClr>
              <a:buSzPct val="100000"/>
              <a:buFont typeface="Arial"/>
              <a:buChar char="•"/>
              <a:defRPr sz="2200" b="0" i="0" kern="1200">
                <a:solidFill>
                  <a:schemeClr val="tx1"/>
                </a:solidFill>
                <a:latin typeface="Arial"/>
                <a:ea typeface="+mn-ea"/>
                <a:cs typeface="Arial"/>
              </a:defRPr>
            </a:lvl2pPr>
            <a:lvl3pPr marL="688975" indent="-223838" algn="l" defTabSz="457200" rtl="0" eaLnBrk="1" latinLnBrk="0" hangingPunct="1">
              <a:spcBef>
                <a:spcPts val="480"/>
              </a:spcBef>
              <a:buClr>
                <a:schemeClr val="tx2"/>
              </a:buClr>
              <a:buFont typeface="Consolas"/>
              <a:buChar char="▸"/>
              <a:defRPr sz="2000" kern="1200">
                <a:solidFill>
                  <a:schemeClr val="tx1"/>
                </a:solidFill>
                <a:latin typeface="Arial"/>
                <a:ea typeface="+mn-ea"/>
                <a:cs typeface="Arial"/>
              </a:defRPr>
            </a:lvl3pPr>
            <a:lvl4pPr marL="855663" indent="-166688" algn="l" defTabSz="457200" rtl="0" eaLnBrk="1" latinLnBrk="0" hangingPunct="1">
              <a:spcBef>
                <a:spcPts val="430"/>
              </a:spcBef>
              <a:buClr>
                <a:schemeClr val="tx2"/>
              </a:buClr>
              <a:buSzPct val="97000"/>
              <a:buFont typeface="Arial"/>
              <a:buChar char="•"/>
              <a:defRPr sz="1800" kern="1200">
                <a:solidFill>
                  <a:srgbClr val="000000"/>
                </a:solidFill>
                <a:latin typeface="Arial"/>
                <a:ea typeface="+mn-ea"/>
                <a:cs typeface="Arial"/>
              </a:defRPr>
            </a:lvl4pPr>
            <a:lvl5pPr marL="1089025" indent="-233363" algn="l" defTabSz="457200" rtl="0" eaLnBrk="1" latinLnBrk="0" hangingPunct="1">
              <a:spcBef>
                <a:spcPts val="380"/>
              </a:spcBef>
              <a:buClr>
                <a:schemeClr val="tx2"/>
              </a:buClr>
              <a:buFont typeface="Consolas"/>
              <a:buChar char="▸"/>
              <a:tabLst/>
              <a:defRPr sz="1600" kern="1200">
                <a:solidFill>
                  <a:srgbClr val="000000"/>
                </a:solidFill>
                <a:latin typeface="Arial"/>
                <a:ea typeface="+mn-ea"/>
                <a:cs typeface="Arial"/>
              </a:defRPr>
            </a:lvl5pPr>
            <a:lvl6pPr marL="1255713" indent="-168275" algn="l" defTabSz="457200" rtl="0" eaLnBrk="1" latinLnBrk="0" hangingPunct="1">
              <a:spcBef>
                <a:spcPts val="350"/>
              </a:spcBef>
              <a:buClr>
                <a:schemeClr val="tx2"/>
              </a:buClr>
              <a:buFont typeface="Arial"/>
              <a:buChar char="•"/>
              <a:defRPr sz="14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grpSp>
        <p:nvGrpSpPr>
          <p:cNvPr id="12" name="Group 11"/>
          <p:cNvGrpSpPr>
            <a:grpSpLocks noChangeAspect="1"/>
          </p:cNvGrpSpPr>
          <p:nvPr/>
        </p:nvGrpSpPr>
        <p:grpSpPr>
          <a:xfrm>
            <a:off x="468181" y="1592061"/>
            <a:ext cx="1411799" cy="796579"/>
            <a:chOff x="4362450" y="3079750"/>
            <a:chExt cx="1606550" cy="906463"/>
          </a:xfrm>
        </p:grpSpPr>
        <p:sp>
          <p:nvSpPr>
            <p:cNvPr id="13" name="Freeform 1"/>
            <p:cNvSpPr>
              <a:spLocks noChangeArrowheads="1"/>
            </p:cNvSpPr>
            <p:nvPr/>
          </p:nvSpPr>
          <p:spPr bwMode="auto">
            <a:xfrm>
              <a:off x="4851400" y="3421063"/>
              <a:ext cx="1117600" cy="563562"/>
            </a:xfrm>
            <a:custGeom>
              <a:avLst/>
              <a:gdLst>
                <a:gd name="T0" fmla="*/ 0 w 3106"/>
                <a:gd name="T1" fmla="*/ 1565 h 1566"/>
                <a:gd name="T2" fmla="*/ 0 w 3106"/>
                <a:gd name="T3" fmla="*/ 1089 h 1566"/>
                <a:gd name="T4" fmla="*/ 3077 w 3106"/>
                <a:gd name="T5" fmla="*/ 0 h 1566"/>
                <a:gd name="T6" fmla="*/ 3105 w 3106"/>
                <a:gd name="T7" fmla="*/ 245 h 1566"/>
                <a:gd name="T8" fmla="*/ 3077 w 3106"/>
                <a:gd name="T9" fmla="*/ 475 h 1566"/>
                <a:gd name="T10" fmla="*/ 0 w 3106"/>
                <a:gd name="T11" fmla="*/ 1565 h 1566"/>
              </a:gdLst>
              <a:ahLst/>
              <a:cxnLst>
                <a:cxn ang="0">
                  <a:pos x="T0" y="T1"/>
                </a:cxn>
                <a:cxn ang="0">
                  <a:pos x="T2" y="T3"/>
                </a:cxn>
                <a:cxn ang="0">
                  <a:pos x="T4" y="T5"/>
                </a:cxn>
                <a:cxn ang="0">
                  <a:pos x="T6" y="T7"/>
                </a:cxn>
                <a:cxn ang="0">
                  <a:pos x="T8" y="T9"/>
                </a:cxn>
                <a:cxn ang="0">
                  <a:pos x="T10" y="T11"/>
                </a:cxn>
              </a:cxnLst>
              <a:rect l="0" t="0" r="r" b="b"/>
              <a:pathLst>
                <a:path w="3106" h="1566">
                  <a:moveTo>
                    <a:pt x="0" y="1565"/>
                  </a:moveTo>
                  <a:lnTo>
                    <a:pt x="0" y="1089"/>
                  </a:lnTo>
                  <a:lnTo>
                    <a:pt x="3077" y="0"/>
                  </a:lnTo>
                  <a:cubicBezTo>
                    <a:pt x="3077" y="0"/>
                    <a:pt x="3105" y="125"/>
                    <a:pt x="3105" y="245"/>
                  </a:cubicBezTo>
                  <a:cubicBezTo>
                    <a:pt x="3105" y="365"/>
                    <a:pt x="3077" y="475"/>
                    <a:pt x="3077" y="475"/>
                  </a:cubicBezTo>
                  <a:lnTo>
                    <a:pt x="0" y="156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 name="Freeform 2"/>
            <p:cNvSpPr>
              <a:spLocks noChangeArrowheads="1"/>
            </p:cNvSpPr>
            <p:nvPr/>
          </p:nvSpPr>
          <p:spPr bwMode="auto">
            <a:xfrm>
              <a:off x="4881563" y="3443288"/>
              <a:ext cx="1060450" cy="515937"/>
            </a:xfrm>
            <a:custGeom>
              <a:avLst/>
              <a:gdLst>
                <a:gd name="T0" fmla="*/ 2931 w 2946"/>
                <a:gd name="T1" fmla="*/ 394 h 1432"/>
                <a:gd name="T2" fmla="*/ 2945 w 2946"/>
                <a:gd name="T3" fmla="*/ 200 h 1432"/>
                <a:gd name="T4" fmla="*/ 2931 w 2946"/>
                <a:gd name="T5" fmla="*/ 0 h 1432"/>
                <a:gd name="T6" fmla="*/ 0 w 2946"/>
                <a:gd name="T7" fmla="*/ 1037 h 1432"/>
                <a:gd name="T8" fmla="*/ 14 w 2946"/>
                <a:gd name="T9" fmla="*/ 1237 h 1432"/>
                <a:gd name="T10" fmla="*/ 0 w 2946"/>
                <a:gd name="T11" fmla="*/ 1431 h 1432"/>
                <a:gd name="T12" fmla="*/ 2931 w 2946"/>
                <a:gd name="T13" fmla="*/ 394 h 1432"/>
              </a:gdLst>
              <a:ahLst/>
              <a:cxnLst>
                <a:cxn ang="0">
                  <a:pos x="T0" y="T1"/>
                </a:cxn>
                <a:cxn ang="0">
                  <a:pos x="T2" y="T3"/>
                </a:cxn>
                <a:cxn ang="0">
                  <a:pos x="T4" y="T5"/>
                </a:cxn>
                <a:cxn ang="0">
                  <a:pos x="T6" y="T7"/>
                </a:cxn>
                <a:cxn ang="0">
                  <a:pos x="T8" y="T9"/>
                </a:cxn>
                <a:cxn ang="0">
                  <a:pos x="T10" y="T11"/>
                </a:cxn>
                <a:cxn ang="0">
                  <a:pos x="T12" y="T13"/>
                </a:cxn>
              </a:cxnLst>
              <a:rect l="0" t="0" r="r" b="b"/>
              <a:pathLst>
                <a:path w="2946" h="1432">
                  <a:moveTo>
                    <a:pt x="2931" y="394"/>
                  </a:moveTo>
                  <a:cubicBezTo>
                    <a:pt x="2931" y="394"/>
                    <a:pt x="2945" y="314"/>
                    <a:pt x="2945" y="200"/>
                  </a:cubicBezTo>
                  <a:cubicBezTo>
                    <a:pt x="2945" y="86"/>
                    <a:pt x="2931" y="0"/>
                    <a:pt x="2931" y="0"/>
                  </a:cubicBezTo>
                  <a:lnTo>
                    <a:pt x="0" y="1037"/>
                  </a:lnTo>
                  <a:cubicBezTo>
                    <a:pt x="0" y="1037"/>
                    <a:pt x="14" y="1123"/>
                    <a:pt x="14" y="1237"/>
                  </a:cubicBezTo>
                  <a:cubicBezTo>
                    <a:pt x="14" y="1351"/>
                    <a:pt x="0" y="1431"/>
                    <a:pt x="0" y="1431"/>
                  </a:cubicBezTo>
                  <a:lnTo>
                    <a:pt x="2931" y="394"/>
                  </a:lnTo>
                </a:path>
              </a:pathLst>
            </a:custGeom>
            <a:solidFill>
              <a:srgbClr val="0067A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 name="Freeform 3"/>
            <p:cNvSpPr>
              <a:spLocks noChangeArrowheads="1"/>
            </p:cNvSpPr>
            <p:nvPr/>
          </p:nvSpPr>
          <p:spPr bwMode="auto">
            <a:xfrm>
              <a:off x="4883150" y="3449638"/>
              <a:ext cx="1049338" cy="498475"/>
            </a:xfrm>
            <a:custGeom>
              <a:avLst/>
              <a:gdLst>
                <a:gd name="T0" fmla="*/ 29 w 2914"/>
                <a:gd name="T1" fmla="*/ 1356 h 1385"/>
                <a:gd name="T2" fmla="*/ 322 w 2914"/>
                <a:gd name="T3" fmla="*/ 1270 h 1385"/>
                <a:gd name="T4" fmla="*/ 781 w 2914"/>
                <a:gd name="T5" fmla="*/ 1106 h 1385"/>
                <a:gd name="T6" fmla="*/ 1210 w 2914"/>
                <a:gd name="T7" fmla="*/ 917 h 1385"/>
                <a:gd name="T8" fmla="*/ 1596 w 2914"/>
                <a:gd name="T9" fmla="*/ 820 h 1385"/>
                <a:gd name="T10" fmla="*/ 2141 w 2914"/>
                <a:gd name="T11" fmla="*/ 627 h 1385"/>
                <a:gd name="T12" fmla="*/ 2804 w 2914"/>
                <a:gd name="T13" fmla="*/ 356 h 1385"/>
                <a:gd name="T14" fmla="*/ 2913 w 2914"/>
                <a:gd name="T15" fmla="*/ 131 h 1385"/>
                <a:gd name="T16" fmla="*/ 2692 w 2914"/>
                <a:gd name="T17" fmla="*/ 66 h 1385"/>
                <a:gd name="T18" fmla="*/ 2233 w 2914"/>
                <a:gd name="T19" fmla="*/ 227 h 1385"/>
                <a:gd name="T20" fmla="*/ 1665 w 2914"/>
                <a:gd name="T21" fmla="*/ 465 h 1385"/>
                <a:gd name="T22" fmla="*/ 1055 w 2914"/>
                <a:gd name="T23" fmla="*/ 644 h 1385"/>
                <a:gd name="T24" fmla="*/ 393 w 2914"/>
                <a:gd name="T25" fmla="*/ 913 h 1385"/>
                <a:gd name="T26" fmla="*/ 2862 w 2914"/>
                <a:gd name="T27" fmla="*/ 45 h 1385"/>
                <a:gd name="T28" fmla="*/ 2848 w 2914"/>
                <a:gd name="T29" fmla="*/ 236 h 1385"/>
                <a:gd name="T30" fmla="*/ 2697 w 2914"/>
                <a:gd name="T31" fmla="*/ 265 h 1385"/>
                <a:gd name="T32" fmla="*/ 2713 w 2914"/>
                <a:gd name="T33" fmla="*/ 336 h 1385"/>
                <a:gd name="T34" fmla="*/ 2601 w 2914"/>
                <a:gd name="T35" fmla="*/ 256 h 1385"/>
                <a:gd name="T36" fmla="*/ 2531 w 2914"/>
                <a:gd name="T37" fmla="*/ 265 h 1385"/>
                <a:gd name="T38" fmla="*/ 2575 w 2914"/>
                <a:gd name="T39" fmla="*/ 460 h 1385"/>
                <a:gd name="T40" fmla="*/ 2506 w 2914"/>
                <a:gd name="T41" fmla="*/ 289 h 1385"/>
                <a:gd name="T42" fmla="*/ 2237 w 2914"/>
                <a:gd name="T43" fmla="*/ 489 h 1385"/>
                <a:gd name="T44" fmla="*/ 2415 w 2914"/>
                <a:gd name="T45" fmla="*/ 269 h 1385"/>
                <a:gd name="T46" fmla="*/ 2350 w 2914"/>
                <a:gd name="T47" fmla="*/ 464 h 1385"/>
                <a:gd name="T48" fmla="*/ 2259 w 2914"/>
                <a:gd name="T49" fmla="*/ 233 h 1385"/>
                <a:gd name="T50" fmla="*/ 1574 w 2914"/>
                <a:gd name="T51" fmla="*/ 760 h 1385"/>
                <a:gd name="T52" fmla="*/ 1756 w 2914"/>
                <a:gd name="T53" fmla="*/ 696 h 1385"/>
                <a:gd name="T54" fmla="*/ 1938 w 2914"/>
                <a:gd name="T55" fmla="*/ 527 h 1385"/>
                <a:gd name="T56" fmla="*/ 2146 w 2914"/>
                <a:gd name="T57" fmla="*/ 363 h 1385"/>
                <a:gd name="T58" fmla="*/ 2168 w 2914"/>
                <a:gd name="T59" fmla="*/ 603 h 1385"/>
                <a:gd name="T60" fmla="*/ 2120 w 2914"/>
                <a:gd name="T61" fmla="*/ 463 h 1385"/>
                <a:gd name="T62" fmla="*/ 2029 w 2914"/>
                <a:gd name="T63" fmla="*/ 472 h 1385"/>
                <a:gd name="T64" fmla="*/ 1938 w 2914"/>
                <a:gd name="T65" fmla="*/ 346 h 1385"/>
                <a:gd name="T66" fmla="*/ 1804 w 2914"/>
                <a:gd name="T67" fmla="*/ 446 h 1385"/>
                <a:gd name="T68" fmla="*/ 1782 w 2914"/>
                <a:gd name="T69" fmla="*/ 702 h 1385"/>
                <a:gd name="T70" fmla="*/ 1713 w 2914"/>
                <a:gd name="T71" fmla="*/ 501 h 1385"/>
                <a:gd name="T72" fmla="*/ 1687 w 2914"/>
                <a:gd name="T73" fmla="*/ 630 h 1385"/>
                <a:gd name="T74" fmla="*/ 1588 w 2914"/>
                <a:gd name="T75" fmla="*/ 494 h 1385"/>
                <a:gd name="T76" fmla="*/ 1423 w 2914"/>
                <a:gd name="T77" fmla="*/ 714 h 1385"/>
                <a:gd name="T78" fmla="*/ 1440 w 2914"/>
                <a:gd name="T79" fmla="*/ 784 h 1385"/>
                <a:gd name="T80" fmla="*/ 1327 w 2914"/>
                <a:gd name="T81" fmla="*/ 599 h 1385"/>
                <a:gd name="T82" fmla="*/ 1301 w 2914"/>
                <a:gd name="T83" fmla="*/ 803 h 1385"/>
                <a:gd name="T84" fmla="*/ 1232 w 2914"/>
                <a:gd name="T85" fmla="*/ 633 h 1385"/>
                <a:gd name="T86" fmla="*/ 1232 w 2914"/>
                <a:gd name="T87" fmla="*/ 843 h 1385"/>
                <a:gd name="T88" fmla="*/ 1119 w 2914"/>
                <a:gd name="T89" fmla="*/ 792 h 1385"/>
                <a:gd name="T90" fmla="*/ 1028 w 2914"/>
                <a:gd name="T91" fmla="*/ 667 h 1385"/>
                <a:gd name="T92" fmla="*/ 985 w 2914"/>
                <a:gd name="T93" fmla="*/ 892 h 1385"/>
                <a:gd name="T94" fmla="*/ 894 w 2914"/>
                <a:gd name="T95" fmla="*/ 767 h 1385"/>
                <a:gd name="T96" fmla="*/ 894 w 2914"/>
                <a:gd name="T97" fmla="*/ 872 h 1385"/>
                <a:gd name="T98" fmla="*/ 868 w 2914"/>
                <a:gd name="T99" fmla="*/ 866 h 1385"/>
                <a:gd name="T100" fmla="*/ 712 w 2914"/>
                <a:gd name="T101" fmla="*/ 906 h 1385"/>
                <a:gd name="T102" fmla="*/ 712 w 2914"/>
                <a:gd name="T103" fmla="*/ 1115 h 1385"/>
                <a:gd name="T104" fmla="*/ 664 w 2914"/>
                <a:gd name="T105" fmla="*/ 974 h 1385"/>
                <a:gd name="T106" fmla="*/ 587 w 2914"/>
                <a:gd name="T107" fmla="*/ 924 h 1385"/>
                <a:gd name="T108" fmla="*/ 595 w 2914"/>
                <a:gd name="T109" fmla="*/ 1119 h 1385"/>
                <a:gd name="T110" fmla="*/ 504 w 2914"/>
                <a:gd name="T111" fmla="*/ 993 h 1385"/>
                <a:gd name="T112" fmla="*/ 258 w 2914"/>
                <a:gd name="T113" fmla="*/ 1223 h 1385"/>
                <a:gd name="T114" fmla="*/ 349 w 2914"/>
                <a:gd name="T115" fmla="*/ 1063 h 1385"/>
                <a:gd name="T116" fmla="*/ 301 w 2914"/>
                <a:gd name="T117" fmla="*/ 1102 h 1385"/>
                <a:gd name="T118" fmla="*/ 258 w 2914"/>
                <a:gd name="T119" fmla="*/ 937 h 1385"/>
                <a:gd name="T120" fmla="*/ 145 w 2914"/>
                <a:gd name="T121" fmla="*/ 1172 h 1385"/>
                <a:gd name="T122" fmla="*/ 54 w 2914"/>
                <a:gd name="T123" fmla="*/ 1047 h 1385"/>
                <a:gd name="T124" fmla="*/ 76 w 2914"/>
                <a:gd name="T125" fmla="*/ 1287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4" h="1385">
                  <a:moveTo>
                    <a:pt x="28" y="1071"/>
                  </a:moveTo>
                  <a:lnTo>
                    <a:pt x="50" y="1101"/>
                  </a:lnTo>
                  <a:lnTo>
                    <a:pt x="43" y="1117"/>
                  </a:lnTo>
                  <a:lnTo>
                    <a:pt x="29" y="1146"/>
                  </a:lnTo>
                  <a:lnTo>
                    <a:pt x="8" y="1153"/>
                  </a:lnTo>
                  <a:cubicBezTo>
                    <a:pt x="9" y="1163"/>
                    <a:pt x="9" y="1172"/>
                    <a:pt x="9" y="1182"/>
                  </a:cubicBezTo>
                  <a:lnTo>
                    <a:pt x="29" y="1176"/>
                  </a:lnTo>
                  <a:lnTo>
                    <a:pt x="50" y="1206"/>
                  </a:lnTo>
                  <a:lnTo>
                    <a:pt x="29" y="1251"/>
                  </a:lnTo>
                  <a:lnTo>
                    <a:pt x="9" y="1258"/>
                  </a:lnTo>
                  <a:cubicBezTo>
                    <a:pt x="9" y="1268"/>
                    <a:pt x="9" y="1278"/>
                    <a:pt x="8" y="1288"/>
                  </a:cubicBezTo>
                  <a:lnTo>
                    <a:pt x="29" y="1281"/>
                  </a:lnTo>
                  <a:lnTo>
                    <a:pt x="50" y="1311"/>
                  </a:lnTo>
                  <a:cubicBezTo>
                    <a:pt x="43" y="1326"/>
                    <a:pt x="36" y="1341"/>
                    <a:pt x="29" y="1356"/>
                  </a:cubicBezTo>
                  <a:lnTo>
                    <a:pt x="2" y="1365"/>
                  </a:lnTo>
                  <a:cubicBezTo>
                    <a:pt x="1" y="1373"/>
                    <a:pt x="0" y="1379"/>
                    <a:pt x="0" y="1384"/>
                  </a:cubicBezTo>
                  <a:lnTo>
                    <a:pt x="56" y="1364"/>
                  </a:lnTo>
                  <a:lnTo>
                    <a:pt x="54" y="1362"/>
                  </a:lnTo>
                  <a:cubicBezTo>
                    <a:pt x="62" y="1347"/>
                    <a:pt x="69" y="1332"/>
                    <a:pt x="76" y="1317"/>
                  </a:cubicBezTo>
                  <a:lnTo>
                    <a:pt x="120" y="1301"/>
                  </a:lnTo>
                  <a:lnTo>
                    <a:pt x="141" y="1331"/>
                  </a:lnTo>
                  <a:lnTo>
                    <a:pt x="140" y="1335"/>
                  </a:lnTo>
                  <a:lnTo>
                    <a:pt x="238" y="1300"/>
                  </a:lnTo>
                  <a:lnTo>
                    <a:pt x="236" y="1298"/>
                  </a:lnTo>
                  <a:cubicBezTo>
                    <a:pt x="243" y="1283"/>
                    <a:pt x="251" y="1268"/>
                    <a:pt x="258" y="1252"/>
                  </a:cubicBezTo>
                  <a:lnTo>
                    <a:pt x="301" y="1237"/>
                  </a:lnTo>
                  <a:lnTo>
                    <a:pt x="323" y="1267"/>
                  </a:lnTo>
                  <a:lnTo>
                    <a:pt x="322" y="1270"/>
                  </a:lnTo>
                  <a:lnTo>
                    <a:pt x="420" y="1236"/>
                  </a:lnTo>
                  <a:lnTo>
                    <a:pt x="418" y="1234"/>
                  </a:lnTo>
                  <a:cubicBezTo>
                    <a:pt x="426" y="1219"/>
                    <a:pt x="433" y="1204"/>
                    <a:pt x="440" y="1188"/>
                  </a:cubicBezTo>
                  <a:lnTo>
                    <a:pt x="482" y="1173"/>
                  </a:lnTo>
                  <a:lnTo>
                    <a:pt x="504" y="1203"/>
                  </a:lnTo>
                  <a:lnTo>
                    <a:pt x="503" y="1206"/>
                  </a:lnTo>
                  <a:lnTo>
                    <a:pt x="600" y="1171"/>
                  </a:lnTo>
                  <a:lnTo>
                    <a:pt x="599" y="1170"/>
                  </a:lnTo>
                  <a:cubicBezTo>
                    <a:pt x="606" y="1155"/>
                    <a:pt x="614" y="1139"/>
                    <a:pt x="621" y="1124"/>
                  </a:cubicBezTo>
                  <a:lnTo>
                    <a:pt x="664" y="1109"/>
                  </a:lnTo>
                  <a:lnTo>
                    <a:pt x="686" y="1139"/>
                  </a:lnTo>
                  <a:lnTo>
                    <a:pt x="685" y="1141"/>
                  </a:lnTo>
                  <a:lnTo>
                    <a:pt x="782" y="1107"/>
                  </a:lnTo>
                  <a:lnTo>
                    <a:pt x="781" y="1106"/>
                  </a:lnTo>
                  <a:cubicBezTo>
                    <a:pt x="788" y="1090"/>
                    <a:pt x="796" y="1075"/>
                    <a:pt x="803" y="1060"/>
                  </a:cubicBezTo>
                  <a:lnTo>
                    <a:pt x="846" y="1045"/>
                  </a:lnTo>
                  <a:lnTo>
                    <a:pt x="868" y="1075"/>
                  </a:lnTo>
                  <a:lnTo>
                    <a:pt x="867" y="1077"/>
                  </a:lnTo>
                  <a:lnTo>
                    <a:pt x="964" y="1043"/>
                  </a:lnTo>
                  <a:lnTo>
                    <a:pt x="963" y="1041"/>
                  </a:lnTo>
                  <a:cubicBezTo>
                    <a:pt x="970" y="1026"/>
                    <a:pt x="978" y="1011"/>
                    <a:pt x="985" y="996"/>
                  </a:cubicBezTo>
                  <a:lnTo>
                    <a:pt x="1028" y="981"/>
                  </a:lnTo>
                  <a:lnTo>
                    <a:pt x="1050" y="1011"/>
                  </a:lnTo>
                  <a:lnTo>
                    <a:pt x="1049" y="1012"/>
                  </a:lnTo>
                  <a:lnTo>
                    <a:pt x="1146" y="978"/>
                  </a:lnTo>
                  <a:lnTo>
                    <a:pt x="1145" y="977"/>
                  </a:lnTo>
                  <a:cubicBezTo>
                    <a:pt x="1152" y="962"/>
                    <a:pt x="1159" y="947"/>
                    <a:pt x="1167" y="932"/>
                  </a:cubicBezTo>
                  <a:lnTo>
                    <a:pt x="1210" y="917"/>
                  </a:lnTo>
                  <a:cubicBezTo>
                    <a:pt x="1217" y="927"/>
                    <a:pt x="1225" y="937"/>
                    <a:pt x="1232" y="947"/>
                  </a:cubicBezTo>
                  <a:lnTo>
                    <a:pt x="1231" y="948"/>
                  </a:lnTo>
                  <a:lnTo>
                    <a:pt x="1327" y="914"/>
                  </a:lnTo>
                  <a:lnTo>
                    <a:pt x="1327" y="913"/>
                  </a:lnTo>
                  <a:cubicBezTo>
                    <a:pt x="1334" y="899"/>
                    <a:pt x="1341" y="884"/>
                    <a:pt x="1349" y="869"/>
                  </a:cubicBezTo>
                  <a:lnTo>
                    <a:pt x="1392" y="854"/>
                  </a:lnTo>
                  <a:cubicBezTo>
                    <a:pt x="1400" y="864"/>
                    <a:pt x="1407" y="874"/>
                    <a:pt x="1414" y="884"/>
                  </a:cubicBezTo>
                  <a:lnTo>
                    <a:pt x="1414" y="885"/>
                  </a:lnTo>
                  <a:lnTo>
                    <a:pt x="1509" y="851"/>
                  </a:lnTo>
                  <a:lnTo>
                    <a:pt x="1509" y="850"/>
                  </a:lnTo>
                  <a:cubicBezTo>
                    <a:pt x="1516" y="835"/>
                    <a:pt x="1523" y="820"/>
                    <a:pt x="1531" y="805"/>
                  </a:cubicBezTo>
                  <a:lnTo>
                    <a:pt x="1574" y="790"/>
                  </a:lnTo>
                  <a:cubicBezTo>
                    <a:pt x="1581" y="800"/>
                    <a:pt x="1589" y="810"/>
                    <a:pt x="1596" y="820"/>
                  </a:cubicBezTo>
                  <a:lnTo>
                    <a:pt x="1596" y="820"/>
                  </a:lnTo>
                  <a:lnTo>
                    <a:pt x="1691" y="786"/>
                  </a:lnTo>
                  <a:lnTo>
                    <a:pt x="1691" y="786"/>
                  </a:lnTo>
                  <a:cubicBezTo>
                    <a:pt x="1698" y="771"/>
                    <a:pt x="1705" y="756"/>
                    <a:pt x="1713" y="741"/>
                  </a:cubicBezTo>
                  <a:lnTo>
                    <a:pt x="1756" y="726"/>
                  </a:lnTo>
                  <a:cubicBezTo>
                    <a:pt x="1763" y="736"/>
                    <a:pt x="1771" y="746"/>
                    <a:pt x="1778" y="756"/>
                  </a:cubicBezTo>
                  <a:lnTo>
                    <a:pt x="1778" y="756"/>
                  </a:lnTo>
                  <a:lnTo>
                    <a:pt x="1873" y="722"/>
                  </a:lnTo>
                  <a:cubicBezTo>
                    <a:pt x="1880" y="707"/>
                    <a:pt x="1887" y="692"/>
                    <a:pt x="1895" y="677"/>
                  </a:cubicBezTo>
                  <a:lnTo>
                    <a:pt x="1938" y="661"/>
                  </a:lnTo>
                  <a:cubicBezTo>
                    <a:pt x="1945" y="671"/>
                    <a:pt x="1952" y="681"/>
                    <a:pt x="1960" y="691"/>
                  </a:cubicBezTo>
                  <a:lnTo>
                    <a:pt x="2055" y="657"/>
                  </a:lnTo>
                  <a:cubicBezTo>
                    <a:pt x="2062" y="642"/>
                    <a:pt x="2070" y="628"/>
                    <a:pt x="2077" y="613"/>
                  </a:cubicBezTo>
                  <a:lnTo>
                    <a:pt x="2120" y="597"/>
                  </a:lnTo>
                  <a:cubicBezTo>
                    <a:pt x="2127" y="607"/>
                    <a:pt x="2134" y="617"/>
                    <a:pt x="2141" y="627"/>
                  </a:cubicBezTo>
                  <a:lnTo>
                    <a:pt x="2237" y="593"/>
                  </a:lnTo>
                  <a:cubicBezTo>
                    <a:pt x="2244" y="578"/>
                    <a:pt x="2252" y="563"/>
                    <a:pt x="2259" y="549"/>
                  </a:cubicBezTo>
                  <a:lnTo>
                    <a:pt x="2302" y="533"/>
                  </a:lnTo>
                  <a:cubicBezTo>
                    <a:pt x="2309" y="543"/>
                    <a:pt x="2316" y="553"/>
                    <a:pt x="2323" y="562"/>
                  </a:cubicBezTo>
                  <a:lnTo>
                    <a:pt x="2420" y="528"/>
                  </a:lnTo>
                  <a:cubicBezTo>
                    <a:pt x="2427" y="514"/>
                    <a:pt x="2434" y="499"/>
                    <a:pt x="2441" y="485"/>
                  </a:cubicBezTo>
                  <a:lnTo>
                    <a:pt x="2484" y="469"/>
                  </a:lnTo>
                  <a:cubicBezTo>
                    <a:pt x="2491" y="479"/>
                    <a:pt x="2498" y="488"/>
                    <a:pt x="2505" y="498"/>
                  </a:cubicBezTo>
                  <a:lnTo>
                    <a:pt x="2602" y="464"/>
                  </a:lnTo>
                  <a:cubicBezTo>
                    <a:pt x="2609" y="449"/>
                    <a:pt x="2616" y="435"/>
                    <a:pt x="2623" y="420"/>
                  </a:cubicBezTo>
                  <a:lnTo>
                    <a:pt x="2666" y="405"/>
                  </a:lnTo>
                  <a:cubicBezTo>
                    <a:pt x="2673" y="415"/>
                    <a:pt x="2680" y="424"/>
                    <a:pt x="2687" y="434"/>
                  </a:cubicBezTo>
                  <a:lnTo>
                    <a:pt x="2784" y="399"/>
                  </a:lnTo>
                  <a:cubicBezTo>
                    <a:pt x="2791" y="385"/>
                    <a:pt x="2798" y="371"/>
                    <a:pt x="2804" y="356"/>
                  </a:cubicBezTo>
                  <a:lnTo>
                    <a:pt x="2848" y="341"/>
                  </a:lnTo>
                  <a:cubicBezTo>
                    <a:pt x="2855" y="350"/>
                    <a:pt x="2862" y="360"/>
                    <a:pt x="2869" y="369"/>
                  </a:cubicBezTo>
                  <a:lnTo>
                    <a:pt x="2899" y="359"/>
                  </a:lnTo>
                  <a:cubicBezTo>
                    <a:pt x="2899" y="359"/>
                    <a:pt x="2899" y="354"/>
                    <a:pt x="2901" y="345"/>
                  </a:cubicBezTo>
                  <a:lnTo>
                    <a:pt x="2895" y="347"/>
                  </a:lnTo>
                  <a:cubicBezTo>
                    <a:pt x="2888" y="337"/>
                    <a:pt x="2881" y="327"/>
                    <a:pt x="2874" y="317"/>
                  </a:cubicBezTo>
                  <a:lnTo>
                    <a:pt x="2895" y="272"/>
                  </a:lnTo>
                  <a:lnTo>
                    <a:pt x="2909" y="267"/>
                  </a:lnTo>
                  <a:cubicBezTo>
                    <a:pt x="2910" y="257"/>
                    <a:pt x="2911" y="247"/>
                    <a:pt x="2911" y="236"/>
                  </a:cubicBezTo>
                  <a:lnTo>
                    <a:pt x="2895" y="242"/>
                  </a:lnTo>
                  <a:lnTo>
                    <a:pt x="2874" y="212"/>
                  </a:lnTo>
                  <a:cubicBezTo>
                    <a:pt x="2881" y="197"/>
                    <a:pt x="2888" y="182"/>
                    <a:pt x="2895" y="167"/>
                  </a:cubicBezTo>
                  <a:lnTo>
                    <a:pt x="2913" y="160"/>
                  </a:lnTo>
                  <a:cubicBezTo>
                    <a:pt x="2913" y="150"/>
                    <a:pt x="2913" y="141"/>
                    <a:pt x="2913" y="131"/>
                  </a:cubicBezTo>
                  <a:lnTo>
                    <a:pt x="2895" y="137"/>
                  </a:lnTo>
                  <a:lnTo>
                    <a:pt x="2878" y="113"/>
                  </a:lnTo>
                  <a:lnTo>
                    <a:pt x="2874" y="107"/>
                  </a:lnTo>
                  <a:lnTo>
                    <a:pt x="2895" y="62"/>
                  </a:lnTo>
                  <a:lnTo>
                    <a:pt x="2909" y="57"/>
                  </a:lnTo>
                  <a:cubicBezTo>
                    <a:pt x="2908" y="46"/>
                    <a:pt x="2907" y="37"/>
                    <a:pt x="2906" y="28"/>
                  </a:cubicBezTo>
                  <a:lnTo>
                    <a:pt x="2895" y="32"/>
                  </a:lnTo>
                  <a:lnTo>
                    <a:pt x="2874" y="2"/>
                  </a:lnTo>
                  <a:lnTo>
                    <a:pt x="2874" y="0"/>
                  </a:lnTo>
                  <a:lnTo>
                    <a:pt x="2778" y="34"/>
                  </a:lnTo>
                  <a:lnTo>
                    <a:pt x="2779" y="35"/>
                  </a:lnTo>
                  <a:cubicBezTo>
                    <a:pt x="2771" y="50"/>
                    <a:pt x="2764" y="65"/>
                    <a:pt x="2757" y="81"/>
                  </a:cubicBezTo>
                  <a:lnTo>
                    <a:pt x="2713" y="96"/>
                  </a:lnTo>
                  <a:lnTo>
                    <a:pt x="2692" y="66"/>
                  </a:lnTo>
                  <a:lnTo>
                    <a:pt x="2692" y="65"/>
                  </a:lnTo>
                  <a:lnTo>
                    <a:pt x="2596" y="99"/>
                  </a:lnTo>
                  <a:lnTo>
                    <a:pt x="2597" y="99"/>
                  </a:lnTo>
                  <a:cubicBezTo>
                    <a:pt x="2589" y="114"/>
                    <a:pt x="2582" y="130"/>
                    <a:pt x="2575" y="145"/>
                  </a:cubicBezTo>
                  <a:lnTo>
                    <a:pt x="2532" y="160"/>
                  </a:lnTo>
                  <a:lnTo>
                    <a:pt x="2510" y="130"/>
                  </a:lnTo>
                  <a:lnTo>
                    <a:pt x="2510" y="129"/>
                  </a:lnTo>
                  <a:lnTo>
                    <a:pt x="2415" y="163"/>
                  </a:lnTo>
                  <a:lnTo>
                    <a:pt x="2415" y="163"/>
                  </a:lnTo>
                  <a:cubicBezTo>
                    <a:pt x="2408" y="179"/>
                    <a:pt x="2400" y="194"/>
                    <a:pt x="2393" y="209"/>
                  </a:cubicBezTo>
                  <a:lnTo>
                    <a:pt x="2350" y="224"/>
                  </a:lnTo>
                  <a:lnTo>
                    <a:pt x="2328" y="194"/>
                  </a:lnTo>
                  <a:lnTo>
                    <a:pt x="2328" y="194"/>
                  </a:lnTo>
                  <a:lnTo>
                    <a:pt x="2233" y="227"/>
                  </a:lnTo>
                  <a:lnTo>
                    <a:pt x="2233" y="228"/>
                  </a:lnTo>
                  <a:cubicBezTo>
                    <a:pt x="2226" y="243"/>
                    <a:pt x="2218" y="258"/>
                    <a:pt x="2211" y="273"/>
                  </a:cubicBezTo>
                  <a:lnTo>
                    <a:pt x="2168" y="288"/>
                  </a:lnTo>
                  <a:lnTo>
                    <a:pt x="2146" y="258"/>
                  </a:lnTo>
                  <a:lnTo>
                    <a:pt x="2051" y="292"/>
                  </a:lnTo>
                  <a:cubicBezTo>
                    <a:pt x="2043" y="307"/>
                    <a:pt x="2036" y="322"/>
                    <a:pt x="2029" y="337"/>
                  </a:cubicBezTo>
                  <a:lnTo>
                    <a:pt x="1986" y="352"/>
                  </a:lnTo>
                  <a:lnTo>
                    <a:pt x="1964" y="323"/>
                  </a:lnTo>
                  <a:lnTo>
                    <a:pt x="1868" y="356"/>
                  </a:lnTo>
                  <a:cubicBezTo>
                    <a:pt x="1861" y="371"/>
                    <a:pt x="1854" y="386"/>
                    <a:pt x="1847" y="401"/>
                  </a:cubicBezTo>
                  <a:lnTo>
                    <a:pt x="1804" y="416"/>
                  </a:lnTo>
                  <a:lnTo>
                    <a:pt x="1782" y="387"/>
                  </a:lnTo>
                  <a:lnTo>
                    <a:pt x="1686" y="421"/>
                  </a:lnTo>
                  <a:cubicBezTo>
                    <a:pt x="1679" y="436"/>
                    <a:pt x="1672" y="450"/>
                    <a:pt x="1665" y="465"/>
                  </a:cubicBezTo>
                  <a:lnTo>
                    <a:pt x="1622" y="480"/>
                  </a:lnTo>
                  <a:lnTo>
                    <a:pt x="1600" y="451"/>
                  </a:lnTo>
                  <a:lnTo>
                    <a:pt x="1504" y="485"/>
                  </a:lnTo>
                  <a:cubicBezTo>
                    <a:pt x="1497" y="500"/>
                    <a:pt x="1490" y="515"/>
                    <a:pt x="1483" y="529"/>
                  </a:cubicBezTo>
                  <a:lnTo>
                    <a:pt x="1440" y="544"/>
                  </a:lnTo>
                  <a:lnTo>
                    <a:pt x="1419" y="516"/>
                  </a:lnTo>
                  <a:lnTo>
                    <a:pt x="1322" y="550"/>
                  </a:lnTo>
                  <a:cubicBezTo>
                    <a:pt x="1315" y="564"/>
                    <a:pt x="1308" y="579"/>
                    <a:pt x="1301" y="593"/>
                  </a:cubicBezTo>
                  <a:lnTo>
                    <a:pt x="1258" y="609"/>
                  </a:lnTo>
                  <a:lnTo>
                    <a:pt x="1237" y="580"/>
                  </a:lnTo>
                  <a:lnTo>
                    <a:pt x="1140" y="614"/>
                  </a:lnTo>
                  <a:lnTo>
                    <a:pt x="1119" y="657"/>
                  </a:lnTo>
                  <a:lnTo>
                    <a:pt x="1076" y="673"/>
                  </a:lnTo>
                  <a:lnTo>
                    <a:pt x="1055" y="644"/>
                  </a:lnTo>
                  <a:lnTo>
                    <a:pt x="958" y="679"/>
                  </a:lnTo>
                  <a:lnTo>
                    <a:pt x="937" y="721"/>
                  </a:lnTo>
                  <a:lnTo>
                    <a:pt x="894" y="737"/>
                  </a:lnTo>
                  <a:lnTo>
                    <a:pt x="873" y="709"/>
                  </a:lnTo>
                  <a:lnTo>
                    <a:pt x="775" y="743"/>
                  </a:lnTo>
                  <a:lnTo>
                    <a:pt x="755" y="786"/>
                  </a:lnTo>
                  <a:lnTo>
                    <a:pt x="712" y="801"/>
                  </a:lnTo>
                  <a:lnTo>
                    <a:pt x="692" y="773"/>
                  </a:lnTo>
                  <a:lnTo>
                    <a:pt x="593" y="808"/>
                  </a:lnTo>
                  <a:lnTo>
                    <a:pt x="573" y="850"/>
                  </a:lnTo>
                  <a:lnTo>
                    <a:pt x="530" y="865"/>
                  </a:lnTo>
                  <a:lnTo>
                    <a:pt x="510" y="837"/>
                  </a:lnTo>
                  <a:lnTo>
                    <a:pt x="412" y="872"/>
                  </a:lnTo>
                  <a:lnTo>
                    <a:pt x="393" y="913"/>
                  </a:lnTo>
                  <a:lnTo>
                    <a:pt x="349" y="928"/>
                  </a:lnTo>
                  <a:lnTo>
                    <a:pt x="329" y="902"/>
                  </a:lnTo>
                  <a:lnTo>
                    <a:pt x="230" y="936"/>
                  </a:lnTo>
                  <a:lnTo>
                    <a:pt x="210" y="977"/>
                  </a:lnTo>
                  <a:lnTo>
                    <a:pt x="167" y="992"/>
                  </a:lnTo>
                  <a:lnTo>
                    <a:pt x="147" y="965"/>
                  </a:lnTo>
                  <a:lnTo>
                    <a:pt x="48" y="1000"/>
                  </a:lnTo>
                  <a:lnTo>
                    <a:pt x="28" y="1041"/>
                  </a:lnTo>
                  <a:lnTo>
                    <a:pt x="0" y="1051"/>
                  </a:lnTo>
                  <a:cubicBezTo>
                    <a:pt x="1" y="1059"/>
                    <a:pt x="2" y="1069"/>
                    <a:pt x="3" y="1080"/>
                  </a:cubicBezTo>
                  <a:lnTo>
                    <a:pt x="28" y="1071"/>
                  </a:lnTo>
                  <a:close/>
                  <a:moveTo>
                    <a:pt x="2804" y="41"/>
                  </a:moveTo>
                  <a:lnTo>
                    <a:pt x="2848" y="26"/>
                  </a:lnTo>
                  <a:lnTo>
                    <a:pt x="2862" y="45"/>
                  </a:lnTo>
                  <a:lnTo>
                    <a:pt x="2870" y="56"/>
                  </a:lnTo>
                  <a:cubicBezTo>
                    <a:pt x="2862" y="71"/>
                    <a:pt x="2855" y="86"/>
                    <a:pt x="2848" y="101"/>
                  </a:cubicBezTo>
                  <a:lnTo>
                    <a:pt x="2804" y="116"/>
                  </a:lnTo>
                  <a:lnTo>
                    <a:pt x="2783" y="86"/>
                  </a:lnTo>
                  <a:lnTo>
                    <a:pt x="2804" y="41"/>
                  </a:lnTo>
                  <a:close/>
                  <a:moveTo>
                    <a:pt x="2804" y="146"/>
                  </a:moveTo>
                  <a:lnTo>
                    <a:pt x="2848" y="131"/>
                  </a:lnTo>
                  <a:cubicBezTo>
                    <a:pt x="2855" y="141"/>
                    <a:pt x="2863" y="151"/>
                    <a:pt x="2870" y="161"/>
                  </a:cubicBezTo>
                  <a:lnTo>
                    <a:pt x="2848" y="206"/>
                  </a:lnTo>
                  <a:lnTo>
                    <a:pt x="2804" y="221"/>
                  </a:lnTo>
                  <a:lnTo>
                    <a:pt x="2783" y="192"/>
                  </a:lnTo>
                  <a:cubicBezTo>
                    <a:pt x="2790" y="176"/>
                    <a:pt x="2797" y="161"/>
                    <a:pt x="2804" y="146"/>
                  </a:cubicBezTo>
                  <a:close/>
                  <a:moveTo>
                    <a:pt x="2804" y="251"/>
                  </a:moveTo>
                  <a:lnTo>
                    <a:pt x="2848" y="236"/>
                  </a:lnTo>
                  <a:cubicBezTo>
                    <a:pt x="2855" y="246"/>
                    <a:pt x="2863" y="256"/>
                    <a:pt x="2870" y="266"/>
                  </a:cubicBezTo>
                  <a:cubicBezTo>
                    <a:pt x="2862" y="281"/>
                    <a:pt x="2855" y="296"/>
                    <a:pt x="2848" y="311"/>
                  </a:cubicBezTo>
                  <a:lnTo>
                    <a:pt x="2804" y="327"/>
                  </a:lnTo>
                  <a:lnTo>
                    <a:pt x="2783" y="297"/>
                  </a:lnTo>
                  <a:lnTo>
                    <a:pt x="2804" y="251"/>
                  </a:lnTo>
                  <a:close/>
                  <a:moveTo>
                    <a:pt x="2713" y="126"/>
                  </a:moveTo>
                  <a:lnTo>
                    <a:pt x="2757" y="110"/>
                  </a:lnTo>
                  <a:lnTo>
                    <a:pt x="2779" y="140"/>
                  </a:lnTo>
                  <a:lnTo>
                    <a:pt x="2770" y="159"/>
                  </a:lnTo>
                  <a:lnTo>
                    <a:pt x="2757" y="186"/>
                  </a:lnTo>
                  <a:lnTo>
                    <a:pt x="2713" y="201"/>
                  </a:lnTo>
                  <a:cubicBezTo>
                    <a:pt x="2706" y="191"/>
                    <a:pt x="2699" y="181"/>
                    <a:pt x="2692" y="171"/>
                  </a:cubicBezTo>
                  <a:lnTo>
                    <a:pt x="2713" y="126"/>
                  </a:lnTo>
                  <a:close/>
                  <a:moveTo>
                    <a:pt x="2697" y="265"/>
                  </a:moveTo>
                  <a:lnTo>
                    <a:pt x="2713" y="231"/>
                  </a:lnTo>
                  <a:lnTo>
                    <a:pt x="2757" y="215"/>
                  </a:lnTo>
                  <a:lnTo>
                    <a:pt x="2779" y="245"/>
                  </a:lnTo>
                  <a:cubicBezTo>
                    <a:pt x="2771" y="261"/>
                    <a:pt x="2764" y="276"/>
                    <a:pt x="2757" y="291"/>
                  </a:cubicBezTo>
                  <a:lnTo>
                    <a:pt x="2713" y="306"/>
                  </a:lnTo>
                  <a:lnTo>
                    <a:pt x="2692" y="276"/>
                  </a:lnTo>
                  <a:lnTo>
                    <a:pt x="2697" y="265"/>
                  </a:lnTo>
                  <a:close/>
                  <a:moveTo>
                    <a:pt x="2713" y="336"/>
                  </a:moveTo>
                  <a:lnTo>
                    <a:pt x="2757" y="321"/>
                  </a:lnTo>
                  <a:lnTo>
                    <a:pt x="2779" y="351"/>
                  </a:lnTo>
                  <a:cubicBezTo>
                    <a:pt x="2771" y="366"/>
                    <a:pt x="2764" y="381"/>
                    <a:pt x="2757" y="396"/>
                  </a:cubicBezTo>
                  <a:lnTo>
                    <a:pt x="2713" y="411"/>
                  </a:lnTo>
                  <a:cubicBezTo>
                    <a:pt x="2706" y="401"/>
                    <a:pt x="2699" y="391"/>
                    <a:pt x="2692" y="381"/>
                  </a:cubicBezTo>
                  <a:lnTo>
                    <a:pt x="2713" y="336"/>
                  </a:lnTo>
                  <a:close/>
                  <a:moveTo>
                    <a:pt x="2622" y="105"/>
                  </a:moveTo>
                  <a:lnTo>
                    <a:pt x="2666" y="90"/>
                  </a:lnTo>
                  <a:lnTo>
                    <a:pt x="2680" y="109"/>
                  </a:lnTo>
                  <a:lnTo>
                    <a:pt x="2688" y="120"/>
                  </a:lnTo>
                  <a:cubicBezTo>
                    <a:pt x="2680" y="135"/>
                    <a:pt x="2673" y="150"/>
                    <a:pt x="2666" y="165"/>
                  </a:cubicBezTo>
                  <a:lnTo>
                    <a:pt x="2622" y="181"/>
                  </a:lnTo>
                  <a:lnTo>
                    <a:pt x="2601" y="151"/>
                  </a:lnTo>
                  <a:lnTo>
                    <a:pt x="2622" y="105"/>
                  </a:lnTo>
                  <a:close/>
                  <a:moveTo>
                    <a:pt x="2622" y="210"/>
                  </a:moveTo>
                  <a:lnTo>
                    <a:pt x="2666" y="195"/>
                  </a:lnTo>
                  <a:cubicBezTo>
                    <a:pt x="2673" y="205"/>
                    <a:pt x="2681" y="215"/>
                    <a:pt x="2688" y="225"/>
                  </a:cubicBezTo>
                  <a:lnTo>
                    <a:pt x="2666" y="270"/>
                  </a:lnTo>
                  <a:lnTo>
                    <a:pt x="2622" y="286"/>
                  </a:lnTo>
                  <a:lnTo>
                    <a:pt x="2601" y="256"/>
                  </a:lnTo>
                  <a:cubicBezTo>
                    <a:pt x="2608" y="241"/>
                    <a:pt x="2615" y="225"/>
                    <a:pt x="2622" y="210"/>
                  </a:cubicBezTo>
                  <a:close/>
                  <a:moveTo>
                    <a:pt x="2622" y="315"/>
                  </a:moveTo>
                  <a:lnTo>
                    <a:pt x="2666" y="300"/>
                  </a:lnTo>
                  <a:cubicBezTo>
                    <a:pt x="2673" y="310"/>
                    <a:pt x="2681" y="320"/>
                    <a:pt x="2688" y="330"/>
                  </a:cubicBezTo>
                  <a:cubicBezTo>
                    <a:pt x="2681" y="345"/>
                    <a:pt x="2673" y="360"/>
                    <a:pt x="2666" y="375"/>
                  </a:cubicBezTo>
                  <a:lnTo>
                    <a:pt x="2622" y="391"/>
                  </a:lnTo>
                  <a:lnTo>
                    <a:pt x="2601" y="361"/>
                  </a:lnTo>
                  <a:lnTo>
                    <a:pt x="2622" y="315"/>
                  </a:lnTo>
                  <a:close/>
                  <a:moveTo>
                    <a:pt x="2532" y="190"/>
                  </a:moveTo>
                  <a:lnTo>
                    <a:pt x="2575" y="175"/>
                  </a:lnTo>
                  <a:lnTo>
                    <a:pt x="2597" y="205"/>
                  </a:lnTo>
                  <a:lnTo>
                    <a:pt x="2588" y="223"/>
                  </a:lnTo>
                  <a:lnTo>
                    <a:pt x="2575" y="250"/>
                  </a:lnTo>
                  <a:lnTo>
                    <a:pt x="2531" y="265"/>
                  </a:lnTo>
                  <a:cubicBezTo>
                    <a:pt x="2524" y="255"/>
                    <a:pt x="2517" y="245"/>
                    <a:pt x="2510" y="235"/>
                  </a:cubicBezTo>
                  <a:lnTo>
                    <a:pt x="2532" y="190"/>
                  </a:lnTo>
                  <a:close/>
                  <a:moveTo>
                    <a:pt x="2515" y="329"/>
                  </a:moveTo>
                  <a:lnTo>
                    <a:pt x="2532" y="295"/>
                  </a:lnTo>
                  <a:lnTo>
                    <a:pt x="2575" y="280"/>
                  </a:lnTo>
                  <a:lnTo>
                    <a:pt x="2597" y="310"/>
                  </a:lnTo>
                  <a:cubicBezTo>
                    <a:pt x="2589" y="325"/>
                    <a:pt x="2582" y="340"/>
                    <a:pt x="2575" y="355"/>
                  </a:cubicBezTo>
                  <a:lnTo>
                    <a:pt x="2532" y="370"/>
                  </a:lnTo>
                  <a:lnTo>
                    <a:pt x="2510" y="340"/>
                  </a:lnTo>
                  <a:lnTo>
                    <a:pt x="2515" y="329"/>
                  </a:lnTo>
                  <a:close/>
                  <a:moveTo>
                    <a:pt x="2532" y="400"/>
                  </a:moveTo>
                  <a:lnTo>
                    <a:pt x="2575" y="385"/>
                  </a:lnTo>
                  <a:lnTo>
                    <a:pt x="2597" y="415"/>
                  </a:lnTo>
                  <a:cubicBezTo>
                    <a:pt x="2589" y="430"/>
                    <a:pt x="2582" y="445"/>
                    <a:pt x="2575" y="460"/>
                  </a:cubicBezTo>
                  <a:lnTo>
                    <a:pt x="2532" y="475"/>
                  </a:lnTo>
                  <a:cubicBezTo>
                    <a:pt x="2524" y="465"/>
                    <a:pt x="2517" y="455"/>
                    <a:pt x="2510" y="445"/>
                  </a:cubicBezTo>
                  <a:lnTo>
                    <a:pt x="2532" y="400"/>
                  </a:lnTo>
                  <a:close/>
                  <a:moveTo>
                    <a:pt x="2441" y="169"/>
                  </a:moveTo>
                  <a:lnTo>
                    <a:pt x="2484" y="154"/>
                  </a:lnTo>
                  <a:lnTo>
                    <a:pt x="2498" y="173"/>
                  </a:lnTo>
                  <a:lnTo>
                    <a:pt x="2506" y="184"/>
                  </a:lnTo>
                  <a:cubicBezTo>
                    <a:pt x="2498" y="199"/>
                    <a:pt x="2491" y="214"/>
                    <a:pt x="2484" y="229"/>
                  </a:cubicBezTo>
                  <a:lnTo>
                    <a:pt x="2441" y="245"/>
                  </a:lnTo>
                  <a:lnTo>
                    <a:pt x="2419" y="215"/>
                  </a:lnTo>
                  <a:lnTo>
                    <a:pt x="2441" y="169"/>
                  </a:lnTo>
                  <a:close/>
                  <a:moveTo>
                    <a:pt x="2441" y="274"/>
                  </a:moveTo>
                  <a:lnTo>
                    <a:pt x="2484" y="259"/>
                  </a:lnTo>
                  <a:cubicBezTo>
                    <a:pt x="2491" y="269"/>
                    <a:pt x="2499" y="279"/>
                    <a:pt x="2506" y="289"/>
                  </a:cubicBezTo>
                  <a:lnTo>
                    <a:pt x="2484" y="334"/>
                  </a:lnTo>
                  <a:lnTo>
                    <a:pt x="2441" y="350"/>
                  </a:lnTo>
                  <a:lnTo>
                    <a:pt x="2419" y="320"/>
                  </a:lnTo>
                  <a:cubicBezTo>
                    <a:pt x="2426" y="305"/>
                    <a:pt x="2433" y="290"/>
                    <a:pt x="2441" y="274"/>
                  </a:cubicBezTo>
                  <a:close/>
                  <a:moveTo>
                    <a:pt x="2441" y="379"/>
                  </a:moveTo>
                  <a:lnTo>
                    <a:pt x="2484" y="364"/>
                  </a:lnTo>
                  <a:cubicBezTo>
                    <a:pt x="2491" y="374"/>
                    <a:pt x="2499" y="384"/>
                    <a:pt x="2506" y="394"/>
                  </a:cubicBezTo>
                  <a:cubicBezTo>
                    <a:pt x="2498" y="409"/>
                    <a:pt x="2491" y="424"/>
                    <a:pt x="2484" y="439"/>
                  </a:cubicBezTo>
                  <a:lnTo>
                    <a:pt x="2441" y="455"/>
                  </a:lnTo>
                  <a:lnTo>
                    <a:pt x="2419" y="425"/>
                  </a:lnTo>
                  <a:lnTo>
                    <a:pt x="2441" y="379"/>
                  </a:lnTo>
                  <a:close/>
                  <a:moveTo>
                    <a:pt x="2302" y="504"/>
                  </a:moveTo>
                  <a:lnTo>
                    <a:pt x="2259" y="519"/>
                  </a:lnTo>
                  <a:lnTo>
                    <a:pt x="2237" y="489"/>
                  </a:lnTo>
                  <a:lnTo>
                    <a:pt x="2259" y="444"/>
                  </a:lnTo>
                  <a:lnTo>
                    <a:pt x="2302" y="428"/>
                  </a:lnTo>
                  <a:cubicBezTo>
                    <a:pt x="2309" y="438"/>
                    <a:pt x="2317" y="448"/>
                    <a:pt x="2324" y="458"/>
                  </a:cubicBezTo>
                  <a:cubicBezTo>
                    <a:pt x="2317" y="473"/>
                    <a:pt x="2309" y="488"/>
                    <a:pt x="2302" y="504"/>
                  </a:cubicBezTo>
                  <a:close/>
                  <a:moveTo>
                    <a:pt x="2302" y="398"/>
                  </a:moveTo>
                  <a:lnTo>
                    <a:pt x="2259" y="414"/>
                  </a:lnTo>
                  <a:lnTo>
                    <a:pt x="2237" y="384"/>
                  </a:lnTo>
                  <a:cubicBezTo>
                    <a:pt x="2244" y="369"/>
                    <a:pt x="2251" y="354"/>
                    <a:pt x="2259" y="338"/>
                  </a:cubicBezTo>
                  <a:lnTo>
                    <a:pt x="2302" y="323"/>
                  </a:lnTo>
                  <a:cubicBezTo>
                    <a:pt x="2309" y="333"/>
                    <a:pt x="2317" y="343"/>
                    <a:pt x="2324" y="353"/>
                  </a:cubicBezTo>
                  <a:lnTo>
                    <a:pt x="2302" y="398"/>
                  </a:lnTo>
                  <a:close/>
                  <a:moveTo>
                    <a:pt x="2350" y="254"/>
                  </a:moveTo>
                  <a:lnTo>
                    <a:pt x="2393" y="239"/>
                  </a:lnTo>
                  <a:lnTo>
                    <a:pt x="2415" y="269"/>
                  </a:lnTo>
                  <a:lnTo>
                    <a:pt x="2406" y="287"/>
                  </a:lnTo>
                  <a:lnTo>
                    <a:pt x="2393" y="314"/>
                  </a:lnTo>
                  <a:lnTo>
                    <a:pt x="2350" y="329"/>
                  </a:lnTo>
                  <a:cubicBezTo>
                    <a:pt x="2342" y="319"/>
                    <a:pt x="2335" y="309"/>
                    <a:pt x="2328" y="299"/>
                  </a:cubicBezTo>
                  <a:lnTo>
                    <a:pt x="2350" y="254"/>
                  </a:lnTo>
                  <a:close/>
                  <a:moveTo>
                    <a:pt x="2415" y="374"/>
                  </a:moveTo>
                  <a:cubicBezTo>
                    <a:pt x="2408" y="389"/>
                    <a:pt x="2400" y="404"/>
                    <a:pt x="2393" y="419"/>
                  </a:cubicBezTo>
                  <a:lnTo>
                    <a:pt x="2350" y="434"/>
                  </a:lnTo>
                  <a:lnTo>
                    <a:pt x="2328" y="404"/>
                  </a:lnTo>
                  <a:lnTo>
                    <a:pt x="2333" y="394"/>
                  </a:lnTo>
                  <a:lnTo>
                    <a:pt x="2350" y="359"/>
                  </a:lnTo>
                  <a:lnTo>
                    <a:pt x="2393" y="344"/>
                  </a:lnTo>
                  <a:lnTo>
                    <a:pt x="2415" y="374"/>
                  </a:lnTo>
                  <a:close/>
                  <a:moveTo>
                    <a:pt x="2350" y="464"/>
                  </a:moveTo>
                  <a:lnTo>
                    <a:pt x="2393" y="449"/>
                  </a:lnTo>
                  <a:lnTo>
                    <a:pt x="2415" y="479"/>
                  </a:lnTo>
                  <a:cubicBezTo>
                    <a:pt x="2408" y="494"/>
                    <a:pt x="2400" y="509"/>
                    <a:pt x="2393" y="524"/>
                  </a:cubicBezTo>
                  <a:lnTo>
                    <a:pt x="2350" y="539"/>
                  </a:lnTo>
                  <a:cubicBezTo>
                    <a:pt x="2342" y="529"/>
                    <a:pt x="2335" y="519"/>
                    <a:pt x="2328" y="509"/>
                  </a:cubicBezTo>
                  <a:lnTo>
                    <a:pt x="2350" y="464"/>
                  </a:lnTo>
                  <a:close/>
                  <a:moveTo>
                    <a:pt x="2259" y="233"/>
                  </a:moveTo>
                  <a:lnTo>
                    <a:pt x="2302" y="218"/>
                  </a:lnTo>
                  <a:lnTo>
                    <a:pt x="2316" y="237"/>
                  </a:lnTo>
                  <a:lnTo>
                    <a:pt x="2324" y="248"/>
                  </a:lnTo>
                  <a:cubicBezTo>
                    <a:pt x="2316" y="263"/>
                    <a:pt x="2309" y="278"/>
                    <a:pt x="2302" y="293"/>
                  </a:cubicBezTo>
                  <a:lnTo>
                    <a:pt x="2259" y="309"/>
                  </a:lnTo>
                  <a:lnTo>
                    <a:pt x="2237" y="279"/>
                  </a:lnTo>
                  <a:lnTo>
                    <a:pt x="2259" y="233"/>
                  </a:lnTo>
                  <a:close/>
                  <a:moveTo>
                    <a:pt x="1392" y="824"/>
                  </a:moveTo>
                  <a:lnTo>
                    <a:pt x="1349" y="839"/>
                  </a:lnTo>
                  <a:lnTo>
                    <a:pt x="1327" y="809"/>
                  </a:lnTo>
                  <a:lnTo>
                    <a:pt x="1349" y="764"/>
                  </a:lnTo>
                  <a:lnTo>
                    <a:pt x="1392" y="749"/>
                  </a:lnTo>
                  <a:cubicBezTo>
                    <a:pt x="1399" y="759"/>
                    <a:pt x="1407" y="769"/>
                    <a:pt x="1414" y="779"/>
                  </a:cubicBezTo>
                  <a:cubicBezTo>
                    <a:pt x="1407" y="794"/>
                    <a:pt x="1399" y="809"/>
                    <a:pt x="1392" y="824"/>
                  </a:cubicBezTo>
                  <a:close/>
                  <a:moveTo>
                    <a:pt x="1574" y="760"/>
                  </a:moveTo>
                  <a:lnTo>
                    <a:pt x="1531" y="775"/>
                  </a:lnTo>
                  <a:lnTo>
                    <a:pt x="1509" y="745"/>
                  </a:lnTo>
                  <a:lnTo>
                    <a:pt x="1531" y="700"/>
                  </a:lnTo>
                  <a:lnTo>
                    <a:pt x="1574" y="685"/>
                  </a:lnTo>
                  <a:cubicBezTo>
                    <a:pt x="1581" y="695"/>
                    <a:pt x="1589" y="705"/>
                    <a:pt x="1596" y="715"/>
                  </a:cubicBezTo>
                  <a:cubicBezTo>
                    <a:pt x="1589" y="730"/>
                    <a:pt x="1581" y="745"/>
                    <a:pt x="1574" y="760"/>
                  </a:cubicBezTo>
                  <a:close/>
                  <a:moveTo>
                    <a:pt x="1574" y="655"/>
                  </a:moveTo>
                  <a:lnTo>
                    <a:pt x="1531" y="670"/>
                  </a:lnTo>
                  <a:lnTo>
                    <a:pt x="1509" y="640"/>
                  </a:lnTo>
                  <a:cubicBezTo>
                    <a:pt x="1516" y="625"/>
                    <a:pt x="1523" y="610"/>
                    <a:pt x="1531" y="595"/>
                  </a:cubicBezTo>
                  <a:lnTo>
                    <a:pt x="1574" y="580"/>
                  </a:lnTo>
                  <a:cubicBezTo>
                    <a:pt x="1581" y="590"/>
                    <a:pt x="1589" y="599"/>
                    <a:pt x="1596" y="609"/>
                  </a:cubicBezTo>
                  <a:lnTo>
                    <a:pt x="1574" y="655"/>
                  </a:lnTo>
                  <a:close/>
                  <a:moveTo>
                    <a:pt x="1756" y="696"/>
                  </a:moveTo>
                  <a:lnTo>
                    <a:pt x="1713" y="711"/>
                  </a:lnTo>
                  <a:lnTo>
                    <a:pt x="1691" y="681"/>
                  </a:lnTo>
                  <a:lnTo>
                    <a:pt x="1713" y="636"/>
                  </a:lnTo>
                  <a:lnTo>
                    <a:pt x="1756" y="620"/>
                  </a:lnTo>
                  <a:cubicBezTo>
                    <a:pt x="1763" y="630"/>
                    <a:pt x="1771" y="640"/>
                    <a:pt x="1778" y="650"/>
                  </a:cubicBezTo>
                  <a:cubicBezTo>
                    <a:pt x="1771" y="666"/>
                    <a:pt x="1763" y="681"/>
                    <a:pt x="1756" y="696"/>
                  </a:cubicBezTo>
                  <a:close/>
                  <a:moveTo>
                    <a:pt x="1938" y="632"/>
                  </a:moveTo>
                  <a:lnTo>
                    <a:pt x="1895" y="647"/>
                  </a:lnTo>
                  <a:lnTo>
                    <a:pt x="1873" y="617"/>
                  </a:lnTo>
                  <a:lnTo>
                    <a:pt x="1895" y="572"/>
                  </a:lnTo>
                  <a:lnTo>
                    <a:pt x="1938" y="556"/>
                  </a:lnTo>
                  <a:cubicBezTo>
                    <a:pt x="1945" y="566"/>
                    <a:pt x="1953" y="576"/>
                    <a:pt x="1960" y="586"/>
                  </a:cubicBezTo>
                  <a:cubicBezTo>
                    <a:pt x="1953" y="602"/>
                    <a:pt x="1945" y="617"/>
                    <a:pt x="1938" y="632"/>
                  </a:cubicBezTo>
                  <a:close/>
                  <a:moveTo>
                    <a:pt x="1938" y="527"/>
                  </a:moveTo>
                  <a:lnTo>
                    <a:pt x="1895" y="542"/>
                  </a:lnTo>
                  <a:lnTo>
                    <a:pt x="1873" y="512"/>
                  </a:lnTo>
                  <a:cubicBezTo>
                    <a:pt x="1880" y="497"/>
                    <a:pt x="1887" y="482"/>
                    <a:pt x="1895" y="467"/>
                  </a:cubicBezTo>
                  <a:lnTo>
                    <a:pt x="1938" y="451"/>
                  </a:lnTo>
                  <a:cubicBezTo>
                    <a:pt x="1945" y="461"/>
                    <a:pt x="1953" y="471"/>
                    <a:pt x="1960" y="481"/>
                  </a:cubicBezTo>
                  <a:lnTo>
                    <a:pt x="1938" y="527"/>
                  </a:lnTo>
                  <a:close/>
                  <a:moveTo>
                    <a:pt x="2120" y="568"/>
                  </a:moveTo>
                  <a:lnTo>
                    <a:pt x="2077" y="583"/>
                  </a:lnTo>
                  <a:lnTo>
                    <a:pt x="2055" y="553"/>
                  </a:lnTo>
                  <a:lnTo>
                    <a:pt x="2077" y="508"/>
                  </a:lnTo>
                  <a:lnTo>
                    <a:pt x="2120" y="492"/>
                  </a:lnTo>
                  <a:cubicBezTo>
                    <a:pt x="2127" y="502"/>
                    <a:pt x="2135" y="512"/>
                    <a:pt x="2142" y="522"/>
                  </a:cubicBezTo>
                  <a:cubicBezTo>
                    <a:pt x="2135" y="537"/>
                    <a:pt x="2127" y="553"/>
                    <a:pt x="2120" y="568"/>
                  </a:cubicBezTo>
                  <a:close/>
                  <a:moveTo>
                    <a:pt x="2168" y="318"/>
                  </a:moveTo>
                  <a:lnTo>
                    <a:pt x="2211" y="303"/>
                  </a:lnTo>
                  <a:lnTo>
                    <a:pt x="2233" y="333"/>
                  </a:lnTo>
                  <a:lnTo>
                    <a:pt x="2224" y="351"/>
                  </a:lnTo>
                  <a:lnTo>
                    <a:pt x="2211" y="378"/>
                  </a:lnTo>
                  <a:lnTo>
                    <a:pt x="2168" y="393"/>
                  </a:lnTo>
                  <a:cubicBezTo>
                    <a:pt x="2160" y="383"/>
                    <a:pt x="2153" y="373"/>
                    <a:pt x="2146" y="363"/>
                  </a:cubicBezTo>
                  <a:lnTo>
                    <a:pt x="2168" y="318"/>
                  </a:lnTo>
                  <a:close/>
                  <a:moveTo>
                    <a:pt x="2151" y="458"/>
                  </a:moveTo>
                  <a:lnTo>
                    <a:pt x="2168" y="423"/>
                  </a:lnTo>
                  <a:lnTo>
                    <a:pt x="2211" y="408"/>
                  </a:lnTo>
                  <a:lnTo>
                    <a:pt x="2233" y="438"/>
                  </a:lnTo>
                  <a:cubicBezTo>
                    <a:pt x="2226" y="453"/>
                    <a:pt x="2218" y="468"/>
                    <a:pt x="2211" y="483"/>
                  </a:cubicBezTo>
                  <a:lnTo>
                    <a:pt x="2168" y="498"/>
                  </a:lnTo>
                  <a:lnTo>
                    <a:pt x="2146" y="468"/>
                  </a:lnTo>
                  <a:lnTo>
                    <a:pt x="2151" y="458"/>
                  </a:lnTo>
                  <a:close/>
                  <a:moveTo>
                    <a:pt x="2168" y="528"/>
                  </a:moveTo>
                  <a:lnTo>
                    <a:pt x="2211" y="513"/>
                  </a:lnTo>
                  <a:lnTo>
                    <a:pt x="2233" y="543"/>
                  </a:lnTo>
                  <a:cubicBezTo>
                    <a:pt x="2226" y="558"/>
                    <a:pt x="2218" y="573"/>
                    <a:pt x="2211" y="588"/>
                  </a:cubicBezTo>
                  <a:lnTo>
                    <a:pt x="2168" y="603"/>
                  </a:lnTo>
                  <a:cubicBezTo>
                    <a:pt x="2160" y="593"/>
                    <a:pt x="2153" y="583"/>
                    <a:pt x="2146" y="573"/>
                  </a:cubicBezTo>
                  <a:lnTo>
                    <a:pt x="2168" y="528"/>
                  </a:lnTo>
                  <a:close/>
                  <a:moveTo>
                    <a:pt x="2077" y="297"/>
                  </a:moveTo>
                  <a:lnTo>
                    <a:pt x="2120" y="282"/>
                  </a:lnTo>
                  <a:lnTo>
                    <a:pt x="2134" y="301"/>
                  </a:lnTo>
                  <a:lnTo>
                    <a:pt x="2142" y="312"/>
                  </a:lnTo>
                  <a:cubicBezTo>
                    <a:pt x="2135" y="327"/>
                    <a:pt x="2127" y="342"/>
                    <a:pt x="2120" y="357"/>
                  </a:cubicBezTo>
                  <a:lnTo>
                    <a:pt x="2077" y="373"/>
                  </a:lnTo>
                  <a:lnTo>
                    <a:pt x="2055" y="343"/>
                  </a:lnTo>
                  <a:lnTo>
                    <a:pt x="2077" y="297"/>
                  </a:lnTo>
                  <a:close/>
                  <a:moveTo>
                    <a:pt x="2077" y="403"/>
                  </a:moveTo>
                  <a:lnTo>
                    <a:pt x="2120" y="387"/>
                  </a:lnTo>
                  <a:cubicBezTo>
                    <a:pt x="2127" y="397"/>
                    <a:pt x="2135" y="407"/>
                    <a:pt x="2142" y="417"/>
                  </a:cubicBezTo>
                  <a:lnTo>
                    <a:pt x="2120" y="463"/>
                  </a:lnTo>
                  <a:lnTo>
                    <a:pt x="2077" y="478"/>
                  </a:lnTo>
                  <a:lnTo>
                    <a:pt x="2055" y="448"/>
                  </a:lnTo>
                  <a:cubicBezTo>
                    <a:pt x="2062" y="433"/>
                    <a:pt x="2069" y="418"/>
                    <a:pt x="2077" y="403"/>
                  </a:cubicBezTo>
                  <a:close/>
                  <a:moveTo>
                    <a:pt x="1986" y="382"/>
                  </a:moveTo>
                  <a:lnTo>
                    <a:pt x="2029" y="367"/>
                  </a:lnTo>
                  <a:lnTo>
                    <a:pt x="2051" y="397"/>
                  </a:lnTo>
                  <a:lnTo>
                    <a:pt x="2042" y="415"/>
                  </a:lnTo>
                  <a:lnTo>
                    <a:pt x="2029" y="442"/>
                  </a:lnTo>
                  <a:lnTo>
                    <a:pt x="1986" y="457"/>
                  </a:lnTo>
                  <a:cubicBezTo>
                    <a:pt x="1978" y="447"/>
                    <a:pt x="1971" y="437"/>
                    <a:pt x="1964" y="427"/>
                  </a:cubicBezTo>
                  <a:lnTo>
                    <a:pt x="1986" y="382"/>
                  </a:lnTo>
                  <a:close/>
                  <a:moveTo>
                    <a:pt x="1969" y="522"/>
                  </a:moveTo>
                  <a:lnTo>
                    <a:pt x="1986" y="487"/>
                  </a:lnTo>
                  <a:lnTo>
                    <a:pt x="2029" y="472"/>
                  </a:lnTo>
                  <a:lnTo>
                    <a:pt x="2051" y="502"/>
                  </a:lnTo>
                  <a:cubicBezTo>
                    <a:pt x="2044" y="517"/>
                    <a:pt x="2036" y="532"/>
                    <a:pt x="2029" y="547"/>
                  </a:cubicBezTo>
                  <a:lnTo>
                    <a:pt x="1986" y="562"/>
                  </a:lnTo>
                  <a:lnTo>
                    <a:pt x="1964" y="532"/>
                  </a:lnTo>
                  <a:lnTo>
                    <a:pt x="1969" y="522"/>
                  </a:lnTo>
                  <a:close/>
                  <a:moveTo>
                    <a:pt x="1986" y="592"/>
                  </a:moveTo>
                  <a:lnTo>
                    <a:pt x="2029" y="577"/>
                  </a:lnTo>
                  <a:lnTo>
                    <a:pt x="2051" y="607"/>
                  </a:lnTo>
                  <a:cubicBezTo>
                    <a:pt x="2044" y="622"/>
                    <a:pt x="2036" y="637"/>
                    <a:pt x="2029" y="652"/>
                  </a:cubicBezTo>
                  <a:lnTo>
                    <a:pt x="1986" y="667"/>
                  </a:lnTo>
                  <a:cubicBezTo>
                    <a:pt x="1978" y="657"/>
                    <a:pt x="1971" y="647"/>
                    <a:pt x="1964" y="638"/>
                  </a:cubicBezTo>
                  <a:lnTo>
                    <a:pt x="1986" y="592"/>
                  </a:lnTo>
                  <a:close/>
                  <a:moveTo>
                    <a:pt x="1895" y="362"/>
                  </a:moveTo>
                  <a:lnTo>
                    <a:pt x="1938" y="346"/>
                  </a:lnTo>
                  <a:lnTo>
                    <a:pt x="1952" y="365"/>
                  </a:lnTo>
                  <a:lnTo>
                    <a:pt x="1960" y="376"/>
                  </a:lnTo>
                  <a:cubicBezTo>
                    <a:pt x="1953" y="391"/>
                    <a:pt x="1945" y="406"/>
                    <a:pt x="1938" y="422"/>
                  </a:cubicBezTo>
                  <a:lnTo>
                    <a:pt x="1895" y="437"/>
                  </a:lnTo>
                  <a:lnTo>
                    <a:pt x="1873" y="407"/>
                  </a:lnTo>
                  <a:lnTo>
                    <a:pt x="1895" y="362"/>
                  </a:lnTo>
                  <a:close/>
                  <a:moveTo>
                    <a:pt x="1804" y="446"/>
                  </a:moveTo>
                  <a:lnTo>
                    <a:pt x="1847" y="431"/>
                  </a:lnTo>
                  <a:lnTo>
                    <a:pt x="1869" y="461"/>
                  </a:lnTo>
                  <a:lnTo>
                    <a:pt x="1860" y="479"/>
                  </a:lnTo>
                  <a:lnTo>
                    <a:pt x="1847" y="506"/>
                  </a:lnTo>
                  <a:lnTo>
                    <a:pt x="1804" y="521"/>
                  </a:lnTo>
                  <a:cubicBezTo>
                    <a:pt x="1796" y="511"/>
                    <a:pt x="1789" y="501"/>
                    <a:pt x="1782" y="491"/>
                  </a:cubicBezTo>
                  <a:lnTo>
                    <a:pt x="1804" y="446"/>
                  </a:lnTo>
                  <a:close/>
                  <a:moveTo>
                    <a:pt x="1787" y="586"/>
                  </a:moveTo>
                  <a:lnTo>
                    <a:pt x="1804" y="551"/>
                  </a:lnTo>
                  <a:lnTo>
                    <a:pt x="1847" y="536"/>
                  </a:lnTo>
                  <a:lnTo>
                    <a:pt x="1869" y="566"/>
                  </a:lnTo>
                  <a:cubicBezTo>
                    <a:pt x="1862" y="581"/>
                    <a:pt x="1854" y="596"/>
                    <a:pt x="1847" y="611"/>
                  </a:cubicBezTo>
                  <a:lnTo>
                    <a:pt x="1804" y="626"/>
                  </a:lnTo>
                  <a:lnTo>
                    <a:pt x="1782" y="597"/>
                  </a:lnTo>
                  <a:lnTo>
                    <a:pt x="1787" y="586"/>
                  </a:lnTo>
                  <a:close/>
                  <a:moveTo>
                    <a:pt x="1804" y="656"/>
                  </a:moveTo>
                  <a:lnTo>
                    <a:pt x="1847" y="641"/>
                  </a:lnTo>
                  <a:lnTo>
                    <a:pt x="1869" y="671"/>
                  </a:lnTo>
                  <a:cubicBezTo>
                    <a:pt x="1862" y="686"/>
                    <a:pt x="1854" y="701"/>
                    <a:pt x="1847" y="716"/>
                  </a:cubicBezTo>
                  <a:lnTo>
                    <a:pt x="1804" y="732"/>
                  </a:lnTo>
                  <a:cubicBezTo>
                    <a:pt x="1796" y="722"/>
                    <a:pt x="1789" y="712"/>
                    <a:pt x="1782" y="702"/>
                  </a:cubicBezTo>
                  <a:lnTo>
                    <a:pt x="1804" y="656"/>
                  </a:lnTo>
                  <a:close/>
                  <a:moveTo>
                    <a:pt x="1756" y="591"/>
                  </a:moveTo>
                  <a:lnTo>
                    <a:pt x="1713" y="606"/>
                  </a:lnTo>
                  <a:lnTo>
                    <a:pt x="1691" y="576"/>
                  </a:lnTo>
                  <a:cubicBezTo>
                    <a:pt x="1698" y="561"/>
                    <a:pt x="1705" y="546"/>
                    <a:pt x="1713" y="531"/>
                  </a:cubicBezTo>
                  <a:lnTo>
                    <a:pt x="1756" y="515"/>
                  </a:lnTo>
                  <a:cubicBezTo>
                    <a:pt x="1763" y="525"/>
                    <a:pt x="1771" y="535"/>
                    <a:pt x="1778" y="545"/>
                  </a:cubicBezTo>
                  <a:lnTo>
                    <a:pt x="1756" y="591"/>
                  </a:lnTo>
                  <a:close/>
                  <a:moveTo>
                    <a:pt x="1713" y="426"/>
                  </a:moveTo>
                  <a:lnTo>
                    <a:pt x="1756" y="410"/>
                  </a:lnTo>
                  <a:lnTo>
                    <a:pt x="1770" y="430"/>
                  </a:lnTo>
                  <a:lnTo>
                    <a:pt x="1778" y="440"/>
                  </a:lnTo>
                  <a:cubicBezTo>
                    <a:pt x="1771" y="455"/>
                    <a:pt x="1763" y="471"/>
                    <a:pt x="1756" y="486"/>
                  </a:cubicBezTo>
                  <a:lnTo>
                    <a:pt x="1713" y="501"/>
                  </a:lnTo>
                  <a:lnTo>
                    <a:pt x="1691" y="471"/>
                  </a:lnTo>
                  <a:lnTo>
                    <a:pt x="1713" y="426"/>
                  </a:lnTo>
                  <a:close/>
                  <a:moveTo>
                    <a:pt x="1622" y="510"/>
                  </a:moveTo>
                  <a:lnTo>
                    <a:pt x="1665" y="495"/>
                  </a:lnTo>
                  <a:lnTo>
                    <a:pt x="1687" y="525"/>
                  </a:lnTo>
                  <a:lnTo>
                    <a:pt x="1678" y="543"/>
                  </a:lnTo>
                  <a:lnTo>
                    <a:pt x="1665" y="570"/>
                  </a:lnTo>
                  <a:lnTo>
                    <a:pt x="1622" y="586"/>
                  </a:lnTo>
                  <a:cubicBezTo>
                    <a:pt x="1614" y="576"/>
                    <a:pt x="1607" y="566"/>
                    <a:pt x="1600" y="556"/>
                  </a:cubicBezTo>
                  <a:lnTo>
                    <a:pt x="1622" y="510"/>
                  </a:lnTo>
                  <a:close/>
                  <a:moveTo>
                    <a:pt x="1605" y="650"/>
                  </a:moveTo>
                  <a:lnTo>
                    <a:pt x="1622" y="615"/>
                  </a:lnTo>
                  <a:lnTo>
                    <a:pt x="1665" y="600"/>
                  </a:lnTo>
                  <a:lnTo>
                    <a:pt x="1687" y="630"/>
                  </a:lnTo>
                  <a:cubicBezTo>
                    <a:pt x="1680" y="645"/>
                    <a:pt x="1672" y="660"/>
                    <a:pt x="1665" y="675"/>
                  </a:cubicBezTo>
                  <a:lnTo>
                    <a:pt x="1622" y="691"/>
                  </a:lnTo>
                  <a:lnTo>
                    <a:pt x="1600" y="661"/>
                  </a:lnTo>
                  <a:lnTo>
                    <a:pt x="1605" y="650"/>
                  </a:lnTo>
                  <a:close/>
                  <a:moveTo>
                    <a:pt x="1622" y="720"/>
                  </a:moveTo>
                  <a:lnTo>
                    <a:pt x="1665" y="705"/>
                  </a:lnTo>
                  <a:lnTo>
                    <a:pt x="1687" y="735"/>
                  </a:lnTo>
                  <a:cubicBezTo>
                    <a:pt x="1680" y="750"/>
                    <a:pt x="1672" y="765"/>
                    <a:pt x="1665" y="780"/>
                  </a:cubicBezTo>
                  <a:lnTo>
                    <a:pt x="1622" y="796"/>
                  </a:lnTo>
                  <a:cubicBezTo>
                    <a:pt x="1614" y="786"/>
                    <a:pt x="1607" y="776"/>
                    <a:pt x="1600" y="766"/>
                  </a:cubicBezTo>
                  <a:lnTo>
                    <a:pt x="1622" y="720"/>
                  </a:lnTo>
                  <a:close/>
                  <a:moveTo>
                    <a:pt x="1531" y="490"/>
                  </a:moveTo>
                  <a:lnTo>
                    <a:pt x="1574" y="474"/>
                  </a:lnTo>
                  <a:lnTo>
                    <a:pt x="1588" y="494"/>
                  </a:lnTo>
                  <a:lnTo>
                    <a:pt x="1596" y="504"/>
                  </a:lnTo>
                  <a:cubicBezTo>
                    <a:pt x="1589" y="520"/>
                    <a:pt x="1581" y="535"/>
                    <a:pt x="1574" y="550"/>
                  </a:cubicBezTo>
                  <a:lnTo>
                    <a:pt x="1531" y="565"/>
                  </a:lnTo>
                  <a:lnTo>
                    <a:pt x="1509" y="535"/>
                  </a:lnTo>
                  <a:lnTo>
                    <a:pt x="1531" y="490"/>
                  </a:lnTo>
                  <a:close/>
                  <a:moveTo>
                    <a:pt x="1440" y="574"/>
                  </a:moveTo>
                  <a:lnTo>
                    <a:pt x="1483" y="559"/>
                  </a:lnTo>
                  <a:lnTo>
                    <a:pt x="1505" y="589"/>
                  </a:lnTo>
                  <a:lnTo>
                    <a:pt x="1496" y="607"/>
                  </a:lnTo>
                  <a:lnTo>
                    <a:pt x="1483" y="634"/>
                  </a:lnTo>
                  <a:lnTo>
                    <a:pt x="1440" y="650"/>
                  </a:lnTo>
                  <a:cubicBezTo>
                    <a:pt x="1432" y="640"/>
                    <a:pt x="1425" y="630"/>
                    <a:pt x="1418" y="620"/>
                  </a:cubicBezTo>
                  <a:lnTo>
                    <a:pt x="1440" y="574"/>
                  </a:lnTo>
                  <a:close/>
                  <a:moveTo>
                    <a:pt x="1423" y="714"/>
                  </a:moveTo>
                  <a:lnTo>
                    <a:pt x="1440" y="679"/>
                  </a:lnTo>
                  <a:lnTo>
                    <a:pt x="1483" y="664"/>
                  </a:lnTo>
                  <a:lnTo>
                    <a:pt x="1505" y="694"/>
                  </a:lnTo>
                  <a:cubicBezTo>
                    <a:pt x="1498" y="709"/>
                    <a:pt x="1490" y="724"/>
                    <a:pt x="1483" y="739"/>
                  </a:cubicBezTo>
                  <a:lnTo>
                    <a:pt x="1440" y="755"/>
                  </a:lnTo>
                  <a:lnTo>
                    <a:pt x="1418" y="725"/>
                  </a:lnTo>
                  <a:lnTo>
                    <a:pt x="1423" y="714"/>
                  </a:lnTo>
                  <a:close/>
                  <a:moveTo>
                    <a:pt x="1440" y="784"/>
                  </a:moveTo>
                  <a:lnTo>
                    <a:pt x="1483" y="769"/>
                  </a:lnTo>
                  <a:lnTo>
                    <a:pt x="1505" y="799"/>
                  </a:lnTo>
                  <a:cubicBezTo>
                    <a:pt x="1498" y="814"/>
                    <a:pt x="1490" y="829"/>
                    <a:pt x="1483" y="844"/>
                  </a:cubicBezTo>
                  <a:lnTo>
                    <a:pt x="1440" y="860"/>
                  </a:lnTo>
                  <a:cubicBezTo>
                    <a:pt x="1432" y="850"/>
                    <a:pt x="1425" y="840"/>
                    <a:pt x="1418" y="830"/>
                  </a:cubicBezTo>
                  <a:lnTo>
                    <a:pt x="1440" y="784"/>
                  </a:lnTo>
                  <a:close/>
                  <a:moveTo>
                    <a:pt x="1392" y="719"/>
                  </a:moveTo>
                  <a:lnTo>
                    <a:pt x="1349" y="734"/>
                  </a:lnTo>
                  <a:lnTo>
                    <a:pt x="1327" y="704"/>
                  </a:lnTo>
                  <a:cubicBezTo>
                    <a:pt x="1334" y="689"/>
                    <a:pt x="1341" y="674"/>
                    <a:pt x="1349" y="659"/>
                  </a:cubicBezTo>
                  <a:lnTo>
                    <a:pt x="1392" y="644"/>
                  </a:lnTo>
                  <a:cubicBezTo>
                    <a:pt x="1399" y="654"/>
                    <a:pt x="1407" y="664"/>
                    <a:pt x="1414" y="674"/>
                  </a:cubicBezTo>
                  <a:lnTo>
                    <a:pt x="1392" y="719"/>
                  </a:lnTo>
                  <a:close/>
                  <a:moveTo>
                    <a:pt x="1349" y="554"/>
                  </a:moveTo>
                  <a:lnTo>
                    <a:pt x="1392" y="538"/>
                  </a:lnTo>
                  <a:lnTo>
                    <a:pt x="1406" y="558"/>
                  </a:lnTo>
                  <a:lnTo>
                    <a:pt x="1414" y="568"/>
                  </a:lnTo>
                  <a:cubicBezTo>
                    <a:pt x="1407" y="584"/>
                    <a:pt x="1399" y="599"/>
                    <a:pt x="1392" y="614"/>
                  </a:cubicBezTo>
                  <a:lnTo>
                    <a:pt x="1349" y="629"/>
                  </a:lnTo>
                  <a:lnTo>
                    <a:pt x="1327" y="599"/>
                  </a:lnTo>
                  <a:lnTo>
                    <a:pt x="1349" y="554"/>
                  </a:lnTo>
                  <a:close/>
                  <a:moveTo>
                    <a:pt x="1258" y="638"/>
                  </a:moveTo>
                  <a:lnTo>
                    <a:pt x="1301" y="623"/>
                  </a:lnTo>
                  <a:lnTo>
                    <a:pt x="1323" y="653"/>
                  </a:lnTo>
                  <a:lnTo>
                    <a:pt x="1314" y="671"/>
                  </a:lnTo>
                  <a:lnTo>
                    <a:pt x="1301" y="698"/>
                  </a:lnTo>
                  <a:lnTo>
                    <a:pt x="1258" y="714"/>
                  </a:lnTo>
                  <a:cubicBezTo>
                    <a:pt x="1250" y="704"/>
                    <a:pt x="1243" y="694"/>
                    <a:pt x="1236" y="684"/>
                  </a:cubicBezTo>
                  <a:lnTo>
                    <a:pt x="1258" y="638"/>
                  </a:lnTo>
                  <a:close/>
                  <a:moveTo>
                    <a:pt x="1241" y="778"/>
                  </a:moveTo>
                  <a:lnTo>
                    <a:pt x="1258" y="743"/>
                  </a:lnTo>
                  <a:lnTo>
                    <a:pt x="1301" y="728"/>
                  </a:lnTo>
                  <a:lnTo>
                    <a:pt x="1323" y="758"/>
                  </a:lnTo>
                  <a:cubicBezTo>
                    <a:pt x="1316" y="773"/>
                    <a:pt x="1308" y="788"/>
                    <a:pt x="1301" y="803"/>
                  </a:cubicBezTo>
                  <a:lnTo>
                    <a:pt x="1258" y="819"/>
                  </a:lnTo>
                  <a:lnTo>
                    <a:pt x="1236" y="789"/>
                  </a:lnTo>
                  <a:lnTo>
                    <a:pt x="1241" y="778"/>
                  </a:lnTo>
                  <a:close/>
                  <a:moveTo>
                    <a:pt x="1258" y="849"/>
                  </a:moveTo>
                  <a:lnTo>
                    <a:pt x="1301" y="833"/>
                  </a:lnTo>
                  <a:lnTo>
                    <a:pt x="1323" y="863"/>
                  </a:lnTo>
                  <a:cubicBezTo>
                    <a:pt x="1316" y="878"/>
                    <a:pt x="1308" y="893"/>
                    <a:pt x="1301" y="909"/>
                  </a:cubicBezTo>
                  <a:lnTo>
                    <a:pt x="1258" y="923"/>
                  </a:lnTo>
                  <a:cubicBezTo>
                    <a:pt x="1250" y="913"/>
                    <a:pt x="1243" y="904"/>
                    <a:pt x="1236" y="894"/>
                  </a:cubicBezTo>
                  <a:lnTo>
                    <a:pt x="1258" y="849"/>
                  </a:lnTo>
                  <a:close/>
                  <a:moveTo>
                    <a:pt x="1167" y="618"/>
                  </a:moveTo>
                  <a:lnTo>
                    <a:pt x="1210" y="603"/>
                  </a:lnTo>
                  <a:lnTo>
                    <a:pt x="1224" y="622"/>
                  </a:lnTo>
                  <a:lnTo>
                    <a:pt x="1232" y="633"/>
                  </a:lnTo>
                  <a:cubicBezTo>
                    <a:pt x="1225" y="648"/>
                    <a:pt x="1217" y="663"/>
                    <a:pt x="1210" y="678"/>
                  </a:cubicBezTo>
                  <a:lnTo>
                    <a:pt x="1167" y="693"/>
                  </a:lnTo>
                  <a:lnTo>
                    <a:pt x="1145" y="663"/>
                  </a:lnTo>
                  <a:lnTo>
                    <a:pt x="1167" y="618"/>
                  </a:lnTo>
                  <a:close/>
                  <a:moveTo>
                    <a:pt x="1167" y="723"/>
                  </a:moveTo>
                  <a:lnTo>
                    <a:pt x="1210" y="708"/>
                  </a:lnTo>
                  <a:cubicBezTo>
                    <a:pt x="1217" y="718"/>
                    <a:pt x="1225" y="728"/>
                    <a:pt x="1232" y="738"/>
                  </a:cubicBezTo>
                  <a:lnTo>
                    <a:pt x="1210" y="783"/>
                  </a:lnTo>
                  <a:lnTo>
                    <a:pt x="1167" y="798"/>
                  </a:lnTo>
                  <a:lnTo>
                    <a:pt x="1145" y="768"/>
                  </a:lnTo>
                  <a:cubicBezTo>
                    <a:pt x="1152" y="753"/>
                    <a:pt x="1159" y="738"/>
                    <a:pt x="1167" y="723"/>
                  </a:cubicBezTo>
                  <a:close/>
                  <a:moveTo>
                    <a:pt x="1167" y="828"/>
                  </a:moveTo>
                  <a:lnTo>
                    <a:pt x="1210" y="813"/>
                  </a:lnTo>
                  <a:cubicBezTo>
                    <a:pt x="1217" y="823"/>
                    <a:pt x="1225" y="833"/>
                    <a:pt x="1232" y="843"/>
                  </a:cubicBezTo>
                  <a:cubicBezTo>
                    <a:pt x="1225" y="858"/>
                    <a:pt x="1217" y="873"/>
                    <a:pt x="1210" y="888"/>
                  </a:cubicBezTo>
                  <a:lnTo>
                    <a:pt x="1167" y="903"/>
                  </a:lnTo>
                  <a:lnTo>
                    <a:pt x="1145" y="873"/>
                  </a:lnTo>
                  <a:lnTo>
                    <a:pt x="1167" y="828"/>
                  </a:lnTo>
                  <a:close/>
                  <a:moveTo>
                    <a:pt x="1076" y="702"/>
                  </a:moveTo>
                  <a:lnTo>
                    <a:pt x="1119" y="687"/>
                  </a:lnTo>
                  <a:lnTo>
                    <a:pt x="1141" y="717"/>
                  </a:lnTo>
                  <a:lnTo>
                    <a:pt x="1130" y="739"/>
                  </a:lnTo>
                  <a:lnTo>
                    <a:pt x="1119" y="763"/>
                  </a:lnTo>
                  <a:lnTo>
                    <a:pt x="1076" y="778"/>
                  </a:lnTo>
                  <a:cubicBezTo>
                    <a:pt x="1068" y="768"/>
                    <a:pt x="1061" y="758"/>
                    <a:pt x="1054" y="748"/>
                  </a:cubicBezTo>
                  <a:lnTo>
                    <a:pt x="1076" y="702"/>
                  </a:lnTo>
                  <a:close/>
                  <a:moveTo>
                    <a:pt x="1076" y="808"/>
                  </a:moveTo>
                  <a:lnTo>
                    <a:pt x="1119" y="792"/>
                  </a:lnTo>
                  <a:lnTo>
                    <a:pt x="1141" y="822"/>
                  </a:lnTo>
                  <a:lnTo>
                    <a:pt x="1119" y="868"/>
                  </a:lnTo>
                  <a:lnTo>
                    <a:pt x="1076" y="883"/>
                  </a:lnTo>
                  <a:lnTo>
                    <a:pt x="1054" y="853"/>
                  </a:lnTo>
                  <a:lnTo>
                    <a:pt x="1076" y="808"/>
                  </a:lnTo>
                  <a:close/>
                  <a:moveTo>
                    <a:pt x="1076" y="913"/>
                  </a:moveTo>
                  <a:lnTo>
                    <a:pt x="1119" y="897"/>
                  </a:lnTo>
                  <a:lnTo>
                    <a:pt x="1141" y="926"/>
                  </a:lnTo>
                  <a:cubicBezTo>
                    <a:pt x="1134" y="941"/>
                    <a:pt x="1126" y="957"/>
                    <a:pt x="1119" y="972"/>
                  </a:cubicBezTo>
                  <a:lnTo>
                    <a:pt x="1076" y="987"/>
                  </a:lnTo>
                  <a:lnTo>
                    <a:pt x="1054" y="957"/>
                  </a:lnTo>
                  <a:cubicBezTo>
                    <a:pt x="1061" y="942"/>
                    <a:pt x="1068" y="927"/>
                    <a:pt x="1076" y="913"/>
                  </a:cubicBezTo>
                  <a:close/>
                  <a:moveTo>
                    <a:pt x="985" y="682"/>
                  </a:moveTo>
                  <a:lnTo>
                    <a:pt x="1028" y="667"/>
                  </a:lnTo>
                  <a:lnTo>
                    <a:pt x="1050" y="697"/>
                  </a:lnTo>
                  <a:lnTo>
                    <a:pt x="1028" y="742"/>
                  </a:lnTo>
                  <a:lnTo>
                    <a:pt x="985" y="757"/>
                  </a:lnTo>
                  <a:lnTo>
                    <a:pt x="963" y="727"/>
                  </a:lnTo>
                  <a:lnTo>
                    <a:pt x="985" y="682"/>
                  </a:lnTo>
                  <a:close/>
                  <a:moveTo>
                    <a:pt x="985" y="787"/>
                  </a:moveTo>
                  <a:lnTo>
                    <a:pt x="1028" y="772"/>
                  </a:lnTo>
                  <a:cubicBezTo>
                    <a:pt x="1035" y="782"/>
                    <a:pt x="1043" y="792"/>
                    <a:pt x="1050" y="802"/>
                  </a:cubicBezTo>
                  <a:lnTo>
                    <a:pt x="1028" y="847"/>
                  </a:lnTo>
                  <a:lnTo>
                    <a:pt x="1028" y="847"/>
                  </a:lnTo>
                  <a:lnTo>
                    <a:pt x="985" y="862"/>
                  </a:lnTo>
                  <a:lnTo>
                    <a:pt x="963" y="832"/>
                  </a:lnTo>
                  <a:cubicBezTo>
                    <a:pt x="970" y="817"/>
                    <a:pt x="977" y="802"/>
                    <a:pt x="985" y="787"/>
                  </a:cubicBezTo>
                  <a:close/>
                  <a:moveTo>
                    <a:pt x="985" y="892"/>
                  </a:moveTo>
                  <a:lnTo>
                    <a:pt x="1028" y="877"/>
                  </a:lnTo>
                  <a:cubicBezTo>
                    <a:pt x="1035" y="887"/>
                    <a:pt x="1043" y="897"/>
                    <a:pt x="1050" y="907"/>
                  </a:cubicBezTo>
                  <a:lnTo>
                    <a:pt x="1028" y="951"/>
                  </a:lnTo>
                  <a:lnTo>
                    <a:pt x="985" y="967"/>
                  </a:lnTo>
                  <a:lnTo>
                    <a:pt x="963" y="937"/>
                  </a:lnTo>
                  <a:lnTo>
                    <a:pt x="985" y="892"/>
                  </a:lnTo>
                  <a:close/>
                  <a:moveTo>
                    <a:pt x="846" y="1015"/>
                  </a:moveTo>
                  <a:lnTo>
                    <a:pt x="803" y="1031"/>
                  </a:lnTo>
                  <a:lnTo>
                    <a:pt x="781" y="1001"/>
                  </a:lnTo>
                  <a:lnTo>
                    <a:pt x="803" y="955"/>
                  </a:lnTo>
                  <a:lnTo>
                    <a:pt x="846" y="940"/>
                  </a:lnTo>
                  <a:cubicBezTo>
                    <a:pt x="854" y="950"/>
                    <a:pt x="861" y="960"/>
                    <a:pt x="868" y="970"/>
                  </a:cubicBezTo>
                  <a:lnTo>
                    <a:pt x="846" y="1015"/>
                  </a:lnTo>
                  <a:close/>
                  <a:moveTo>
                    <a:pt x="894" y="767"/>
                  </a:moveTo>
                  <a:lnTo>
                    <a:pt x="937" y="751"/>
                  </a:lnTo>
                  <a:lnTo>
                    <a:pt x="959" y="781"/>
                  </a:lnTo>
                  <a:lnTo>
                    <a:pt x="951" y="797"/>
                  </a:lnTo>
                  <a:lnTo>
                    <a:pt x="937" y="827"/>
                  </a:lnTo>
                  <a:lnTo>
                    <a:pt x="894" y="842"/>
                  </a:lnTo>
                  <a:cubicBezTo>
                    <a:pt x="886" y="832"/>
                    <a:pt x="879" y="822"/>
                    <a:pt x="872" y="812"/>
                  </a:cubicBezTo>
                  <a:lnTo>
                    <a:pt x="894" y="767"/>
                  </a:lnTo>
                  <a:close/>
                  <a:moveTo>
                    <a:pt x="894" y="872"/>
                  </a:moveTo>
                  <a:lnTo>
                    <a:pt x="937" y="856"/>
                  </a:lnTo>
                  <a:lnTo>
                    <a:pt x="959" y="886"/>
                  </a:lnTo>
                  <a:lnTo>
                    <a:pt x="937" y="931"/>
                  </a:lnTo>
                  <a:lnTo>
                    <a:pt x="894" y="946"/>
                  </a:lnTo>
                  <a:lnTo>
                    <a:pt x="872" y="916"/>
                  </a:lnTo>
                  <a:lnTo>
                    <a:pt x="894" y="872"/>
                  </a:lnTo>
                  <a:close/>
                  <a:moveTo>
                    <a:pt x="894" y="976"/>
                  </a:moveTo>
                  <a:lnTo>
                    <a:pt x="937" y="960"/>
                  </a:lnTo>
                  <a:lnTo>
                    <a:pt x="959" y="990"/>
                  </a:lnTo>
                  <a:cubicBezTo>
                    <a:pt x="952" y="1006"/>
                    <a:pt x="945" y="1021"/>
                    <a:pt x="937" y="1036"/>
                  </a:cubicBezTo>
                  <a:lnTo>
                    <a:pt x="894" y="1051"/>
                  </a:lnTo>
                  <a:lnTo>
                    <a:pt x="872" y="1021"/>
                  </a:lnTo>
                  <a:cubicBezTo>
                    <a:pt x="879" y="1006"/>
                    <a:pt x="886" y="991"/>
                    <a:pt x="894" y="976"/>
                  </a:cubicBezTo>
                  <a:close/>
                  <a:moveTo>
                    <a:pt x="846" y="911"/>
                  </a:moveTo>
                  <a:lnTo>
                    <a:pt x="846" y="911"/>
                  </a:lnTo>
                  <a:lnTo>
                    <a:pt x="803" y="925"/>
                  </a:lnTo>
                  <a:lnTo>
                    <a:pt x="781" y="896"/>
                  </a:lnTo>
                  <a:cubicBezTo>
                    <a:pt x="788" y="881"/>
                    <a:pt x="796" y="866"/>
                    <a:pt x="803" y="851"/>
                  </a:cubicBezTo>
                  <a:lnTo>
                    <a:pt x="846" y="836"/>
                  </a:lnTo>
                  <a:cubicBezTo>
                    <a:pt x="854" y="846"/>
                    <a:pt x="861" y="856"/>
                    <a:pt x="868" y="866"/>
                  </a:cubicBezTo>
                  <a:lnTo>
                    <a:pt x="846" y="911"/>
                  </a:lnTo>
                  <a:close/>
                  <a:moveTo>
                    <a:pt x="803" y="746"/>
                  </a:moveTo>
                  <a:lnTo>
                    <a:pt x="846" y="731"/>
                  </a:lnTo>
                  <a:lnTo>
                    <a:pt x="868" y="761"/>
                  </a:lnTo>
                  <a:lnTo>
                    <a:pt x="846" y="806"/>
                  </a:lnTo>
                  <a:lnTo>
                    <a:pt x="803" y="821"/>
                  </a:lnTo>
                  <a:lnTo>
                    <a:pt x="781" y="791"/>
                  </a:lnTo>
                  <a:lnTo>
                    <a:pt x="803" y="746"/>
                  </a:lnTo>
                  <a:close/>
                  <a:moveTo>
                    <a:pt x="712" y="831"/>
                  </a:moveTo>
                  <a:lnTo>
                    <a:pt x="755" y="815"/>
                  </a:lnTo>
                  <a:lnTo>
                    <a:pt x="777" y="845"/>
                  </a:lnTo>
                  <a:lnTo>
                    <a:pt x="769" y="861"/>
                  </a:lnTo>
                  <a:lnTo>
                    <a:pt x="755" y="891"/>
                  </a:lnTo>
                  <a:lnTo>
                    <a:pt x="712" y="906"/>
                  </a:lnTo>
                  <a:cubicBezTo>
                    <a:pt x="705" y="896"/>
                    <a:pt x="697" y="886"/>
                    <a:pt x="690" y="876"/>
                  </a:cubicBezTo>
                  <a:lnTo>
                    <a:pt x="712" y="831"/>
                  </a:lnTo>
                  <a:close/>
                  <a:moveTo>
                    <a:pt x="712" y="935"/>
                  </a:moveTo>
                  <a:lnTo>
                    <a:pt x="755" y="919"/>
                  </a:lnTo>
                  <a:lnTo>
                    <a:pt x="777" y="950"/>
                  </a:lnTo>
                  <a:lnTo>
                    <a:pt x="755" y="995"/>
                  </a:lnTo>
                  <a:lnTo>
                    <a:pt x="712" y="1010"/>
                  </a:lnTo>
                  <a:lnTo>
                    <a:pt x="690" y="980"/>
                  </a:lnTo>
                  <a:lnTo>
                    <a:pt x="712" y="935"/>
                  </a:lnTo>
                  <a:close/>
                  <a:moveTo>
                    <a:pt x="712" y="1040"/>
                  </a:moveTo>
                  <a:lnTo>
                    <a:pt x="755" y="1024"/>
                  </a:lnTo>
                  <a:lnTo>
                    <a:pt x="777" y="1054"/>
                  </a:lnTo>
                  <a:cubicBezTo>
                    <a:pt x="770" y="1070"/>
                    <a:pt x="763" y="1085"/>
                    <a:pt x="755" y="1100"/>
                  </a:cubicBezTo>
                  <a:lnTo>
                    <a:pt x="712" y="1115"/>
                  </a:lnTo>
                  <a:lnTo>
                    <a:pt x="690" y="1085"/>
                  </a:lnTo>
                  <a:cubicBezTo>
                    <a:pt x="697" y="1070"/>
                    <a:pt x="705" y="1055"/>
                    <a:pt x="712" y="1040"/>
                  </a:cubicBezTo>
                  <a:close/>
                  <a:moveTo>
                    <a:pt x="621" y="810"/>
                  </a:moveTo>
                  <a:lnTo>
                    <a:pt x="664" y="795"/>
                  </a:lnTo>
                  <a:lnTo>
                    <a:pt x="686" y="825"/>
                  </a:lnTo>
                  <a:lnTo>
                    <a:pt x="664" y="870"/>
                  </a:lnTo>
                  <a:lnTo>
                    <a:pt x="621" y="885"/>
                  </a:lnTo>
                  <a:lnTo>
                    <a:pt x="599" y="855"/>
                  </a:lnTo>
                  <a:lnTo>
                    <a:pt x="621" y="810"/>
                  </a:lnTo>
                  <a:close/>
                  <a:moveTo>
                    <a:pt x="621" y="914"/>
                  </a:moveTo>
                  <a:lnTo>
                    <a:pt x="664" y="900"/>
                  </a:lnTo>
                  <a:cubicBezTo>
                    <a:pt x="672" y="910"/>
                    <a:pt x="679" y="919"/>
                    <a:pt x="686" y="929"/>
                  </a:cubicBezTo>
                  <a:lnTo>
                    <a:pt x="664" y="974"/>
                  </a:lnTo>
                  <a:lnTo>
                    <a:pt x="664" y="974"/>
                  </a:lnTo>
                  <a:lnTo>
                    <a:pt x="621" y="990"/>
                  </a:lnTo>
                  <a:lnTo>
                    <a:pt x="599" y="960"/>
                  </a:lnTo>
                  <a:cubicBezTo>
                    <a:pt x="606" y="945"/>
                    <a:pt x="614" y="929"/>
                    <a:pt x="621" y="914"/>
                  </a:cubicBezTo>
                  <a:close/>
                  <a:moveTo>
                    <a:pt x="621" y="1019"/>
                  </a:moveTo>
                  <a:lnTo>
                    <a:pt x="664" y="1004"/>
                  </a:lnTo>
                  <a:cubicBezTo>
                    <a:pt x="672" y="1014"/>
                    <a:pt x="679" y="1024"/>
                    <a:pt x="686" y="1034"/>
                  </a:cubicBezTo>
                  <a:lnTo>
                    <a:pt x="664" y="1079"/>
                  </a:lnTo>
                  <a:lnTo>
                    <a:pt x="621" y="1095"/>
                  </a:lnTo>
                  <a:lnTo>
                    <a:pt x="599" y="1065"/>
                  </a:lnTo>
                  <a:lnTo>
                    <a:pt x="621" y="1019"/>
                  </a:lnTo>
                  <a:close/>
                  <a:moveTo>
                    <a:pt x="530" y="895"/>
                  </a:moveTo>
                  <a:lnTo>
                    <a:pt x="573" y="879"/>
                  </a:lnTo>
                  <a:lnTo>
                    <a:pt x="595" y="909"/>
                  </a:lnTo>
                  <a:lnTo>
                    <a:pt x="587" y="924"/>
                  </a:lnTo>
                  <a:lnTo>
                    <a:pt x="573" y="954"/>
                  </a:lnTo>
                  <a:lnTo>
                    <a:pt x="530" y="969"/>
                  </a:lnTo>
                  <a:cubicBezTo>
                    <a:pt x="523" y="959"/>
                    <a:pt x="515" y="949"/>
                    <a:pt x="508" y="939"/>
                  </a:cubicBezTo>
                  <a:lnTo>
                    <a:pt x="530" y="895"/>
                  </a:lnTo>
                  <a:close/>
                  <a:moveTo>
                    <a:pt x="530" y="999"/>
                  </a:moveTo>
                  <a:lnTo>
                    <a:pt x="573" y="983"/>
                  </a:lnTo>
                  <a:lnTo>
                    <a:pt x="595" y="1013"/>
                  </a:lnTo>
                  <a:lnTo>
                    <a:pt x="573" y="1059"/>
                  </a:lnTo>
                  <a:lnTo>
                    <a:pt x="530" y="1074"/>
                  </a:lnTo>
                  <a:lnTo>
                    <a:pt x="508" y="1044"/>
                  </a:lnTo>
                  <a:lnTo>
                    <a:pt x="530" y="999"/>
                  </a:lnTo>
                  <a:close/>
                  <a:moveTo>
                    <a:pt x="530" y="1104"/>
                  </a:moveTo>
                  <a:lnTo>
                    <a:pt x="573" y="1089"/>
                  </a:lnTo>
                  <a:lnTo>
                    <a:pt x="595" y="1119"/>
                  </a:lnTo>
                  <a:cubicBezTo>
                    <a:pt x="588" y="1134"/>
                    <a:pt x="581" y="1149"/>
                    <a:pt x="573" y="1164"/>
                  </a:cubicBezTo>
                  <a:lnTo>
                    <a:pt x="530" y="1179"/>
                  </a:lnTo>
                  <a:lnTo>
                    <a:pt x="508" y="1149"/>
                  </a:lnTo>
                  <a:cubicBezTo>
                    <a:pt x="515" y="1134"/>
                    <a:pt x="523" y="1119"/>
                    <a:pt x="530" y="1104"/>
                  </a:cubicBezTo>
                  <a:close/>
                  <a:moveTo>
                    <a:pt x="440" y="874"/>
                  </a:moveTo>
                  <a:lnTo>
                    <a:pt x="482" y="859"/>
                  </a:lnTo>
                  <a:lnTo>
                    <a:pt x="504" y="889"/>
                  </a:lnTo>
                  <a:lnTo>
                    <a:pt x="482" y="933"/>
                  </a:lnTo>
                  <a:lnTo>
                    <a:pt x="440" y="949"/>
                  </a:lnTo>
                  <a:lnTo>
                    <a:pt x="418" y="919"/>
                  </a:lnTo>
                  <a:lnTo>
                    <a:pt x="440" y="874"/>
                  </a:lnTo>
                  <a:close/>
                  <a:moveTo>
                    <a:pt x="440" y="978"/>
                  </a:moveTo>
                  <a:lnTo>
                    <a:pt x="482" y="963"/>
                  </a:lnTo>
                  <a:cubicBezTo>
                    <a:pt x="490" y="973"/>
                    <a:pt x="497" y="983"/>
                    <a:pt x="504" y="993"/>
                  </a:cubicBezTo>
                  <a:lnTo>
                    <a:pt x="482" y="1038"/>
                  </a:lnTo>
                  <a:lnTo>
                    <a:pt x="482" y="1038"/>
                  </a:lnTo>
                  <a:lnTo>
                    <a:pt x="440" y="1054"/>
                  </a:lnTo>
                  <a:lnTo>
                    <a:pt x="418" y="1024"/>
                  </a:lnTo>
                  <a:cubicBezTo>
                    <a:pt x="426" y="1009"/>
                    <a:pt x="433" y="993"/>
                    <a:pt x="440" y="978"/>
                  </a:cubicBezTo>
                  <a:close/>
                  <a:moveTo>
                    <a:pt x="440" y="1083"/>
                  </a:moveTo>
                  <a:lnTo>
                    <a:pt x="482" y="1068"/>
                  </a:lnTo>
                  <a:cubicBezTo>
                    <a:pt x="490" y="1078"/>
                    <a:pt x="497" y="1088"/>
                    <a:pt x="504" y="1098"/>
                  </a:cubicBezTo>
                  <a:lnTo>
                    <a:pt x="482" y="1143"/>
                  </a:lnTo>
                  <a:lnTo>
                    <a:pt x="440" y="1159"/>
                  </a:lnTo>
                  <a:lnTo>
                    <a:pt x="418" y="1129"/>
                  </a:lnTo>
                  <a:lnTo>
                    <a:pt x="440" y="1083"/>
                  </a:lnTo>
                  <a:close/>
                  <a:moveTo>
                    <a:pt x="301" y="1207"/>
                  </a:moveTo>
                  <a:lnTo>
                    <a:pt x="258" y="1223"/>
                  </a:lnTo>
                  <a:lnTo>
                    <a:pt x="236" y="1193"/>
                  </a:lnTo>
                  <a:lnTo>
                    <a:pt x="258" y="1147"/>
                  </a:lnTo>
                  <a:lnTo>
                    <a:pt x="301" y="1132"/>
                  </a:lnTo>
                  <a:cubicBezTo>
                    <a:pt x="309" y="1142"/>
                    <a:pt x="316" y="1152"/>
                    <a:pt x="323" y="1162"/>
                  </a:cubicBezTo>
                  <a:lnTo>
                    <a:pt x="301" y="1207"/>
                  </a:lnTo>
                  <a:close/>
                  <a:moveTo>
                    <a:pt x="349" y="958"/>
                  </a:moveTo>
                  <a:lnTo>
                    <a:pt x="393" y="943"/>
                  </a:lnTo>
                  <a:lnTo>
                    <a:pt x="414" y="973"/>
                  </a:lnTo>
                  <a:lnTo>
                    <a:pt x="407" y="988"/>
                  </a:lnTo>
                  <a:lnTo>
                    <a:pt x="393" y="1018"/>
                  </a:lnTo>
                  <a:lnTo>
                    <a:pt x="349" y="1033"/>
                  </a:lnTo>
                  <a:cubicBezTo>
                    <a:pt x="342" y="1023"/>
                    <a:pt x="334" y="1013"/>
                    <a:pt x="327" y="1003"/>
                  </a:cubicBezTo>
                  <a:lnTo>
                    <a:pt x="349" y="958"/>
                  </a:lnTo>
                  <a:close/>
                  <a:moveTo>
                    <a:pt x="349" y="1063"/>
                  </a:moveTo>
                  <a:lnTo>
                    <a:pt x="393" y="1048"/>
                  </a:lnTo>
                  <a:lnTo>
                    <a:pt x="414" y="1078"/>
                  </a:lnTo>
                  <a:lnTo>
                    <a:pt x="393" y="1123"/>
                  </a:lnTo>
                  <a:lnTo>
                    <a:pt x="349" y="1138"/>
                  </a:lnTo>
                  <a:lnTo>
                    <a:pt x="327" y="1108"/>
                  </a:lnTo>
                  <a:lnTo>
                    <a:pt x="349" y="1063"/>
                  </a:lnTo>
                  <a:close/>
                  <a:moveTo>
                    <a:pt x="349" y="1168"/>
                  </a:moveTo>
                  <a:lnTo>
                    <a:pt x="393" y="1153"/>
                  </a:lnTo>
                  <a:lnTo>
                    <a:pt x="414" y="1183"/>
                  </a:lnTo>
                  <a:cubicBezTo>
                    <a:pt x="407" y="1198"/>
                    <a:pt x="400" y="1213"/>
                    <a:pt x="393" y="1228"/>
                  </a:cubicBezTo>
                  <a:lnTo>
                    <a:pt x="349" y="1243"/>
                  </a:lnTo>
                  <a:lnTo>
                    <a:pt x="327" y="1213"/>
                  </a:lnTo>
                  <a:cubicBezTo>
                    <a:pt x="334" y="1198"/>
                    <a:pt x="342" y="1183"/>
                    <a:pt x="349" y="1168"/>
                  </a:cubicBezTo>
                  <a:close/>
                  <a:moveTo>
                    <a:pt x="301" y="1102"/>
                  </a:moveTo>
                  <a:lnTo>
                    <a:pt x="301" y="1102"/>
                  </a:lnTo>
                  <a:lnTo>
                    <a:pt x="258" y="1118"/>
                  </a:lnTo>
                  <a:lnTo>
                    <a:pt x="236" y="1088"/>
                  </a:lnTo>
                  <a:cubicBezTo>
                    <a:pt x="243" y="1073"/>
                    <a:pt x="251" y="1058"/>
                    <a:pt x="258" y="1042"/>
                  </a:cubicBezTo>
                  <a:lnTo>
                    <a:pt x="301" y="1027"/>
                  </a:lnTo>
                  <a:cubicBezTo>
                    <a:pt x="309" y="1037"/>
                    <a:pt x="316" y="1047"/>
                    <a:pt x="323" y="1057"/>
                  </a:cubicBezTo>
                  <a:lnTo>
                    <a:pt x="301" y="1102"/>
                  </a:lnTo>
                  <a:close/>
                  <a:moveTo>
                    <a:pt x="258" y="937"/>
                  </a:moveTo>
                  <a:lnTo>
                    <a:pt x="301" y="922"/>
                  </a:lnTo>
                  <a:lnTo>
                    <a:pt x="323" y="952"/>
                  </a:lnTo>
                  <a:lnTo>
                    <a:pt x="301" y="997"/>
                  </a:lnTo>
                  <a:lnTo>
                    <a:pt x="258" y="1013"/>
                  </a:lnTo>
                  <a:lnTo>
                    <a:pt x="236" y="983"/>
                  </a:lnTo>
                  <a:lnTo>
                    <a:pt x="258" y="937"/>
                  </a:lnTo>
                  <a:close/>
                  <a:moveTo>
                    <a:pt x="167" y="1022"/>
                  </a:moveTo>
                  <a:lnTo>
                    <a:pt x="210" y="1007"/>
                  </a:lnTo>
                  <a:lnTo>
                    <a:pt x="232" y="1037"/>
                  </a:lnTo>
                  <a:lnTo>
                    <a:pt x="225" y="1053"/>
                  </a:lnTo>
                  <a:lnTo>
                    <a:pt x="210" y="1082"/>
                  </a:lnTo>
                  <a:lnTo>
                    <a:pt x="167" y="1097"/>
                  </a:lnTo>
                  <a:cubicBezTo>
                    <a:pt x="160" y="1087"/>
                    <a:pt x="152" y="1077"/>
                    <a:pt x="145" y="1067"/>
                  </a:cubicBezTo>
                  <a:lnTo>
                    <a:pt x="167" y="1022"/>
                  </a:lnTo>
                  <a:close/>
                  <a:moveTo>
                    <a:pt x="167" y="1127"/>
                  </a:moveTo>
                  <a:lnTo>
                    <a:pt x="210" y="1112"/>
                  </a:lnTo>
                  <a:lnTo>
                    <a:pt x="232" y="1142"/>
                  </a:lnTo>
                  <a:lnTo>
                    <a:pt x="210" y="1187"/>
                  </a:lnTo>
                  <a:lnTo>
                    <a:pt x="167" y="1202"/>
                  </a:lnTo>
                  <a:lnTo>
                    <a:pt x="145" y="1172"/>
                  </a:lnTo>
                  <a:lnTo>
                    <a:pt x="167" y="1127"/>
                  </a:lnTo>
                  <a:close/>
                  <a:moveTo>
                    <a:pt x="167" y="1232"/>
                  </a:moveTo>
                  <a:lnTo>
                    <a:pt x="210" y="1217"/>
                  </a:lnTo>
                  <a:lnTo>
                    <a:pt x="232" y="1247"/>
                  </a:lnTo>
                  <a:cubicBezTo>
                    <a:pt x="225" y="1262"/>
                    <a:pt x="218" y="1277"/>
                    <a:pt x="210" y="1292"/>
                  </a:cubicBezTo>
                  <a:lnTo>
                    <a:pt x="167" y="1307"/>
                  </a:lnTo>
                  <a:lnTo>
                    <a:pt x="145" y="1277"/>
                  </a:lnTo>
                  <a:cubicBezTo>
                    <a:pt x="152" y="1262"/>
                    <a:pt x="160" y="1247"/>
                    <a:pt x="167" y="1232"/>
                  </a:cubicBezTo>
                  <a:close/>
                  <a:moveTo>
                    <a:pt x="76" y="1001"/>
                  </a:moveTo>
                  <a:lnTo>
                    <a:pt x="119" y="986"/>
                  </a:lnTo>
                  <a:lnTo>
                    <a:pt x="141" y="1016"/>
                  </a:lnTo>
                  <a:lnTo>
                    <a:pt x="119" y="1061"/>
                  </a:lnTo>
                  <a:lnTo>
                    <a:pt x="76" y="1077"/>
                  </a:lnTo>
                  <a:lnTo>
                    <a:pt x="54" y="1047"/>
                  </a:lnTo>
                  <a:lnTo>
                    <a:pt x="76" y="1001"/>
                  </a:lnTo>
                  <a:close/>
                  <a:moveTo>
                    <a:pt x="76" y="1107"/>
                  </a:moveTo>
                  <a:lnTo>
                    <a:pt x="119" y="1091"/>
                  </a:lnTo>
                  <a:cubicBezTo>
                    <a:pt x="127" y="1101"/>
                    <a:pt x="134" y="1111"/>
                    <a:pt x="141" y="1121"/>
                  </a:cubicBezTo>
                  <a:lnTo>
                    <a:pt x="119" y="1166"/>
                  </a:lnTo>
                  <a:lnTo>
                    <a:pt x="119" y="1166"/>
                  </a:lnTo>
                  <a:lnTo>
                    <a:pt x="76" y="1182"/>
                  </a:lnTo>
                  <a:lnTo>
                    <a:pt x="54" y="1152"/>
                  </a:lnTo>
                  <a:cubicBezTo>
                    <a:pt x="62" y="1137"/>
                    <a:pt x="69" y="1122"/>
                    <a:pt x="76" y="1107"/>
                  </a:cubicBezTo>
                  <a:close/>
                  <a:moveTo>
                    <a:pt x="76" y="1212"/>
                  </a:moveTo>
                  <a:lnTo>
                    <a:pt x="119" y="1196"/>
                  </a:lnTo>
                  <a:cubicBezTo>
                    <a:pt x="127" y="1206"/>
                    <a:pt x="134" y="1216"/>
                    <a:pt x="141" y="1226"/>
                  </a:cubicBezTo>
                  <a:lnTo>
                    <a:pt x="119" y="1271"/>
                  </a:lnTo>
                  <a:lnTo>
                    <a:pt x="76" y="1287"/>
                  </a:lnTo>
                  <a:lnTo>
                    <a:pt x="54" y="1257"/>
                  </a:lnTo>
                  <a:lnTo>
                    <a:pt x="76" y="1212"/>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 name="Freeform 4"/>
            <p:cNvSpPr>
              <a:spLocks noChangeArrowheads="1"/>
            </p:cNvSpPr>
            <p:nvPr/>
          </p:nvSpPr>
          <p:spPr bwMode="auto">
            <a:xfrm>
              <a:off x="4362450" y="3079750"/>
              <a:ext cx="1597025" cy="733425"/>
            </a:xfrm>
            <a:custGeom>
              <a:avLst/>
              <a:gdLst>
                <a:gd name="T0" fmla="*/ 4434 w 4435"/>
                <a:gd name="T1" fmla="*/ 948 h 2038"/>
                <a:gd name="T2" fmla="*/ 1357 w 4435"/>
                <a:gd name="T3" fmla="*/ 2037 h 2038"/>
                <a:gd name="T4" fmla="*/ 0 w 4435"/>
                <a:gd name="T5" fmla="*/ 1034 h 2038"/>
                <a:gd name="T6" fmla="*/ 3061 w 4435"/>
                <a:gd name="T7" fmla="*/ 0 h 2038"/>
                <a:gd name="T8" fmla="*/ 4434 w 4435"/>
                <a:gd name="T9" fmla="*/ 948 h 2038"/>
              </a:gdLst>
              <a:ahLst/>
              <a:cxnLst>
                <a:cxn ang="0">
                  <a:pos x="T0" y="T1"/>
                </a:cxn>
                <a:cxn ang="0">
                  <a:pos x="T2" y="T3"/>
                </a:cxn>
                <a:cxn ang="0">
                  <a:pos x="T4" y="T5"/>
                </a:cxn>
                <a:cxn ang="0">
                  <a:pos x="T6" y="T7"/>
                </a:cxn>
                <a:cxn ang="0">
                  <a:pos x="T8" y="T9"/>
                </a:cxn>
              </a:cxnLst>
              <a:rect l="0" t="0" r="r" b="b"/>
              <a:pathLst>
                <a:path w="4435" h="2038">
                  <a:moveTo>
                    <a:pt x="4434" y="948"/>
                  </a:moveTo>
                  <a:lnTo>
                    <a:pt x="1357" y="2037"/>
                  </a:lnTo>
                  <a:lnTo>
                    <a:pt x="0" y="1034"/>
                  </a:lnTo>
                  <a:lnTo>
                    <a:pt x="3061" y="0"/>
                  </a:lnTo>
                  <a:lnTo>
                    <a:pt x="4434" y="948"/>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 name="Freeform 5"/>
            <p:cNvSpPr>
              <a:spLocks noChangeArrowheads="1"/>
            </p:cNvSpPr>
            <p:nvPr/>
          </p:nvSpPr>
          <p:spPr bwMode="auto">
            <a:xfrm>
              <a:off x="4935538" y="3811588"/>
              <a:ext cx="33337" cy="34925"/>
            </a:xfrm>
            <a:custGeom>
              <a:avLst/>
              <a:gdLst>
                <a:gd name="T0" fmla="*/ 68 w 91"/>
                <a:gd name="T1" fmla="*/ 0 h 95"/>
                <a:gd name="T2" fmla="*/ 23 w 91"/>
                <a:gd name="T3" fmla="*/ 16 h 95"/>
                <a:gd name="T4" fmla="*/ 0 w 91"/>
                <a:gd name="T5" fmla="*/ 63 h 95"/>
                <a:gd name="T6" fmla="*/ 23 w 91"/>
                <a:gd name="T7" fmla="*/ 94 h 95"/>
                <a:gd name="T8" fmla="*/ 68 w 91"/>
                <a:gd name="T9" fmla="*/ 79 h 95"/>
                <a:gd name="T10" fmla="*/ 90 w 91"/>
                <a:gd name="T11" fmla="*/ 32 h 95"/>
                <a:gd name="T12" fmla="*/ 68 w 91"/>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91" h="95">
                  <a:moveTo>
                    <a:pt x="68" y="0"/>
                  </a:moveTo>
                  <a:lnTo>
                    <a:pt x="23" y="16"/>
                  </a:lnTo>
                  <a:lnTo>
                    <a:pt x="0" y="63"/>
                  </a:lnTo>
                  <a:lnTo>
                    <a:pt x="23" y="94"/>
                  </a:lnTo>
                  <a:lnTo>
                    <a:pt x="68" y="79"/>
                  </a:lnTo>
                  <a:lnTo>
                    <a:pt x="90" y="32"/>
                  </a:lnTo>
                  <a:lnTo>
                    <a:pt x="68" y="0"/>
                  </a:lnTo>
                </a:path>
              </a:pathLst>
            </a:custGeom>
            <a:solidFill>
              <a:srgbClr val="75BD4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 name="Freeform 6"/>
            <p:cNvSpPr>
              <a:spLocks noChangeArrowheads="1"/>
            </p:cNvSpPr>
            <p:nvPr/>
          </p:nvSpPr>
          <p:spPr bwMode="auto">
            <a:xfrm>
              <a:off x="4362450" y="3452813"/>
              <a:ext cx="488950" cy="533400"/>
            </a:xfrm>
            <a:custGeom>
              <a:avLst/>
              <a:gdLst>
                <a:gd name="T0" fmla="*/ 1357 w 1358"/>
                <a:gd name="T1" fmla="*/ 1479 h 1480"/>
                <a:gd name="T2" fmla="*/ 0 w 1358"/>
                <a:gd name="T3" fmla="*/ 475 h 1480"/>
                <a:gd name="T4" fmla="*/ 0 w 1358"/>
                <a:gd name="T5" fmla="*/ 0 h 1480"/>
                <a:gd name="T6" fmla="*/ 1357 w 1358"/>
                <a:gd name="T7" fmla="*/ 1003 h 1480"/>
                <a:gd name="T8" fmla="*/ 1357 w 1358"/>
                <a:gd name="T9" fmla="*/ 1479 h 1480"/>
              </a:gdLst>
              <a:ahLst/>
              <a:cxnLst>
                <a:cxn ang="0">
                  <a:pos x="T0" y="T1"/>
                </a:cxn>
                <a:cxn ang="0">
                  <a:pos x="T2" y="T3"/>
                </a:cxn>
                <a:cxn ang="0">
                  <a:pos x="T4" y="T5"/>
                </a:cxn>
                <a:cxn ang="0">
                  <a:pos x="T6" y="T7"/>
                </a:cxn>
                <a:cxn ang="0">
                  <a:pos x="T8" y="T9"/>
                </a:cxn>
              </a:cxnLst>
              <a:rect l="0" t="0" r="r" b="b"/>
              <a:pathLst>
                <a:path w="1358" h="1480">
                  <a:moveTo>
                    <a:pt x="1357" y="1479"/>
                  </a:moveTo>
                  <a:lnTo>
                    <a:pt x="0" y="475"/>
                  </a:lnTo>
                  <a:lnTo>
                    <a:pt x="0" y="0"/>
                  </a:lnTo>
                  <a:lnTo>
                    <a:pt x="1357" y="1003"/>
                  </a:lnTo>
                  <a:lnTo>
                    <a:pt x="1357" y="1479"/>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 name="Freeform 7"/>
            <p:cNvSpPr>
              <a:spLocks noChangeArrowheads="1"/>
            </p:cNvSpPr>
            <p:nvPr/>
          </p:nvSpPr>
          <p:spPr bwMode="auto">
            <a:xfrm>
              <a:off x="4881563" y="3579813"/>
              <a:ext cx="1055687" cy="379412"/>
            </a:xfrm>
            <a:custGeom>
              <a:avLst/>
              <a:gdLst>
                <a:gd name="T0" fmla="*/ 2903 w 2932"/>
                <a:gd name="T1" fmla="*/ 0 h 1055"/>
                <a:gd name="T2" fmla="*/ 4 w 2932"/>
                <a:gd name="T3" fmla="*/ 1025 h 1055"/>
                <a:gd name="T4" fmla="*/ 0 w 2932"/>
                <a:gd name="T5" fmla="*/ 1054 h 1055"/>
                <a:gd name="T6" fmla="*/ 2931 w 2932"/>
                <a:gd name="T7" fmla="*/ 17 h 1055"/>
                <a:gd name="T8" fmla="*/ 2903 w 2932"/>
                <a:gd name="T9" fmla="*/ 0 h 1055"/>
              </a:gdLst>
              <a:ahLst/>
              <a:cxnLst>
                <a:cxn ang="0">
                  <a:pos x="T0" y="T1"/>
                </a:cxn>
                <a:cxn ang="0">
                  <a:pos x="T2" y="T3"/>
                </a:cxn>
                <a:cxn ang="0">
                  <a:pos x="T4" y="T5"/>
                </a:cxn>
                <a:cxn ang="0">
                  <a:pos x="T6" y="T7"/>
                </a:cxn>
                <a:cxn ang="0">
                  <a:pos x="T8" y="T9"/>
                </a:cxn>
              </a:cxnLst>
              <a:rect l="0" t="0" r="r" b="b"/>
              <a:pathLst>
                <a:path w="2932" h="1055">
                  <a:moveTo>
                    <a:pt x="2903" y="0"/>
                  </a:moveTo>
                  <a:lnTo>
                    <a:pt x="4" y="1025"/>
                  </a:lnTo>
                  <a:cubicBezTo>
                    <a:pt x="1" y="1044"/>
                    <a:pt x="0" y="1054"/>
                    <a:pt x="0" y="1054"/>
                  </a:cubicBezTo>
                  <a:lnTo>
                    <a:pt x="2931" y="17"/>
                  </a:lnTo>
                  <a:lnTo>
                    <a:pt x="290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 name="Freeform 8"/>
            <p:cNvSpPr>
              <a:spLocks noChangeArrowheads="1"/>
            </p:cNvSpPr>
            <p:nvPr/>
          </p:nvSpPr>
          <p:spPr bwMode="auto">
            <a:xfrm>
              <a:off x="5207000" y="3548063"/>
              <a:ext cx="412750" cy="180975"/>
            </a:xfrm>
            <a:custGeom>
              <a:avLst/>
              <a:gdLst>
                <a:gd name="T0" fmla="*/ 0 w 1147"/>
                <a:gd name="T1" fmla="*/ 401 h 503"/>
                <a:gd name="T2" fmla="*/ 121 w 1147"/>
                <a:gd name="T3" fmla="*/ 502 h 503"/>
                <a:gd name="T4" fmla="*/ 1014 w 1147"/>
                <a:gd name="T5" fmla="*/ 190 h 503"/>
                <a:gd name="T6" fmla="*/ 1146 w 1147"/>
                <a:gd name="T7" fmla="*/ 0 h 503"/>
                <a:gd name="T8" fmla="*/ 0 w 1147"/>
                <a:gd name="T9" fmla="*/ 401 h 503"/>
              </a:gdLst>
              <a:ahLst/>
              <a:cxnLst>
                <a:cxn ang="0">
                  <a:pos x="T0" y="T1"/>
                </a:cxn>
                <a:cxn ang="0">
                  <a:pos x="T2" y="T3"/>
                </a:cxn>
                <a:cxn ang="0">
                  <a:pos x="T4" y="T5"/>
                </a:cxn>
                <a:cxn ang="0">
                  <a:pos x="T6" y="T7"/>
                </a:cxn>
                <a:cxn ang="0">
                  <a:pos x="T8" y="T9"/>
                </a:cxn>
              </a:cxnLst>
              <a:rect l="0" t="0" r="r" b="b"/>
              <a:pathLst>
                <a:path w="1147" h="503">
                  <a:moveTo>
                    <a:pt x="0" y="401"/>
                  </a:moveTo>
                  <a:lnTo>
                    <a:pt x="121" y="502"/>
                  </a:lnTo>
                  <a:lnTo>
                    <a:pt x="1014" y="190"/>
                  </a:lnTo>
                  <a:lnTo>
                    <a:pt x="1146" y="0"/>
                  </a:lnTo>
                  <a:lnTo>
                    <a:pt x="0" y="401"/>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 name="Freeform 9"/>
            <p:cNvSpPr>
              <a:spLocks noChangeArrowheads="1"/>
            </p:cNvSpPr>
            <p:nvPr/>
          </p:nvSpPr>
          <p:spPr bwMode="auto">
            <a:xfrm>
              <a:off x="5210175" y="3779838"/>
              <a:ext cx="39688" cy="58737"/>
            </a:xfrm>
            <a:custGeom>
              <a:avLst/>
              <a:gdLst>
                <a:gd name="T0" fmla="*/ 0 w 111"/>
                <a:gd name="T1" fmla="*/ 146 h 165"/>
                <a:gd name="T2" fmla="*/ 25 w 111"/>
                <a:gd name="T3" fmla="*/ 164 h 165"/>
                <a:gd name="T4" fmla="*/ 110 w 111"/>
                <a:gd name="T5" fmla="*/ 0 h 165"/>
                <a:gd name="T6" fmla="*/ 0 w 111"/>
                <a:gd name="T7" fmla="*/ 146 h 165"/>
              </a:gdLst>
              <a:ahLst/>
              <a:cxnLst>
                <a:cxn ang="0">
                  <a:pos x="T0" y="T1"/>
                </a:cxn>
                <a:cxn ang="0">
                  <a:pos x="T2" y="T3"/>
                </a:cxn>
                <a:cxn ang="0">
                  <a:pos x="T4" y="T5"/>
                </a:cxn>
                <a:cxn ang="0">
                  <a:pos x="T6" y="T7"/>
                </a:cxn>
              </a:cxnLst>
              <a:rect l="0" t="0" r="r" b="b"/>
              <a:pathLst>
                <a:path w="111" h="165">
                  <a:moveTo>
                    <a:pt x="0" y="146"/>
                  </a:moveTo>
                  <a:lnTo>
                    <a:pt x="25" y="164"/>
                  </a:lnTo>
                  <a:lnTo>
                    <a:pt x="110" y="0"/>
                  </a:lnTo>
                  <a:lnTo>
                    <a:pt x="0" y="146"/>
                  </a:lnTo>
                </a:path>
              </a:pathLst>
            </a:custGeom>
            <a:solidFill>
              <a:srgbClr val="BABDB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 name="Freeform 10"/>
            <p:cNvSpPr>
              <a:spLocks noChangeArrowheads="1"/>
            </p:cNvSpPr>
            <p:nvPr/>
          </p:nvSpPr>
          <p:spPr bwMode="auto">
            <a:xfrm>
              <a:off x="5216525" y="3670300"/>
              <a:ext cx="395288" cy="173038"/>
            </a:xfrm>
            <a:custGeom>
              <a:avLst/>
              <a:gdLst>
                <a:gd name="T0" fmla="*/ 0 w 1096"/>
                <a:gd name="T1" fmla="*/ 480 h 481"/>
                <a:gd name="T2" fmla="*/ 91 w 1096"/>
                <a:gd name="T3" fmla="*/ 305 h 481"/>
                <a:gd name="T4" fmla="*/ 963 w 1096"/>
                <a:gd name="T5" fmla="*/ 0 h 481"/>
                <a:gd name="T6" fmla="*/ 1095 w 1096"/>
                <a:gd name="T7" fmla="*/ 108 h 481"/>
                <a:gd name="T8" fmla="*/ 0 w 1096"/>
                <a:gd name="T9" fmla="*/ 480 h 481"/>
              </a:gdLst>
              <a:ahLst/>
              <a:cxnLst>
                <a:cxn ang="0">
                  <a:pos x="T0" y="T1"/>
                </a:cxn>
                <a:cxn ang="0">
                  <a:pos x="T2" y="T3"/>
                </a:cxn>
                <a:cxn ang="0">
                  <a:pos x="T4" y="T5"/>
                </a:cxn>
                <a:cxn ang="0">
                  <a:pos x="T6" y="T7"/>
                </a:cxn>
                <a:cxn ang="0">
                  <a:pos x="T8" y="T9"/>
                </a:cxn>
              </a:cxnLst>
              <a:rect l="0" t="0" r="r" b="b"/>
              <a:pathLst>
                <a:path w="1096" h="481">
                  <a:moveTo>
                    <a:pt x="0" y="480"/>
                  </a:moveTo>
                  <a:lnTo>
                    <a:pt x="91" y="305"/>
                  </a:lnTo>
                  <a:lnTo>
                    <a:pt x="963" y="0"/>
                  </a:lnTo>
                  <a:lnTo>
                    <a:pt x="1095" y="108"/>
                  </a:lnTo>
                  <a:lnTo>
                    <a:pt x="0" y="48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 name="Freeform 11"/>
            <p:cNvSpPr>
              <a:spLocks noChangeArrowheads="1"/>
            </p:cNvSpPr>
            <p:nvPr/>
          </p:nvSpPr>
          <p:spPr bwMode="auto">
            <a:xfrm>
              <a:off x="5927725" y="3443288"/>
              <a:ext cx="15875" cy="142875"/>
            </a:xfrm>
            <a:custGeom>
              <a:avLst/>
              <a:gdLst>
                <a:gd name="T0" fmla="*/ 28 w 43"/>
                <a:gd name="T1" fmla="*/ 394 h 395"/>
                <a:gd name="T2" fmla="*/ 42 w 43"/>
                <a:gd name="T3" fmla="*/ 200 h 395"/>
                <a:gd name="T4" fmla="*/ 28 w 43"/>
                <a:gd name="T5" fmla="*/ 0 h 395"/>
                <a:gd name="T6" fmla="*/ 3 w 43"/>
                <a:gd name="T7" fmla="*/ 9 h 395"/>
                <a:gd name="T8" fmla="*/ 14 w 43"/>
                <a:gd name="T9" fmla="*/ 183 h 395"/>
                <a:gd name="T10" fmla="*/ 0 w 43"/>
                <a:gd name="T11" fmla="*/ 377 h 395"/>
                <a:gd name="T12" fmla="*/ 28 w 43"/>
                <a:gd name="T13" fmla="*/ 394 h 395"/>
              </a:gdLst>
              <a:ahLst/>
              <a:cxnLst>
                <a:cxn ang="0">
                  <a:pos x="T0" y="T1"/>
                </a:cxn>
                <a:cxn ang="0">
                  <a:pos x="T2" y="T3"/>
                </a:cxn>
                <a:cxn ang="0">
                  <a:pos x="T4" y="T5"/>
                </a:cxn>
                <a:cxn ang="0">
                  <a:pos x="T6" y="T7"/>
                </a:cxn>
                <a:cxn ang="0">
                  <a:pos x="T8" y="T9"/>
                </a:cxn>
                <a:cxn ang="0">
                  <a:pos x="T10" y="T11"/>
                </a:cxn>
                <a:cxn ang="0">
                  <a:pos x="T12" y="T13"/>
                </a:cxn>
              </a:cxnLst>
              <a:rect l="0" t="0" r="r" b="b"/>
              <a:pathLst>
                <a:path w="43" h="395">
                  <a:moveTo>
                    <a:pt x="28" y="394"/>
                  </a:moveTo>
                  <a:cubicBezTo>
                    <a:pt x="28" y="394"/>
                    <a:pt x="42" y="314"/>
                    <a:pt x="42" y="200"/>
                  </a:cubicBezTo>
                  <a:cubicBezTo>
                    <a:pt x="42" y="86"/>
                    <a:pt x="28" y="0"/>
                    <a:pt x="28" y="0"/>
                  </a:cubicBezTo>
                  <a:lnTo>
                    <a:pt x="3" y="9"/>
                  </a:lnTo>
                  <a:cubicBezTo>
                    <a:pt x="7" y="42"/>
                    <a:pt x="14" y="106"/>
                    <a:pt x="14" y="183"/>
                  </a:cubicBezTo>
                  <a:cubicBezTo>
                    <a:pt x="14" y="297"/>
                    <a:pt x="0" y="377"/>
                    <a:pt x="0" y="377"/>
                  </a:cubicBezTo>
                  <a:lnTo>
                    <a:pt x="28" y="39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36" name="Group 35"/>
          <p:cNvGrpSpPr>
            <a:grpSpLocks noChangeAspect="1"/>
          </p:cNvGrpSpPr>
          <p:nvPr/>
        </p:nvGrpSpPr>
        <p:grpSpPr>
          <a:xfrm>
            <a:off x="2285406" y="2667047"/>
            <a:ext cx="822421" cy="463221"/>
            <a:chOff x="4362450" y="3070225"/>
            <a:chExt cx="1606550" cy="904875"/>
          </a:xfrm>
        </p:grpSpPr>
        <p:sp>
          <p:nvSpPr>
            <p:cNvPr id="37" name="Freeform 1"/>
            <p:cNvSpPr>
              <a:spLocks noChangeArrowheads="1"/>
            </p:cNvSpPr>
            <p:nvPr/>
          </p:nvSpPr>
          <p:spPr bwMode="auto">
            <a:xfrm>
              <a:off x="4851400" y="3411538"/>
              <a:ext cx="1117600" cy="563562"/>
            </a:xfrm>
            <a:custGeom>
              <a:avLst/>
              <a:gdLst>
                <a:gd name="T0" fmla="*/ 0 w 3106"/>
                <a:gd name="T1" fmla="*/ 1565 h 1566"/>
                <a:gd name="T2" fmla="*/ 0 w 3106"/>
                <a:gd name="T3" fmla="*/ 1089 h 1566"/>
                <a:gd name="T4" fmla="*/ 3077 w 3106"/>
                <a:gd name="T5" fmla="*/ 0 h 1566"/>
                <a:gd name="T6" fmla="*/ 3105 w 3106"/>
                <a:gd name="T7" fmla="*/ 245 h 1566"/>
                <a:gd name="T8" fmla="*/ 3077 w 3106"/>
                <a:gd name="T9" fmla="*/ 475 h 1566"/>
                <a:gd name="T10" fmla="*/ 0 w 3106"/>
                <a:gd name="T11" fmla="*/ 1565 h 1566"/>
              </a:gdLst>
              <a:ahLst/>
              <a:cxnLst>
                <a:cxn ang="0">
                  <a:pos x="T0" y="T1"/>
                </a:cxn>
                <a:cxn ang="0">
                  <a:pos x="T2" y="T3"/>
                </a:cxn>
                <a:cxn ang="0">
                  <a:pos x="T4" y="T5"/>
                </a:cxn>
                <a:cxn ang="0">
                  <a:pos x="T6" y="T7"/>
                </a:cxn>
                <a:cxn ang="0">
                  <a:pos x="T8" y="T9"/>
                </a:cxn>
                <a:cxn ang="0">
                  <a:pos x="T10" y="T11"/>
                </a:cxn>
              </a:cxnLst>
              <a:rect l="0" t="0" r="r" b="b"/>
              <a:pathLst>
                <a:path w="3106" h="1566">
                  <a:moveTo>
                    <a:pt x="0" y="1565"/>
                  </a:moveTo>
                  <a:lnTo>
                    <a:pt x="0" y="1089"/>
                  </a:lnTo>
                  <a:lnTo>
                    <a:pt x="3077" y="0"/>
                  </a:lnTo>
                  <a:cubicBezTo>
                    <a:pt x="3077" y="0"/>
                    <a:pt x="3105" y="125"/>
                    <a:pt x="3105" y="245"/>
                  </a:cubicBezTo>
                  <a:cubicBezTo>
                    <a:pt x="3105" y="365"/>
                    <a:pt x="3077" y="475"/>
                    <a:pt x="3077" y="475"/>
                  </a:cubicBezTo>
                  <a:lnTo>
                    <a:pt x="0" y="1565"/>
                  </a:lnTo>
                </a:path>
              </a:pathLst>
            </a:custGeom>
            <a:solidFill>
              <a:srgbClr val="D3D3D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2"/>
            <p:cNvSpPr>
              <a:spLocks noChangeArrowheads="1"/>
            </p:cNvSpPr>
            <p:nvPr/>
          </p:nvSpPr>
          <p:spPr bwMode="auto">
            <a:xfrm>
              <a:off x="4979988" y="3467100"/>
              <a:ext cx="865187" cy="444500"/>
            </a:xfrm>
            <a:custGeom>
              <a:avLst/>
              <a:gdLst>
                <a:gd name="T0" fmla="*/ 24 w 2404"/>
                <a:gd name="T1" fmla="*/ 1235 h 1236"/>
                <a:gd name="T2" fmla="*/ 2388 w 2404"/>
                <a:gd name="T3" fmla="*/ 399 h 1236"/>
                <a:gd name="T4" fmla="*/ 2316 w 2404"/>
                <a:gd name="T5" fmla="*/ 324 h 1236"/>
                <a:gd name="T6" fmla="*/ 2316 w 2404"/>
                <a:gd name="T7" fmla="*/ 180 h 1236"/>
                <a:gd name="T8" fmla="*/ 2403 w 2404"/>
                <a:gd name="T9" fmla="*/ 0 h 1236"/>
                <a:gd name="T10" fmla="*/ 0 w 2404"/>
                <a:gd name="T11" fmla="*/ 851 h 1236"/>
                <a:gd name="T12" fmla="*/ 114 w 2404"/>
                <a:gd name="T13" fmla="*/ 967 h 1236"/>
                <a:gd name="T14" fmla="*/ 114 w 2404"/>
                <a:gd name="T15" fmla="*/ 1092 h 1236"/>
                <a:gd name="T16" fmla="*/ 24 w 2404"/>
                <a:gd name="T17" fmla="*/ 123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4" h="1236">
                  <a:moveTo>
                    <a:pt x="24" y="1235"/>
                  </a:moveTo>
                  <a:lnTo>
                    <a:pt x="2388" y="399"/>
                  </a:lnTo>
                  <a:lnTo>
                    <a:pt x="2316" y="324"/>
                  </a:lnTo>
                  <a:lnTo>
                    <a:pt x="2316" y="180"/>
                  </a:lnTo>
                  <a:lnTo>
                    <a:pt x="2403" y="0"/>
                  </a:lnTo>
                  <a:lnTo>
                    <a:pt x="0" y="851"/>
                  </a:lnTo>
                  <a:lnTo>
                    <a:pt x="114" y="967"/>
                  </a:lnTo>
                  <a:lnTo>
                    <a:pt x="114" y="1092"/>
                  </a:lnTo>
                  <a:lnTo>
                    <a:pt x="24" y="1235"/>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3"/>
            <p:cNvSpPr>
              <a:spLocks noChangeArrowheads="1"/>
            </p:cNvSpPr>
            <p:nvPr/>
          </p:nvSpPr>
          <p:spPr bwMode="auto">
            <a:xfrm>
              <a:off x="4362450" y="3070225"/>
              <a:ext cx="1597025" cy="733425"/>
            </a:xfrm>
            <a:custGeom>
              <a:avLst/>
              <a:gdLst>
                <a:gd name="T0" fmla="*/ 4434 w 4435"/>
                <a:gd name="T1" fmla="*/ 948 h 2038"/>
                <a:gd name="T2" fmla="*/ 1357 w 4435"/>
                <a:gd name="T3" fmla="*/ 2037 h 2038"/>
                <a:gd name="T4" fmla="*/ 0 w 4435"/>
                <a:gd name="T5" fmla="*/ 1034 h 2038"/>
                <a:gd name="T6" fmla="*/ 3061 w 4435"/>
                <a:gd name="T7" fmla="*/ 0 h 2038"/>
                <a:gd name="T8" fmla="*/ 4434 w 4435"/>
                <a:gd name="T9" fmla="*/ 948 h 2038"/>
              </a:gdLst>
              <a:ahLst/>
              <a:cxnLst>
                <a:cxn ang="0">
                  <a:pos x="T0" y="T1"/>
                </a:cxn>
                <a:cxn ang="0">
                  <a:pos x="T2" y="T3"/>
                </a:cxn>
                <a:cxn ang="0">
                  <a:pos x="T4" y="T5"/>
                </a:cxn>
                <a:cxn ang="0">
                  <a:pos x="T6" y="T7"/>
                </a:cxn>
                <a:cxn ang="0">
                  <a:pos x="T8" y="T9"/>
                </a:cxn>
              </a:cxnLst>
              <a:rect l="0" t="0" r="r" b="b"/>
              <a:pathLst>
                <a:path w="4435" h="2038">
                  <a:moveTo>
                    <a:pt x="4434" y="948"/>
                  </a:moveTo>
                  <a:lnTo>
                    <a:pt x="1357" y="2037"/>
                  </a:lnTo>
                  <a:lnTo>
                    <a:pt x="0" y="1034"/>
                  </a:lnTo>
                  <a:lnTo>
                    <a:pt x="3061" y="0"/>
                  </a:lnTo>
                  <a:lnTo>
                    <a:pt x="4434" y="948"/>
                  </a:lnTo>
                </a:path>
              </a:pathLst>
            </a:custGeom>
            <a:solidFill>
              <a:srgbClr val="82828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4"/>
            <p:cNvSpPr>
              <a:spLocks noChangeArrowheads="1"/>
            </p:cNvSpPr>
            <p:nvPr/>
          </p:nvSpPr>
          <p:spPr bwMode="auto">
            <a:xfrm>
              <a:off x="4362450" y="3433995"/>
              <a:ext cx="488950" cy="533400"/>
            </a:xfrm>
            <a:custGeom>
              <a:avLst/>
              <a:gdLst>
                <a:gd name="T0" fmla="*/ 1357 w 1358"/>
                <a:gd name="T1" fmla="*/ 1479 h 1480"/>
                <a:gd name="T2" fmla="*/ 0 w 1358"/>
                <a:gd name="T3" fmla="*/ 476 h 1480"/>
                <a:gd name="T4" fmla="*/ 0 w 1358"/>
                <a:gd name="T5" fmla="*/ 0 h 1480"/>
                <a:gd name="T6" fmla="*/ 1357 w 1358"/>
                <a:gd name="T7" fmla="*/ 1003 h 1480"/>
                <a:gd name="T8" fmla="*/ 1357 w 1358"/>
                <a:gd name="T9" fmla="*/ 1479 h 1480"/>
              </a:gdLst>
              <a:ahLst/>
              <a:cxnLst>
                <a:cxn ang="0">
                  <a:pos x="T0" y="T1"/>
                </a:cxn>
                <a:cxn ang="0">
                  <a:pos x="T2" y="T3"/>
                </a:cxn>
                <a:cxn ang="0">
                  <a:pos x="T4" y="T5"/>
                </a:cxn>
                <a:cxn ang="0">
                  <a:pos x="T6" y="T7"/>
                </a:cxn>
                <a:cxn ang="0">
                  <a:pos x="T8" y="T9"/>
                </a:cxn>
              </a:cxnLst>
              <a:rect l="0" t="0" r="r" b="b"/>
              <a:pathLst>
                <a:path w="1358" h="1480">
                  <a:moveTo>
                    <a:pt x="1357" y="1479"/>
                  </a:moveTo>
                  <a:lnTo>
                    <a:pt x="0" y="476"/>
                  </a:lnTo>
                  <a:lnTo>
                    <a:pt x="0" y="0"/>
                  </a:lnTo>
                  <a:lnTo>
                    <a:pt x="1357" y="1003"/>
                  </a:lnTo>
                  <a:lnTo>
                    <a:pt x="1357" y="1479"/>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 name="Freeform 5"/>
            <p:cNvSpPr>
              <a:spLocks noChangeArrowheads="1"/>
            </p:cNvSpPr>
            <p:nvPr/>
          </p:nvSpPr>
          <p:spPr bwMode="auto">
            <a:xfrm>
              <a:off x="5805488" y="3467100"/>
              <a:ext cx="39687" cy="144463"/>
            </a:xfrm>
            <a:custGeom>
              <a:avLst/>
              <a:gdLst>
                <a:gd name="T0" fmla="*/ 71 w 110"/>
                <a:gd name="T1" fmla="*/ 11 h 400"/>
                <a:gd name="T2" fmla="*/ 0 w 110"/>
                <a:gd name="T3" fmla="*/ 166 h 400"/>
                <a:gd name="T4" fmla="*/ 0 w 110"/>
                <a:gd name="T5" fmla="*/ 309 h 400"/>
                <a:gd name="T6" fmla="*/ 66 w 110"/>
                <a:gd name="T7" fmla="*/ 382 h 400"/>
                <a:gd name="T8" fmla="*/ 94 w 110"/>
                <a:gd name="T9" fmla="*/ 399 h 400"/>
                <a:gd name="T10" fmla="*/ 22 w 110"/>
                <a:gd name="T11" fmla="*/ 324 h 400"/>
                <a:gd name="T12" fmla="*/ 22 w 110"/>
                <a:gd name="T13" fmla="*/ 180 h 400"/>
                <a:gd name="T14" fmla="*/ 109 w 110"/>
                <a:gd name="T15" fmla="*/ 0 h 400"/>
                <a:gd name="T16" fmla="*/ 71 w 110"/>
                <a:gd name="T17" fmla="*/ 11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400">
                  <a:moveTo>
                    <a:pt x="71" y="11"/>
                  </a:moveTo>
                  <a:lnTo>
                    <a:pt x="0" y="166"/>
                  </a:lnTo>
                  <a:lnTo>
                    <a:pt x="0" y="309"/>
                  </a:lnTo>
                  <a:lnTo>
                    <a:pt x="66" y="382"/>
                  </a:lnTo>
                  <a:lnTo>
                    <a:pt x="94" y="399"/>
                  </a:lnTo>
                  <a:lnTo>
                    <a:pt x="22" y="324"/>
                  </a:lnTo>
                  <a:lnTo>
                    <a:pt x="22" y="180"/>
                  </a:lnTo>
                  <a:lnTo>
                    <a:pt x="109" y="0"/>
                  </a:lnTo>
                  <a:lnTo>
                    <a:pt x="71" y="11"/>
                  </a:lnTo>
                </a:path>
              </a:pathLst>
            </a:custGeom>
            <a:solidFill>
              <a:srgbClr val="82828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4987925" y="3605213"/>
              <a:ext cx="850900" cy="307975"/>
            </a:xfrm>
            <a:custGeom>
              <a:avLst/>
              <a:gdLst>
                <a:gd name="T0" fmla="*/ 2336 w 2365"/>
                <a:gd name="T1" fmla="*/ 0 h 854"/>
                <a:gd name="T2" fmla="*/ 22 w 2365"/>
                <a:gd name="T3" fmla="*/ 818 h 854"/>
                <a:gd name="T4" fmla="*/ 0 w 2365"/>
                <a:gd name="T5" fmla="*/ 853 h 854"/>
                <a:gd name="T6" fmla="*/ 2364 w 2365"/>
                <a:gd name="T7" fmla="*/ 17 h 854"/>
                <a:gd name="T8" fmla="*/ 2336 w 2365"/>
                <a:gd name="T9" fmla="*/ 0 h 854"/>
              </a:gdLst>
              <a:ahLst/>
              <a:cxnLst>
                <a:cxn ang="0">
                  <a:pos x="T0" y="T1"/>
                </a:cxn>
                <a:cxn ang="0">
                  <a:pos x="T2" y="T3"/>
                </a:cxn>
                <a:cxn ang="0">
                  <a:pos x="T4" y="T5"/>
                </a:cxn>
                <a:cxn ang="0">
                  <a:pos x="T6" y="T7"/>
                </a:cxn>
                <a:cxn ang="0">
                  <a:pos x="T8" y="T9"/>
                </a:cxn>
              </a:cxnLst>
              <a:rect l="0" t="0" r="r" b="b"/>
              <a:pathLst>
                <a:path w="2365" h="854">
                  <a:moveTo>
                    <a:pt x="2336" y="0"/>
                  </a:moveTo>
                  <a:lnTo>
                    <a:pt x="22" y="818"/>
                  </a:lnTo>
                  <a:lnTo>
                    <a:pt x="0" y="853"/>
                  </a:lnTo>
                  <a:lnTo>
                    <a:pt x="2364" y="17"/>
                  </a:lnTo>
                  <a:lnTo>
                    <a:pt x="2336"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130800" y="3790950"/>
              <a:ext cx="39688" cy="42863"/>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5135563" y="3803650"/>
              <a:ext cx="31750" cy="23813"/>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 name="Freeform 9"/>
            <p:cNvSpPr>
              <a:spLocks noChangeArrowheads="1"/>
            </p:cNvSpPr>
            <p:nvPr/>
          </p:nvSpPr>
          <p:spPr bwMode="auto">
            <a:xfrm>
              <a:off x="5149850" y="3797300"/>
              <a:ext cx="17463" cy="19050"/>
            </a:xfrm>
            <a:custGeom>
              <a:avLst/>
              <a:gdLst>
                <a:gd name="T0" fmla="*/ 46 w 47"/>
                <a:gd name="T1" fmla="*/ 0 h 52"/>
                <a:gd name="T2" fmla="*/ 0 w 47"/>
                <a:gd name="T3" fmla="*/ 17 h 52"/>
                <a:gd name="T4" fmla="*/ 46 w 47"/>
                <a:gd name="T5" fmla="*/ 51 h 52"/>
                <a:gd name="T6" fmla="*/ 46 w 47"/>
                <a:gd name="T7" fmla="*/ 51 h 52"/>
                <a:gd name="T8" fmla="*/ 46 w 47"/>
                <a:gd name="T9" fmla="*/ 0 h 52"/>
              </a:gdLst>
              <a:ahLst/>
              <a:cxnLst>
                <a:cxn ang="0">
                  <a:pos x="T0" y="T1"/>
                </a:cxn>
                <a:cxn ang="0">
                  <a:pos x="T2" y="T3"/>
                </a:cxn>
                <a:cxn ang="0">
                  <a:pos x="T4" y="T5"/>
                </a:cxn>
                <a:cxn ang="0">
                  <a:pos x="T6" y="T7"/>
                </a:cxn>
                <a:cxn ang="0">
                  <a:pos x="T8" y="T9"/>
                </a:cxn>
              </a:cxnLst>
              <a:rect l="0" t="0" r="r" b="b"/>
              <a:pathLst>
                <a:path w="47" h="52">
                  <a:moveTo>
                    <a:pt x="46" y="0"/>
                  </a:moveTo>
                  <a:lnTo>
                    <a:pt x="0" y="17"/>
                  </a:lnTo>
                  <a:lnTo>
                    <a:pt x="46" y="51"/>
                  </a:lnTo>
                  <a:lnTo>
                    <a:pt x="46" y="51"/>
                  </a:lnTo>
                  <a:lnTo>
                    <a:pt x="46"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10"/>
            <p:cNvSpPr>
              <a:spLocks noChangeArrowheads="1"/>
            </p:cNvSpPr>
            <p:nvPr/>
          </p:nvSpPr>
          <p:spPr bwMode="auto">
            <a:xfrm>
              <a:off x="5130800" y="3725863"/>
              <a:ext cx="39688" cy="42862"/>
            </a:xfrm>
            <a:custGeom>
              <a:avLst/>
              <a:gdLst>
                <a:gd name="T0" fmla="*/ 111 w 112"/>
                <a:gd name="T1" fmla="*/ 0 h 120"/>
                <a:gd name="T2" fmla="*/ 0 w 112"/>
                <a:gd name="T3" fmla="*/ 39 h 120"/>
                <a:gd name="T4" fmla="*/ 0 w 112"/>
                <a:gd name="T5" fmla="*/ 119 h 120"/>
                <a:gd name="T6" fmla="*/ 111 w 112"/>
                <a:gd name="T7" fmla="*/ 79 h 120"/>
                <a:gd name="T8" fmla="*/ 111 w 112"/>
                <a:gd name="T9" fmla="*/ 0 h 120"/>
              </a:gdLst>
              <a:ahLst/>
              <a:cxnLst>
                <a:cxn ang="0">
                  <a:pos x="T0" y="T1"/>
                </a:cxn>
                <a:cxn ang="0">
                  <a:pos x="T2" y="T3"/>
                </a:cxn>
                <a:cxn ang="0">
                  <a:pos x="T4" y="T5"/>
                </a:cxn>
                <a:cxn ang="0">
                  <a:pos x="T6" y="T7"/>
                </a:cxn>
                <a:cxn ang="0">
                  <a:pos x="T8" y="T9"/>
                </a:cxn>
              </a:cxnLst>
              <a:rect l="0" t="0" r="r" b="b"/>
              <a:pathLst>
                <a:path w="112" h="120">
                  <a:moveTo>
                    <a:pt x="111" y="0"/>
                  </a:moveTo>
                  <a:lnTo>
                    <a:pt x="0" y="39"/>
                  </a:lnTo>
                  <a:lnTo>
                    <a:pt x="0" y="119"/>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1"/>
            <p:cNvSpPr>
              <a:spLocks noChangeArrowheads="1"/>
            </p:cNvSpPr>
            <p:nvPr/>
          </p:nvSpPr>
          <p:spPr bwMode="auto">
            <a:xfrm>
              <a:off x="5135563" y="3738563"/>
              <a:ext cx="31750" cy="23812"/>
            </a:xfrm>
            <a:custGeom>
              <a:avLst/>
              <a:gdLst>
                <a:gd name="T0" fmla="*/ 39 w 86"/>
                <a:gd name="T1" fmla="*/ 0 h 65"/>
                <a:gd name="T2" fmla="*/ 0 w 86"/>
                <a:gd name="T3" fmla="*/ 14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4"/>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2"/>
            <p:cNvSpPr>
              <a:spLocks noChangeArrowheads="1"/>
            </p:cNvSpPr>
            <p:nvPr/>
          </p:nvSpPr>
          <p:spPr bwMode="auto">
            <a:xfrm>
              <a:off x="5149850" y="3732213"/>
              <a:ext cx="17463" cy="19050"/>
            </a:xfrm>
            <a:custGeom>
              <a:avLst/>
              <a:gdLst>
                <a:gd name="T0" fmla="*/ 46 w 47"/>
                <a:gd name="T1" fmla="*/ 0 h 52"/>
                <a:gd name="T2" fmla="*/ 0 w 47"/>
                <a:gd name="T3" fmla="*/ 17 h 52"/>
                <a:gd name="T4" fmla="*/ 46 w 47"/>
                <a:gd name="T5" fmla="*/ 51 h 52"/>
                <a:gd name="T6" fmla="*/ 46 w 47"/>
                <a:gd name="T7" fmla="*/ 51 h 52"/>
                <a:gd name="T8" fmla="*/ 46 w 47"/>
                <a:gd name="T9" fmla="*/ 0 h 52"/>
              </a:gdLst>
              <a:ahLst/>
              <a:cxnLst>
                <a:cxn ang="0">
                  <a:pos x="T0" y="T1"/>
                </a:cxn>
                <a:cxn ang="0">
                  <a:pos x="T2" y="T3"/>
                </a:cxn>
                <a:cxn ang="0">
                  <a:pos x="T4" y="T5"/>
                </a:cxn>
                <a:cxn ang="0">
                  <a:pos x="T6" y="T7"/>
                </a:cxn>
                <a:cxn ang="0">
                  <a:pos x="T8" y="T9"/>
                </a:cxn>
              </a:cxnLst>
              <a:rect l="0" t="0" r="r" b="b"/>
              <a:pathLst>
                <a:path w="47" h="52">
                  <a:moveTo>
                    <a:pt x="46" y="0"/>
                  </a:moveTo>
                  <a:lnTo>
                    <a:pt x="0" y="17"/>
                  </a:lnTo>
                  <a:lnTo>
                    <a:pt x="46" y="51"/>
                  </a:lnTo>
                  <a:lnTo>
                    <a:pt x="46" y="51"/>
                  </a:lnTo>
                  <a:lnTo>
                    <a:pt x="46"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3"/>
            <p:cNvSpPr>
              <a:spLocks noChangeArrowheads="1"/>
            </p:cNvSpPr>
            <p:nvPr/>
          </p:nvSpPr>
          <p:spPr bwMode="auto">
            <a:xfrm>
              <a:off x="5203825" y="3765550"/>
              <a:ext cx="39688" cy="42863"/>
            </a:xfrm>
            <a:custGeom>
              <a:avLst/>
              <a:gdLst>
                <a:gd name="T0" fmla="*/ 111 w 112"/>
                <a:gd name="T1" fmla="*/ 0 h 118"/>
                <a:gd name="T2" fmla="*/ 0 w 112"/>
                <a:gd name="T3" fmla="*/ 38 h 118"/>
                <a:gd name="T4" fmla="*/ 0 w 112"/>
                <a:gd name="T5" fmla="*/ 117 h 118"/>
                <a:gd name="T6" fmla="*/ 111 w 112"/>
                <a:gd name="T7" fmla="*/ 78 h 118"/>
                <a:gd name="T8" fmla="*/ 111 w 112"/>
                <a:gd name="T9" fmla="*/ 0 h 118"/>
              </a:gdLst>
              <a:ahLst/>
              <a:cxnLst>
                <a:cxn ang="0">
                  <a:pos x="T0" y="T1"/>
                </a:cxn>
                <a:cxn ang="0">
                  <a:pos x="T2" y="T3"/>
                </a:cxn>
                <a:cxn ang="0">
                  <a:pos x="T4" y="T5"/>
                </a:cxn>
                <a:cxn ang="0">
                  <a:pos x="T6" y="T7"/>
                </a:cxn>
                <a:cxn ang="0">
                  <a:pos x="T8" y="T9"/>
                </a:cxn>
              </a:cxnLst>
              <a:rect l="0" t="0" r="r" b="b"/>
              <a:pathLst>
                <a:path w="112" h="118">
                  <a:moveTo>
                    <a:pt x="111" y="0"/>
                  </a:moveTo>
                  <a:lnTo>
                    <a:pt x="0" y="38"/>
                  </a:lnTo>
                  <a:lnTo>
                    <a:pt x="0" y="117"/>
                  </a:lnTo>
                  <a:lnTo>
                    <a:pt x="111" y="78"/>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4"/>
            <p:cNvSpPr>
              <a:spLocks noChangeArrowheads="1"/>
            </p:cNvSpPr>
            <p:nvPr/>
          </p:nvSpPr>
          <p:spPr bwMode="auto">
            <a:xfrm>
              <a:off x="5208588" y="3778250"/>
              <a:ext cx="31750" cy="23813"/>
            </a:xfrm>
            <a:custGeom>
              <a:avLst/>
              <a:gdLst>
                <a:gd name="T0" fmla="*/ 38 w 86"/>
                <a:gd name="T1" fmla="*/ 0 h 64"/>
                <a:gd name="T2" fmla="*/ 0 w 86"/>
                <a:gd name="T3" fmla="*/ 12 h 64"/>
                <a:gd name="T4" fmla="*/ 0 w 86"/>
                <a:gd name="T5" fmla="*/ 63 h 64"/>
                <a:gd name="T6" fmla="*/ 85 w 86"/>
                <a:gd name="T7" fmla="*/ 33 h 64"/>
                <a:gd name="T8" fmla="*/ 38 w 86"/>
                <a:gd name="T9" fmla="*/ 0 h 64"/>
              </a:gdLst>
              <a:ahLst/>
              <a:cxnLst>
                <a:cxn ang="0">
                  <a:pos x="T0" y="T1"/>
                </a:cxn>
                <a:cxn ang="0">
                  <a:pos x="T2" y="T3"/>
                </a:cxn>
                <a:cxn ang="0">
                  <a:pos x="T4" y="T5"/>
                </a:cxn>
                <a:cxn ang="0">
                  <a:pos x="T6" y="T7"/>
                </a:cxn>
                <a:cxn ang="0">
                  <a:pos x="T8" y="T9"/>
                </a:cxn>
              </a:cxnLst>
              <a:rect l="0" t="0" r="r" b="b"/>
              <a:pathLst>
                <a:path w="86" h="64">
                  <a:moveTo>
                    <a:pt x="38" y="0"/>
                  </a:moveTo>
                  <a:lnTo>
                    <a:pt x="0" y="12"/>
                  </a:lnTo>
                  <a:lnTo>
                    <a:pt x="0" y="63"/>
                  </a:lnTo>
                  <a:lnTo>
                    <a:pt x="85" y="33"/>
                  </a:lnTo>
                  <a:lnTo>
                    <a:pt x="38"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5"/>
            <p:cNvSpPr>
              <a:spLocks noChangeArrowheads="1"/>
            </p:cNvSpPr>
            <p:nvPr/>
          </p:nvSpPr>
          <p:spPr bwMode="auto">
            <a:xfrm>
              <a:off x="5222875" y="3771900"/>
              <a:ext cx="17463" cy="19050"/>
            </a:xfrm>
            <a:custGeom>
              <a:avLst/>
              <a:gdLst>
                <a:gd name="T0" fmla="*/ 47 w 48"/>
                <a:gd name="T1" fmla="*/ 0 h 51"/>
                <a:gd name="T2" fmla="*/ 0 w 48"/>
                <a:gd name="T3" fmla="*/ 17 h 51"/>
                <a:gd name="T4" fmla="*/ 47 w 48"/>
                <a:gd name="T5" fmla="*/ 50 h 51"/>
                <a:gd name="T6" fmla="*/ 47 w 48"/>
                <a:gd name="T7" fmla="*/ 50 h 51"/>
                <a:gd name="T8" fmla="*/ 47 w 48"/>
                <a:gd name="T9" fmla="*/ 0 h 51"/>
              </a:gdLst>
              <a:ahLst/>
              <a:cxnLst>
                <a:cxn ang="0">
                  <a:pos x="T0" y="T1"/>
                </a:cxn>
                <a:cxn ang="0">
                  <a:pos x="T2" y="T3"/>
                </a:cxn>
                <a:cxn ang="0">
                  <a:pos x="T4" y="T5"/>
                </a:cxn>
                <a:cxn ang="0">
                  <a:pos x="T6" y="T7"/>
                </a:cxn>
                <a:cxn ang="0">
                  <a:pos x="T8" y="T9"/>
                </a:cxn>
              </a:cxnLst>
              <a:rect l="0" t="0" r="r" b="b"/>
              <a:pathLst>
                <a:path w="48" h="51">
                  <a:moveTo>
                    <a:pt x="47" y="0"/>
                  </a:moveTo>
                  <a:lnTo>
                    <a:pt x="0" y="17"/>
                  </a:lnTo>
                  <a:lnTo>
                    <a:pt x="47" y="50"/>
                  </a:lnTo>
                  <a:lnTo>
                    <a:pt x="47" y="50"/>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 name="Freeform 16"/>
            <p:cNvSpPr>
              <a:spLocks noChangeArrowheads="1"/>
            </p:cNvSpPr>
            <p:nvPr/>
          </p:nvSpPr>
          <p:spPr bwMode="auto">
            <a:xfrm>
              <a:off x="5203825" y="3700463"/>
              <a:ext cx="39688" cy="42862"/>
            </a:xfrm>
            <a:custGeom>
              <a:avLst/>
              <a:gdLst>
                <a:gd name="T0" fmla="*/ 111 w 112"/>
                <a:gd name="T1" fmla="*/ 0 h 120"/>
                <a:gd name="T2" fmla="*/ 0 w 112"/>
                <a:gd name="T3" fmla="*/ 39 h 120"/>
                <a:gd name="T4" fmla="*/ 0 w 112"/>
                <a:gd name="T5" fmla="*/ 119 h 120"/>
                <a:gd name="T6" fmla="*/ 111 w 112"/>
                <a:gd name="T7" fmla="*/ 79 h 120"/>
                <a:gd name="T8" fmla="*/ 111 w 112"/>
                <a:gd name="T9" fmla="*/ 0 h 120"/>
              </a:gdLst>
              <a:ahLst/>
              <a:cxnLst>
                <a:cxn ang="0">
                  <a:pos x="T0" y="T1"/>
                </a:cxn>
                <a:cxn ang="0">
                  <a:pos x="T2" y="T3"/>
                </a:cxn>
                <a:cxn ang="0">
                  <a:pos x="T4" y="T5"/>
                </a:cxn>
                <a:cxn ang="0">
                  <a:pos x="T6" y="T7"/>
                </a:cxn>
                <a:cxn ang="0">
                  <a:pos x="T8" y="T9"/>
                </a:cxn>
              </a:cxnLst>
              <a:rect l="0" t="0" r="r" b="b"/>
              <a:pathLst>
                <a:path w="112" h="120">
                  <a:moveTo>
                    <a:pt x="111" y="0"/>
                  </a:moveTo>
                  <a:lnTo>
                    <a:pt x="0" y="39"/>
                  </a:lnTo>
                  <a:lnTo>
                    <a:pt x="0" y="119"/>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7"/>
            <p:cNvSpPr>
              <a:spLocks noChangeArrowheads="1"/>
            </p:cNvSpPr>
            <p:nvPr/>
          </p:nvSpPr>
          <p:spPr bwMode="auto">
            <a:xfrm>
              <a:off x="5208588" y="3713163"/>
              <a:ext cx="31750" cy="23812"/>
            </a:xfrm>
            <a:custGeom>
              <a:avLst/>
              <a:gdLst>
                <a:gd name="T0" fmla="*/ 38 w 86"/>
                <a:gd name="T1" fmla="*/ 0 h 65"/>
                <a:gd name="T2" fmla="*/ 0 w 86"/>
                <a:gd name="T3" fmla="*/ 14 h 65"/>
                <a:gd name="T4" fmla="*/ 0 w 86"/>
                <a:gd name="T5" fmla="*/ 64 h 65"/>
                <a:gd name="T6" fmla="*/ 85 w 86"/>
                <a:gd name="T7" fmla="*/ 34 h 65"/>
                <a:gd name="T8" fmla="*/ 38 w 86"/>
                <a:gd name="T9" fmla="*/ 0 h 65"/>
              </a:gdLst>
              <a:ahLst/>
              <a:cxnLst>
                <a:cxn ang="0">
                  <a:pos x="T0" y="T1"/>
                </a:cxn>
                <a:cxn ang="0">
                  <a:pos x="T2" y="T3"/>
                </a:cxn>
                <a:cxn ang="0">
                  <a:pos x="T4" y="T5"/>
                </a:cxn>
                <a:cxn ang="0">
                  <a:pos x="T6" y="T7"/>
                </a:cxn>
                <a:cxn ang="0">
                  <a:pos x="T8" y="T9"/>
                </a:cxn>
              </a:cxnLst>
              <a:rect l="0" t="0" r="r" b="b"/>
              <a:pathLst>
                <a:path w="86" h="65">
                  <a:moveTo>
                    <a:pt x="38" y="0"/>
                  </a:moveTo>
                  <a:lnTo>
                    <a:pt x="0" y="14"/>
                  </a:lnTo>
                  <a:lnTo>
                    <a:pt x="0" y="64"/>
                  </a:lnTo>
                  <a:lnTo>
                    <a:pt x="85" y="34"/>
                  </a:lnTo>
                  <a:lnTo>
                    <a:pt x="38"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8"/>
            <p:cNvSpPr>
              <a:spLocks noChangeArrowheads="1"/>
            </p:cNvSpPr>
            <p:nvPr/>
          </p:nvSpPr>
          <p:spPr bwMode="auto">
            <a:xfrm>
              <a:off x="5222875" y="3706813"/>
              <a:ext cx="17463" cy="19050"/>
            </a:xfrm>
            <a:custGeom>
              <a:avLst/>
              <a:gdLst>
                <a:gd name="T0" fmla="*/ 47 w 48"/>
                <a:gd name="T1" fmla="*/ 0 h 52"/>
                <a:gd name="T2" fmla="*/ 0 w 48"/>
                <a:gd name="T3" fmla="*/ 17 h 52"/>
                <a:gd name="T4" fmla="*/ 47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7"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9"/>
            <p:cNvSpPr>
              <a:spLocks noChangeArrowheads="1"/>
            </p:cNvSpPr>
            <p:nvPr/>
          </p:nvSpPr>
          <p:spPr bwMode="auto">
            <a:xfrm>
              <a:off x="5276850" y="3740150"/>
              <a:ext cx="39688" cy="42863"/>
            </a:xfrm>
            <a:custGeom>
              <a:avLst/>
              <a:gdLst>
                <a:gd name="T0" fmla="*/ 111 w 112"/>
                <a:gd name="T1" fmla="*/ 0 h 118"/>
                <a:gd name="T2" fmla="*/ 0 w 112"/>
                <a:gd name="T3" fmla="*/ 39 h 118"/>
                <a:gd name="T4" fmla="*/ 0 w 112"/>
                <a:gd name="T5" fmla="*/ 117 h 118"/>
                <a:gd name="T6" fmla="*/ 111 w 112"/>
                <a:gd name="T7" fmla="*/ 79 h 118"/>
                <a:gd name="T8" fmla="*/ 111 w 112"/>
                <a:gd name="T9" fmla="*/ 0 h 118"/>
              </a:gdLst>
              <a:ahLst/>
              <a:cxnLst>
                <a:cxn ang="0">
                  <a:pos x="T0" y="T1"/>
                </a:cxn>
                <a:cxn ang="0">
                  <a:pos x="T2" y="T3"/>
                </a:cxn>
                <a:cxn ang="0">
                  <a:pos x="T4" y="T5"/>
                </a:cxn>
                <a:cxn ang="0">
                  <a:pos x="T6" y="T7"/>
                </a:cxn>
                <a:cxn ang="0">
                  <a:pos x="T8" y="T9"/>
                </a:cxn>
              </a:cxnLst>
              <a:rect l="0" t="0" r="r" b="b"/>
              <a:pathLst>
                <a:path w="112" h="118">
                  <a:moveTo>
                    <a:pt x="111" y="0"/>
                  </a:moveTo>
                  <a:lnTo>
                    <a:pt x="0" y="39"/>
                  </a:lnTo>
                  <a:lnTo>
                    <a:pt x="0" y="117"/>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20"/>
            <p:cNvSpPr>
              <a:spLocks noChangeArrowheads="1"/>
            </p:cNvSpPr>
            <p:nvPr/>
          </p:nvSpPr>
          <p:spPr bwMode="auto">
            <a:xfrm>
              <a:off x="5281613" y="3752850"/>
              <a:ext cx="31750" cy="23813"/>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21"/>
            <p:cNvSpPr>
              <a:spLocks noChangeArrowheads="1"/>
            </p:cNvSpPr>
            <p:nvPr/>
          </p:nvSpPr>
          <p:spPr bwMode="auto">
            <a:xfrm>
              <a:off x="5295900" y="3746500"/>
              <a:ext cx="17463" cy="19050"/>
            </a:xfrm>
            <a:custGeom>
              <a:avLst/>
              <a:gdLst>
                <a:gd name="T0" fmla="*/ 47 w 48"/>
                <a:gd name="T1" fmla="*/ 0 h 52"/>
                <a:gd name="T2" fmla="*/ 0 w 48"/>
                <a:gd name="T3" fmla="*/ 17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2"/>
            <p:cNvSpPr>
              <a:spLocks noChangeArrowheads="1"/>
            </p:cNvSpPr>
            <p:nvPr/>
          </p:nvSpPr>
          <p:spPr bwMode="auto">
            <a:xfrm>
              <a:off x="5276850" y="3673475"/>
              <a:ext cx="39688" cy="42863"/>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3"/>
            <p:cNvSpPr>
              <a:spLocks noChangeArrowheads="1"/>
            </p:cNvSpPr>
            <p:nvPr/>
          </p:nvSpPr>
          <p:spPr bwMode="auto">
            <a:xfrm>
              <a:off x="5281613" y="3686175"/>
              <a:ext cx="31750" cy="23813"/>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4"/>
            <p:cNvSpPr>
              <a:spLocks noChangeArrowheads="1"/>
            </p:cNvSpPr>
            <p:nvPr/>
          </p:nvSpPr>
          <p:spPr bwMode="auto">
            <a:xfrm>
              <a:off x="5295900" y="3681413"/>
              <a:ext cx="17463" cy="19050"/>
            </a:xfrm>
            <a:custGeom>
              <a:avLst/>
              <a:gdLst>
                <a:gd name="T0" fmla="*/ 47 w 48"/>
                <a:gd name="T1" fmla="*/ 0 h 52"/>
                <a:gd name="T2" fmla="*/ 0 w 48"/>
                <a:gd name="T3" fmla="*/ 17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5"/>
            <p:cNvSpPr>
              <a:spLocks noChangeArrowheads="1"/>
            </p:cNvSpPr>
            <p:nvPr/>
          </p:nvSpPr>
          <p:spPr bwMode="auto">
            <a:xfrm>
              <a:off x="5351463" y="3714750"/>
              <a:ext cx="39687" cy="42863"/>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6"/>
            <p:cNvSpPr>
              <a:spLocks noChangeArrowheads="1"/>
            </p:cNvSpPr>
            <p:nvPr/>
          </p:nvSpPr>
          <p:spPr bwMode="auto">
            <a:xfrm>
              <a:off x="5354638" y="3727450"/>
              <a:ext cx="31750" cy="23813"/>
            </a:xfrm>
            <a:custGeom>
              <a:avLst/>
              <a:gdLst>
                <a:gd name="T0" fmla="*/ 38 w 86"/>
                <a:gd name="T1" fmla="*/ 0 h 65"/>
                <a:gd name="T2" fmla="*/ 0 w 86"/>
                <a:gd name="T3" fmla="*/ 13 h 65"/>
                <a:gd name="T4" fmla="*/ 0 w 86"/>
                <a:gd name="T5" fmla="*/ 64 h 65"/>
                <a:gd name="T6" fmla="*/ 85 w 86"/>
                <a:gd name="T7" fmla="*/ 34 h 65"/>
                <a:gd name="T8" fmla="*/ 38 w 86"/>
                <a:gd name="T9" fmla="*/ 0 h 65"/>
              </a:gdLst>
              <a:ahLst/>
              <a:cxnLst>
                <a:cxn ang="0">
                  <a:pos x="T0" y="T1"/>
                </a:cxn>
                <a:cxn ang="0">
                  <a:pos x="T2" y="T3"/>
                </a:cxn>
                <a:cxn ang="0">
                  <a:pos x="T4" y="T5"/>
                </a:cxn>
                <a:cxn ang="0">
                  <a:pos x="T6" y="T7"/>
                </a:cxn>
                <a:cxn ang="0">
                  <a:pos x="T8" y="T9"/>
                </a:cxn>
              </a:cxnLst>
              <a:rect l="0" t="0" r="r" b="b"/>
              <a:pathLst>
                <a:path w="86" h="65">
                  <a:moveTo>
                    <a:pt x="38" y="0"/>
                  </a:moveTo>
                  <a:lnTo>
                    <a:pt x="0" y="13"/>
                  </a:lnTo>
                  <a:lnTo>
                    <a:pt x="0" y="64"/>
                  </a:lnTo>
                  <a:lnTo>
                    <a:pt x="85" y="34"/>
                  </a:lnTo>
                  <a:lnTo>
                    <a:pt x="38"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7"/>
            <p:cNvSpPr>
              <a:spLocks noChangeArrowheads="1"/>
            </p:cNvSpPr>
            <p:nvPr/>
          </p:nvSpPr>
          <p:spPr bwMode="auto">
            <a:xfrm>
              <a:off x="5368925" y="3721100"/>
              <a:ext cx="17463" cy="19050"/>
            </a:xfrm>
            <a:custGeom>
              <a:avLst/>
              <a:gdLst>
                <a:gd name="T0" fmla="*/ 47 w 48"/>
                <a:gd name="T1" fmla="*/ 0 h 52"/>
                <a:gd name="T2" fmla="*/ 0 w 48"/>
                <a:gd name="T3" fmla="*/ 17 h 52"/>
                <a:gd name="T4" fmla="*/ 47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7"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8"/>
            <p:cNvSpPr>
              <a:spLocks noChangeArrowheads="1"/>
            </p:cNvSpPr>
            <p:nvPr/>
          </p:nvSpPr>
          <p:spPr bwMode="auto">
            <a:xfrm>
              <a:off x="5351463" y="3648075"/>
              <a:ext cx="39687" cy="42863"/>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9"/>
            <p:cNvSpPr>
              <a:spLocks noChangeArrowheads="1"/>
            </p:cNvSpPr>
            <p:nvPr/>
          </p:nvSpPr>
          <p:spPr bwMode="auto">
            <a:xfrm>
              <a:off x="5354638" y="3660775"/>
              <a:ext cx="31750" cy="23813"/>
            </a:xfrm>
            <a:custGeom>
              <a:avLst/>
              <a:gdLst>
                <a:gd name="T0" fmla="*/ 38 w 86"/>
                <a:gd name="T1" fmla="*/ 0 h 65"/>
                <a:gd name="T2" fmla="*/ 0 w 86"/>
                <a:gd name="T3" fmla="*/ 13 h 65"/>
                <a:gd name="T4" fmla="*/ 0 w 86"/>
                <a:gd name="T5" fmla="*/ 64 h 65"/>
                <a:gd name="T6" fmla="*/ 85 w 86"/>
                <a:gd name="T7" fmla="*/ 34 h 65"/>
                <a:gd name="T8" fmla="*/ 38 w 86"/>
                <a:gd name="T9" fmla="*/ 0 h 65"/>
              </a:gdLst>
              <a:ahLst/>
              <a:cxnLst>
                <a:cxn ang="0">
                  <a:pos x="T0" y="T1"/>
                </a:cxn>
                <a:cxn ang="0">
                  <a:pos x="T2" y="T3"/>
                </a:cxn>
                <a:cxn ang="0">
                  <a:pos x="T4" y="T5"/>
                </a:cxn>
                <a:cxn ang="0">
                  <a:pos x="T6" y="T7"/>
                </a:cxn>
                <a:cxn ang="0">
                  <a:pos x="T8" y="T9"/>
                </a:cxn>
              </a:cxnLst>
              <a:rect l="0" t="0" r="r" b="b"/>
              <a:pathLst>
                <a:path w="86" h="65">
                  <a:moveTo>
                    <a:pt x="38" y="0"/>
                  </a:moveTo>
                  <a:lnTo>
                    <a:pt x="0" y="13"/>
                  </a:lnTo>
                  <a:lnTo>
                    <a:pt x="0" y="64"/>
                  </a:lnTo>
                  <a:lnTo>
                    <a:pt x="85" y="34"/>
                  </a:lnTo>
                  <a:lnTo>
                    <a:pt x="38"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0"/>
            <p:cNvSpPr>
              <a:spLocks noChangeArrowheads="1"/>
            </p:cNvSpPr>
            <p:nvPr/>
          </p:nvSpPr>
          <p:spPr bwMode="auto">
            <a:xfrm>
              <a:off x="5368925" y="3654425"/>
              <a:ext cx="17463" cy="19050"/>
            </a:xfrm>
            <a:custGeom>
              <a:avLst/>
              <a:gdLst>
                <a:gd name="T0" fmla="*/ 47 w 48"/>
                <a:gd name="T1" fmla="*/ 0 h 52"/>
                <a:gd name="T2" fmla="*/ 0 w 48"/>
                <a:gd name="T3" fmla="*/ 17 h 52"/>
                <a:gd name="T4" fmla="*/ 47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7"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31"/>
            <p:cNvSpPr>
              <a:spLocks noChangeArrowheads="1"/>
            </p:cNvSpPr>
            <p:nvPr/>
          </p:nvSpPr>
          <p:spPr bwMode="auto">
            <a:xfrm>
              <a:off x="5424488" y="3687763"/>
              <a:ext cx="39687" cy="42862"/>
            </a:xfrm>
            <a:custGeom>
              <a:avLst/>
              <a:gdLst>
                <a:gd name="T0" fmla="*/ 110 w 111"/>
                <a:gd name="T1" fmla="*/ 0 h 119"/>
                <a:gd name="T2" fmla="*/ 0 w 111"/>
                <a:gd name="T3" fmla="*/ 39 h 119"/>
                <a:gd name="T4" fmla="*/ 0 w 111"/>
                <a:gd name="T5" fmla="*/ 118 h 119"/>
                <a:gd name="T6" fmla="*/ 110 w 111"/>
                <a:gd name="T7" fmla="*/ 79 h 119"/>
                <a:gd name="T8" fmla="*/ 110 w 111"/>
                <a:gd name="T9" fmla="*/ 0 h 119"/>
              </a:gdLst>
              <a:ahLst/>
              <a:cxnLst>
                <a:cxn ang="0">
                  <a:pos x="T0" y="T1"/>
                </a:cxn>
                <a:cxn ang="0">
                  <a:pos x="T2" y="T3"/>
                </a:cxn>
                <a:cxn ang="0">
                  <a:pos x="T4" y="T5"/>
                </a:cxn>
                <a:cxn ang="0">
                  <a:pos x="T6" y="T7"/>
                </a:cxn>
                <a:cxn ang="0">
                  <a:pos x="T8" y="T9"/>
                </a:cxn>
              </a:cxnLst>
              <a:rect l="0" t="0" r="r" b="b"/>
              <a:pathLst>
                <a:path w="111" h="119">
                  <a:moveTo>
                    <a:pt x="110" y="0"/>
                  </a:moveTo>
                  <a:lnTo>
                    <a:pt x="0" y="39"/>
                  </a:lnTo>
                  <a:lnTo>
                    <a:pt x="0" y="118"/>
                  </a:lnTo>
                  <a:lnTo>
                    <a:pt x="110" y="79"/>
                  </a:lnTo>
                  <a:lnTo>
                    <a:pt x="11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32"/>
            <p:cNvSpPr>
              <a:spLocks noChangeArrowheads="1"/>
            </p:cNvSpPr>
            <p:nvPr/>
          </p:nvSpPr>
          <p:spPr bwMode="auto">
            <a:xfrm>
              <a:off x="5427663" y="3700463"/>
              <a:ext cx="31750" cy="23812"/>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33"/>
            <p:cNvSpPr>
              <a:spLocks noChangeArrowheads="1"/>
            </p:cNvSpPr>
            <p:nvPr/>
          </p:nvSpPr>
          <p:spPr bwMode="auto">
            <a:xfrm>
              <a:off x="5441950" y="3694113"/>
              <a:ext cx="17463" cy="19050"/>
            </a:xfrm>
            <a:custGeom>
              <a:avLst/>
              <a:gdLst>
                <a:gd name="T0" fmla="*/ 47 w 48"/>
                <a:gd name="T1" fmla="*/ 0 h 52"/>
                <a:gd name="T2" fmla="*/ 0 w 48"/>
                <a:gd name="T3" fmla="*/ 17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34"/>
            <p:cNvSpPr>
              <a:spLocks noChangeArrowheads="1"/>
            </p:cNvSpPr>
            <p:nvPr/>
          </p:nvSpPr>
          <p:spPr bwMode="auto">
            <a:xfrm>
              <a:off x="5424488" y="3622675"/>
              <a:ext cx="39687" cy="42863"/>
            </a:xfrm>
            <a:custGeom>
              <a:avLst/>
              <a:gdLst>
                <a:gd name="T0" fmla="*/ 110 w 111"/>
                <a:gd name="T1" fmla="*/ 0 h 119"/>
                <a:gd name="T2" fmla="*/ 0 w 111"/>
                <a:gd name="T3" fmla="*/ 39 h 119"/>
                <a:gd name="T4" fmla="*/ 0 w 111"/>
                <a:gd name="T5" fmla="*/ 118 h 119"/>
                <a:gd name="T6" fmla="*/ 110 w 111"/>
                <a:gd name="T7" fmla="*/ 79 h 119"/>
                <a:gd name="T8" fmla="*/ 110 w 111"/>
                <a:gd name="T9" fmla="*/ 0 h 119"/>
              </a:gdLst>
              <a:ahLst/>
              <a:cxnLst>
                <a:cxn ang="0">
                  <a:pos x="T0" y="T1"/>
                </a:cxn>
                <a:cxn ang="0">
                  <a:pos x="T2" y="T3"/>
                </a:cxn>
                <a:cxn ang="0">
                  <a:pos x="T4" y="T5"/>
                </a:cxn>
                <a:cxn ang="0">
                  <a:pos x="T6" y="T7"/>
                </a:cxn>
                <a:cxn ang="0">
                  <a:pos x="T8" y="T9"/>
                </a:cxn>
              </a:cxnLst>
              <a:rect l="0" t="0" r="r" b="b"/>
              <a:pathLst>
                <a:path w="111" h="119">
                  <a:moveTo>
                    <a:pt x="110" y="0"/>
                  </a:moveTo>
                  <a:lnTo>
                    <a:pt x="0" y="39"/>
                  </a:lnTo>
                  <a:lnTo>
                    <a:pt x="0" y="118"/>
                  </a:lnTo>
                  <a:lnTo>
                    <a:pt x="110" y="79"/>
                  </a:lnTo>
                  <a:lnTo>
                    <a:pt x="11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35"/>
            <p:cNvSpPr>
              <a:spLocks noChangeArrowheads="1"/>
            </p:cNvSpPr>
            <p:nvPr/>
          </p:nvSpPr>
          <p:spPr bwMode="auto">
            <a:xfrm>
              <a:off x="5427663" y="3635375"/>
              <a:ext cx="31750" cy="23813"/>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36"/>
            <p:cNvSpPr>
              <a:spLocks noChangeArrowheads="1"/>
            </p:cNvSpPr>
            <p:nvPr/>
          </p:nvSpPr>
          <p:spPr bwMode="auto">
            <a:xfrm>
              <a:off x="5441950" y="3629025"/>
              <a:ext cx="17463" cy="19050"/>
            </a:xfrm>
            <a:custGeom>
              <a:avLst/>
              <a:gdLst>
                <a:gd name="T0" fmla="*/ 47 w 48"/>
                <a:gd name="T1" fmla="*/ 0 h 52"/>
                <a:gd name="T2" fmla="*/ 0 w 48"/>
                <a:gd name="T3" fmla="*/ 17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37"/>
            <p:cNvSpPr>
              <a:spLocks noChangeArrowheads="1"/>
            </p:cNvSpPr>
            <p:nvPr/>
          </p:nvSpPr>
          <p:spPr bwMode="auto">
            <a:xfrm>
              <a:off x="5497513" y="3662363"/>
              <a:ext cx="39687" cy="42862"/>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 name="Freeform 38"/>
            <p:cNvSpPr>
              <a:spLocks noChangeArrowheads="1"/>
            </p:cNvSpPr>
            <p:nvPr/>
          </p:nvSpPr>
          <p:spPr bwMode="auto">
            <a:xfrm>
              <a:off x="5502275" y="3675063"/>
              <a:ext cx="31750" cy="23812"/>
            </a:xfrm>
            <a:custGeom>
              <a:avLst/>
              <a:gdLst>
                <a:gd name="T0" fmla="*/ 39 w 86"/>
                <a:gd name="T1" fmla="*/ 0 h 66"/>
                <a:gd name="T2" fmla="*/ 0 w 86"/>
                <a:gd name="T3" fmla="*/ 14 h 66"/>
                <a:gd name="T4" fmla="*/ 0 w 86"/>
                <a:gd name="T5" fmla="*/ 65 h 66"/>
                <a:gd name="T6" fmla="*/ 85 w 86"/>
                <a:gd name="T7" fmla="*/ 35 h 66"/>
                <a:gd name="T8" fmla="*/ 39 w 86"/>
                <a:gd name="T9" fmla="*/ 0 h 66"/>
              </a:gdLst>
              <a:ahLst/>
              <a:cxnLst>
                <a:cxn ang="0">
                  <a:pos x="T0" y="T1"/>
                </a:cxn>
                <a:cxn ang="0">
                  <a:pos x="T2" y="T3"/>
                </a:cxn>
                <a:cxn ang="0">
                  <a:pos x="T4" y="T5"/>
                </a:cxn>
                <a:cxn ang="0">
                  <a:pos x="T6" y="T7"/>
                </a:cxn>
                <a:cxn ang="0">
                  <a:pos x="T8" y="T9"/>
                </a:cxn>
              </a:cxnLst>
              <a:rect l="0" t="0" r="r" b="b"/>
              <a:pathLst>
                <a:path w="86" h="66">
                  <a:moveTo>
                    <a:pt x="39" y="0"/>
                  </a:moveTo>
                  <a:lnTo>
                    <a:pt x="0" y="14"/>
                  </a:lnTo>
                  <a:lnTo>
                    <a:pt x="0" y="65"/>
                  </a:lnTo>
                  <a:lnTo>
                    <a:pt x="85" y="35"/>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 name="Freeform 39"/>
            <p:cNvSpPr>
              <a:spLocks noChangeArrowheads="1"/>
            </p:cNvSpPr>
            <p:nvPr/>
          </p:nvSpPr>
          <p:spPr bwMode="auto">
            <a:xfrm>
              <a:off x="5516563" y="3668713"/>
              <a:ext cx="17462" cy="19050"/>
            </a:xfrm>
            <a:custGeom>
              <a:avLst/>
              <a:gdLst>
                <a:gd name="T0" fmla="*/ 46 w 47"/>
                <a:gd name="T1" fmla="*/ 0 h 52"/>
                <a:gd name="T2" fmla="*/ 0 w 47"/>
                <a:gd name="T3" fmla="*/ 16 h 52"/>
                <a:gd name="T4" fmla="*/ 46 w 47"/>
                <a:gd name="T5" fmla="*/ 51 h 52"/>
                <a:gd name="T6" fmla="*/ 46 w 47"/>
                <a:gd name="T7" fmla="*/ 51 h 52"/>
                <a:gd name="T8" fmla="*/ 46 w 47"/>
                <a:gd name="T9" fmla="*/ 0 h 52"/>
              </a:gdLst>
              <a:ahLst/>
              <a:cxnLst>
                <a:cxn ang="0">
                  <a:pos x="T0" y="T1"/>
                </a:cxn>
                <a:cxn ang="0">
                  <a:pos x="T2" y="T3"/>
                </a:cxn>
                <a:cxn ang="0">
                  <a:pos x="T4" y="T5"/>
                </a:cxn>
                <a:cxn ang="0">
                  <a:pos x="T6" y="T7"/>
                </a:cxn>
                <a:cxn ang="0">
                  <a:pos x="T8" y="T9"/>
                </a:cxn>
              </a:cxnLst>
              <a:rect l="0" t="0" r="r" b="b"/>
              <a:pathLst>
                <a:path w="47" h="52">
                  <a:moveTo>
                    <a:pt x="46" y="0"/>
                  </a:moveTo>
                  <a:lnTo>
                    <a:pt x="0" y="16"/>
                  </a:lnTo>
                  <a:lnTo>
                    <a:pt x="46" y="51"/>
                  </a:lnTo>
                  <a:lnTo>
                    <a:pt x="46" y="51"/>
                  </a:lnTo>
                  <a:lnTo>
                    <a:pt x="46"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 name="Freeform 40"/>
            <p:cNvSpPr>
              <a:spLocks noChangeArrowheads="1"/>
            </p:cNvSpPr>
            <p:nvPr/>
          </p:nvSpPr>
          <p:spPr bwMode="auto">
            <a:xfrm>
              <a:off x="5497513" y="3595688"/>
              <a:ext cx="39687" cy="42862"/>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 name="Freeform 41"/>
            <p:cNvSpPr>
              <a:spLocks noChangeArrowheads="1"/>
            </p:cNvSpPr>
            <p:nvPr/>
          </p:nvSpPr>
          <p:spPr bwMode="auto">
            <a:xfrm>
              <a:off x="5502275" y="3608388"/>
              <a:ext cx="31750" cy="23812"/>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 name="Freeform 42"/>
            <p:cNvSpPr>
              <a:spLocks noChangeArrowheads="1"/>
            </p:cNvSpPr>
            <p:nvPr/>
          </p:nvSpPr>
          <p:spPr bwMode="auto">
            <a:xfrm>
              <a:off x="5516563" y="3603625"/>
              <a:ext cx="17462" cy="19050"/>
            </a:xfrm>
            <a:custGeom>
              <a:avLst/>
              <a:gdLst>
                <a:gd name="T0" fmla="*/ 46 w 47"/>
                <a:gd name="T1" fmla="*/ 0 h 52"/>
                <a:gd name="T2" fmla="*/ 0 w 47"/>
                <a:gd name="T3" fmla="*/ 17 h 52"/>
                <a:gd name="T4" fmla="*/ 46 w 47"/>
                <a:gd name="T5" fmla="*/ 51 h 52"/>
                <a:gd name="T6" fmla="*/ 46 w 47"/>
                <a:gd name="T7" fmla="*/ 51 h 52"/>
                <a:gd name="T8" fmla="*/ 46 w 47"/>
                <a:gd name="T9" fmla="*/ 0 h 52"/>
              </a:gdLst>
              <a:ahLst/>
              <a:cxnLst>
                <a:cxn ang="0">
                  <a:pos x="T0" y="T1"/>
                </a:cxn>
                <a:cxn ang="0">
                  <a:pos x="T2" y="T3"/>
                </a:cxn>
                <a:cxn ang="0">
                  <a:pos x="T4" y="T5"/>
                </a:cxn>
                <a:cxn ang="0">
                  <a:pos x="T6" y="T7"/>
                </a:cxn>
                <a:cxn ang="0">
                  <a:pos x="T8" y="T9"/>
                </a:cxn>
              </a:cxnLst>
              <a:rect l="0" t="0" r="r" b="b"/>
              <a:pathLst>
                <a:path w="47" h="52">
                  <a:moveTo>
                    <a:pt x="46" y="0"/>
                  </a:moveTo>
                  <a:lnTo>
                    <a:pt x="0" y="17"/>
                  </a:lnTo>
                  <a:lnTo>
                    <a:pt x="46" y="51"/>
                  </a:lnTo>
                  <a:lnTo>
                    <a:pt x="46" y="51"/>
                  </a:lnTo>
                  <a:lnTo>
                    <a:pt x="46"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 name="Freeform 43"/>
            <p:cNvSpPr>
              <a:spLocks noChangeArrowheads="1"/>
            </p:cNvSpPr>
            <p:nvPr/>
          </p:nvSpPr>
          <p:spPr bwMode="auto">
            <a:xfrm>
              <a:off x="5570538" y="3635375"/>
              <a:ext cx="39687" cy="42863"/>
            </a:xfrm>
            <a:custGeom>
              <a:avLst/>
              <a:gdLst>
                <a:gd name="T0" fmla="*/ 110 w 111"/>
                <a:gd name="T1" fmla="*/ 0 h 120"/>
                <a:gd name="T2" fmla="*/ 0 w 111"/>
                <a:gd name="T3" fmla="*/ 40 h 120"/>
                <a:gd name="T4" fmla="*/ 0 w 111"/>
                <a:gd name="T5" fmla="*/ 119 h 120"/>
                <a:gd name="T6" fmla="*/ 110 w 111"/>
                <a:gd name="T7" fmla="*/ 80 h 120"/>
                <a:gd name="T8" fmla="*/ 110 w 111"/>
                <a:gd name="T9" fmla="*/ 0 h 120"/>
              </a:gdLst>
              <a:ahLst/>
              <a:cxnLst>
                <a:cxn ang="0">
                  <a:pos x="T0" y="T1"/>
                </a:cxn>
                <a:cxn ang="0">
                  <a:pos x="T2" y="T3"/>
                </a:cxn>
                <a:cxn ang="0">
                  <a:pos x="T4" y="T5"/>
                </a:cxn>
                <a:cxn ang="0">
                  <a:pos x="T6" y="T7"/>
                </a:cxn>
                <a:cxn ang="0">
                  <a:pos x="T8" y="T9"/>
                </a:cxn>
              </a:cxnLst>
              <a:rect l="0" t="0" r="r" b="b"/>
              <a:pathLst>
                <a:path w="111" h="120">
                  <a:moveTo>
                    <a:pt x="110" y="0"/>
                  </a:moveTo>
                  <a:lnTo>
                    <a:pt x="0" y="40"/>
                  </a:lnTo>
                  <a:lnTo>
                    <a:pt x="0" y="119"/>
                  </a:lnTo>
                  <a:lnTo>
                    <a:pt x="110" y="80"/>
                  </a:lnTo>
                  <a:lnTo>
                    <a:pt x="11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 name="Freeform 44"/>
            <p:cNvSpPr>
              <a:spLocks noChangeArrowheads="1"/>
            </p:cNvSpPr>
            <p:nvPr/>
          </p:nvSpPr>
          <p:spPr bwMode="auto">
            <a:xfrm>
              <a:off x="5575300" y="3648075"/>
              <a:ext cx="31750" cy="23813"/>
            </a:xfrm>
            <a:custGeom>
              <a:avLst/>
              <a:gdLst>
                <a:gd name="T0" fmla="*/ 39 w 87"/>
                <a:gd name="T1" fmla="*/ 0 h 66"/>
                <a:gd name="T2" fmla="*/ 0 w 87"/>
                <a:gd name="T3" fmla="*/ 14 h 66"/>
                <a:gd name="T4" fmla="*/ 0 w 87"/>
                <a:gd name="T5" fmla="*/ 65 h 66"/>
                <a:gd name="T6" fmla="*/ 86 w 87"/>
                <a:gd name="T7" fmla="*/ 35 h 66"/>
                <a:gd name="T8" fmla="*/ 39 w 87"/>
                <a:gd name="T9" fmla="*/ 0 h 66"/>
              </a:gdLst>
              <a:ahLst/>
              <a:cxnLst>
                <a:cxn ang="0">
                  <a:pos x="T0" y="T1"/>
                </a:cxn>
                <a:cxn ang="0">
                  <a:pos x="T2" y="T3"/>
                </a:cxn>
                <a:cxn ang="0">
                  <a:pos x="T4" y="T5"/>
                </a:cxn>
                <a:cxn ang="0">
                  <a:pos x="T6" y="T7"/>
                </a:cxn>
                <a:cxn ang="0">
                  <a:pos x="T8" y="T9"/>
                </a:cxn>
              </a:cxnLst>
              <a:rect l="0" t="0" r="r" b="b"/>
              <a:pathLst>
                <a:path w="87" h="66">
                  <a:moveTo>
                    <a:pt x="39" y="0"/>
                  </a:moveTo>
                  <a:lnTo>
                    <a:pt x="0" y="14"/>
                  </a:lnTo>
                  <a:lnTo>
                    <a:pt x="0" y="65"/>
                  </a:lnTo>
                  <a:lnTo>
                    <a:pt x="86" y="35"/>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 name="Freeform 45"/>
            <p:cNvSpPr>
              <a:spLocks noChangeArrowheads="1"/>
            </p:cNvSpPr>
            <p:nvPr/>
          </p:nvSpPr>
          <p:spPr bwMode="auto">
            <a:xfrm>
              <a:off x="5589588" y="3643313"/>
              <a:ext cx="17462" cy="19050"/>
            </a:xfrm>
            <a:custGeom>
              <a:avLst/>
              <a:gdLst>
                <a:gd name="T0" fmla="*/ 47 w 48"/>
                <a:gd name="T1" fmla="*/ 0 h 52"/>
                <a:gd name="T2" fmla="*/ 0 w 48"/>
                <a:gd name="T3" fmla="*/ 16 h 52"/>
                <a:gd name="T4" fmla="*/ 47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6"/>
                  </a:lnTo>
                  <a:lnTo>
                    <a:pt x="47"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 name="Freeform 46"/>
            <p:cNvSpPr>
              <a:spLocks noChangeArrowheads="1"/>
            </p:cNvSpPr>
            <p:nvPr/>
          </p:nvSpPr>
          <p:spPr bwMode="auto">
            <a:xfrm>
              <a:off x="5570538" y="3570288"/>
              <a:ext cx="39687" cy="42862"/>
            </a:xfrm>
            <a:custGeom>
              <a:avLst/>
              <a:gdLst>
                <a:gd name="T0" fmla="*/ 110 w 111"/>
                <a:gd name="T1" fmla="*/ 0 h 119"/>
                <a:gd name="T2" fmla="*/ 0 w 111"/>
                <a:gd name="T3" fmla="*/ 39 h 119"/>
                <a:gd name="T4" fmla="*/ 0 w 111"/>
                <a:gd name="T5" fmla="*/ 118 h 119"/>
                <a:gd name="T6" fmla="*/ 110 w 111"/>
                <a:gd name="T7" fmla="*/ 79 h 119"/>
                <a:gd name="T8" fmla="*/ 110 w 111"/>
                <a:gd name="T9" fmla="*/ 0 h 119"/>
              </a:gdLst>
              <a:ahLst/>
              <a:cxnLst>
                <a:cxn ang="0">
                  <a:pos x="T0" y="T1"/>
                </a:cxn>
                <a:cxn ang="0">
                  <a:pos x="T2" y="T3"/>
                </a:cxn>
                <a:cxn ang="0">
                  <a:pos x="T4" y="T5"/>
                </a:cxn>
                <a:cxn ang="0">
                  <a:pos x="T6" y="T7"/>
                </a:cxn>
                <a:cxn ang="0">
                  <a:pos x="T8" y="T9"/>
                </a:cxn>
              </a:cxnLst>
              <a:rect l="0" t="0" r="r" b="b"/>
              <a:pathLst>
                <a:path w="111" h="119">
                  <a:moveTo>
                    <a:pt x="110" y="0"/>
                  </a:moveTo>
                  <a:lnTo>
                    <a:pt x="0" y="39"/>
                  </a:lnTo>
                  <a:lnTo>
                    <a:pt x="0" y="118"/>
                  </a:lnTo>
                  <a:lnTo>
                    <a:pt x="110" y="79"/>
                  </a:lnTo>
                  <a:lnTo>
                    <a:pt x="11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47"/>
            <p:cNvSpPr>
              <a:spLocks noChangeArrowheads="1"/>
            </p:cNvSpPr>
            <p:nvPr/>
          </p:nvSpPr>
          <p:spPr bwMode="auto">
            <a:xfrm>
              <a:off x="5575300" y="3582988"/>
              <a:ext cx="31750" cy="23812"/>
            </a:xfrm>
            <a:custGeom>
              <a:avLst/>
              <a:gdLst>
                <a:gd name="T0" fmla="*/ 39 w 87"/>
                <a:gd name="T1" fmla="*/ 0 h 66"/>
                <a:gd name="T2" fmla="*/ 0 w 87"/>
                <a:gd name="T3" fmla="*/ 14 h 66"/>
                <a:gd name="T4" fmla="*/ 0 w 87"/>
                <a:gd name="T5" fmla="*/ 65 h 66"/>
                <a:gd name="T6" fmla="*/ 86 w 87"/>
                <a:gd name="T7" fmla="*/ 35 h 66"/>
                <a:gd name="T8" fmla="*/ 39 w 87"/>
                <a:gd name="T9" fmla="*/ 0 h 66"/>
              </a:gdLst>
              <a:ahLst/>
              <a:cxnLst>
                <a:cxn ang="0">
                  <a:pos x="T0" y="T1"/>
                </a:cxn>
                <a:cxn ang="0">
                  <a:pos x="T2" y="T3"/>
                </a:cxn>
                <a:cxn ang="0">
                  <a:pos x="T4" y="T5"/>
                </a:cxn>
                <a:cxn ang="0">
                  <a:pos x="T6" y="T7"/>
                </a:cxn>
                <a:cxn ang="0">
                  <a:pos x="T8" y="T9"/>
                </a:cxn>
              </a:cxnLst>
              <a:rect l="0" t="0" r="r" b="b"/>
              <a:pathLst>
                <a:path w="87" h="66">
                  <a:moveTo>
                    <a:pt x="39" y="0"/>
                  </a:moveTo>
                  <a:lnTo>
                    <a:pt x="0" y="14"/>
                  </a:lnTo>
                  <a:lnTo>
                    <a:pt x="0" y="65"/>
                  </a:lnTo>
                  <a:lnTo>
                    <a:pt x="86" y="35"/>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48"/>
            <p:cNvSpPr>
              <a:spLocks noChangeArrowheads="1"/>
            </p:cNvSpPr>
            <p:nvPr/>
          </p:nvSpPr>
          <p:spPr bwMode="auto">
            <a:xfrm>
              <a:off x="5589588" y="3576638"/>
              <a:ext cx="17462" cy="19050"/>
            </a:xfrm>
            <a:custGeom>
              <a:avLst/>
              <a:gdLst>
                <a:gd name="T0" fmla="*/ 47 w 48"/>
                <a:gd name="T1" fmla="*/ 0 h 52"/>
                <a:gd name="T2" fmla="*/ 0 w 48"/>
                <a:gd name="T3" fmla="*/ 16 h 52"/>
                <a:gd name="T4" fmla="*/ 47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6"/>
                  </a:lnTo>
                  <a:lnTo>
                    <a:pt x="47"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9"/>
            <p:cNvSpPr>
              <a:spLocks noChangeArrowheads="1"/>
            </p:cNvSpPr>
            <p:nvPr/>
          </p:nvSpPr>
          <p:spPr bwMode="auto">
            <a:xfrm>
              <a:off x="5643563" y="3609975"/>
              <a:ext cx="39687" cy="42863"/>
            </a:xfrm>
            <a:custGeom>
              <a:avLst/>
              <a:gdLst>
                <a:gd name="T0" fmla="*/ 111 w 112"/>
                <a:gd name="T1" fmla="*/ 0 h 120"/>
                <a:gd name="T2" fmla="*/ 0 w 112"/>
                <a:gd name="T3" fmla="*/ 40 h 120"/>
                <a:gd name="T4" fmla="*/ 0 w 112"/>
                <a:gd name="T5" fmla="*/ 119 h 120"/>
                <a:gd name="T6" fmla="*/ 111 w 112"/>
                <a:gd name="T7" fmla="*/ 80 h 120"/>
                <a:gd name="T8" fmla="*/ 111 w 112"/>
                <a:gd name="T9" fmla="*/ 0 h 120"/>
              </a:gdLst>
              <a:ahLst/>
              <a:cxnLst>
                <a:cxn ang="0">
                  <a:pos x="T0" y="T1"/>
                </a:cxn>
                <a:cxn ang="0">
                  <a:pos x="T2" y="T3"/>
                </a:cxn>
                <a:cxn ang="0">
                  <a:pos x="T4" y="T5"/>
                </a:cxn>
                <a:cxn ang="0">
                  <a:pos x="T6" y="T7"/>
                </a:cxn>
                <a:cxn ang="0">
                  <a:pos x="T8" y="T9"/>
                </a:cxn>
              </a:cxnLst>
              <a:rect l="0" t="0" r="r" b="b"/>
              <a:pathLst>
                <a:path w="112" h="120">
                  <a:moveTo>
                    <a:pt x="111" y="0"/>
                  </a:moveTo>
                  <a:lnTo>
                    <a:pt x="0" y="40"/>
                  </a:lnTo>
                  <a:lnTo>
                    <a:pt x="0" y="119"/>
                  </a:lnTo>
                  <a:lnTo>
                    <a:pt x="111" y="80"/>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0"/>
            <p:cNvSpPr>
              <a:spLocks noChangeArrowheads="1"/>
            </p:cNvSpPr>
            <p:nvPr/>
          </p:nvSpPr>
          <p:spPr bwMode="auto">
            <a:xfrm>
              <a:off x="5648325" y="3622675"/>
              <a:ext cx="31750" cy="23813"/>
            </a:xfrm>
            <a:custGeom>
              <a:avLst/>
              <a:gdLst>
                <a:gd name="T0" fmla="*/ 39 w 86"/>
                <a:gd name="T1" fmla="*/ 0 h 66"/>
                <a:gd name="T2" fmla="*/ 0 w 86"/>
                <a:gd name="T3" fmla="*/ 14 h 66"/>
                <a:gd name="T4" fmla="*/ 0 w 86"/>
                <a:gd name="T5" fmla="*/ 65 h 66"/>
                <a:gd name="T6" fmla="*/ 85 w 86"/>
                <a:gd name="T7" fmla="*/ 35 h 66"/>
                <a:gd name="T8" fmla="*/ 39 w 86"/>
                <a:gd name="T9" fmla="*/ 0 h 66"/>
              </a:gdLst>
              <a:ahLst/>
              <a:cxnLst>
                <a:cxn ang="0">
                  <a:pos x="T0" y="T1"/>
                </a:cxn>
                <a:cxn ang="0">
                  <a:pos x="T2" y="T3"/>
                </a:cxn>
                <a:cxn ang="0">
                  <a:pos x="T4" y="T5"/>
                </a:cxn>
                <a:cxn ang="0">
                  <a:pos x="T6" y="T7"/>
                </a:cxn>
                <a:cxn ang="0">
                  <a:pos x="T8" y="T9"/>
                </a:cxn>
              </a:cxnLst>
              <a:rect l="0" t="0" r="r" b="b"/>
              <a:pathLst>
                <a:path w="86" h="66">
                  <a:moveTo>
                    <a:pt x="39" y="0"/>
                  </a:moveTo>
                  <a:lnTo>
                    <a:pt x="0" y="14"/>
                  </a:lnTo>
                  <a:lnTo>
                    <a:pt x="0" y="65"/>
                  </a:lnTo>
                  <a:lnTo>
                    <a:pt x="85" y="35"/>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51"/>
            <p:cNvSpPr>
              <a:spLocks noChangeArrowheads="1"/>
            </p:cNvSpPr>
            <p:nvPr/>
          </p:nvSpPr>
          <p:spPr bwMode="auto">
            <a:xfrm>
              <a:off x="5662613" y="3616325"/>
              <a:ext cx="17462" cy="19050"/>
            </a:xfrm>
            <a:custGeom>
              <a:avLst/>
              <a:gdLst>
                <a:gd name="T0" fmla="*/ 47 w 48"/>
                <a:gd name="T1" fmla="*/ 0 h 52"/>
                <a:gd name="T2" fmla="*/ 0 w 48"/>
                <a:gd name="T3" fmla="*/ 16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6"/>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52"/>
            <p:cNvSpPr>
              <a:spLocks noChangeArrowheads="1"/>
            </p:cNvSpPr>
            <p:nvPr/>
          </p:nvSpPr>
          <p:spPr bwMode="auto">
            <a:xfrm>
              <a:off x="5643563" y="3544888"/>
              <a:ext cx="39687" cy="42862"/>
            </a:xfrm>
            <a:custGeom>
              <a:avLst/>
              <a:gdLst>
                <a:gd name="T0" fmla="*/ 111 w 112"/>
                <a:gd name="T1" fmla="*/ 0 h 120"/>
                <a:gd name="T2" fmla="*/ 0 w 112"/>
                <a:gd name="T3" fmla="*/ 40 h 120"/>
                <a:gd name="T4" fmla="*/ 0 w 112"/>
                <a:gd name="T5" fmla="*/ 119 h 120"/>
                <a:gd name="T6" fmla="*/ 111 w 112"/>
                <a:gd name="T7" fmla="*/ 80 h 120"/>
                <a:gd name="T8" fmla="*/ 111 w 112"/>
                <a:gd name="T9" fmla="*/ 0 h 120"/>
              </a:gdLst>
              <a:ahLst/>
              <a:cxnLst>
                <a:cxn ang="0">
                  <a:pos x="T0" y="T1"/>
                </a:cxn>
                <a:cxn ang="0">
                  <a:pos x="T2" y="T3"/>
                </a:cxn>
                <a:cxn ang="0">
                  <a:pos x="T4" y="T5"/>
                </a:cxn>
                <a:cxn ang="0">
                  <a:pos x="T6" y="T7"/>
                </a:cxn>
                <a:cxn ang="0">
                  <a:pos x="T8" y="T9"/>
                </a:cxn>
              </a:cxnLst>
              <a:rect l="0" t="0" r="r" b="b"/>
              <a:pathLst>
                <a:path w="112" h="120">
                  <a:moveTo>
                    <a:pt x="111" y="0"/>
                  </a:moveTo>
                  <a:lnTo>
                    <a:pt x="0" y="40"/>
                  </a:lnTo>
                  <a:lnTo>
                    <a:pt x="0" y="119"/>
                  </a:lnTo>
                  <a:lnTo>
                    <a:pt x="111" y="80"/>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53"/>
            <p:cNvSpPr>
              <a:spLocks noChangeArrowheads="1"/>
            </p:cNvSpPr>
            <p:nvPr/>
          </p:nvSpPr>
          <p:spPr bwMode="auto">
            <a:xfrm>
              <a:off x="5648325" y="3557588"/>
              <a:ext cx="31750" cy="23812"/>
            </a:xfrm>
            <a:custGeom>
              <a:avLst/>
              <a:gdLst>
                <a:gd name="T0" fmla="*/ 39 w 86"/>
                <a:gd name="T1" fmla="*/ 0 h 66"/>
                <a:gd name="T2" fmla="*/ 0 w 86"/>
                <a:gd name="T3" fmla="*/ 14 h 66"/>
                <a:gd name="T4" fmla="*/ 0 w 86"/>
                <a:gd name="T5" fmla="*/ 65 h 66"/>
                <a:gd name="T6" fmla="*/ 85 w 86"/>
                <a:gd name="T7" fmla="*/ 35 h 66"/>
                <a:gd name="T8" fmla="*/ 39 w 86"/>
                <a:gd name="T9" fmla="*/ 0 h 66"/>
              </a:gdLst>
              <a:ahLst/>
              <a:cxnLst>
                <a:cxn ang="0">
                  <a:pos x="T0" y="T1"/>
                </a:cxn>
                <a:cxn ang="0">
                  <a:pos x="T2" y="T3"/>
                </a:cxn>
                <a:cxn ang="0">
                  <a:pos x="T4" y="T5"/>
                </a:cxn>
                <a:cxn ang="0">
                  <a:pos x="T6" y="T7"/>
                </a:cxn>
                <a:cxn ang="0">
                  <a:pos x="T8" y="T9"/>
                </a:cxn>
              </a:cxnLst>
              <a:rect l="0" t="0" r="r" b="b"/>
              <a:pathLst>
                <a:path w="86" h="66">
                  <a:moveTo>
                    <a:pt x="39" y="0"/>
                  </a:moveTo>
                  <a:lnTo>
                    <a:pt x="0" y="14"/>
                  </a:lnTo>
                  <a:lnTo>
                    <a:pt x="0" y="65"/>
                  </a:lnTo>
                  <a:lnTo>
                    <a:pt x="85" y="35"/>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54"/>
            <p:cNvSpPr>
              <a:spLocks noChangeArrowheads="1"/>
            </p:cNvSpPr>
            <p:nvPr/>
          </p:nvSpPr>
          <p:spPr bwMode="auto">
            <a:xfrm>
              <a:off x="5662613" y="3551238"/>
              <a:ext cx="17462" cy="19050"/>
            </a:xfrm>
            <a:custGeom>
              <a:avLst/>
              <a:gdLst>
                <a:gd name="T0" fmla="*/ 47 w 48"/>
                <a:gd name="T1" fmla="*/ 0 h 52"/>
                <a:gd name="T2" fmla="*/ 0 w 48"/>
                <a:gd name="T3" fmla="*/ 16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6"/>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55"/>
            <p:cNvSpPr>
              <a:spLocks noChangeArrowheads="1"/>
            </p:cNvSpPr>
            <p:nvPr/>
          </p:nvSpPr>
          <p:spPr bwMode="auto">
            <a:xfrm>
              <a:off x="4899025" y="3829050"/>
              <a:ext cx="73025" cy="80963"/>
            </a:xfrm>
            <a:custGeom>
              <a:avLst/>
              <a:gdLst>
                <a:gd name="T0" fmla="*/ 180 w 202"/>
                <a:gd name="T1" fmla="*/ 159 h 227"/>
                <a:gd name="T2" fmla="*/ 140 w 202"/>
                <a:gd name="T3" fmla="*/ 203 h 227"/>
                <a:gd name="T4" fmla="*/ 90 w 202"/>
                <a:gd name="T5" fmla="*/ 224 h 227"/>
                <a:gd name="T6" fmla="*/ 42 w 202"/>
                <a:gd name="T7" fmla="*/ 214 h 227"/>
                <a:gd name="T8" fmla="*/ 10 w 202"/>
                <a:gd name="T9" fmla="*/ 178 h 227"/>
                <a:gd name="T10" fmla="*/ 2 w 202"/>
                <a:gd name="T11" fmla="*/ 124 h 227"/>
                <a:gd name="T12" fmla="*/ 21 w 202"/>
                <a:gd name="T13" fmla="*/ 67 h 227"/>
                <a:gd name="T14" fmla="*/ 61 w 202"/>
                <a:gd name="T15" fmla="*/ 22 h 227"/>
                <a:gd name="T16" fmla="*/ 112 w 202"/>
                <a:gd name="T17" fmla="*/ 2 h 227"/>
                <a:gd name="T18" fmla="*/ 159 w 202"/>
                <a:gd name="T19" fmla="*/ 11 h 227"/>
                <a:gd name="T20" fmla="*/ 191 w 202"/>
                <a:gd name="T21" fmla="*/ 48 h 227"/>
                <a:gd name="T22" fmla="*/ 199 w 202"/>
                <a:gd name="T23" fmla="*/ 102 h 227"/>
                <a:gd name="T24" fmla="*/ 180 w 202"/>
                <a:gd name="T25" fmla="*/ 15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227">
                  <a:moveTo>
                    <a:pt x="180" y="159"/>
                  </a:moveTo>
                  <a:cubicBezTo>
                    <a:pt x="169" y="177"/>
                    <a:pt x="157" y="191"/>
                    <a:pt x="140" y="203"/>
                  </a:cubicBezTo>
                  <a:cubicBezTo>
                    <a:pt x="123" y="215"/>
                    <a:pt x="108" y="222"/>
                    <a:pt x="90" y="224"/>
                  </a:cubicBezTo>
                  <a:cubicBezTo>
                    <a:pt x="72" y="226"/>
                    <a:pt x="57" y="223"/>
                    <a:pt x="42" y="214"/>
                  </a:cubicBezTo>
                  <a:cubicBezTo>
                    <a:pt x="27" y="205"/>
                    <a:pt x="17" y="194"/>
                    <a:pt x="10" y="178"/>
                  </a:cubicBezTo>
                  <a:cubicBezTo>
                    <a:pt x="3" y="162"/>
                    <a:pt x="0" y="144"/>
                    <a:pt x="2" y="124"/>
                  </a:cubicBezTo>
                  <a:cubicBezTo>
                    <a:pt x="4" y="103"/>
                    <a:pt x="10" y="86"/>
                    <a:pt x="21" y="67"/>
                  </a:cubicBezTo>
                  <a:cubicBezTo>
                    <a:pt x="32" y="48"/>
                    <a:pt x="44" y="34"/>
                    <a:pt x="61" y="22"/>
                  </a:cubicBezTo>
                  <a:cubicBezTo>
                    <a:pt x="78" y="10"/>
                    <a:pt x="93" y="4"/>
                    <a:pt x="112" y="2"/>
                  </a:cubicBezTo>
                  <a:cubicBezTo>
                    <a:pt x="130" y="0"/>
                    <a:pt x="145" y="3"/>
                    <a:pt x="159" y="11"/>
                  </a:cubicBezTo>
                  <a:cubicBezTo>
                    <a:pt x="174" y="20"/>
                    <a:pt x="184" y="31"/>
                    <a:pt x="191" y="48"/>
                  </a:cubicBezTo>
                  <a:cubicBezTo>
                    <a:pt x="198" y="65"/>
                    <a:pt x="201" y="81"/>
                    <a:pt x="199" y="102"/>
                  </a:cubicBezTo>
                  <a:cubicBezTo>
                    <a:pt x="197" y="122"/>
                    <a:pt x="191" y="140"/>
                    <a:pt x="180" y="159"/>
                  </a:cubicBez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56"/>
            <p:cNvSpPr>
              <a:spLocks noChangeArrowheads="1"/>
            </p:cNvSpPr>
            <p:nvPr/>
          </p:nvSpPr>
          <p:spPr bwMode="auto">
            <a:xfrm>
              <a:off x="4908550" y="3836988"/>
              <a:ext cx="61913" cy="69850"/>
            </a:xfrm>
            <a:custGeom>
              <a:avLst/>
              <a:gdLst>
                <a:gd name="T0" fmla="*/ 145 w 171"/>
                <a:gd name="T1" fmla="*/ 130 h 192"/>
                <a:gd name="T2" fmla="*/ 41 w 171"/>
                <a:gd name="T3" fmla="*/ 172 h 192"/>
                <a:gd name="T4" fmla="*/ 25 w 171"/>
                <a:gd name="T5" fmla="*/ 61 h 192"/>
                <a:gd name="T6" fmla="*/ 129 w 171"/>
                <a:gd name="T7" fmla="*/ 19 h 192"/>
                <a:gd name="T8" fmla="*/ 145 w 171"/>
                <a:gd name="T9" fmla="*/ 130 h 192"/>
              </a:gdLst>
              <a:ahLst/>
              <a:cxnLst>
                <a:cxn ang="0">
                  <a:pos x="T0" y="T1"/>
                </a:cxn>
                <a:cxn ang="0">
                  <a:pos x="T2" y="T3"/>
                </a:cxn>
                <a:cxn ang="0">
                  <a:pos x="T4" y="T5"/>
                </a:cxn>
                <a:cxn ang="0">
                  <a:pos x="T6" y="T7"/>
                </a:cxn>
                <a:cxn ang="0">
                  <a:pos x="T8" y="T9"/>
                </a:cxn>
              </a:cxnLst>
              <a:rect l="0" t="0" r="r" b="b"/>
              <a:pathLst>
                <a:path w="171" h="192">
                  <a:moveTo>
                    <a:pt x="145" y="130"/>
                  </a:moveTo>
                  <a:cubicBezTo>
                    <a:pt x="121" y="173"/>
                    <a:pt x="74" y="191"/>
                    <a:pt x="41" y="172"/>
                  </a:cubicBezTo>
                  <a:cubicBezTo>
                    <a:pt x="7" y="153"/>
                    <a:pt x="0" y="103"/>
                    <a:pt x="25" y="61"/>
                  </a:cubicBezTo>
                  <a:cubicBezTo>
                    <a:pt x="49" y="19"/>
                    <a:pt x="96" y="0"/>
                    <a:pt x="129" y="19"/>
                  </a:cubicBezTo>
                  <a:cubicBezTo>
                    <a:pt x="162" y="38"/>
                    <a:pt x="170" y="88"/>
                    <a:pt x="145" y="130"/>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57"/>
            <p:cNvSpPr>
              <a:spLocks noChangeArrowheads="1"/>
            </p:cNvSpPr>
            <p:nvPr/>
          </p:nvSpPr>
          <p:spPr bwMode="auto">
            <a:xfrm>
              <a:off x="5926138" y="3536950"/>
              <a:ext cx="17462" cy="19050"/>
            </a:xfrm>
            <a:custGeom>
              <a:avLst/>
              <a:gdLst>
                <a:gd name="T0" fmla="*/ 42 w 48"/>
                <a:gd name="T1" fmla="*/ 37 h 53"/>
                <a:gd name="T2" fmla="*/ 33 w 48"/>
                <a:gd name="T3" fmla="*/ 47 h 53"/>
                <a:gd name="T4" fmla="*/ 21 w 48"/>
                <a:gd name="T5" fmla="*/ 52 h 53"/>
                <a:gd name="T6" fmla="*/ 10 w 48"/>
                <a:gd name="T7" fmla="*/ 50 h 53"/>
                <a:gd name="T8" fmla="*/ 2 w 48"/>
                <a:gd name="T9" fmla="*/ 41 h 53"/>
                <a:gd name="T10" fmla="*/ 0 w 48"/>
                <a:gd name="T11" fmla="*/ 29 h 53"/>
                <a:gd name="T12" fmla="*/ 5 w 48"/>
                <a:gd name="T13" fmla="*/ 15 h 53"/>
                <a:gd name="T14" fmla="*/ 14 w 48"/>
                <a:gd name="T15" fmla="*/ 5 h 53"/>
                <a:gd name="T16" fmla="*/ 26 w 48"/>
                <a:gd name="T17" fmla="*/ 0 h 53"/>
                <a:gd name="T18" fmla="*/ 37 w 48"/>
                <a:gd name="T19" fmla="*/ 2 h 53"/>
                <a:gd name="T20" fmla="*/ 45 w 48"/>
                <a:gd name="T21" fmla="*/ 11 h 53"/>
                <a:gd name="T22" fmla="*/ 46 w 48"/>
                <a:gd name="T23" fmla="*/ 23 h 53"/>
                <a:gd name="T24" fmla="*/ 42 w 48"/>
                <a:gd name="T25" fmla="*/ 3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3">
                  <a:moveTo>
                    <a:pt x="42" y="37"/>
                  </a:moveTo>
                  <a:cubicBezTo>
                    <a:pt x="40" y="41"/>
                    <a:pt x="37" y="44"/>
                    <a:pt x="33" y="47"/>
                  </a:cubicBezTo>
                  <a:cubicBezTo>
                    <a:pt x="29" y="50"/>
                    <a:pt x="25" y="52"/>
                    <a:pt x="21" y="52"/>
                  </a:cubicBezTo>
                  <a:cubicBezTo>
                    <a:pt x="17" y="52"/>
                    <a:pt x="13" y="52"/>
                    <a:pt x="10" y="50"/>
                  </a:cubicBezTo>
                  <a:cubicBezTo>
                    <a:pt x="7" y="48"/>
                    <a:pt x="4" y="45"/>
                    <a:pt x="2" y="41"/>
                  </a:cubicBezTo>
                  <a:cubicBezTo>
                    <a:pt x="0" y="37"/>
                    <a:pt x="0" y="33"/>
                    <a:pt x="0" y="29"/>
                  </a:cubicBezTo>
                  <a:cubicBezTo>
                    <a:pt x="1" y="24"/>
                    <a:pt x="2" y="20"/>
                    <a:pt x="5" y="15"/>
                  </a:cubicBezTo>
                  <a:cubicBezTo>
                    <a:pt x="8" y="10"/>
                    <a:pt x="10" y="8"/>
                    <a:pt x="14" y="5"/>
                  </a:cubicBezTo>
                  <a:cubicBezTo>
                    <a:pt x="18" y="2"/>
                    <a:pt x="22" y="0"/>
                    <a:pt x="26" y="0"/>
                  </a:cubicBezTo>
                  <a:cubicBezTo>
                    <a:pt x="30" y="0"/>
                    <a:pt x="34" y="0"/>
                    <a:pt x="37" y="2"/>
                  </a:cubicBezTo>
                  <a:cubicBezTo>
                    <a:pt x="41" y="4"/>
                    <a:pt x="43" y="7"/>
                    <a:pt x="45" y="11"/>
                  </a:cubicBezTo>
                  <a:cubicBezTo>
                    <a:pt x="47" y="15"/>
                    <a:pt x="47" y="19"/>
                    <a:pt x="46" y="23"/>
                  </a:cubicBezTo>
                  <a:cubicBezTo>
                    <a:pt x="46" y="28"/>
                    <a:pt x="45" y="32"/>
                    <a:pt x="42" y="37"/>
                  </a:cubicBezTo>
                </a:path>
              </a:pathLst>
            </a:custGeom>
            <a:solidFill>
              <a:srgbClr val="00BBF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58"/>
            <p:cNvSpPr>
              <a:spLocks noChangeArrowheads="1"/>
            </p:cNvSpPr>
            <p:nvPr/>
          </p:nvSpPr>
          <p:spPr bwMode="auto">
            <a:xfrm>
              <a:off x="5926138" y="3503613"/>
              <a:ext cx="17462" cy="19050"/>
            </a:xfrm>
            <a:custGeom>
              <a:avLst/>
              <a:gdLst>
                <a:gd name="T0" fmla="*/ 42 w 48"/>
                <a:gd name="T1" fmla="*/ 38 h 55"/>
                <a:gd name="T2" fmla="*/ 33 w 48"/>
                <a:gd name="T3" fmla="*/ 48 h 55"/>
                <a:gd name="T4" fmla="*/ 21 w 48"/>
                <a:gd name="T5" fmla="*/ 53 h 55"/>
                <a:gd name="T6" fmla="*/ 10 w 48"/>
                <a:gd name="T7" fmla="*/ 51 h 55"/>
                <a:gd name="T8" fmla="*/ 2 w 48"/>
                <a:gd name="T9" fmla="*/ 42 h 55"/>
                <a:gd name="T10" fmla="*/ 0 w 48"/>
                <a:gd name="T11" fmla="*/ 29 h 55"/>
                <a:gd name="T12" fmla="*/ 5 w 48"/>
                <a:gd name="T13" fmla="*/ 16 h 55"/>
                <a:gd name="T14" fmla="*/ 14 w 48"/>
                <a:gd name="T15" fmla="*/ 5 h 55"/>
                <a:gd name="T16" fmla="*/ 26 w 48"/>
                <a:gd name="T17" fmla="*/ 1 h 55"/>
                <a:gd name="T18" fmla="*/ 37 w 48"/>
                <a:gd name="T19" fmla="*/ 3 h 55"/>
                <a:gd name="T20" fmla="*/ 45 w 48"/>
                <a:gd name="T21" fmla="*/ 11 h 55"/>
                <a:gd name="T22" fmla="*/ 46 w 48"/>
                <a:gd name="T23" fmla="*/ 24 h 55"/>
                <a:gd name="T24" fmla="*/ 42 w 48"/>
                <a:gd name="T25" fmla="*/ 3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5">
                  <a:moveTo>
                    <a:pt x="42" y="38"/>
                  </a:moveTo>
                  <a:cubicBezTo>
                    <a:pt x="40" y="42"/>
                    <a:pt x="37" y="45"/>
                    <a:pt x="33" y="48"/>
                  </a:cubicBezTo>
                  <a:cubicBezTo>
                    <a:pt x="29" y="51"/>
                    <a:pt x="25" y="52"/>
                    <a:pt x="21" y="53"/>
                  </a:cubicBezTo>
                  <a:cubicBezTo>
                    <a:pt x="17" y="54"/>
                    <a:pt x="13" y="53"/>
                    <a:pt x="10" y="51"/>
                  </a:cubicBezTo>
                  <a:cubicBezTo>
                    <a:pt x="7" y="49"/>
                    <a:pt x="4" y="46"/>
                    <a:pt x="2" y="42"/>
                  </a:cubicBezTo>
                  <a:cubicBezTo>
                    <a:pt x="0" y="38"/>
                    <a:pt x="0" y="34"/>
                    <a:pt x="0" y="29"/>
                  </a:cubicBezTo>
                  <a:cubicBezTo>
                    <a:pt x="1" y="25"/>
                    <a:pt x="2" y="20"/>
                    <a:pt x="5" y="16"/>
                  </a:cubicBezTo>
                  <a:cubicBezTo>
                    <a:pt x="8" y="12"/>
                    <a:pt x="10" y="8"/>
                    <a:pt x="14" y="5"/>
                  </a:cubicBezTo>
                  <a:cubicBezTo>
                    <a:pt x="18" y="2"/>
                    <a:pt x="22" y="1"/>
                    <a:pt x="26" y="1"/>
                  </a:cubicBezTo>
                  <a:cubicBezTo>
                    <a:pt x="30" y="0"/>
                    <a:pt x="34" y="1"/>
                    <a:pt x="37" y="3"/>
                  </a:cubicBezTo>
                  <a:cubicBezTo>
                    <a:pt x="41" y="5"/>
                    <a:pt x="43" y="8"/>
                    <a:pt x="45" y="11"/>
                  </a:cubicBezTo>
                  <a:cubicBezTo>
                    <a:pt x="47" y="14"/>
                    <a:pt x="47" y="19"/>
                    <a:pt x="46" y="24"/>
                  </a:cubicBezTo>
                  <a:cubicBezTo>
                    <a:pt x="46" y="29"/>
                    <a:pt x="45" y="33"/>
                    <a:pt x="42" y="38"/>
                  </a:cubicBezTo>
                </a:path>
              </a:pathLst>
            </a:custGeom>
            <a:solidFill>
              <a:srgbClr val="00BBF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59"/>
            <p:cNvSpPr>
              <a:spLocks noChangeArrowheads="1"/>
            </p:cNvSpPr>
            <p:nvPr/>
          </p:nvSpPr>
          <p:spPr bwMode="auto">
            <a:xfrm>
              <a:off x="5926138" y="3468688"/>
              <a:ext cx="17462" cy="19050"/>
            </a:xfrm>
            <a:custGeom>
              <a:avLst/>
              <a:gdLst>
                <a:gd name="T0" fmla="*/ 42 w 48"/>
                <a:gd name="T1" fmla="*/ 37 h 53"/>
                <a:gd name="T2" fmla="*/ 33 w 48"/>
                <a:gd name="T3" fmla="*/ 48 h 53"/>
                <a:gd name="T4" fmla="*/ 21 w 48"/>
                <a:gd name="T5" fmla="*/ 52 h 53"/>
                <a:gd name="T6" fmla="*/ 10 w 48"/>
                <a:gd name="T7" fmla="*/ 50 h 53"/>
                <a:gd name="T8" fmla="*/ 2 w 48"/>
                <a:gd name="T9" fmla="*/ 42 h 53"/>
                <a:gd name="T10" fmla="*/ 0 w 48"/>
                <a:gd name="T11" fmla="*/ 29 h 53"/>
                <a:gd name="T12" fmla="*/ 5 w 48"/>
                <a:gd name="T13" fmla="*/ 16 h 53"/>
                <a:gd name="T14" fmla="*/ 14 w 48"/>
                <a:gd name="T15" fmla="*/ 5 h 53"/>
                <a:gd name="T16" fmla="*/ 26 w 48"/>
                <a:gd name="T17" fmla="*/ 0 h 53"/>
                <a:gd name="T18" fmla="*/ 37 w 48"/>
                <a:gd name="T19" fmla="*/ 3 h 53"/>
                <a:gd name="T20" fmla="*/ 45 w 48"/>
                <a:gd name="T21" fmla="*/ 11 h 53"/>
                <a:gd name="T22" fmla="*/ 46 w 48"/>
                <a:gd name="T23" fmla="*/ 24 h 53"/>
                <a:gd name="T24" fmla="*/ 42 w 48"/>
                <a:gd name="T25" fmla="*/ 3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3">
                  <a:moveTo>
                    <a:pt x="42" y="37"/>
                  </a:moveTo>
                  <a:cubicBezTo>
                    <a:pt x="40" y="42"/>
                    <a:pt x="37" y="45"/>
                    <a:pt x="33" y="48"/>
                  </a:cubicBezTo>
                  <a:cubicBezTo>
                    <a:pt x="29" y="51"/>
                    <a:pt x="25" y="52"/>
                    <a:pt x="21" y="52"/>
                  </a:cubicBezTo>
                  <a:cubicBezTo>
                    <a:pt x="17" y="52"/>
                    <a:pt x="13" y="52"/>
                    <a:pt x="10" y="50"/>
                  </a:cubicBezTo>
                  <a:cubicBezTo>
                    <a:pt x="7" y="48"/>
                    <a:pt x="4" y="46"/>
                    <a:pt x="2" y="42"/>
                  </a:cubicBezTo>
                  <a:cubicBezTo>
                    <a:pt x="0" y="38"/>
                    <a:pt x="0" y="34"/>
                    <a:pt x="0" y="29"/>
                  </a:cubicBezTo>
                  <a:cubicBezTo>
                    <a:pt x="1" y="24"/>
                    <a:pt x="2" y="20"/>
                    <a:pt x="5" y="16"/>
                  </a:cubicBezTo>
                  <a:cubicBezTo>
                    <a:pt x="8" y="12"/>
                    <a:pt x="10" y="8"/>
                    <a:pt x="14" y="5"/>
                  </a:cubicBezTo>
                  <a:cubicBezTo>
                    <a:pt x="18" y="2"/>
                    <a:pt x="22" y="1"/>
                    <a:pt x="26" y="0"/>
                  </a:cubicBezTo>
                  <a:cubicBezTo>
                    <a:pt x="30" y="0"/>
                    <a:pt x="34" y="1"/>
                    <a:pt x="37" y="3"/>
                  </a:cubicBezTo>
                  <a:cubicBezTo>
                    <a:pt x="41" y="5"/>
                    <a:pt x="43" y="7"/>
                    <a:pt x="45" y="11"/>
                  </a:cubicBezTo>
                  <a:cubicBezTo>
                    <a:pt x="47" y="15"/>
                    <a:pt x="47" y="19"/>
                    <a:pt x="46" y="24"/>
                  </a:cubicBezTo>
                  <a:cubicBezTo>
                    <a:pt x="46" y="29"/>
                    <a:pt x="45" y="33"/>
                    <a:pt x="42" y="37"/>
                  </a:cubicBezTo>
                </a:path>
              </a:pathLst>
            </a:custGeom>
            <a:solidFill>
              <a:srgbClr val="00BBF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8" name="Group 167"/>
          <p:cNvGrpSpPr>
            <a:grpSpLocks noChangeAspect="1"/>
          </p:cNvGrpSpPr>
          <p:nvPr/>
        </p:nvGrpSpPr>
        <p:grpSpPr>
          <a:xfrm>
            <a:off x="5800545" y="2579160"/>
            <a:ext cx="822421" cy="463221"/>
            <a:chOff x="4362450" y="3070225"/>
            <a:chExt cx="1606550" cy="904875"/>
          </a:xfrm>
        </p:grpSpPr>
        <p:sp>
          <p:nvSpPr>
            <p:cNvPr id="169" name="Freeform 1"/>
            <p:cNvSpPr>
              <a:spLocks noChangeArrowheads="1"/>
            </p:cNvSpPr>
            <p:nvPr/>
          </p:nvSpPr>
          <p:spPr bwMode="auto">
            <a:xfrm>
              <a:off x="4851400" y="3411538"/>
              <a:ext cx="1117600" cy="563562"/>
            </a:xfrm>
            <a:custGeom>
              <a:avLst/>
              <a:gdLst>
                <a:gd name="T0" fmla="*/ 0 w 3106"/>
                <a:gd name="T1" fmla="*/ 1565 h 1566"/>
                <a:gd name="T2" fmla="*/ 0 w 3106"/>
                <a:gd name="T3" fmla="*/ 1089 h 1566"/>
                <a:gd name="T4" fmla="*/ 3077 w 3106"/>
                <a:gd name="T5" fmla="*/ 0 h 1566"/>
                <a:gd name="T6" fmla="*/ 3105 w 3106"/>
                <a:gd name="T7" fmla="*/ 245 h 1566"/>
                <a:gd name="T8" fmla="*/ 3077 w 3106"/>
                <a:gd name="T9" fmla="*/ 475 h 1566"/>
                <a:gd name="T10" fmla="*/ 0 w 3106"/>
                <a:gd name="T11" fmla="*/ 1565 h 1566"/>
              </a:gdLst>
              <a:ahLst/>
              <a:cxnLst>
                <a:cxn ang="0">
                  <a:pos x="T0" y="T1"/>
                </a:cxn>
                <a:cxn ang="0">
                  <a:pos x="T2" y="T3"/>
                </a:cxn>
                <a:cxn ang="0">
                  <a:pos x="T4" y="T5"/>
                </a:cxn>
                <a:cxn ang="0">
                  <a:pos x="T6" y="T7"/>
                </a:cxn>
                <a:cxn ang="0">
                  <a:pos x="T8" y="T9"/>
                </a:cxn>
                <a:cxn ang="0">
                  <a:pos x="T10" y="T11"/>
                </a:cxn>
              </a:cxnLst>
              <a:rect l="0" t="0" r="r" b="b"/>
              <a:pathLst>
                <a:path w="3106" h="1566">
                  <a:moveTo>
                    <a:pt x="0" y="1565"/>
                  </a:moveTo>
                  <a:lnTo>
                    <a:pt x="0" y="1089"/>
                  </a:lnTo>
                  <a:lnTo>
                    <a:pt x="3077" y="0"/>
                  </a:lnTo>
                  <a:cubicBezTo>
                    <a:pt x="3077" y="0"/>
                    <a:pt x="3105" y="125"/>
                    <a:pt x="3105" y="245"/>
                  </a:cubicBezTo>
                  <a:cubicBezTo>
                    <a:pt x="3105" y="365"/>
                    <a:pt x="3077" y="475"/>
                    <a:pt x="3077" y="475"/>
                  </a:cubicBezTo>
                  <a:lnTo>
                    <a:pt x="0" y="1565"/>
                  </a:lnTo>
                </a:path>
              </a:pathLst>
            </a:custGeom>
            <a:solidFill>
              <a:srgbClr val="D3D3D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 name="Freeform 2"/>
            <p:cNvSpPr>
              <a:spLocks noChangeArrowheads="1"/>
            </p:cNvSpPr>
            <p:nvPr/>
          </p:nvSpPr>
          <p:spPr bwMode="auto">
            <a:xfrm>
              <a:off x="4979988" y="3467100"/>
              <a:ext cx="865187" cy="444500"/>
            </a:xfrm>
            <a:custGeom>
              <a:avLst/>
              <a:gdLst>
                <a:gd name="T0" fmla="*/ 24 w 2404"/>
                <a:gd name="T1" fmla="*/ 1235 h 1236"/>
                <a:gd name="T2" fmla="*/ 2388 w 2404"/>
                <a:gd name="T3" fmla="*/ 399 h 1236"/>
                <a:gd name="T4" fmla="*/ 2316 w 2404"/>
                <a:gd name="T5" fmla="*/ 324 h 1236"/>
                <a:gd name="T6" fmla="*/ 2316 w 2404"/>
                <a:gd name="T7" fmla="*/ 180 h 1236"/>
                <a:gd name="T8" fmla="*/ 2403 w 2404"/>
                <a:gd name="T9" fmla="*/ 0 h 1236"/>
                <a:gd name="T10" fmla="*/ 0 w 2404"/>
                <a:gd name="T11" fmla="*/ 851 h 1236"/>
                <a:gd name="T12" fmla="*/ 114 w 2404"/>
                <a:gd name="T13" fmla="*/ 967 h 1236"/>
                <a:gd name="T14" fmla="*/ 114 w 2404"/>
                <a:gd name="T15" fmla="*/ 1092 h 1236"/>
                <a:gd name="T16" fmla="*/ 24 w 2404"/>
                <a:gd name="T17" fmla="*/ 123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4" h="1236">
                  <a:moveTo>
                    <a:pt x="24" y="1235"/>
                  </a:moveTo>
                  <a:lnTo>
                    <a:pt x="2388" y="399"/>
                  </a:lnTo>
                  <a:lnTo>
                    <a:pt x="2316" y="324"/>
                  </a:lnTo>
                  <a:lnTo>
                    <a:pt x="2316" y="180"/>
                  </a:lnTo>
                  <a:lnTo>
                    <a:pt x="2403" y="0"/>
                  </a:lnTo>
                  <a:lnTo>
                    <a:pt x="0" y="851"/>
                  </a:lnTo>
                  <a:lnTo>
                    <a:pt x="114" y="967"/>
                  </a:lnTo>
                  <a:lnTo>
                    <a:pt x="114" y="1092"/>
                  </a:lnTo>
                  <a:lnTo>
                    <a:pt x="24" y="1235"/>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 name="Freeform 3"/>
            <p:cNvSpPr>
              <a:spLocks noChangeArrowheads="1"/>
            </p:cNvSpPr>
            <p:nvPr/>
          </p:nvSpPr>
          <p:spPr bwMode="auto">
            <a:xfrm>
              <a:off x="4362450" y="3070225"/>
              <a:ext cx="1597025" cy="733425"/>
            </a:xfrm>
            <a:custGeom>
              <a:avLst/>
              <a:gdLst>
                <a:gd name="T0" fmla="*/ 4434 w 4435"/>
                <a:gd name="T1" fmla="*/ 948 h 2038"/>
                <a:gd name="T2" fmla="*/ 1357 w 4435"/>
                <a:gd name="T3" fmla="*/ 2037 h 2038"/>
                <a:gd name="T4" fmla="*/ 0 w 4435"/>
                <a:gd name="T5" fmla="*/ 1034 h 2038"/>
                <a:gd name="T6" fmla="*/ 3061 w 4435"/>
                <a:gd name="T7" fmla="*/ 0 h 2038"/>
                <a:gd name="T8" fmla="*/ 4434 w 4435"/>
                <a:gd name="T9" fmla="*/ 948 h 2038"/>
              </a:gdLst>
              <a:ahLst/>
              <a:cxnLst>
                <a:cxn ang="0">
                  <a:pos x="T0" y="T1"/>
                </a:cxn>
                <a:cxn ang="0">
                  <a:pos x="T2" y="T3"/>
                </a:cxn>
                <a:cxn ang="0">
                  <a:pos x="T4" y="T5"/>
                </a:cxn>
                <a:cxn ang="0">
                  <a:pos x="T6" y="T7"/>
                </a:cxn>
                <a:cxn ang="0">
                  <a:pos x="T8" y="T9"/>
                </a:cxn>
              </a:cxnLst>
              <a:rect l="0" t="0" r="r" b="b"/>
              <a:pathLst>
                <a:path w="4435" h="2038">
                  <a:moveTo>
                    <a:pt x="4434" y="948"/>
                  </a:moveTo>
                  <a:lnTo>
                    <a:pt x="1357" y="2037"/>
                  </a:lnTo>
                  <a:lnTo>
                    <a:pt x="0" y="1034"/>
                  </a:lnTo>
                  <a:lnTo>
                    <a:pt x="3061" y="0"/>
                  </a:lnTo>
                  <a:lnTo>
                    <a:pt x="4434" y="948"/>
                  </a:lnTo>
                </a:path>
              </a:pathLst>
            </a:custGeom>
            <a:solidFill>
              <a:srgbClr val="82828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 name="Freeform 4"/>
            <p:cNvSpPr>
              <a:spLocks noChangeArrowheads="1"/>
            </p:cNvSpPr>
            <p:nvPr/>
          </p:nvSpPr>
          <p:spPr bwMode="auto">
            <a:xfrm>
              <a:off x="4362450" y="3433995"/>
              <a:ext cx="488950" cy="533400"/>
            </a:xfrm>
            <a:custGeom>
              <a:avLst/>
              <a:gdLst>
                <a:gd name="T0" fmla="*/ 1357 w 1358"/>
                <a:gd name="T1" fmla="*/ 1479 h 1480"/>
                <a:gd name="T2" fmla="*/ 0 w 1358"/>
                <a:gd name="T3" fmla="*/ 476 h 1480"/>
                <a:gd name="T4" fmla="*/ 0 w 1358"/>
                <a:gd name="T5" fmla="*/ 0 h 1480"/>
                <a:gd name="T6" fmla="*/ 1357 w 1358"/>
                <a:gd name="T7" fmla="*/ 1003 h 1480"/>
                <a:gd name="T8" fmla="*/ 1357 w 1358"/>
                <a:gd name="T9" fmla="*/ 1479 h 1480"/>
              </a:gdLst>
              <a:ahLst/>
              <a:cxnLst>
                <a:cxn ang="0">
                  <a:pos x="T0" y="T1"/>
                </a:cxn>
                <a:cxn ang="0">
                  <a:pos x="T2" y="T3"/>
                </a:cxn>
                <a:cxn ang="0">
                  <a:pos x="T4" y="T5"/>
                </a:cxn>
                <a:cxn ang="0">
                  <a:pos x="T6" y="T7"/>
                </a:cxn>
                <a:cxn ang="0">
                  <a:pos x="T8" y="T9"/>
                </a:cxn>
              </a:cxnLst>
              <a:rect l="0" t="0" r="r" b="b"/>
              <a:pathLst>
                <a:path w="1358" h="1480">
                  <a:moveTo>
                    <a:pt x="1357" y="1479"/>
                  </a:moveTo>
                  <a:lnTo>
                    <a:pt x="0" y="476"/>
                  </a:lnTo>
                  <a:lnTo>
                    <a:pt x="0" y="0"/>
                  </a:lnTo>
                  <a:lnTo>
                    <a:pt x="1357" y="1003"/>
                  </a:lnTo>
                  <a:lnTo>
                    <a:pt x="1357" y="1479"/>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 name="Freeform 5"/>
            <p:cNvSpPr>
              <a:spLocks noChangeArrowheads="1"/>
            </p:cNvSpPr>
            <p:nvPr/>
          </p:nvSpPr>
          <p:spPr bwMode="auto">
            <a:xfrm>
              <a:off x="5805488" y="3467100"/>
              <a:ext cx="39687" cy="144463"/>
            </a:xfrm>
            <a:custGeom>
              <a:avLst/>
              <a:gdLst>
                <a:gd name="T0" fmla="*/ 71 w 110"/>
                <a:gd name="T1" fmla="*/ 11 h 400"/>
                <a:gd name="T2" fmla="*/ 0 w 110"/>
                <a:gd name="T3" fmla="*/ 166 h 400"/>
                <a:gd name="T4" fmla="*/ 0 w 110"/>
                <a:gd name="T5" fmla="*/ 309 h 400"/>
                <a:gd name="T6" fmla="*/ 66 w 110"/>
                <a:gd name="T7" fmla="*/ 382 h 400"/>
                <a:gd name="T8" fmla="*/ 94 w 110"/>
                <a:gd name="T9" fmla="*/ 399 h 400"/>
                <a:gd name="T10" fmla="*/ 22 w 110"/>
                <a:gd name="T11" fmla="*/ 324 h 400"/>
                <a:gd name="T12" fmla="*/ 22 w 110"/>
                <a:gd name="T13" fmla="*/ 180 h 400"/>
                <a:gd name="T14" fmla="*/ 109 w 110"/>
                <a:gd name="T15" fmla="*/ 0 h 400"/>
                <a:gd name="T16" fmla="*/ 71 w 110"/>
                <a:gd name="T17" fmla="*/ 11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400">
                  <a:moveTo>
                    <a:pt x="71" y="11"/>
                  </a:moveTo>
                  <a:lnTo>
                    <a:pt x="0" y="166"/>
                  </a:lnTo>
                  <a:lnTo>
                    <a:pt x="0" y="309"/>
                  </a:lnTo>
                  <a:lnTo>
                    <a:pt x="66" y="382"/>
                  </a:lnTo>
                  <a:lnTo>
                    <a:pt x="94" y="399"/>
                  </a:lnTo>
                  <a:lnTo>
                    <a:pt x="22" y="324"/>
                  </a:lnTo>
                  <a:lnTo>
                    <a:pt x="22" y="180"/>
                  </a:lnTo>
                  <a:lnTo>
                    <a:pt x="109" y="0"/>
                  </a:lnTo>
                  <a:lnTo>
                    <a:pt x="71" y="11"/>
                  </a:lnTo>
                </a:path>
              </a:pathLst>
            </a:custGeom>
            <a:solidFill>
              <a:srgbClr val="82828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 name="Freeform 6"/>
            <p:cNvSpPr>
              <a:spLocks noChangeArrowheads="1"/>
            </p:cNvSpPr>
            <p:nvPr/>
          </p:nvSpPr>
          <p:spPr bwMode="auto">
            <a:xfrm>
              <a:off x="4987925" y="3605213"/>
              <a:ext cx="850900" cy="307975"/>
            </a:xfrm>
            <a:custGeom>
              <a:avLst/>
              <a:gdLst>
                <a:gd name="T0" fmla="*/ 2336 w 2365"/>
                <a:gd name="T1" fmla="*/ 0 h 854"/>
                <a:gd name="T2" fmla="*/ 22 w 2365"/>
                <a:gd name="T3" fmla="*/ 818 h 854"/>
                <a:gd name="T4" fmla="*/ 0 w 2365"/>
                <a:gd name="T5" fmla="*/ 853 h 854"/>
                <a:gd name="T6" fmla="*/ 2364 w 2365"/>
                <a:gd name="T7" fmla="*/ 17 h 854"/>
                <a:gd name="T8" fmla="*/ 2336 w 2365"/>
                <a:gd name="T9" fmla="*/ 0 h 854"/>
              </a:gdLst>
              <a:ahLst/>
              <a:cxnLst>
                <a:cxn ang="0">
                  <a:pos x="T0" y="T1"/>
                </a:cxn>
                <a:cxn ang="0">
                  <a:pos x="T2" y="T3"/>
                </a:cxn>
                <a:cxn ang="0">
                  <a:pos x="T4" y="T5"/>
                </a:cxn>
                <a:cxn ang="0">
                  <a:pos x="T6" y="T7"/>
                </a:cxn>
                <a:cxn ang="0">
                  <a:pos x="T8" y="T9"/>
                </a:cxn>
              </a:cxnLst>
              <a:rect l="0" t="0" r="r" b="b"/>
              <a:pathLst>
                <a:path w="2365" h="854">
                  <a:moveTo>
                    <a:pt x="2336" y="0"/>
                  </a:moveTo>
                  <a:lnTo>
                    <a:pt x="22" y="818"/>
                  </a:lnTo>
                  <a:lnTo>
                    <a:pt x="0" y="853"/>
                  </a:lnTo>
                  <a:lnTo>
                    <a:pt x="2364" y="17"/>
                  </a:lnTo>
                  <a:lnTo>
                    <a:pt x="2336"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 name="Freeform 7"/>
            <p:cNvSpPr>
              <a:spLocks noChangeArrowheads="1"/>
            </p:cNvSpPr>
            <p:nvPr/>
          </p:nvSpPr>
          <p:spPr bwMode="auto">
            <a:xfrm>
              <a:off x="5130800" y="3790950"/>
              <a:ext cx="39688" cy="42863"/>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 name="Freeform 8"/>
            <p:cNvSpPr>
              <a:spLocks noChangeArrowheads="1"/>
            </p:cNvSpPr>
            <p:nvPr/>
          </p:nvSpPr>
          <p:spPr bwMode="auto">
            <a:xfrm>
              <a:off x="5135563" y="3803650"/>
              <a:ext cx="31750" cy="23813"/>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 name="Freeform 9"/>
            <p:cNvSpPr>
              <a:spLocks noChangeArrowheads="1"/>
            </p:cNvSpPr>
            <p:nvPr/>
          </p:nvSpPr>
          <p:spPr bwMode="auto">
            <a:xfrm>
              <a:off x="5149850" y="3797300"/>
              <a:ext cx="17463" cy="19050"/>
            </a:xfrm>
            <a:custGeom>
              <a:avLst/>
              <a:gdLst>
                <a:gd name="T0" fmla="*/ 46 w 47"/>
                <a:gd name="T1" fmla="*/ 0 h 52"/>
                <a:gd name="T2" fmla="*/ 0 w 47"/>
                <a:gd name="T3" fmla="*/ 17 h 52"/>
                <a:gd name="T4" fmla="*/ 46 w 47"/>
                <a:gd name="T5" fmla="*/ 51 h 52"/>
                <a:gd name="T6" fmla="*/ 46 w 47"/>
                <a:gd name="T7" fmla="*/ 51 h 52"/>
                <a:gd name="T8" fmla="*/ 46 w 47"/>
                <a:gd name="T9" fmla="*/ 0 h 52"/>
              </a:gdLst>
              <a:ahLst/>
              <a:cxnLst>
                <a:cxn ang="0">
                  <a:pos x="T0" y="T1"/>
                </a:cxn>
                <a:cxn ang="0">
                  <a:pos x="T2" y="T3"/>
                </a:cxn>
                <a:cxn ang="0">
                  <a:pos x="T4" y="T5"/>
                </a:cxn>
                <a:cxn ang="0">
                  <a:pos x="T6" y="T7"/>
                </a:cxn>
                <a:cxn ang="0">
                  <a:pos x="T8" y="T9"/>
                </a:cxn>
              </a:cxnLst>
              <a:rect l="0" t="0" r="r" b="b"/>
              <a:pathLst>
                <a:path w="47" h="52">
                  <a:moveTo>
                    <a:pt x="46" y="0"/>
                  </a:moveTo>
                  <a:lnTo>
                    <a:pt x="0" y="17"/>
                  </a:lnTo>
                  <a:lnTo>
                    <a:pt x="46" y="51"/>
                  </a:lnTo>
                  <a:lnTo>
                    <a:pt x="46" y="51"/>
                  </a:lnTo>
                  <a:lnTo>
                    <a:pt x="46"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 name="Freeform 10"/>
            <p:cNvSpPr>
              <a:spLocks noChangeArrowheads="1"/>
            </p:cNvSpPr>
            <p:nvPr/>
          </p:nvSpPr>
          <p:spPr bwMode="auto">
            <a:xfrm>
              <a:off x="5130800" y="3725863"/>
              <a:ext cx="39688" cy="42862"/>
            </a:xfrm>
            <a:custGeom>
              <a:avLst/>
              <a:gdLst>
                <a:gd name="T0" fmla="*/ 111 w 112"/>
                <a:gd name="T1" fmla="*/ 0 h 120"/>
                <a:gd name="T2" fmla="*/ 0 w 112"/>
                <a:gd name="T3" fmla="*/ 39 h 120"/>
                <a:gd name="T4" fmla="*/ 0 w 112"/>
                <a:gd name="T5" fmla="*/ 119 h 120"/>
                <a:gd name="T6" fmla="*/ 111 w 112"/>
                <a:gd name="T7" fmla="*/ 79 h 120"/>
                <a:gd name="T8" fmla="*/ 111 w 112"/>
                <a:gd name="T9" fmla="*/ 0 h 120"/>
              </a:gdLst>
              <a:ahLst/>
              <a:cxnLst>
                <a:cxn ang="0">
                  <a:pos x="T0" y="T1"/>
                </a:cxn>
                <a:cxn ang="0">
                  <a:pos x="T2" y="T3"/>
                </a:cxn>
                <a:cxn ang="0">
                  <a:pos x="T4" y="T5"/>
                </a:cxn>
                <a:cxn ang="0">
                  <a:pos x="T6" y="T7"/>
                </a:cxn>
                <a:cxn ang="0">
                  <a:pos x="T8" y="T9"/>
                </a:cxn>
              </a:cxnLst>
              <a:rect l="0" t="0" r="r" b="b"/>
              <a:pathLst>
                <a:path w="112" h="120">
                  <a:moveTo>
                    <a:pt x="111" y="0"/>
                  </a:moveTo>
                  <a:lnTo>
                    <a:pt x="0" y="39"/>
                  </a:lnTo>
                  <a:lnTo>
                    <a:pt x="0" y="119"/>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 name="Freeform 11"/>
            <p:cNvSpPr>
              <a:spLocks noChangeArrowheads="1"/>
            </p:cNvSpPr>
            <p:nvPr/>
          </p:nvSpPr>
          <p:spPr bwMode="auto">
            <a:xfrm>
              <a:off x="5135563" y="3738563"/>
              <a:ext cx="31750" cy="23812"/>
            </a:xfrm>
            <a:custGeom>
              <a:avLst/>
              <a:gdLst>
                <a:gd name="T0" fmla="*/ 39 w 86"/>
                <a:gd name="T1" fmla="*/ 0 h 65"/>
                <a:gd name="T2" fmla="*/ 0 w 86"/>
                <a:gd name="T3" fmla="*/ 14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4"/>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 name="Freeform 12"/>
            <p:cNvSpPr>
              <a:spLocks noChangeArrowheads="1"/>
            </p:cNvSpPr>
            <p:nvPr/>
          </p:nvSpPr>
          <p:spPr bwMode="auto">
            <a:xfrm>
              <a:off x="5149850" y="3732213"/>
              <a:ext cx="17463" cy="19050"/>
            </a:xfrm>
            <a:custGeom>
              <a:avLst/>
              <a:gdLst>
                <a:gd name="T0" fmla="*/ 46 w 47"/>
                <a:gd name="T1" fmla="*/ 0 h 52"/>
                <a:gd name="T2" fmla="*/ 0 w 47"/>
                <a:gd name="T3" fmla="*/ 17 h 52"/>
                <a:gd name="T4" fmla="*/ 46 w 47"/>
                <a:gd name="T5" fmla="*/ 51 h 52"/>
                <a:gd name="T6" fmla="*/ 46 w 47"/>
                <a:gd name="T7" fmla="*/ 51 h 52"/>
                <a:gd name="T8" fmla="*/ 46 w 47"/>
                <a:gd name="T9" fmla="*/ 0 h 52"/>
              </a:gdLst>
              <a:ahLst/>
              <a:cxnLst>
                <a:cxn ang="0">
                  <a:pos x="T0" y="T1"/>
                </a:cxn>
                <a:cxn ang="0">
                  <a:pos x="T2" y="T3"/>
                </a:cxn>
                <a:cxn ang="0">
                  <a:pos x="T4" y="T5"/>
                </a:cxn>
                <a:cxn ang="0">
                  <a:pos x="T6" y="T7"/>
                </a:cxn>
                <a:cxn ang="0">
                  <a:pos x="T8" y="T9"/>
                </a:cxn>
              </a:cxnLst>
              <a:rect l="0" t="0" r="r" b="b"/>
              <a:pathLst>
                <a:path w="47" h="52">
                  <a:moveTo>
                    <a:pt x="46" y="0"/>
                  </a:moveTo>
                  <a:lnTo>
                    <a:pt x="0" y="17"/>
                  </a:lnTo>
                  <a:lnTo>
                    <a:pt x="46" y="51"/>
                  </a:lnTo>
                  <a:lnTo>
                    <a:pt x="46" y="51"/>
                  </a:lnTo>
                  <a:lnTo>
                    <a:pt x="46"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 name="Freeform 13"/>
            <p:cNvSpPr>
              <a:spLocks noChangeArrowheads="1"/>
            </p:cNvSpPr>
            <p:nvPr/>
          </p:nvSpPr>
          <p:spPr bwMode="auto">
            <a:xfrm>
              <a:off x="5203825" y="3765550"/>
              <a:ext cx="39688" cy="42863"/>
            </a:xfrm>
            <a:custGeom>
              <a:avLst/>
              <a:gdLst>
                <a:gd name="T0" fmla="*/ 111 w 112"/>
                <a:gd name="T1" fmla="*/ 0 h 118"/>
                <a:gd name="T2" fmla="*/ 0 w 112"/>
                <a:gd name="T3" fmla="*/ 38 h 118"/>
                <a:gd name="T4" fmla="*/ 0 w 112"/>
                <a:gd name="T5" fmla="*/ 117 h 118"/>
                <a:gd name="T6" fmla="*/ 111 w 112"/>
                <a:gd name="T7" fmla="*/ 78 h 118"/>
                <a:gd name="T8" fmla="*/ 111 w 112"/>
                <a:gd name="T9" fmla="*/ 0 h 118"/>
              </a:gdLst>
              <a:ahLst/>
              <a:cxnLst>
                <a:cxn ang="0">
                  <a:pos x="T0" y="T1"/>
                </a:cxn>
                <a:cxn ang="0">
                  <a:pos x="T2" y="T3"/>
                </a:cxn>
                <a:cxn ang="0">
                  <a:pos x="T4" y="T5"/>
                </a:cxn>
                <a:cxn ang="0">
                  <a:pos x="T6" y="T7"/>
                </a:cxn>
                <a:cxn ang="0">
                  <a:pos x="T8" y="T9"/>
                </a:cxn>
              </a:cxnLst>
              <a:rect l="0" t="0" r="r" b="b"/>
              <a:pathLst>
                <a:path w="112" h="118">
                  <a:moveTo>
                    <a:pt x="111" y="0"/>
                  </a:moveTo>
                  <a:lnTo>
                    <a:pt x="0" y="38"/>
                  </a:lnTo>
                  <a:lnTo>
                    <a:pt x="0" y="117"/>
                  </a:lnTo>
                  <a:lnTo>
                    <a:pt x="111" y="78"/>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 name="Freeform 14"/>
            <p:cNvSpPr>
              <a:spLocks noChangeArrowheads="1"/>
            </p:cNvSpPr>
            <p:nvPr/>
          </p:nvSpPr>
          <p:spPr bwMode="auto">
            <a:xfrm>
              <a:off x="5208588" y="3778250"/>
              <a:ext cx="31750" cy="23813"/>
            </a:xfrm>
            <a:custGeom>
              <a:avLst/>
              <a:gdLst>
                <a:gd name="T0" fmla="*/ 38 w 86"/>
                <a:gd name="T1" fmla="*/ 0 h 64"/>
                <a:gd name="T2" fmla="*/ 0 w 86"/>
                <a:gd name="T3" fmla="*/ 12 h 64"/>
                <a:gd name="T4" fmla="*/ 0 w 86"/>
                <a:gd name="T5" fmla="*/ 63 h 64"/>
                <a:gd name="T6" fmla="*/ 85 w 86"/>
                <a:gd name="T7" fmla="*/ 33 h 64"/>
                <a:gd name="T8" fmla="*/ 38 w 86"/>
                <a:gd name="T9" fmla="*/ 0 h 64"/>
              </a:gdLst>
              <a:ahLst/>
              <a:cxnLst>
                <a:cxn ang="0">
                  <a:pos x="T0" y="T1"/>
                </a:cxn>
                <a:cxn ang="0">
                  <a:pos x="T2" y="T3"/>
                </a:cxn>
                <a:cxn ang="0">
                  <a:pos x="T4" y="T5"/>
                </a:cxn>
                <a:cxn ang="0">
                  <a:pos x="T6" y="T7"/>
                </a:cxn>
                <a:cxn ang="0">
                  <a:pos x="T8" y="T9"/>
                </a:cxn>
              </a:cxnLst>
              <a:rect l="0" t="0" r="r" b="b"/>
              <a:pathLst>
                <a:path w="86" h="64">
                  <a:moveTo>
                    <a:pt x="38" y="0"/>
                  </a:moveTo>
                  <a:lnTo>
                    <a:pt x="0" y="12"/>
                  </a:lnTo>
                  <a:lnTo>
                    <a:pt x="0" y="63"/>
                  </a:lnTo>
                  <a:lnTo>
                    <a:pt x="85" y="33"/>
                  </a:lnTo>
                  <a:lnTo>
                    <a:pt x="38"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 name="Freeform 15"/>
            <p:cNvSpPr>
              <a:spLocks noChangeArrowheads="1"/>
            </p:cNvSpPr>
            <p:nvPr/>
          </p:nvSpPr>
          <p:spPr bwMode="auto">
            <a:xfrm>
              <a:off x="5222875" y="3771900"/>
              <a:ext cx="17463" cy="19050"/>
            </a:xfrm>
            <a:custGeom>
              <a:avLst/>
              <a:gdLst>
                <a:gd name="T0" fmla="*/ 47 w 48"/>
                <a:gd name="T1" fmla="*/ 0 h 51"/>
                <a:gd name="T2" fmla="*/ 0 w 48"/>
                <a:gd name="T3" fmla="*/ 17 h 51"/>
                <a:gd name="T4" fmla="*/ 47 w 48"/>
                <a:gd name="T5" fmla="*/ 50 h 51"/>
                <a:gd name="T6" fmla="*/ 47 w 48"/>
                <a:gd name="T7" fmla="*/ 50 h 51"/>
                <a:gd name="T8" fmla="*/ 47 w 48"/>
                <a:gd name="T9" fmla="*/ 0 h 51"/>
              </a:gdLst>
              <a:ahLst/>
              <a:cxnLst>
                <a:cxn ang="0">
                  <a:pos x="T0" y="T1"/>
                </a:cxn>
                <a:cxn ang="0">
                  <a:pos x="T2" y="T3"/>
                </a:cxn>
                <a:cxn ang="0">
                  <a:pos x="T4" y="T5"/>
                </a:cxn>
                <a:cxn ang="0">
                  <a:pos x="T6" y="T7"/>
                </a:cxn>
                <a:cxn ang="0">
                  <a:pos x="T8" y="T9"/>
                </a:cxn>
              </a:cxnLst>
              <a:rect l="0" t="0" r="r" b="b"/>
              <a:pathLst>
                <a:path w="48" h="51">
                  <a:moveTo>
                    <a:pt x="47" y="0"/>
                  </a:moveTo>
                  <a:lnTo>
                    <a:pt x="0" y="17"/>
                  </a:lnTo>
                  <a:lnTo>
                    <a:pt x="47" y="50"/>
                  </a:lnTo>
                  <a:lnTo>
                    <a:pt x="47" y="50"/>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 name="Freeform 16"/>
            <p:cNvSpPr>
              <a:spLocks noChangeArrowheads="1"/>
            </p:cNvSpPr>
            <p:nvPr/>
          </p:nvSpPr>
          <p:spPr bwMode="auto">
            <a:xfrm>
              <a:off x="5203825" y="3700463"/>
              <a:ext cx="39688" cy="42862"/>
            </a:xfrm>
            <a:custGeom>
              <a:avLst/>
              <a:gdLst>
                <a:gd name="T0" fmla="*/ 111 w 112"/>
                <a:gd name="T1" fmla="*/ 0 h 120"/>
                <a:gd name="T2" fmla="*/ 0 w 112"/>
                <a:gd name="T3" fmla="*/ 39 h 120"/>
                <a:gd name="T4" fmla="*/ 0 w 112"/>
                <a:gd name="T5" fmla="*/ 119 h 120"/>
                <a:gd name="T6" fmla="*/ 111 w 112"/>
                <a:gd name="T7" fmla="*/ 79 h 120"/>
                <a:gd name="T8" fmla="*/ 111 w 112"/>
                <a:gd name="T9" fmla="*/ 0 h 120"/>
              </a:gdLst>
              <a:ahLst/>
              <a:cxnLst>
                <a:cxn ang="0">
                  <a:pos x="T0" y="T1"/>
                </a:cxn>
                <a:cxn ang="0">
                  <a:pos x="T2" y="T3"/>
                </a:cxn>
                <a:cxn ang="0">
                  <a:pos x="T4" y="T5"/>
                </a:cxn>
                <a:cxn ang="0">
                  <a:pos x="T6" y="T7"/>
                </a:cxn>
                <a:cxn ang="0">
                  <a:pos x="T8" y="T9"/>
                </a:cxn>
              </a:cxnLst>
              <a:rect l="0" t="0" r="r" b="b"/>
              <a:pathLst>
                <a:path w="112" h="120">
                  <a:moveTo>
                    <a:pt x="111" y="0"/>
                  </a:moveTo>
                  <a:lnTo>
                    <a:pt x="0" y="39"/>
                  </a:lnTo>
                  <a:lnTo>
                    <a:pt x="0" y="119"/>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 name="Freeform 17"/>
            <p:cNvSpPr>
              <a:spLocks noChangeArrowheads="1"/>
            </p:cNvSpPr>
            <p:nvPr/>
          </p:nvSpPr>
          <p:spPr bwMode="auto">
            <a:xfrm>
              <a:off x="5208588" y="3713163"/>
              <a:ext cx="31750" cy="23812"/>
            </a:xfrm>
            <a:custGeom>
              <a:avLst/>
              <a:gdLst>
                <a:gd name="T0" fmla="*/ 38 w 86"/>
                <a:gd name="T1" fmla="*/ 0 h 65"/>
                <a:gd name="T2" fmla="*/ 0 w 86"/>
                <a:gd name="T3" fmla="*/ 14 h 65"/>
                <a:gd name="T4" fmla="*/ 0 w 86"/>
                <a:gd name="T5" fmla="*/ 64 h 65"/>
                <a:gd name="T6" fmla="*/ 85 w 86"/>
                <a:gd name="T7" fmla="*/ 34 h 65"/>
                <a:gd name="T8" fmla="*/ 38 w 86"/>
                <a:gd name="T9" fmla="*/ 0 h 65"/>
              </a:gdLst>
              <a:ahLst/>
              <a:cxnLst>
                <a:cxn ang="0">
                  <a:pos x="T0" y="T1"/>
                </a:cxn>
                <a:cxn ang="0">
                  <a:pos x="T2" y="T3"/>
                </a:cxn>
                <a:cxn ang="0">
                  <a:pos x="T4" y="T5"/>
                </a:cxn>
                <a:cxn ang="0">
                  <a:pos x="T6" y="T7"/>
                </a:cxn>
                <a:cxn ang="0">
                  <a:pos x="T8" y="T9"/>
                </a:cxn>
              </a:cxnLst>
              <a:rect l="0" t="0" r="r" b="b"/>
              <a:pathLst>
                <a:path w="86" h="65">
                  <a:moveTo>
                    <a:pt x="38" y="0"/>
                  </a:moveTo>
                  <a:lnTo>
                    <a:pt x="0" y="14"/>
                  </a:lnTo>
                  <a:lnTo>
                    <a:pt x="0" y="64"/>
                  </a:lnTo>
                  <a:lnTo>
                    <a:pt x="85" y="34"/>
                  </a:lnTo>
                  <a:lnTo>
                    <a:pt x="38"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 name="Freeform 18"/>
            <p:cNvSpPr>
              <a:spLocks noChangeArrowheads="1"/>
            </p:cNvSpPr>
            <p:nvPr/>
          </p:nvSpPr>
          <p:spPr bwMode="auto">
            <a:xfrm>
              <a:off x="5222875" y="3706813"/>
              <a:ext cx="17463" cy="19050"/>
            </a:xfrm>
            <a:custGeom>
              <a:avLst/>
              <a:gdLst>
                <a:gd name="T0" fmla="*/ 47 w 48"/>
                <a:gd name="T1" fmla="*/ 0 h 52"/>
                <a:gd name="T2" fmla="*/ 0 w 48"/>
                <a:gd name="T3" fmla="*/ 17 h 52"/>
                <a:gd name="T4" fmla="*/ 47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7"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 name="Freeform 19"/>
            <p:cNvSpPr>
              <a:spLocks noChangeArrowheads="1"/>
            </p:cNvSpPr>
            <p:nvPr/>
          </p:nvSpPr>
          <p:spPr bwMode="auto">
            <a:xfrm>
              <a:off x="5276850" y="3740150"/>
              <a:ext cx="39688" cy="42863"/>
            </a:xfrm>
            <a:custGeom>
              <a:avLst/>
              <a:gdLst>
                <a:gd name="T0" fmla="*/ 111 w 112"/>
                <a:gd name="T1" fmla="*/ 0 h 118"/>
                <a:gd name="T2" fmla="*/ 0 w 112"/>
                <a:gd name="T3" fmla="*/ 39 h 118"/>
                <a:gd name="T4" fmla="*/ 0 w 112"/>
                <a:gd name="T5" fmla="*/ 117 h 118"/>
                <a:gd name="T6" fmla="*/ 111 w 112"/>
                <a:gd name="T7" fmla="*/ 79 h 118"/>
                <a:gd name="T8" fmla="*/ 111 w 112"/>
                <a:gd name="T9" fmla="*/ 0 h 118"/>
              </a:gdLst>
              <a:ahLst/>
              <a:cxnLst>
                <a:cxn ang="0">
                  <a:pos x="T0" y="T1"/>
                </a:cxn>
                <a:cxn ang="0">
                  <a:pos x="T2" y="T3"/>
                </a:cxn>
                <a:cxn ang="0">
                  <a:pos x="T4" y="T5"/>
                </a:cxn>
                <a:cxn ang="0">
                  <a:pos x="T6" y="T7"/>
                </a:cxn>
                <a:cxn ang="0">
                  <a:pos x="T8" y="T9"/>
                </a:cxn>
              </a:cxnLst>
              <a:rect l="0" t="0" r="r" b="b"/>
              <a:pathLst>
                <a:path w="112" h="118">
                  <a:moveTo>
                    <a:pt x="111" y="0"/>
                  </a:moveTo>
                  <a:lnTo>
                    <a:pt x="0" y="39"/>
                  </a:lnTo>
                  <a:lnTo>
                    <a:pt x="0" y="117"/>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 name="Freeform 20"/>
            <p:cNvSpPr>
              <a:spLocks noChangeArrowheads="1"/>
            </p:cNvSpPr>
            <p:nvPr/>
          </p:nvSpPr>
          <p:spPr bwMode="auto">
            <a:xfrm>
              <a:off x="5281613" y="3752850"/>
              <a:ext cx="31750" cy="23813"/>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 name="Freeform 21"/>
            <p:cNvSpPr>
              <a:spLocks noChangeArrowheads="1"/>
            </p:cNvSpPr>
            <p:nvPr/>
          </p:nvSpPr>
          <p:spPr bwMode="auto">
            <a:xfrm>
              <a:off x="5295900" y="3746500"/>
              <a:ext cx="17463" cy="19050"/>
            </a:xfrm>
            <a:custGeom>
              <a:avLst/>
              <a:gdLst>
                <a:gd name="T0" fmla="*/ 47 w 48"/>
                <a:gd name="T1" fmla="*/ 0 h 52"/>
                <a:gd name="T2" fmla="*/ 0 w 48"/>
                <a:gd name="T3" fmla="*/ 17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 name="Freeform 22"/>
            <p:cNvSpPr>
              <a:spLocks noChangeArrowheads="1"/>
            </p:cNvSpPr>
            <p:nvPr/>
          </p:nvSpPr>
          <p:spPr bwMode="auto">
            <a:xfrm>
              <a:off x="5276850" y="3673475"/>
              <a:ext cx="39688" cy="42863"/>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 name="Freeform 23"/>
            <p:cNvSpPr>
              <a:spLocks noChangeArrowheads="1"/>
            </p:cNvSpPr>
            <p:nvPr/>
          </p:nvSpPr>
          <p:spPr bwMode="auto">
            <a:xfrm>
              <a:off x="5281613" y="3686175"/>
              <a:ext cx="31750" cy="23813"/>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 name="Freeform 24"/>
            <p:cNvSpPr>
              <a:spLocks noChangeArrowheads="1"/>
            </p:cNvSpPr>
            <p:nvPr/>
          </p:nvSpPr>
          <p:spPr bwMode="auto">
            <a:xfrm>
              <a:off x="5295900" y="3681413"/>
              <a:ext cx="17463" cy="19050"/>
            </a:xfrm>
            <a:custGeom>
              <a:avLst/>
              <a:gdLst>
                <a:gd name="T0" fmla="*/ 47 w 48"/>
                <a:gd name="T1" fmla="*/ 0 h 52"/>
                <a:gd name="T2" fmla="*/ 0 w 48"/>
                <a:gd name="T3" fmla="*/ 17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 name="Freeform 25"/>
            <p:cNvSpPr>
              <a:spLocks noChangeArrowheads="1"/>
            </p:cNvSpPr>
            <p:nvPr/>
          </p:nvSpPr>
          <p:spPr bwMode="auto">
            <a:xfrm>
              <a:off x="5351463" y="3714750"/>
              <a:ext cx="39687" cy="42863"/>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 name="Freeform 26"/>
            <p:cNvSpPr>
              <a:spLocks noChangeArrowheads="1"/>
            </p:cNvSpPr>
            <p:nvPr/>
          </p:nvSpPr>
          <p:spPr bwMode="auto">
            <a:xfrm>
              <a:off x="5354638" y="3727450"/>
              <a:ext cx="31750" cy="23813"/>
            </a:xfrm>
            <a:custGeom>
              <a:avLst/>
              <a:gdLst>
                <a:gd name="T0" fmla="*/ 38 w 86"/>
                <a:gd name="T1" fmla="*/ 0 h 65"/>
                <a:gd name="T2" fmla="*/ 0 w 86"/>
                <a:gd name="T3" fmla="*/ 13 h 65"/>
                <a:gd name="T4" fmla="*/ 0 w 86"/>
                <a:gd name="T5" fmla="*/ 64 h 65"/>
                <a:gd name="T6" fmla="*/ 85 w 86"/>
                <a:gd name="T7" fmla="*/ 34 h 65"/>
                <a:gd name="T8" fmla="*/ 38 w 86"/>
                <a:gd name="T9" fmla="*/ 0 h 65"/>
              </a:gdLst>
              <a:ahLst/>
              <a:cxnLst>
                <a:cxn ang="0">
                  <a:pos x="T0" y="T1"/>
                </a:cxn>
                <a:cxn ang="0">
                  <a:pos x="T2" y="T3"/>
                </a:cxn>
                <a:cxn ang="0">
                  <a:pos x="T4" y="T5"/>
                </a:cxn>
                <a:cxn ang="0">
                  <a:pos x="T6" y="T7"/>
                </a:cxn>
                <a:cxn ang="0">
                  <a:pos x="T8" y="T9"/>
                </a:cxn>
              </a:cxnLst>
              <a:rect l="0" t="0" r="r" b="b"/>
              <a:pathLst>
                <a:path w="86" h="65">
                  <a:moveTo>
                    <a:pt x="38" y="0"/>
                  </a:moveTo>
                  <a:lnTo>
                    <a:pt x="0" y="13"/>
                  </a:lnTo>
                  <a:lnTo>
                    <a:pt x="0" y="64"/>
                  </a:lnTo>
                  <a:lnTo>
                    <a:pt x="85" y="34"/>
                  </a:lnTo>
                  <a:lnTo>
                    <a:pt x="38"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 name="Freeform 27"/>
            <p:cNvSpPr>
              <a:spLocks noChangeArrowheads="1"/>
            </p:cNvSpPr>
            <p:nvPr/>
          </p:nvSpPr>
          <p:spPr bwMode="auto">
            <a:xfrm>
              <a:off x="5368925" y="3721100"/>
              <a:ext cx="17463" cy="19050"/>
            </a:xfrm>
            <a:custGeom>
              <a:avLst/>
              <a:gdLst>
                <a:gd name="T0" fmla="*/ 47 w 48"/>
                <a:gd name="T1" fmla="*/ 0 h 52"/>
                <a:gd name="T2" fmla="*/ 0 w 48"/>
                <a:gd name="T3" fmla="*/ 17 h 52"/>
                <a:gd name="T4" fmla="*/ 47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7"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6" name="Freeform 28"/>
            <p:cNvSpPr>
              <a:spLocks noChangeArrowheads="1"/>
            </p:cNvSpPr>
            <p:nvPr/>
          </p:nvSpPr>
          <p:spPr bwMode="auto">
            <a:xfrm>
              <a:off x="5351463" y="3648075"/>
              <a:ext cx="39687" cy="42863"/>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7" name="Freeform 29"/>
            <p:cNvSpPr>
              <a:spLocks noChangeArrowheads="1"/>
            </p:cNvSpPr>
            <p:nvPr/>
          </p:nvSpPr>
          <p:spPr bwMode="auto">
            <a:xfrm>
              <a:off x="5354638" y="3660775"/>
              <a:ext cx="31750" cy="23813"/>
            </a:xfrm>
            <a:custGeom>
              <a:avLst/>
              <a:gdLst>
                <a:gd name="T0" fmla="*/ 38 w 86"/>
                <a:gd name="T1" fmla="*/ 0 h 65"/>
                <a:gd name="T2" fmla="*/ 0 w 86"/>
                <a:gd name="T3" fmla="*/ 13 h 65"/>
                <a:gd name="T4" fmla="*/ 0 w 86"/>
                <a:gd name="T5" fmla="*/ 64 h 65"/>
                <a:gd name="T6" fmla="*/ 85 w 86"/>
                <a:gd name="T7" fmla="*/ 34 h 65"/>
                <a:gd name="T8" fmla="*/ 38 w 86"/>
                <a:gd name="T9" fmla="*/ 0 h 65"/>
              </a:gdLst>
              <a:ahLst/>
              <a:cxnLst>
                <a:cxn ang="0">
                  <a:pos x="T0" y="T1"/>
                </a:cxn>
                <a:cxn ang="0">
                  <a:pos x="T2" y="T3"/>
                </a:cxn>
                <a:cxn ang="0">
                  <a:pos x="T4" y="T5"/>
                </a:cxn>
                <a:cxn ang="0">
                  <a:pos x="T6" y="T7"/>
                </a:cxn>
                <a:cxn ang="0">
                  <a:pos x="T8" y="T9"/>
                </a:cxn>
              </a:cxnLst>
              <a:rect l="0" t="0" r="r" b="b"/>
              <a:pathLst>
                <a:path w="86" h="65">
                  <a:moveTo>
                    <a:pt x="38" y="0"/>
                  </a:moveTo>
                  <a:lnTo>
                    <a:pt x="0" y="13"/>
                  </a:lnTo>
                  <a:lnTo>
                    <a:pt x="0" y="64"/>
                  </a:lnTo>
                  <a:lnTo>
                    <a:pt x="85" y="34"/>
                  </a:lnTo>
                  <a:lnTo>
                    <a:pt x="38"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8" name="Freeform 30"/>
            <p:cNvSpPr>
              <a:spLocks noChangeArrowheads="1"/>
            </p:cNvSpPr>
            <p:nvPr/>
          </p:nvSpPr>
          <p:spPr bwMode="auto">
            <a:xfrm>
              <a:off x="5368925" y="3654425"/>
              <a:ext cx="17463" cy="19050"/>
            </a:xfrm>
            <a:custGeom>
              <a:avLst/>
              <a:gdLst>
                <a:gd name="T0" fmla="*/ 47 w 48"/>
                <a:gd name="T1" fmla="*/ 0 h 52"/>
                <a:gd name="T2" fmla="*/ 0 w 48"/>
                <a:gd name="T3" fmla="*/ 17 h 52"/>
                <a:gd name="T4" fmla="*/ 47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7"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9" name="Freeform 31"/>
            <p:cNvSpPr>
              <a:spLocks noChangeArrowheads="1"/>
            </p:cNvSpPr>
            <p:nvPr/>
          </p:nvSpPr>
          <p:spPr bwMode="auto">
            <a:xfrm>
              <a:off x="5424488" y="3687763"/>
              <a:ext cx="39687" cy="42862"/>
            </a:xfrm>
            <a:custGeom>
              <a:avLst/>
              <a:gdLst>
                <a:gd name="T0" fmla="*/ 110 w 111"/>
                <a:gd name="T1" fmla="*/ 0 h 119"/>
                <a:gd name="T2" fmla="*/ 0 w 111"/>
                <a:gd name="T3" fmla="*/ 39 h 119"/>
                <a:gd name="T4" fmla="*/ 0 w 111"/>
                <a:gd name="T5" fmla="*/ 118 h 119"/>
                <a:gd name="T6" fmla="*/ 110 w 111"/>
                <a:gd name="T7" fmla="*/ 79 h 119"/>
                <a:gd name="T8" fmla="*/ 110 w 111"/>
                <a:gd name="T9" fmla="*/ 0 h 119"/>
              </a:gdLst>
              <a:ahLst/>
              <a:cxnLst>
                <a:cxn ang="0">
                  <a:pos x="T0" y="T1"/>
                </a:cxn>
                <a:cxn ang="0">
                  <a:pos x="T2" y="T3"/>
                </a:cxn>
                <a:cxn ang="0">
                  <a:pos x="T4" y="T5"/>
                </a:cxn>
                <a:cxn ang="0">
                  <a:pos x="T6" y="T7"/>
                </a:cxn>
                <a:cxn ang="0">
                  <a:pos x="T8" y="T9"/>
                </a:cxn>
              </a:cxnLst>
              <a:rect l="0" t="0" r="r" b="b"/>
              <a:pathLst>
                <a:path w="111" h="119">
                  <a:moveTo>
                    <a:pt x="110" y="0"/>
                  </a:moveTo>
                  <a:lnTo>
                    <a:pt x="0" y="39"/>
                  </a:lnTo>
                  <a:lnTo>
                    <a:pt x="0" y="118"/>
                  </a:lnTo>
                  <a:lnTo>
                    <a:pt x="110" y="79"/>
                  </a:lnTo>
                  <a:lnTo>
                    <a:pt x="11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0" name="Freeform 32"/>
            <p:cNvSpPr>
              <a:spLocks noChangeArrowheads="1"/>
            </p:cNvSpPr>
            <p:nvPr/>
          </p:nvSpPr>
          <p:spPr bwMode="auto">
            <a:xfrm>
              <a:off x="5427663" y="3700463"/>
              <a:ext cx="31750" cy="23812"/>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1" name="Freeform 33"/>
            <p:cNvSpPr>
              <a:spLocks noChangeArrowheads="1"/>
            </p:cNvSpPr>
            <p:nvPr/>
          </p:nvSpPr>
          <p:spPr bwMode="auto">
            <a:xfrm>
              <a:off x="5441950" y="3694113"/>
              <a:ext cx="17463" cy="19050"/>
            </a:xfrm>
            <a:custGeom>
              <a:avLst/>
              <a:gdLst>
                <a:gd name="T0" fmla="*/ 47 w 48"/>
                <a:gd name="T1" fmla="*/ 0 h 52"/>
                <a:gd name="T2" fmla="*/ 0 w 48"/>
                <a:gd name="T3" fmla="*/ 17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2" name="Freeform 34"/>
            <p:cNvSpPr>
              <a:spLocks noChangeArrowheads="1"/>
            </p:cNvSpPr>
            <p:nvPr/>
          </p:nvSpPr>
          <p:spPr bwMode="auto">
            <a:xfrm>
              <a:off x="5424488" y="3622675"/>
              <a:ext cx="39687" cy="42863"/>
            </a:xfrm>
            <a:custGeom>
              <a:avLst/>
              <a:gdLst>
                <a:gd name="T0" fmla="*/ 110 w 111"/>
                <a:gd name="T1" fmla="*/ 0 h 119"/>
                <a:gd name="T2" fmla="*/ 0 w 111"/>
                <a:gd name="T3" fmla="*/ 39 h 119"/>
                <a:gd name="T4" fmla="*/ 0 w 111"/>
                <a:gd name="T5" fmla="*/ 118 h 119"/>
                <a:gd name="T6" fmla="*/ 110 w 111"/>
                <a:gd name="T7" fmla="*/ 79 h 119"/>
                <a:gd name="T8" fmla="*/ 110 w 111"/>
                <a:gd name="T9" fmla="*/ 0 h 119"/>
              </a:gdLst>
              <a:ahLst/>
              <a:cxnLst>
                <a:cxn ang="0">
                  <a:pos x="T0" y="T1"/>
                </a:cxn>
                <a:cxn ang="0">
                  <a:pos x="T2" y="T3"/>
                </a:cxn>
                <a:cxn ang="0">
                  <a:pos x="T4" y="T5"/>
                </a:cxn>
                <a:cxn ang="0">
                  <a:pos x="T6" y="T7"/>
                </a:cxn>
                <a:cxn ang="0">
                  <a:pos x="T8" y="T9"/>
                </a:cxn>
              </a:cxnLst>
              <a:rect l="0" t="0" r="r" b="b"/>
              <a:pathLst>
                <a:path w="111" h="119">
                  <a:moveTo>
                    <a:pt x="110" y="0"/>
                  </a:moveTo>
                  <a:lnTo>
                    <a:pt x="0" y="39"/>
                  </a:lnTo>
                  <a:lnTo>
                    <a:pt x="0" y="118"/>
                  </a:lnTo>
                  <a:lnTo>
                    <a:pt x="110" y="79"/>
                  </a:lnTo>
                  <a:lnTo>
                    <a:pt x="11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3" name="Freeform 35"/>
            <p:cNvSpPr>
              <a:spLocks noChangeArrowheads="1"/>
            </p:cNvSpPr>
            <p:nvPr/>
          </p:nvSpPr>
          <p:spPr bwMode="auto">
            <a:xfrm>
              <a:off x="5427663" y="3635375"/>
              <a:ext cx="31750" cy="23813"/>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4" name="Freeform 36"/>
            <p:cNvSpPr>
              <a:spLocks noChangeArrowheads="1"/>
            </p:cNvSpPr>
            <p:nvPr/>
          </p:nvSpPr>
          <p:spPr bwMode="auto">
            <a:xfrm>
              <a:off x="5441950" y="3629025"/>
              <a:ext cx="17463" cy="19050"/>
            </a:xfrm>
            <a:custGeom>
              <a:avLst/>
              <a:gdLst>
                <a:gd name="T0" fmla="*/ 47 w 48"/>
                <a:gd name="T1" fmla="*/ 0 h 52"/>
                <a:gd name="T2" fmla="*/ 0 w 48"/>
                <a:gd name="T3" fmla="*/ 17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5" name="Freeform 37"/>
            <p:cNvSpPr>
              <a:spLocks noChangeArrowheads="1"/>
            </p:cNvSpPr>
            <p:nvPr/>
          </p:nvSpPr>
          <p:spPr bwMode="auto">
            <a:xfrm>
              <a:off x="5497513" y="3662363"/>
              <a:ext cx="39687" cy="42862"/>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6" name="Freeform 38"/>
            <p:cNvSpPr>
              <a:spLocks noChangeArrowheads="1"/>
            </p:cNvSpPr>
            <p:nvPr/>
          </p:nvSpPr>
          <p:spPr bwMode="auto">
            <a:xfrm>
              <a:off x="5502275" y="3675063"/>
              <a:ext cx="31750" cy="23812"/>
            </a:xfrm>
            <a:custGeom>
              <a:avLst/>
              <a:gdLst>
                <a:gd name="T0" fmla="*/ 39 w 86"/>
                <a:gd name="T1" fmla="*/ 0 h 66"/>
                <a:gd name="T2" fmla="*/ 0 w 86"/>
                <a:gd name="T3" fmla="*/ 14 h 66"/>
                <a:gd name="T4" fmla="*/ 0 w 86"/>
                <a:gd name="T5" fmla="*/ 65 h 66"/>
                <a:gd name="T6" fmla="*/ 85 w 86"/>
                <a:gd name="T7" fmla="*/ 35 h 66"/>
                <a:gd name="T8" fmla="*/ 39 w 86"/>
                <a:gd name="T9" fmla="*/ 0 h 66"/>
              </a:gdLst>
              <a:ahLst/>
              <a:cxnLst>
                <a:cxn ang="0">
                  <a:pos x="T0" y="T1"/>
                </a:cxn>
                <a:cxn ang="0">
                  <a:pos x="T2" y="T3"/>
                </a:cxn>
                <a:cxn ang="0">
                  <a:pos x="T4" y="T5"/>
                </a:cxn>
                <a:cxn ang="0">
                  <a:pos x="T6" y="T7"/>
                </a:cxn>
                <a:cxn ang="0">
                  <a:pos x="T8" y="T9"/>
                </a:cxn>
              </a:cxnLst>
              <a:rect l="0" t="0" r="r" b="b"/>
              <a:pathLst>
                <a:path w="86" h="66">
                  <a:moveTo>
                    <a:pt x="39" y="0"/>
                  </a:moveTo>
                  <a:lnTo>
                    <a:pt x="0" y="14"/>
                  </a:lnTo>
                  <a:lnTo>
                    <a:pt x="0" y="65"/>
                  </a:lnTo>
                  <a:lnTo>
                    <a:pt x="85" y="35"/>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7" name="Freeform 39"/>
            <p:cNvSpPr>
              <a:spLocks noChangeArrowheads="1"/>
            </p:cNvSpPr>
            <p:nvPr/>
          </p:nvSpPr>
          <p:spPr bwMode="auto">
            <a:xfrm>
              <a:off x="5516563" y="3668713"/>
              <a:ext cx="17462" cy="19050"/>
            </a:xfrm>
            <a:custGeom>
              <a:avLst/>
              <a:gdLst>
                <a:gd name="T0" fmla="*/ 46 w 47"/>
                <a:gd name="T1" fmla="*/ 0 h 52"/>
                <a:gd name="T2" fmla="*/ 0 w 47"/>
                <a:gd name="T3" fmla="*/ 16 h 52"/>
                <a:gd name="T4" fmla="*/ 46 w 47"/>
                <a:gd name="T5" fmla="*/ 51 h 52"/>
                <a:gd name="T6" fmla="*/ 46 w 47"/>
                <a:gd name="T7" fmla="*/ 51 h 52"/>
                <a:gd name="T8" fmla="*/ 46 w 47"/>
                <a:gd name="T9" fmla="*/ 0 h 52"/>
              </a:gdLst>
              <a:ahLst/>
              <a:cxnLst>
                <a:cxn ang="0">
                  <a:pos x="T0" y="T1"/>
                </a:cxn>
                <a:cxn ang="0">
                  <a:pos x="T2" y="T3"/>
                </a:cxn>
                <a:cxn ang="0">
                  <a:pos x="T4" y="T5"/>
                </a:cxn>
                <a:cxn ang="0">
                  <a:pos x="T6" y="T7"/>
                </a:cxn>
                <a:cxn ang="0">
                  <a:pos x="T8" y="T9"/>
                </a:cxn>
              </a:cxnLst>
              <a:rect l="0" t="0" r="r" b="b"/>
              <a:pathLst>
                <a:path w="47" h="52">
                  <a:moveTo>
                    <a:pt x="46" y="0"/>
                  </a:moveTo>
                  <a:lnTo>
                    <a:pt x="0" y="16"/>
                  </a:lnTo>
                  <a:lnTo>
                    <a:pt x="46" y="51"/>
                  </a:lnTo>
                  <a:lnTo>
                    <a:pt x="46" y="51"/>
                  </a:lnTo>
                  <a:lnTo>
                    <a:pt x="46"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8" name="Freeform 40"/>
            <p:cNvSpPr>
              <a:spLocks noChangeArrowheads="1"/>
            </p:cNvSpPr>
            <p:nvPr/>
          </p:nvSpPr>
          <p:spPr bwMode="auto">
            <a:xfrm>
              <a:off x="5497513" y="3595688"/>
              <a:ext cx="39687" cy="42862"/>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9" name="Freeform 41"/>
            <p:cNvSpPr>
              <a:spLocks noChangeArrowheads="1"/>
            </p:cNvSpPr>
            <p:nvPr/>
          </p:nvSpPr>
          <p:spPr bwMode="auto">
            <a:xfrm>
              <a:off x="5502275" y="3608388"/>
              <a:ext cx="31750" cy="23812"/>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0" name="Freeform 42"/>
            <p:cNvSpPr>
              <a:spLocks noChangeArrowheads="1"/>
            </p:cNvSpPr>
            <p:nvPr/>
          </p:nvSpPr>
          <p:spPr bwMode="auto">
            <a:xfrm>
              <a:off x="5516563" y="3603625"/>
              <a:ext cx="17462" cy="19050"/>
            </a:xfrm>
            <a:custGeom>
              <a:avLst/>
              <a:gdLst>
                <a:gd name="T0" fmla="*/ 46 w 47"/>
                <a:gd name="T1" fmla="*/ 0 h 52"/>
                <a:gd name="T2" fmla="*/ 0 w 47"/>
                <a:gd name="T3" fmla="*/ 17 h 52"/>
                <a:gd name="T4" fmla="*/ 46 w 47"/>
                <a:gd name="T5" fmla="*/ 51 h 52"/>
                <a:gd name="T6" fmla="*/ 46 w 47"/>
                <a:gd name="T7" fmla="*/ 51 h 52"/>
                <a:gd name="T8" fmla="*/ 46 w 47"/>
                <a:gd name="T9" fmla="*/ 0 h 52"/>
              </a:gdLst>
              <a:ahLst/>
              <a:cxnLst>
                <a:cxn ang="0">
                  <a:pos x="T0" y="T1"/>
                </a:cxn>
                <a:cxn ang="0">
                  <a:pos x="T2" y="T3"/>
                </a:cxn>
                <a:cxn ang="0">
                  <a:pos x="T4" y="T5"/>
                </a:cxn>
                <a:cxn ang="0">
                  <a:pos x="T6" y="T7"/>
                </a:cxn>
                <a:cxn ang="0">
                  <a:pos x="T8" y="T9"/>
                </a:cxn>
              </a:cxnLst>
              <a:rect l="0" t="0" r="r" b="b"/>
              <a:pathLst>
                <a:path w="47" h="52">
                  <a:moveTo>
                    <a:pt x="46" y="0"/>
                  </a:moveTo>
                  <a:lnTo>
                    <a:pt x="0" y="17"/>
                  </a:lnTo>
                  <a:lnTo>
                    <a:pt x="46" y="51"/>
                  </a:lnTo>
                  <a:lnTo>
                    <a:pt x="46" y="51"/>
                  </a:lnTo>
                  <a:lnTo>
                    <a:pt x="46"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1" name="Freeform 43"/>
            <p:cNvSpPr>
              <a:spLocks noChangeArrowheads="1"/>
            </p:cNvSpPr>
            <p:nvPr/>
          </p:nvSpPr>
          <p:spPr bwMode="auto">
            <a:xfrm>
              <a:off x="5570538" y="3635375"/>
              <a:ext cx="39687" cy="42863"/>
            </a:xfrm>
            <a:custGeom>
              <a:avLst/>
              <a:gdLst>
                <a:gd name="T0" fmla="*/ 110 w 111"/>
                <a:gd name="T1" fmla="*/ 0 h 120"/>
                <a:gd name="T2" fmla="*/ 0 w 111"/>
                <a:gd name="T3" fmla="*/ 40 h 120"/>
                <a:gd name="T4" fmla="*/ 0 w 111"/>
                <a:gd name="T5" fmla="*/ 119 h 120"/>
                <a:gd name="T6" fmla="*/ 110 w 111"/>
                <a:gd name="T7" fmla="*/ 80 h 120"/>
                <a:gd name="T8" fmla="*/ 110 w 111"/>
                <a:gd name="T9" fmla="*/ 0 h 120"/>
              </a:gdLst>
              <a:ahLst/>
              <a:cxnLst>
                <a:cxn ang="0">
                  <a:pos x="T0" y="T1"/>
                </a:cxn>
                <a:cxn ang="0">
                  <a:pos x="T2" y="T3"/>
                </a:cxn>
                <a:cxn ang="0">
                  <a:pos x="T4" y="T5"/>
                </a:cxn>
                <a:cxn ang="0">
                  <a:pos x="T6" y="T7"/>
                </a:cxn>
                <a:cxn ang="0">
                  <a:pos x="T8" y="T9"/>
                </a:cxn>
              </a:cxnLst>
              <a:rect l="0" t="0" r="r" b="b"/>
              <a:pathLst>
                <a:path w="111" h="120">
                  <a:moveTo>
                    <a:pt x="110" y="0"/>
                  </a:moveTo>
                  <a:lnTo>
                    <a:pt x="0" y="40"/>
                  </a:lnTo>
                  <a:lnTo>
                    <a:pt x="0" y="119"/>
                  </a:lnTo>
                  <a:lnTo>
                    <a:pt x="110" y="80"/>
                  </a:lnTo>
                  <a:lnTo>
                    <a:pt x="11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2" name="Freeform 44"/>
            <p:cNvSpPr>
              <a:spLocks noChangeArrowheads="1"/>
            </p:cNvSpPr>
            <p:nvPr/>
          </p:nvSpPr>
          <p:spPr bwMode="auto">
            <a:xfrm>
              <a:off x="5575300" y="3648075"/>
              <a:ext cx="31750" cy="23813"/>
            </a:xfrm>
            <a:custGeom>
              <a:avLst/>
              <a:gdLst>
                <a:gd name="T0" fmla="*/ 39 w 87"/>
                <a:gd name="T1" fmla="*/ 0 h 66"/>
                <a:gd name="T2" fmla="*/ 0 w 87"/>
                <a:gd name="T3" fmla="*/ 14 h 66"/>
                <a:gd name="T4" fmla="*/ 0 w 87"/>
                <a:gd name="T5" fmla="*/ 65 h 66"/>
                <a:gd name="T6" fmla="*/ 86 w 87"/>
                <a:gd name="T7" fmla="*/ 35 h 66"/>
                <a:gd name="T8" fmla="*/ 39 w 87"/>
                <a:gd name="T9" fmla="*/ 0 h 66"/>
              </a:gdLst>
              <a:ahLst/>
              <a:cxnLst>
                <a:cxn ang="0">
                  <a:pos x="T0" y="T1"/>
                </a:cxn>
                <a:cxn ang="0">
                  <a:pos x="T2" y="T3"/>
                </a:cxn>
                <a:cxn ang="0">
                  <a:pos x="T4" y="T5"/>
                </a:cxn>
                <a:cxn ang="0">
                  <a:pos x="T6" y="T7"/>
                </a:cxn>
                <a:cxn ang="0">
                  <a:pos x="T8" y="T9"/>
                </a:cxn>
              </a:cxnLst>
              <a:rect l="0" t="0" r="r" b="b"/>
              <a:pathLst>
                <a:path w="87" h="66">
                  <a:moveTo>
                    <a:pt x="39" y="0"/>
                  </a:moveTo>
                  <a:lnTo>
                    <a:pt x="0" y="14"/>
                  </a:lnTo>
                  <a:lnTo>
                    <a:pt x="0" y="65"/>
                  </a:lnTo>
                  <a:lnTo>
                    <a:pt x="86" y="35"/>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3" name="Freeform 45"/>
            <p:cNvSpPr>
              <a:spLocks noChangeArrowheads="1"/>
            </p:cNvSpPr>
            <p:nvPr/>
          </p:nvSpPr>
          <p:spPr bwMode="auto">
            <a:xfrm>
              <a:off x="5589588" y="3643313"/>
              <a:ext cx="17462" cy="19050"/>
            </a:xfrm>
            <a:custGeom>
              <a:avLst/>
              <a:gdLst>
                <a:gd name="T0" fmla="*/ 47 w 48"/>
                <a:gd name="T1" fmla="*/ 0 h 52"/>
                <a:gd name="T2" fmla="*/ 0 w 48"/>
                <a:gd name="T3" fmla="*/ 16 h 52"/>
                <a:gd name="T4" fmla="*/ 47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6"/>
                  </a:lnTo>
                  <a:lnTo>
                    <a:pt x="47"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4" name="Freeform 46"/>
            <p:cNvSpPr>
              <a:spLocks noChangeArrowheads="1"/>
            </p:cNvSpPr>
            <p:nvPr/>
          </p:nvSpPr>
          <p:spPr bwMode="auto">
            <a:xfrm>
              <a:off x="5570538" y="3570288"/>
              <a:ext cx="39687" cy="42862"/>
            </a:xfrm>
            <a:custGeom>
              <a:avLst/>
              <a:gdLst>
                <a:gd name="T0" fmla="*/ 110 w 111"/>
                <a:gd name="T1" fmla="*/ 0 h 119"/>
                <a:gd name="T2" fmla="*/ 0 w 111"/>
                <a:gd name="T3" fmla="*/ 39 h 119"/>
                <a:gd name="T4" fmla="*/ 0 w 111"/>
                <a:gd name="T5" fmla="*/ 118 h 119"/>
                <a:gd name="T6" fmla="*/ 110 w 111"/>
                <a:gd name="T7" fmla="*/ 79 h 119"/>
                <a:gd name="T8" fmla="*/ 110 w 111"/>
                <a:gd name="T9" fmla="*/ 0 h 119"/>
              </a:gdLst>
              <a:ahLst/>
              <a:cxnLst>
                <a:cxn ang="0">
                  <a:pos x="T0" y="T1"/>
                </a:cxn>
                <a:cxn ang="0">
                  <a:pos x="T2" y="T3"/>
                </a:cxn>
                <a:cxn ang="0">
                  <a:pos x="T4" y="T5"/>
                </a:cxn>
                <a:cxn ang="0">
                  <a:pos x="T6" y="T7"/>
                </a:cxn>
                <a:cxn ang="0">
                  <a:pos x="T8" y="T9"/>
                </a:cxn>
              </a:cxnLst>
              <a:rect l="0" t="0" r="r" b="b"/>
              <a:pathLst>
                <a:path w="111" h="119">
                  <a:moveTo>
                    <a:pt x="110" y="0"/>
                  </a:moveTo>
                  <a:lnTo>
                    <a:pt x="0" y="39"/>
                  </a:lnTo>
                  <a:lnTo>
                    <a:pt x="0" y="118"/>
                  </a:lnTo>
                  <a:lnTo>
                    <a:pt x="110" y="79"/>
                  </a:lnTo>
                  <a:lnTo>
                    <a:pt x="11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5" name="Freeform 47"/>
            <p:cNvSpPr>
              <a:spLocks noChangeArrowheads="1"/>
            </p:cNvSpPr>
            <p:nvPr/>
          </p:nvSpPr>
          <p:spPr bwMode="auto">
            <a:xfrm>
              <a:off x="5575300" y="3582988"/>
              <a:ext cx="31750" cy="23812"/>
            </a:xfrm>
            <a:custGeom>
              <a:avLst/>
              <a:gdLst>
                <a:gd name="T0" fmla="*/ 39 w 87"/>
                <a:gd name="T1" fmla="*/ 0 h 66"/>
                <a:gd name="T2" fmla="*/ 0 w 87"/>
                <a:gd name="T3" fmla="*/ 14 h 66"/>
                <a:gd name="T4" fmla="*/ 0 w 87"/>
                <a:gd name="T5" fmla="*/ 65 h 66"/>
                <a:gd name="T6" fmla="*/ 86 w 87"/>
                <a:gd name="T7" fmla="*/ 35 h 66"/>
                <a:gd name="T8" fmla="*/ 39 w 87"/>
                <a:gd name="T9" fmla="*/ 0 h 66"/>
              </a:gdLst>
              <a:ahLst/>
              <a:cxnLst>
                <a:cxn ang="0">
                  <a:pos x="T0" y="T1"/>
                </a:cxn>
                <a:cxn ang="0">
                  <a:pos x="T2" y="T3"/>
                </a:cxn>
                <a:cxn ang="0">
                  <a:pos x="T4" y="T5"/>
                </a:cxn>
                <a:cxn ang="0">
                  <a:pos x="T6" y="T7"/>
                </a:cxn>
                <a:cxn ang="0">
                  <a:pos x="T8" y="T9"/>
                </a:cxn>
              </a:cxnLst>
              <a:rect l="0" t="0" r="r" b="b"/>
              <a:pathLst>
                <a:path w="87" h="66">
                  <a:moveTo>
                    <a:pt x="39" y="0"/>
                  </a:moveTo>
                  <a:lnTo>
                    <a:pt x="0" y="14"/>
                  </a:lnTo>
                  <a:lnTo>
                    <a:pt x="0" y="65"/>
                  </a:lnTo>
                  <a:lnTo>
                    <a:pt x="86" y="35"/>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6" name="Freeform 48"/>
            <p:cNvSpPr>
              <a:spLocks noChangeArrowheads="1"/>
            </p:cNvSpPr>
            <p:nvPr/>
          </p:nvSpPr>
          <p:spPr bwMode="auto">
            <a:xfrm>
              <a:off x="5589588" y="3576638"/>
              <a:ext cx="17462" cy="19050"/>
            </a:xfrm>
            <a:custGeom>
              <a:avLst/>
              <a:gdLst>
                <a:gd name="T0" fmla="*/ 47 w 48"/>
                <a:gd name="T1" fmla="*/ 0 h 52"/>
                <a:gd name="T2" fmla="*/ 0 w 48"/>
                <a:gd name="T3" fmla="*/ 16 h 52"/>
                <a:gd name="T4" fmla="*/ 47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6"/>
                  </a:lnTo>
                  <a:lnTo>
                    <a:pt x="47"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7" name="Freeform 49"/>
            <p:cNvSpPr>
              <a:spLocks noChangeArrowheads="1"/>
            </p:cNvSpPr>
            <p:nvPr/>
          </p:nvSpPr>
          <p:spPr bwMode="auto">
            <a:xfrm>
              <a:off x="5643563" y="3609975"/>
              <a:ext cx="39687" cy="42863"/>
            </a:xfrm>
            <a:custGeom>
              <a:avLst/>
              <a:gdLst>
                <a:gd name="T0" fmla="*/ 111 w 112"/>
                <a:gd name="T1" fmla="*/ 0 h 120"/>
                <a:gd name="T2" fmla="*/ 0 w 112"/>
                <a:gd name="T3" fmla="*/ 40 h 120"/>
                <a:gd name="T4" fmla="*/ 0 w 112"/>
                <a:gd name="T5" fmla="*/ 119 h 120"/>
                <a:gd name="T6" fmla="*/ 111 w 112"/>
                <a:gd name="T7" fmla="*/ 80 h 120"/>
                <a:gd name="T8" fmla="*/ 111 w 112"/>
                <a:gd name="T9" fmla="*/ 0 h 120"/>
              </a:gdLst>
              <a:ahLst/>
              <a:cxnLst>
                <a:cxn ang="0">
                  <a:pos x="T0" y="T1"/>
                </a:cxn>
                <a:cxn ang="0">
                  <a:pos x="T2" y="T3"/>
                </a:cxn>
                <a:cxn ang="0">
                  <a:pos x="T4" y="T5"/>
                </a:cxn>
                <a:cxn ang="0">
                  <a:pos x="T6" y="T7"/>
                </a:cxn>
                <a:cxn ang="0">
                  <a:pos x="T8" y="T9"/>
                </a:cxn>
              </a:cxnLst>
              <a:rect l="0" t="0" r="r" b="b"/>
              <a:pathLst>
                <a:path w="112" h="120">
                  <a:moveTo>
                    <a:pt x="111" y="0"/>
                  </a:moveTo>
                  <a:lnTo>
                    <a:pt x="0" y="40"/>
                  </a:lnTo>
                  <a:lnTo>
                    <a:pt x="0" y="119"/>
                  </a:lnTo>
                  <a:lnTo>
                    <a:pt x="111" y="80"/>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8" name="Freeform 50"/>
            <p:cNvSpPr>
              <a:spLocks noChangeArrowheads="1"/>
            </p:cNvSpPr>
            <p:nvPr/>
          </p:nvSpPr>
          <p:spPr bwMode="auto">
            <a:xfrm>
              <a:off x="5648325" y="3622675"/>
              <a:ext cx="31750" cy="23813"/>
            </a:xfrm>
            <a:custGeom>
              <a:avLst/>
              <a:gdLst>
                <a:gd name="T0" fmla="*/ 39 w 86"/>
                <a:gd name="T1" fmla="*/ 0 h 66"/>
                <a:gd name="T2" fmla="*/ 0 w 86"/>
                <a:gd name="T3" fmla="*/ 14 h 66"/>
                <a:gd name="T4" fmla="*/ 0 w 86"/>
                <a:gd name="T5" fmla="*/ 65 h 66"/>
                <a:gd name="T6" fmla="*/ 85 w 86"/>
                <a:gd name="T7" fmla="*/ 35 h 66"/>
                <a:gd name="T8" fmla="*/ 39 w 86"/>
                <a:gd name="T9" fmla="*/ 0 h 66"/>
              </a:gdLst>
              <a:ahLst/>
              <a:cxnLst>
                <a:cxn ang="0">
                  <a:pos x="T0" y="T1"/>
                </a:cxn>
                <a:cxn ang="0">
                  <a:pos x="T2" y="T3"/>
                </a:cxn>
                <a:cxn ang="0">
                  <a:pos x="T4" y="T5"/>
                </a:cxn>
                <a:cxn ang="0">
                  <a:pos x="T6" y="T7"/>
                </a:cxn>
                <a:cxn ang="0">
                  <a:pos x="T8" y="T9"/>
                </a:cxn>
              </a:cxnLst>
              <a:rect l="0" t="0" r="r" b="b"/>
              <a:pathLst>
                <a:path w="86" h="66">
                  <a:moveTo>
                    <a:pt x="39" y="0"/>
                  </a:moveTo>
                  <a:lnTo>
                    <a:pt x="0" y="14"/>
                  </a:lnTo>
                  <a:lnTo>
                    <a:pt x="0" y="65"/>
                  </a:lnTo>
                  <a:lnTo>
                    <a:pt x="85" y="35"/>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9" name="Freeform 51"/>
            <p:cNvSpPr>
              <a:spLocks noChangeArrowheads="1"/>
            </p:cNvSpPr>
            <p:nvPr/>
          </p:nvSpPr>
          <p:spPr bwMode="auto">
            <a:xfrm>
              <a:off x="5662613" y="3616325"/>
              <a:ext cx="17462" cy="19050"/>
            </a:xfrm>
            <a:custGeom>
              <a:avLst/>
              <a:gdLst>
                <a:gd name="T0" fmla="*/ 47 w 48"/>
                <a:gd name="T1" fmla="*/ 0 h 52"/>
                <a:gd name="T2" fmla="*/ 0 w 48"/>
                <a:gd name="T3" fmla="*/ 16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6"/>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0" name="Freeform 52"/>
            <p:cNvSpPr>
              <a:spLocks noChangeArrowheads="1"/>
            </p:cNvSpPr>
            <p:nvPr/>
          </p:nvSpPr>
          <p:spPr bwMode="auto">
            <a:xfrm>
              <a:off x="5643563" y="3544888"/>
              <a:ext cx="39687" cy="42862"/>
            </a:xfrm>
            <a:custGeom>
              <a:avLst/>
              <a:gdLst>
                <a:gd name="T0" fmla="*/ 111 w 112"/>
                <a:gd name="T1" fmla="*/ 0 h 120"/>
                <a:gd name="T2" fmla="*/ 0 w 112"/>
                <a:gd name="T3" fmla="*/ 40 h 120"/>
                <a:gd name="T4" fmla="*/ 0 w 112"/>
                <a:gd name="T5" fmla="*/ 119 h 120"/>
                <a:gd name="T6" fmla="*/ 111 w 112"/>
                <a:gd name="T7" fmla="*/ 80 h 120"/>
                <a:gd name="T8" fmla="*/ 111 w 112"/>
                <a:gd name="T9" fmla="*/ 0 h 120"/>
              </a:gdLst>
              <a:ahLst/>
              <a:cxnLst>
                <a:cxn ang="0">
                  <a:pos x="T0" y="T1"/>
                </a:cxn>
                <a:cxn ang="0">
                  <a:pos x="T2" y="T3"/>
                </a:cxn>
                <a:cxn ang="0">
                  <a:pos x="T4" y="T5"/>
                </a:cxn>
                <a:cxn ang="0">
                  <a:pos x="T6" y="T7"/>
                </a:cxn>
                <a:cxn ang="0">
                  <a:pos x="T8" y="T9"/>
                </a:cxn>
              </a:cxnLst>
              <a:rect l="0" t="0" r="r" b="b"/>
              <a:pathLst>
                <a:path w="112" h="120">
                  <a:moveTo>
                    <a:pt x="111" y="0"/>
                  </a:moveTo>
                  <a:lnTo>
                    <a:pt x="0" y="40"/>
                  </a:lnTo>
                  <a:lnTo>
                    <a:pt x="0" y="119"/>
                  </a:lnTo>
                  <a:lnTo>
                    <a:pt x="111" y="80"/>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1" name="Freeform 53"/>
            <p:cNvSpPr>
              <a:spLocks noChangeArrowheads="1"/>
            </p:cNvSpPr>
            <p:nvPr/>
          </p:nvSpPr>
          <p:spPr bwMode="auto">
            <a:xfrm>
              <a:off x="5648325" y="3557588"/>
              <a:ext cx="31750" cy="23812"/>
            </a:xfrm>
            <a:custGeom>
              <a:avLst/>
              <a:gdLst>
                <a:gd name="T0" fmla="*/ 39 w 86"/>
                <a:gd name="T1" fmla="*/ 0 h 66"/>
                <a:gd name="T2" fmla="*/ 0 w 86"/>
                <a:gd name="T3" fmla="*/ 14 h 66"/>
                <a:gd name="T4" fmla="*/ 0 w 86"/>
                <a:gd name="T5" fmla="*/ 65 h 66"/>
                <a:gd name="T6" fmla="*/ 85 w 86"/>
                <a:gd name="T7" fmla="*/ 35 h 66"/>
                <a:gd name="T8" fmla="*/ 39 w 86"/>
                <a:gd name="T9" fmla="*/ 0 h 66"/>
              </a:gdLst>
              <a:ahLst/>
              <a:cxnLst>
                <a:cxn ang="0">
                  <a:pos x="T0" y="T1"/>
                </a:cxn>
                <a:cxn ang="0">
                  <a:pos x="T2" y="T3"/>
                </a:cxn>
                <a:cxn ang="0">
                  <a:pos x="T4" y="T5"/>
                </a:cxn>
                <a:cxn ang="0">
                  <a:pos x="T6" y="T7"/>
                </a:cxn>
                <a:cxn ang="0">
                  <a:pos x="T8" y="T9"/>
                </a:cxn>
              </a:cxnLst>
              <a:rect l="0" t="0" r="r" b="b"/>
              <a:pathLst>
                <a:path w="86" h="66">
                  <a:moveTo>
                    <a:pt x="39" y="0"/>
                  </a:moveTo>
                  <a:lnTo>
                    <a:pt x="0" y="14"/>
                  </a:lnTo>
                  <a:lnTo>
                    <a:pt x="0" y="65"/>
                  </a:lnTo>
                  <a:lnTo>
                    <a:pt x="85" y="35"/>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2" name="Freeform 54"/>
            <p:cNvSpPr>
              <a:spLocks noChangeArrowheads="1"/>
            </p:cNvSpPr>
            <p:nvPr/>
          </p:nvSpPr>
          <p:spPr bwMode="auto">
            <a:xfrm>
              <a:off x="5662613" y="3551238"/>
              <a:ext cx="17462" cy="19050"/>
            </a:xfrm>
            <a:custGeom>
              <a:avLst/>
              <a:gdLst>
                <a:gd name="T0" fmla="*/ 47 w 48"/>
                <a:gd name="T1" fmla="*/ 0 h 52"/>
                <a:gd name="T2" fmla="*/ 0 w 48"/>
                <a:gd name="T3" fmla="*/ 16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6"/>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3" name="Freeform 55"/>
            <p:cNvSpPr>
              <a:spLocks noChangeArrowheads="1"/>
            </p:cNvSpPr>
            <p:nvPr/>
          </p:nvSpPr>
          <p:spPr bwMode="auto">
            <a:xfrm>
              <a:off x="4899025" y="3829050"/>
              <a:ext cx="73025" cy="80963"/>
            </a:xfrm>
            <a:custGeom>
              <a:avLst/>
              <a:gdLst>
                <a:gd name="T0" fmla="*/ 180 w 202"/>
                <a:gd name="T1" fmla="*/ 159 h 227"/>
                <a:gd name="T2" fmla="*/ 140 w 202"/>
                <a:gd name="T3" fmla="*/ 203 h 227"/>
                <a:gd name="T4" fmla="*/ 90 w 202"/>
                <a:gd name="T5" fmla="*/ 224 h 227"/>
                <a:gd name="T6" fmla="*/ 42 w 202"/>
                <a:gd name="T7" fmla="*/ 214 h 227"/>
                <a:gd name="T8" fmla="*/ 10 w 202"/>
                <a:gd name="T9" fmla="*/ 178 h 227"/>
                <a:gd name="T10" fmla="*/ 2 w 202"/>
                <a:gd name="T11" fmla="*/ 124 h 227"/>
                <a:gd name="T12" fmla="*/ 21 w 202"/>
                <a:gd name="T13" fmla="*/ 67 h 227"/>
                <a:gd name="T14" fmla="*/ 61 w 202"/>
                <a:gd name="T15" fmla="*/ 22 h 227"/>
                <a:gd name="T16" fmla="*/ 112 w 202"/>
                <a:gd name="T17" fmla="*/ 2 h 227"/>
                <a:gd name="T18" fmla="*/ 159 w 202"/>
                <a:gd name="T19" fmla="*/ 11 h 227"/>
                <a:gd name="T20" fmla="*/ 191 w 202"/>
                <a:gd name="T21" fmla="*/ 48 h 227"/>
                <a:gd name="T22" fmla="*/ 199 w 202"/>
                <a:gd name="T23" fmla="*/ 102 h 227"/>
                <a:gd name="T24" fmla="*/ 180 w 202"/>
                <a:gd name="T25" fmla="*/ 15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227">
                  <a:moveTo>
                    <a:pt x="180" y="159"/>
                  </a:moveTo>
                  <a:cubicBezTo>
                    <a:pt x="169" y="177"/>
                    <a:pt x="157" y="191"/>
                    <a:pt x="140" y="203"/>
                  </a:cubicBezTo>
                  <a:cubicBezTo>
                    <a:pt x="123" y="215"/>
                    <a:pt x="108" y="222"/>
                    <a:pt x="90" y="224"/>
                  </a:cubicBezTo>
                  <a:cubicBezTo>
                    <a:pt x="72" y="226"/>
                    <a:pt x="57" y="223"/>
                    <a:pt x="42" y="214"/>
                  </a:cubicBezTo>
                  <a:cubicBezTo>
                    <a:pt x="27" y="205"/>
                    <a:pt x="17" y="194"/>
                    <a:pt x="10" y="178"/>
                  </a:cubicBezTo>
                  <a:cubicBezTo>
                    <a:pt x="3" y="162"/>
                    <a:pt x="0" y="144"/>
                    <a:pt x="2" y="124"/>
                  </a:cubicBezTo>
                  <a:cubicBezTo>
                    <a:pt x="4" y="103"/>
                    <a:pt x="10" y="86"/>
                    <a:pt x="21" y="67"/>
                  </a:cubicBezTo>
                  <a:cubicBezTo>
                    <a:pt x="32" y="48"/>
                    <a:pt x="44" y="34"/>
                    <a:pt x="61" y="22"/>
                  </a:cubicBezTo>
                  <a:cubicBezTo>
                    <a:pt x="78" y="10"/>
                    <a:pt x="93" y="4"/>
                    <a:pt x="112" y="2"/>
                  </a:cubicBezTo>
                  <a:cubicBezTo>
                    <a:pt x="130" y="0"/>
                    <a:pt x="145" y="3"/>
                    <a:pt x="159" y="11"/>
                  </a:cubicBezTo>
                  <a:cubicBezTo>
                    <a:pt x="174" y="20"/>
                    <a:pt x="184" y="31"/>
                    <a:pt x="191" y="48"/>
                  </a:cubicBezTo>
                  <a:cubicBezTo>
                    <a:pt x="198" y="65"/>
                    <a:pt x="201" y="81"/>
                    <a:pt x="199" y="102"/>
                  </a:cubicBezTo>
                  <a:cubicBezTo>
                    <a:pt x="197" y="122"/>
                    <a:pt x="191" y="140"/>
                    <a:pt x="180" y="159"/>
                  </a:cubicBez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4" name="Freeform 56"/>
            <p:cNvSpPr>
              <a:spLocks noChangeArrowheads="1"/>
            </p:cNvSpPr>
            <p:nvPr/>
          </p:nvSpPr>
          <p:spPr bwMode="auto">
            <a:xfrm>
              <a:off x="4908550" y="3836988"/>
              <a:ext cx="61913" cy="69850"/>
            </a:xfrm>
            <a:custGeom>
              <a:avLst/>
              <a:gdLst>
                <a:gd name="T0" fmla="*/ 145 w 171"/>
                <a:gd name="T1" fmla="*/ 130 h 192"/>
                <a:gd name="T2" fmla="*/ 41 w 171"/>
                <a:gd name="T3" fmla="*/ 172 h 192"/>
                <a:gd name="T4" fmla="*/ 25 w 171"/>
                <a:gd name="T5" fmla="*/ 61 h 192"/>
                <a:gd name="T6" fmla="*/ 129 w 171"/>
                <a:gd name="T7" fmla="*/ 19 h 192"/>
                <a:gd name="T8" fmla="*/ 145 w 171"/>
                <a:gd name="T9" fmla="*/ 130 h 192"/>
              </a:gdLst>
              <a:ahLst/>
              <a:cxnLst>
                <a:cxn ang="0">
                  <a:pos x="T0" y="T1"/>
                </a:cxn>
                <a:cxn ang="0">
                  <a:pos x="T2" y="T3"/>
                </a:cxn>
                <a:cxn ang="0">
                  <a:pos x="T4" y="T5"/>
                </a:cxn>
                <a:cxn ang="0">
                  <a:pos x="T6" y="T7"/>
                </a:cxn>
                <a:cxn ang="0">
                  <a:pos x="T8" y="T9"/>
                </a:cxn>
              </a:cxnLst>
              <a:rect l="0" t="0" r="r" b="b"/>
              <a:pathLst>
                <a:path w="171" h="192">
                  <a:moveTo>
                    <a:pt x="145" y="130"/>
                  </a:moveTo>
                  <a:cubicBezTo>
                    <a:pt x="121" y="173"/>
                    <a:pt x="74" y="191"/>
                    <a:pt x="41" y="172"/>
                  </a:cubicBezTo>
                  <a:cubicBezTo>
                    <a:pt x="7" y="153"/>
                    <a:pt x="0" y="103"/>
                    <a:pt x="25" y="61"/>
                  </a:cubicBezTo>
                  <a:cubicBezTo>
                    <a:pt x="49" y="19"/>
                    <a:pt x="96" y="0"/>
                    <a:pt x="129" y="19"/>
                  </a:cubicBezTo>
                  <a:cubicBezTo>
                    <a:pt x="162" y="38"/>
                    <a:pt x="170" y="88"/>
                    <a:pt x="145" y="130"/>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5" name="Freeform 57"/>
            <p:cNvSpPr>
              <a:spLocks noChangeArrowheads="1"/>
            </p:cNvSpPr>
            <p:nvPr/>
          </p:nvSpPr>
          <p:spPr bwMode="auto">
            <a:xfrm>
              <a:off x="5926138" y="3536950"/>
              <a:ext cx="17462" cy="19050"/>
            </a:xfrm>
            <a:custGeom>
              <a:avLst/>
              <a:gdLst>
                <a:gd name="T0" fmla="*/ 42 w 48"/>
                <a:gd name="T1" fmla="*/ 37 h 53"/>
                <a:gd name="T2" fmla="*/ 33 w 48"/>
                <a:gd name="T3" fmla="*/ 47 h 53"/>
                <a:gd name="T4" fmla="*/ 21 w 48"/>
                <a:gd name="T5" fmla="*/ 52 h 53"/>
                <a:gd name="T6" fmla="*/ 10 w 48"/>
                <a:gd name="T7" fmla="*/ 50 h 53"/>
                <a:gd name="T8" fmla="*/ 2 w 48"/>
                <a:gd name="T9" fmla="*/ 41 h 53"/>
                <a:gd name="T10" fmla="*/ 0 w 48"/>
                <a:gd name="T11" fmla="*/ 29 h 53"/>
                <a:gd name="T12" fmla="*/ 5 w 48"/>
                <a:gd name="T13" fmla="*/ 15 h 53"/>
                <a:gd name="T14" fmla="*/ 14 w 48"/>
                <a:gd name="T15" fmla="*/ 5 h 53"/>
                <a:gd name="T16" fmla="*/ 26 w 48"/>
                <a:gd name="T17" fmla="*/ 0 h 53"/>
                <a:gd name="T18" fmla="*/ 37 w 48"/>
                <a:gd name="T19" fmla="*/ 2 h 53"/>
                <a:gd name="T20" fmla="*/ 45 w 48"/>
                <a:gd name="T21" fmla="*/ 11 h 53"/>
                <a:gd name="T22" fmla="*/ 46 w 48"/>
                <a:gd name="T23" fmla="*/ 23 h 53"/>
                <a:gd name="T24" fmla="*/ 42 w 48"/>
                <a:gd name="T25" fmla="*/ 3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3">
                  <a:moveTo>
                    <a:pt x="42" y="37"/>
                  </a:moveTo>
                  <a:cubicBezTo>
                    <a:pt x="40" y="41"/>
                    <a:pt x="37" y="44"/>
                    <a:pt x="33" y="47"/>
                  </a:cubicBezTo>
                  <a:cubicBezTo>
                    <a:pt x="29" y="50"/>
                    <a:pt x="25" y="52"/>
                    <a:pt x="21" y="52"/>
                  </a:cubicBezTo>
                  <a:cubicBezTo>
                    <a:pt x="17" y="52"/>
                    <a:pt x="13" y="52"/>
                    <a:pt x="10" y="50"/>
                  </a:cubicBezTo>
                  <a:cubicBezTo>
                    <a:pt x="7" y="48"/>
                    <a:pt x="4" y="45"/>
                    <a:pt x="2" y="41"/>
                  </a:cubicBezTo>
                  <a:cubicBezTo>
                    <a:pt x="0" y="37"/>
                    <a:pt x="0" y="33"/>
                    <a:pt x="0" y="29"/>
                  </a:cubicBezTo>
                  <a:cubicBezTo>
                    <a:pt x="1" y="24"/>
                    <a:pt x="2" y="20"/>
                    <a:pt x="5" y="15"/>
                  </a:cubicBezTo>
                  <a:cubicBezTo>
                    <a:pt x="8" y="10"/>
                    <a:pt x="10" y="8"/>
                    <a:pt x="14" y="5"/>
                  </a:cubicBezTo>
                  <a:cubicBezTo>
                    <a:pt x="18" y="2"/>
                    <a:pt x="22" y="0"/>
                    <a:pt x="26" y="0"/>
                  </a:cubicBezTo>
                  <a:cubicBezTo>
                    <a:pt x="30" y="0"/>
                    <a:pt x="34" y="0"/>
                    <a:pt x="37" y="2"/>
                  </a:cubicBezTo>
                  <a:cubicBezTo>
                    <a:pt x="41" y="4"/>
                    <a:pt x="43" y="7"/>
                    <a:pt x="45" y="11"/>
                  </a:cubicBezTo>
                  <a:cubicBezTo>
                    <a:pt x="47" y="15"/>
                    <a:pt x="47" y="19"/>
                    <a:pt x="46" y="23"/>
                  </a:cubicBezTo>
                  <a:cubicBezTo>
                    <a:pt x="46" y="28"/>
                    <a:pt x="45" y="32"/>
                    <a:pt x="42" y="37"/>
                  </a:cubicBezTo>
                </a:path>
              </a:pathLst>
            </a:custGeom>
            <a:solidFill>
              <a:srgbClr val="00BBF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6" name="Freeform 58"/>
            <p:cNvSpPr>
              <a:spLocks noChangeArrowheads="1"/>
            </p:cNvSpPr>
            <p:nvPr/>
          </p:nvSpPr>
          <p:spPr bwMode="auto">
            <a:xfrm>
              <a:off x="5926138" y="3503613"/>
              <a:ext cx="17462" cy="19050"/>
            </a:xfrm>
            <a:custGeom>
              <a:avLst/>
              <a:gdLst>
                <a:gd name="T0" fmla="*/ 42 w 48"/>
                <a:gd name="T1" fmla="*/ 38 h 55"/>
                <a:gd name="T2" fmla="*/ 33 w 48"/>
                <a:gd name="T3" fmla="*/ 48 h 55"/>
                <a:gd name="T4" fmla="*/ 21 w 48"/>
                <a:gd name="T5" fmla="*/ 53 h 55"/>
                <a:gd name="T6" fmla="*/ 10 w 48"/>
                <a:gd name="T7" fmla="*/ 51 h 55"/>
                <a:gd name="T8" fmla="*/ 2 w 48"/>
                <a:gd name="T9" fmla="*/ 42 h 55"/>
                <a:gd name="T10" fmla="*/ 0 w 48"/>
                <a:gd name="T11" fmla="*/ 29 h 55"/>
                <a:gd name="T12" fmla="*/ 5 w 48"/>
                <a:gd name="T13" fmla="*/ 16 h 55"/>
                <a:gd name="T14" fmla="*/ 14 w 48"/>
                <a:gd name="T15" fmla="*/ 5 h 55"/>
                <a:gd name="T16" fmla="*/ 26 w 48"/>
                <a:gd name="T17" fmla="*/ 1 h 55"/>
                <a:gd name="T18" fmla="*/ 37 w 48"/>
                <a:gd name="T19" fmla="*/ 3 h 55"/>
                <a:gd name="T20" fmla="*/ 45 w 48"/>
                <a:gd name="T21" fmla="*/ 11 h 55"/>
                <a:gd name="T22" fmla="*/ 46 w 48"/>
                <a:gd name="T23" fmla="*/ 24 h 55"/>
                <a:gd name="T24" fmla="*/ 42 w 48"/>
                <a:gd name="T25" fmla="*/ 3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5">
                  <a:moveTo>
                    <a:pt x="42" y="38"/>
                  </a:moveTo>
                  <a:cubicBezTo>
                    <a:pt x="40" y="42"/>
                    <a:pt x="37" y="45"/>
                    <a:pt x="33" y="48"/>
                  </a:cubicBezTo>
                  <a:cubicBezTo>
                    <a:pt x="29" y="51"/>
                    <a:pt x="25" y="52"/>
                    <a:pt x="21" y="53"/>
                  </a:cubicBezTo>
                  <a:cubicBezTo>
                    <a:pt x="17" y="54"/>
                    <a:pt x="13" y="53"/>
                    <a:pt x="10" y="51"/>
                  </a:cubicBezTo>
                  <a:cubicBezTo>
                    <a:pt x="7" y="49"/>
                    <a:pt x="4" y="46"/>
                    <a:pt x="2" y="42"/>
                  </a:cubicBezTo>
                  <a:cubicBezTo>
                    <a:pt x="0" y="38"/>
                    <a:pt x="0" y="34"/>
                    <a:pt x="0" y="29"/>
                  </a:cubicBezTo>
                  <a:cubicBezTo>
                    <a:pt x="1" y="25"/>
                    <a:pt x="2" y="20"/>
                    <a:pt x="5" y="16"/>
                  </a:cubicBezTo>
                  <a:cubicBezTo>
                    <a:pt x="8" y="12"/>
                    <a:pt x="10" y="8"/>
                    <a:pt x="14" y="5"/>
                  </a:cubicBezTo>
                  <a:cubicBezTo>
                    <a:pt x="18" y="2"/>
                    <a:pt x="22" y="1"/>
                    <a:pt x="26" y="1"/>
                  </a:cubicBezTo>
                  <a:cubicBezTo>
                    <a:pt x="30" y="0"/>
                    <a:pt x="34" y="1"/>
                    <a:pt x="37" y="3"/>
                  </a:cubicBezTo>
                  <a:cubicBezTo>
                    <a:pt x="41" y="5"/>
                    <a:pt x="43" y="8"/>
                    <a:pt x="45" y="11"/>
                  </a:cubicBezTo>
                  <a:cubicBezTo>
                    <a:pt x="47" y="14"/>
                    <a:pt x="47" y="19"/>
                    <a:pt x="46" y="24"/>
                  </a:cubicBezTo>
                  <a:cubicBezTo>
                    <a:pt x="46" y="29"/>
                    <a:pt x="45" y="33"/>
                    <a:pt x="42" y="38"/>
                  </a:cubicBezTo>
                </a:path>
              </a:pathLst>
            </a:custGeom>
            <a:solidFill>
              <a:srgbClr val="00BBF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7" name="Freeform 59"/>
            <p:cNvSpPr>
              <a:spLocks noChangeArrowheads="1"/>
            </p:cNvSpPr>
            <p:nvPr/>
          </p:nvSpPr>
          <p:spPr bwMode="auto">
            <a:xfrm>
              <a:off x="5926138" y="3468688"/>
              <a:ext cx="17462" cy="19050"/>
            </a:xfrm>
            <a:custGeom>
              <a:avLst/>
              <a:gdLst>
                <a:gd name="T0" fmla="*/ 42 w 48"/>
                <a:gd name="T1" fmla="*/ 37 h 53"/>
                <a:gd name="T2" fmla="*/ 33 w 48"/>
                <a:gd name="T3" fmla="*/ 48 h 53"/>
                <a:gd name="T4" fmla="*/ 21 w 48"/>
                <a:gd name="T5" fmla="*/ 52 h 53"/>
                <a:gd name="T6" fmla="*/ 10 w 48"/>
                <a:gd name="T7" fmla="*/ 50 h 53"/>
                <a:gd name="T8" fmla="*/ 2 w 48"/>
                <a:gd name="T9" fmla="*/ 42 h 53"/>
                <a:gd name="T10" fmla="*/ 0 w 48"/>
                <a:gd name="T11" fmla="*/ 29 h 53"/>
                <a:gd name="T12" fmla="*/ 5 w 48"/>
                <a:gd name="T13" fmla="*/ 16 h 53"/>
                <a:gd name="T14" fmla="*/ 14 w 48"/>
                <a:gd name="T15" fmla="*/ 5 h 53"/>
                <a:gd name="T16" fmla="*/ 26 w 48"/>
                <a:gd name="T17" fmla="*/ 0 h 53"/>
                <a:gd name="T18" fmla="*/ 37 w 48"/>
                <a:gd name="T19" fmla="*/ 3 h 53"/>
                <a:gd name="T20" fmla="*/ 45 w 48"/>
                <a:gd name="T21" fmla="*/ 11 h 53"/>
                <a:gd name="T22" fmla="*/ 46 w 48"/>
                <a:gd name="T23" fmla="*/ 24 h 53"/>
                <a:gd name="T24" fmla="*/ 42 w 48"/>
                <a:gd name="T25" fmla="*/ 3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3">
                  <a:moveTo>
                    <a:pt x="42" y="37"/>
                  </a:moveTo>
                  <a:cubicBezTo>
                    <a:pt x="40" y="42"/>
                    <a:pt x="37" y="45"/>
                    <a:pt x="33" y="48"/>
                  </a:cubicBezTo>
                  <a:cubicBezTo>
                    <a:pt x="29" y="51"/>
                    <a:pt x="25" y="52"/>
                    <a:pt x="21" y="52"/>
                  </a:cubicBezTo>
                  <a:cubicBezTo>
                    <a:pt x="17" y="52"/>
                    <a:pt x="13" y="52"/>
                    <a:pt x="10" y="50"/>
                  </a:cubicBezTo>
                  <a:cubicBezTo>
                    <a:pt x="7" y="48"/>
                    <a:pt x="4" y="46"/>
                    <a:pt x="2" y="42"/>
                  </a:cubicBezTo>
                  <a:cubicBezTo>
                    <a:pt x="0" y="38"/>
                    <a:pt x="0" y="34"/>
                    <a:pt x="0" y="29"/>
                  </a:cubicBezTo>
                  <a:cubicBezTo>
                    <a:pt x="1" y="24"/>
                    <a:pt x="2" y="20"/>
                    <a:pt x="5" y="16"/>
                  </a:cubicBezTo>
                  <a:cubicBezTo>
                    <a:pt x="8" y="12"/>
                    <a:pt x="10" y="8"/>
                    <a:pt x="14" y="5"/>
                  </a:cubicBezTo>
                  <a:cubicBezTo>
                    <a:pt x="18" y="2"/>
                    <a:pt x="22" y="1"/>
                    <a:pt x="26" y="0"/>
                  </a:cubicBezTo>
                  <a:cubicBezTo>
                    <a:pt x="30" y="0"/>
                    <a:pt x="34" y="1"/>
                    <a:pt x="37" y="3"/>
                  </a:cubicBezTo>
                  <a:cubicBezTo>
                    <a:pt x="41" y="5"/>
                    <a:pt x="43" y="7"/>
                    <a:pt x="45" y="11"/>
                  </a:cubicBezTo>
                  <a:cubicBezTo>
                    <a:pt x="47" y="15"/>
                    <a:pt x="47" y="19"/>
                    <a:pt x="46" y="24"/>
                  </a:cubicBezTo>
                  <a:cubicBezTo>
                    <a:pt x="46" y="29"/>
                    <a:pt x="45" y="33"/>
                    <a:pt x="42" y="37"/>
                  </a:cubicBezTo>
                </a:path>
              </a:pathLst>
            </a:custGeom>
            <a:solidFill>
              <a:srgbClr val="00BBF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322" name="Group 321"/>
          <p:cNvGrpSpPr>
            <a:grpSpLocks noChangeAspect="1"/>
          </p:cNvGrpSpPr>
          <p:nvPr/>
        </p:nvGrpSpPr>
        <p:grpSpPr>
          <a:xfrm>
            <a:off x="7390306" y="1321557"/>
            <a:ext cx="780401" cy="816072"/>
            <a:chOff x="4287838" y="1331913"/>
            <a:chExt cx="1701800" cy="1779587"/>
          </a:xfrm>
        </p:grpSpPr>
        <p:sp>
          <p:nvSpPr>
            <p:cNvPr id="323" name="Freeform 18"/>
            <p:cNvSpPr>
              <a:spLocks noChangeArrowheads="1"/>
            </p:cNvSpPr>
            <p:nvPr/>
          </p:nvSpPr>
          <p:spPr bwMode="auto">
            <a:xfrm>
              <a:off x="5688013" y="1831975"/>
              <a:ext cx="301625" cy="973138"/>
            </a:xfrm>
            <a:custGeom>
              <a:avLst/>
              <a:gdLst>
                <a:gd name="T0" fmla="*/ 0 w 838"/>
                <a:gd name="T1" fmla="*/ 2703 h 2704"/>
                <a:gd name="T2" fmla="*/ 0 w 838"/>
                <a:gd name="T3" fmla="*/ 286 h 2704"/>
                <a:gd name="T4" fmla="*/ 837 w 838"/>
                <a:gd name="T5" fmla="*/ 0 h 2704"/>
                <a:gd name="T6" fmla="*/ 837 w 838"/>
                <a:gd name="T7" fmla="*/ 2417 h 2704"/>
                <a:gd name="T8" fmla="*/ 0 w 838"/>
                <a:gd name="T9" fmla="*/ 2703 h 2704"/>
              </a:gdLst>
              <a:ahLst/>
              <a:cxnLst>
                <a:cxn ang="0">
                  <a:pos x="T0" y="T1"/>
                </a:cxn>
                <a:cxn ang="0">
                  <a:pos x="T2" y="T3"/>
                </a:cxn>
                <a:cxn ang="0">
                  <a:pos x="T4" y="T5"/>
                </a:cxn>
                <a:cxn ang="0">
                  <a:pos x="T6" y="T7"/>
                </a:cxn>
                <a:cxn ang="0">
                  <a:pos x="T8" y="T9"/>
                </a:cxn>
              </a:cxnLst>
              <a:rect l="0" t="0" r="r" b="b"/>
              <a:pathLst>
                <a:path w="838" h="2704">
                  <a:moveTo>
                    <a:pt x="0" y="2703"/>
                  </a:moveTo>
                  <a:lnTo>
                    <a:pt x="0" y="286"/>
                  </a:lnTo>
                  <a:lnTo>
                    <a:pt x="837" y="0"/>
                  </a:lnTo>
                  <a:lnTo>
                    <a:pt x="837" y="2417"/>
                  </a:lnTo>
                  <a:lnTo>
                    <a:pt x="0" y="270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4" name="Freeform 19"/>
            <p:cNvSpPr>
              <a:spLocks noChangeArrowheads="1"/>
            </p:cNvSpPr>
            <p:nvPr/>
          </p:nvSpPr>
          <p:spPr bwMode="auto">
            <a:xfrm>
              <a:off x="4962525" y="1439863"/>
              <a:ext cx="661988" cy="1360487"/>
            </a:xfrm>
            <a:custGeom>
              <a:avLst/>
              <a:gdLst>
                <a:gd name="T0" fmla="*/ 1839 w 1840"/>
                <a:gd name="T1" fmla="*/ 3777 h 3778"/>
                <a:gd name="T2" fmla="*/ 0 w 1840"/>
                <a:gd name="T3" fmla="*/ 2418 h 3778"/>
                <a:gd name="T4" fmla="*/ 0 w 1840"/>
                <a:gd name="T5" fmla="*/ 0 h 3778"/>
                <a:gd name="T6" fmla="*/ 1839 w 1840"/>
                <a:gd name="T7" fmla="*/ 1360 h 3778"/>
                <a:gd name="T8" fmla="*/ 1839 w 1840"/>
                <a:gd name="T9" fmla="*/ 3777 h 3778"/>
              </a:gdLst>
              <a:ahLst/>
              <a:cxnLst>
                <a:cxn ang="0">
                  <a:pos x="T0" y="T1"/>
                </a:cxn>
                <a:cxn ang="0">
                  <a:pos x="T2" y="T3"/>
                </a:cxn>
                <a:cxn ang="0">
                  <a:pos x="T4" y="T5"/>
                </a:cxn>
                <a:cxn ang="0">
                  <a:pos x="T6" y="T7"/>
                </a:cxn>
                <a:cxn ang="0">
                  <a:pos x="T8" y="T9"/>
                </a:cxn>
              </a:cxnLst>
              <a:rect l="0" t="0" r="r" b="b"/>
              <a:pathLst>
                <a:path w="1840" h="3778">
                  <a:moveTo>
                    <a:pt x="1839" y="3777"/>
                  </a:moveTo>
                  <a:lnTo>
                    <a:pt x="0" y="2418"/>
                  </a:lnTo>
                  <a:lnTo>
                    <a:pt x="0" y="0"/>
                  </a:lnTo>
                  <a:lnTo>
                    <a:pt x="1839" y="1360"/>
                  </a:lnTo>
                  <a:lnTo>
                    <a:pt x="1839" y="3777"/>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5" name="Freeform 20"/>
            <p:cNvSpPr>
              <a:spLocks noChangeArrowheads="1"/>
            </p:cNvSpPr>
            <p:nvPr/>
          </p:nvSpPr>
          <p:spPr bwMode="auto">
            <a:xfrm>
              <a:off x="4962525" y="1331913"/>
              <a:ext cx="1025525" cy="603250"/>
            </a:xfrm>
            <a:custGeom>
              <a:avLst/>
              <a:gdLst>
                <a:gd name="T0" fmla="*/ 2849 w 2850"/>
                <a:gd name="T1" fmla="*/ 1311 h 1676"/>
                <a:gd name="T2" fmla="*/ 2837 w 2850"/>
                <a:gd name="T3" fmla="*/ 1344 h 1676"/>
                <a:gd name="T4" fmla="*/ 2849 w 2850"/>
                <a:gd name="T5" fmla="*/ 1389 h 1676"/>
                <a:gd name="T6" fmla="*/ 2012 w 2850"/>
                <a:gd name="T7" fmla="*/ 1675 h 1676"/>
                <a:gd name="T8" fmla="*/ 1933 w 2850"/>
                <a:gd name="T9" fmla="*/ 1653 h 1676"/>
                <a:gd name="T10" fmla="*/ 1839 w 2850"/>
                <a:gd name="T11" fmla="*/ 1659 h 1676"/>
                <a:gd name="T12" fmla="*/ 0 w 2850"/>
                <a:gd name="T13" fmla="*/ 299 h 1676"/>
                <a:gd name="T14" fmla="*/ 1001 w 2850"/>
                <a:gd name="T15" fmla="*/ 0 h 1676"/>
                <a:gd name="T16" fmla="*/ 2849 w 2850"/>
                <a:gd name="T17" fmla="*/ 1311 h 1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0" h="1676">
                  <a:moveTo>
                    <a:pt x="2849" y="1311"/>
                  </a:moveTo>
                  <a:lnTo>
                    <a:pt x="2837" y="1344"/>
                  </a:lnTo>
                  <a:lnTo>
                    <a:pt x="2849" y="1389"/>
                  </a:lnTo>
                  <a:lnTo>
                    <a:pt x="2012" y="1675"/>
                  </a:lnTo>
                  <a:lnTo>
                    <a:pt x="1933" y="1653"/>
                  </a:lnTo>
                  <a:lnTo>
                    <a:pt x="1839" y="1659"/>
                  </a:lnTo>
                  <a:lnTo>
                    <a:pt x="0" y="299"/>
                  </a:lnTo>
                  <a:lnTo>
                    <a:pt x="1001" y="0"/>
                  </a:lnTo>
                  <a:lnTo>
                    <a:pt x="2849" y="131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6" name="Freeform 21"/>
            <p:cNvSpPr>
              <a:spLocks noChangeArrowheads="1"/>
            </p:cNvSpPr>
            <p:nvPr/>
          </p:nvSpPr>
          <p:spPr bwMode="auto">
            <a:xfrm>
              <a:off x="5624513" y="1927225"/>
              <a:ext cx="34925" cy="873125"/>
            </a:xfrm>
            <a:custGeom>
              <a:avLst/>
              <a:gdLst>
                <a:gd name="T0" fmla="*/ 0 w 95"/>
                <a:gd name="T1" fmla="*/ 2423 h 2424"/>
                <a:gd name="T2" fmla="*/ 0 w 95"/>
                <a:gd name="T3" fmla="*/ 6 h 2424"/>
                <a:gd name="T4" fmla="*/ 94 w 95"/>
                <a:gd name="T5" fmla="*/ 0 h 2424"/>
                <a:gd name="T6" fmla="*/ 94 w 95"/>
                <a:gd name="T7" fmla="*/ 2417 h 2424"/>
                <a:gd name="T8" fmla="*/ 0 w 95"/>
                <a:gd name="T9" fmla="*/ 2423 h 2424"/>
              </a:gdLst>
              <a:ahLst/>
              <a:cxnLst>
                <a:cxn ang="0">
                  <a:pos x="T0" y="T1"/>
                </a:cxn>
                <a:cxn ang="0">
                  <a:pos x="T2" y="T3"/>
                </a:cxn>
                <a:cxn ang="0">
                  <a:pos x="T4" y="T5"/>
                </a:cxn>
                <a:cxn ang="0">
                  <a:pos x="T6" y="T7"/>
                </a:cxn>
                <a:cxn ang="0">
                  <a:pos x="T8" y="T9"/>
                </a:cxn>
              </a:cxnLst>
              <a:rect l="0" t="0" r="r" b="b"/>
              <a:pathLst>
                <a:path w="95" h="2424">
                  <a:moveTo>
                    <a:pt x="0" y="2423"/>
                  </a:moveTo>
                  <a:lnTo>
                    <a:pt x="0" y="6"/>
                  </a:lnTo>
                  <a:lnTo>
                    <a:pt x="94" y="0"/>
                  </a:lnTo>
                  <a:lnTo>
                    <a:pt x="94" y="2417"/>
                  </a:lnTo>
                  <a:lnTo>
                    <a:pt x="0" y="242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7" name="Freeform 22"/>
            <p:cNvSpPr>
              <a:spLocks noChangeArrowheads="1"/>
            </p:cNvSpPr>
            <p:nvPr/>
          </p:nvSpPr>
          <p:spPr bwMode="auto">
            <a:xfrm>
              <a:off x="5659438" y="1927225"/>
              <a:ext cx="28575" cy="877888"/>
            </a:xfrm>
            <a:custGeom>
              <a:avLst/>
              <a:gdLst>
                <a:gd name="T0" fmla="*/ 79 w 80"/>
                <a:gd name="T1" fmla="*/ 2439 h 2440"/>
                <a:gd name="T2" fmla="*/ 79 w 80"/>
                <a:gd name="T3" fmla="*/ 22 h 2440"/>
                <a:gd name="T4" fmla="*/ 0 w 80"/>
                <a:gd name="T5" fmla="*/ 0 h 2440"/>
                <a:gd name="T6" fmla="*/ 0 w 80"/>
                <a:gd name="T7" fmla="*/ 2417 h 2440"/>
                <a:gd name="T8" fmla="*/ 79 w 80"/>
                <a:gd name="T9" fmla="*/ 2439 h 2440"/>
              </a:gdLst>
              <a:ahLst/>
              <a:cxnLst>
                <a:cxn ang="0">
                  <a:pos x="T0" y="T1"/>
                </a:cxn>
                <a:cxn ang="0">
                  <a:pos x="T2" y="T3"/>
                </a:cxn>
                <a:cxn ang="0">
                  <a:pos x="T4" y="T5"/>
                </a:cxn>
                <a:cxn ang="0">
                  <a:pos x="T6" y="T7"/>
                </a:cxn>
                <a:cxn ang="0">
                  <a:pos x="T8" y="T9"/>
                </a:cxn>
              </a:cxnLst>
              <a:rect l="0" t="0" r="r" b="b"/>
              <a:pathLst>
                <a:path w="80" h="2440">
                  <a:moveTo>
                    <a:pt x="79" y="2439"/>
                  </a:moveTo>
                  <a:lnTo>
                    <a:pt x="79" y="22"/>
                  </a:lnTo>
                  <a:lnTo>
                    <a:pt x="0" y="0"/>
                  </a:lnTo>
                  <a:lnTo>
                    <a:pt x="0" y="2417"/>
                  </a:lnTo>
                  <a:lnTo>
                    <a:pt x="79" y="243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8" name="Freeform 23"/>
            <p:cNvSpPr>
              <a:spLocks noChangeArrowheads="1"/>
            </p:cNvSpPr>
            <p:nvPr/>
          </p:nvSpPr>
          <p:spPr bwMode="auto">
            <a:xfrm>
              <a:off x="5984875" y="1803400"/>
              <a:ext cx="4763" cy="28575"/>
            </a:xfrm>
            <a:custGeom>
              <a:avLst/>
              <a:gdLst>
                <a:gd name="T0" fmla="*/ 0 w 13"/>
                <a:gd name="T1" fmla="*/ 32 h 78"/>
                <a:gd name="T2" fmla="*/ 12 w 13"/>
                <a:gd name="T3" fmla="*/ 0 h 78"/>
                <a:gd name="T4" fmla="*/ 12 w 13"/>
                <a:gd name="T5" fmla="*/ 77 h 78"/>
                <a:gd name="T6" fmla="*/ 0 w 13"/>
                <a:gd name="T7" fmla="*/ 32 h 78"/>
              </a:gdLst>
              <a:ahLst/>
              <a:cxnLst>
                <a:cxn ang="0">
                  <a:pos x="T0" y="T1"/>
                </a:cxn>
                <a:cxn ang="0">
                  <a:pos x="T2" y="T3"/>
                </a:cxn>
                <a:cxn ang="0">
                  <a:pos x="T4" y="T5"/>
                </a:cxn>
                <a:cxn ang="0">
                  <a:pos x="T6" y="T7"/>
                </a:cxn>
              </a:cxnLst>
              <a:rect l="0" t="0" r="r" b="b"/>
              <a:pathLst>
                <a:path w="13" h="78">
                  <a:moveTo>
                    <a:pt x="0" y="32"/>
                  </a:moveTo>
                  <a:lnTo>
                    <a:pt x="12" y="0"/>
                  </a:lnTo>
                  <a:lnTo>
                    <a:pt x="12" y="77"/>
                  </a:lnTo>
                  <a:lnTo>
                    <a:pt x="0" y="32"/>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9" name="Freeform 24"/>
            <p:cNvSpPr>
              <a:spLocks noChangeArrowheads="1"/>
            </p:cNvSpPr>
            <p:nvPr/>
          </p:nvSpPr>
          <p:spPr bwMode="auto">
            <a:xfrm>
              <a:off x="5699125" y="2338388"/>
              <a:ext cx="279400" cy="419100"/>
            </a:xfrm>
            <a:custGeom>
              <a:avLst/>
              <a:gdLst>
                <a:gd name="T0" fmla="*/ 0 w 774"/>
                <a:gd name="T1" fmla="*/ 1161 h 1162"/>
                <a:gd name="T2" fmla="*/ 0 w 774"/>
                <a:gd name="T3" fmla="*/ 263 h 1162"/>
                <a:gd name="T4" fmla="*/ 773 w 774"/>
                <a:gd name="T5" fmla="*/ 0 h 1162"/>
                <a:gd name="T6" fmla="*/ 773 w 774"/>
                <a:gd name="T7" fmla="*/ 897 h 1162"/>
                <a:gd name="T8" fmla="*/ 0 w 774"/>
                <a:gd name="T9" fmla="*/ 1161 h 1162"/>
              </a:gdLst>
              <a:ahLst/>
              <a:cxnLst>
                <a:cxn ang="0">
                  <a:pos x="T0" y="T1"/>
                </a:cxn>
                <a:cxn ang="0">
                  <a:pos x="T2" y="T3"/>
                </a:cxn>
                <a:cxn ang="0">
                  <a:pos x="T4" y="T5"/>
                </a:cxn>
                <a:cxn ang="0">
                  <a:pos x="T6" y="T7"/>
                </a:cxn>
                <a:cxn ang="0">
                  <a:pos x="T8" y="T9"/>
                </a:cxn>
              </a:cxnLst>
              <a:rect l="0" t="0" r="r" b="b"/>
              <a:pathLst>
                <a:path w="774" h="1162">
                  <a:moveTo>
                    <a:pt x="0" y="1161"/>
                  </a:moveTo>
                  <a:lnTo>
                    <a:pt x="0" y="263"/>
                  </a:lnTo>
                  <a:lnTo>
                    <a:pt x="773" y="0"/>
                  </a:lnTo>
                  <a:lnTo>
                    <a:pt x="773" y="897"/>
                  </a:lnTo>
                  <a:lnTo>
                    <a:pt x="0" y="116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0" name="Freeform 25"/>
            <p:cNvSpPr>
              <a:spLocks noChangeArrowheads="1"/>
            </p:cNvSpPr>
            <p:nvPr/>
          </p:nvSpPr>
          <p:spPr bwMode="auto">
            <a:xfrm>
              <a:off x="5699125" y="2347913"/>
              <a:ext cx="268288" cy="395287"/>
            </a:xfrm>
            <a:custGeom>
              <a:avLst/>
              <a:gdLst>
                <a:gd name="T0" fmla="*/ 175 w 746"/>
                <a:gd name="T1" fmla="*/ 990 h 1096"/>
                <a:gd name="T2" fmla="*/ 338 w 746"/>
                <a:gd name="T3" fmla="*/ 984 h 1096"/>
                <a:gd name="T4" fmla="*/ 509 w 746"/>
                <a:gd name="T5" fmla="*/ 926 h 1096"/>
                <a:gd name="T6" fmla="*/ 684 w 746"/>
                <a:gd name="T7" fmla="*/ 820 h 1096"/>
                <a:gd name="T8" fmla="*/ 685 w 746"/>
                <a:gd name="T9" fmla="*/ 737 h 1096"/>
                <a:gd name="T10" fmla="*/ 686 w 746"/>
                <a:gd name="T11" fmla="*/ 591 h 1096"/>
                <a:gd name="T12" fmla="*/ 721 w 746"/>
                <a:gd name="T13" fmla="*/ 409 h 1096"/>
                <a:gd name="T14" fmla="*/ 745 w 746"/>
                <a:gd name="T15" fmla="*/ 193 h 1096"/>
                <a:gd name="T16" fmla="*/ 745 w 746"/>
                <a:gd name="T17" fmla="*/ 36 h 1096"/>
                <a:gd name="T18" fmla="*/ 587 w 746"/>
                <a:gd name="T19" fmla="*/ 34 h 1096"/>
                <a:gd name="T20" fmla="*/ 424 w 746"/>
                <a:gd name="T21" fmla="*/ 128 h 1096"/>
                <a:gd name="T22" fmla="*/ 261 w 746"/>
                <a:gd name="T23" fmla="*/ 162 h 1096"/>
                <a:gd name="T24" fmla="*/ 91 w 746"/>
                <a:gd name="T25" fmla="*/ 203 h 1096"/>
                <a:gd name="T26" fmla="*/ 0 w 746"/>
                <a:gd name="T27" fmla="*/ 395 h 1096"/>
                <a:gd name="T28" fmla="*/ 0 w 746"/>
                <a:gd name="T29" fmla="*/ 552 h 1096"/>
                <a:gd name="T30" fmla="*/ 13 w 746"/>
                <a:gd name="T31" fmla="*/ 730 h 1096"/>
                <a:gd name="T32" fmla="*/ 13 w 746"/>
                <a:gd name="T33" fmla="*/ 877 h 1096"/>
                <a:gd name="T34" fmla="*/ 0 w 746"/>
                <a:gd name="T35" fmla="*/ 1066 h 1096"/>
                <a:gd name="T36" fmla="*/ 161 w 746"/>
                <a:gd name="T37" fmla="*/ 921 h 1096"/>
                <a:gd name="T38" fmla="*/ 190 w 746"/>
                <a:gd name="T39" fmla="*/ 719 h 1096"/>
                <a:gd name="T40" fmla="*/ 239 w 746"/>
                <a:gd name="T41" fmla="*/ 605 h 1096"/>
                <a:gd name="T42" fmla="*/ 360 w 746"/>
                <a:gd name="T43" fmla="*/ 659 h 1096"/>
                <a:gd name="T44" fmla="*/ 410 w 746"/>
                <a:gd name="T45" fmla="*/ 591 h 1096"/>
                <a:gd name="T46" fmla="*/ 388 w 746"/>
                <a:gd name="T47" fmla="*/ 649 h 1096"/>
                <a:gd name="T48" fmla="*/ 523 w 746"/>
                <a:gd name="T49" fmla="*/ 578 h 1096"/>
                <a:gd name="T50" fmla="*/ 573 w 746"/>
                <a:gd name="T51" fmla="*/ 466 h 1096"/>
                <a:gd name="T52" fmla="*/ 658 w 746"/>
                <a:gd name="T53" fmla="*/ 600 h 1096"/>
                <a:gd name="T54" fmla="*/ 658 w 746"/>
                <a:gd name="T55" fmla="*/ 408 h 1096"/>
                <a:gd name="T56" fmla="*/ 608 w 746"/>
                <a:gd name="T57" fmla="*/ 329 h 1096"/>
                <a:gd name="T58" fmla="*/ 509 w 746"/>
                <a:gd name="T59" fmla="*/ 364 h 1096"/>
                <a:gd name="T60" fmla="*/ 424 w 746"/>
                <a:gd name="T61" fmla="*/ 514 h 1096"/>
                <a:gd name="T62" fmla="*/ 410 w 746"/>
                <a:gd name="T63" fmla="*/ 353 h 1096"/>
                <a:gd name="T64" fmla="*/ 360 w 746"/>
                <a:gd name="T65" fmla="*/ 467 h 1096"/>
                <a:gd name="T66" fmla="*/ 261 w 746"/>
                <a:gd name="T67" fmla="*/ 502 h 1096"/>
                <a:gd name="T68" fmla="*/ 176 w 746"/>
                <a:gd name="T69" fmla="*/ 504 h 1096"/>
                <a:gd name="T70" fmla="*/ 126 w 746"/>
                <a:gd name="T71" fmla="*/ 617 h 1096"/>
                <a:gd name="T72" fmla="*/ 90 w 746"/>
                <a:gd name="T73" fmla="*/ 800 h 1096"/>
                <a:gd name="T74" fmla="*/ 175 w 746"/>
                <a:gd name="T75" fmla="*/ 889 h 1096"/>
                <a:gd name="T76" fmla="*/ 260 w 746"/>
                <a:gd name="T77" fmla="*/ 933 h 1096"/>
                <a:gd name="T78" fmla="*/ 360 w 746"/>
                <a:gd name="T79" fmla="*/ 898 h 1096"/>
                <a:gd name="T80" fmla="*/ 374 w 746"/>
                <a:gd name="T81" fmla="*/ 727 h 1096"/>
                <a:gd name="T82" fmla="*/ 424 w 746"/>
                <a:gd name="T83" fmla="*/ 806 h 1096"/>
                <a:gd name="T84" fmla="*/ 438 w 746"/>
                <a:gd name="T85" fmla="*/ 774 h 1096"/>
                <a:gd name="T86" fmla="*/ 537 w 746"/>
                <a:gd name="T87" fmla="*/ 739 h 1096"/>
                <a:gd name="T88" fmla="*/ 586 w 746"/>
                <a:gd name="T89" fmla="*/ 818 h 1096"/>
                <a:gd name="T90" fmla="*/ 636 w 746"/>
                <a:gd name="T91" fmla="*/ 705 h 1096"/>
                <a:gd name="T92" fmla="*/ 636 w 746"/>
                <a:gd name="T93" fmla="*/ 466 h 1096"/>
                <a:gd name="T94" fmla="*/ 672 w 746"/>
                <a:gd name="T95" fmla="*/ 238 h 1096"/>
                <a:gd name="T96" fmla="*/ 637 w 746"/>
                <a:gd name="T97" fmla="*/ 127 h 1096"/>
                <a:gd name="T98" fmla="*/ 658 w 746"/>
                <a:gd name="T99" fmla="*/ 169 h 1096"/>
                <a:gd name="T100" fmla="*/ 559 w 746"/>
                <a:gd name="T101" fmla="*/ 250 h 1096"/>
                <a:gd name="T102" fmla="*/ 509 w 746"/>
                <a:gd name="T103" fmla="*/ 125 h 1096"/>
                <a:gd name="T104" fmla="*/ 389 w 746"/>
                <a:gd name="T105" fmla="*/ 264 h 1096"/>
                <a:gd name="T106" fmla="*/ 339 w 746"/>
                <a:gd name="T107" fmla="*/ 185 h 1096"/>
                <a:gd name="T108" fmla="*/ 275 w 746"/>
                <a:gd name="T109" fmla="*/ 184 h 1096"/>
                <a:gd name="T110" fmla="*/ 225 w 746"/>
                <a:gd name="T111" fmla="*/ 390 h 1096"/>
                <a:gd name="T112" fmla="*/ 212 w 746"/>
                <a:gd name="T113" fmla="*/ 276 h 1096"/>
                <a:gd name="T114" fmla="*/ 91 w 746"/>
                <a:gd name="T115" fmla="*/ 368 h 1096"/>
                <a:gd name="T116" fmla="*/ 41 w 746"/>
                <a:gd name="T117" fmla="*/ 335 h 1096"/>
                <a:gd name="T118" fmla="*/ 41 w 746"/>
                <a:gd name="T119" fmla="*/ 674 h 1096"/>
                <a:gd name="T120" fmla="*/ 112 w 746"/>
                <a:gd name="T121" fmla="*/ 842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6" h="1096">
                  <a:moveTo>
                    <a:pt x="13" y="1095"/>
                  </a:moveTo>
                  <a:lnTo>
                    <a:pt x="41" y="1086"/>
                  </a:lnTo>
                  <a:lnTo>
                    <a:pt x="41" y="1060"/>
                  </a:lnTo>
                  <a:cubicBezTo>
                    <a:pt x="52" y="1048"/>
                    <a:pt x="64" y="1037"/>
                    <a:pt x="76" y="1025"/>
                  </a:cubicBezTo>
                  <a:cubicBezTo>
                    <a:pt x="88" y="1028"/>
                    <a:pt x="100" y="1032"/>
                    <a:pt x="112" y="1035"/>
                  </a:cubicBezTo>
                  <a:lnTo>
                    <a:pt x="112" y="1061"/>
                  </a:lnTo>
                  <a:lnTo>
                    <a:pt x="140" y="1052"/>
                  </a:lnTo>
                  <a:lnTo>
                    <a:pt x="140" y="1025"/>
                  </a:lnTo>
                  <a:lnTo>
                    <a:pt x="175" y="990"/>
                  </a:lnTo>
                  <a:cubicBezTo>
                    <a:pt x="187" y="993"/>
                    <a:pt x="199" y="997"/>
                    <a:pt x="211" y="1001"/>
                  </a:cubicBezTo>
                  <a:lnTo>
                    <a:pt x="211" y="1028"/>
                  </a:lnTo>
                  <a:lnTo>
                    <a:pt x="239" y="1018"/>
                  </a:lnTo>
                  <a:lnTo>
                    <a:pt x="239" y="991"/>
                  </a:lnTo>
                  <a:cubicBezTo>
                    <a:pt x="251" y="979"/>
                    <a:pt x="263" y="967"/>
                    <a:pt x="274" y="955"/>
                  </a:cubicBezTo>
                  <a:lnTo>
                    <a:pt x="287" y="959"/>
                  </a:lnTo>
                  <a:lnTo>
                    <a:pt x="310" y="966"/>
                  </a:lnTo>
                  <a:lnTo>
                    <a:pt x="310" y="994"/>
                  </a:lnTo>
                  <a:lnTo>
                    <a:pt x="338" y="984"/>
                  </a:lnTo>
                  <a:lnTo>
                    <a:pt x="338" y="956"/>
                  </a:lnTo>
                  <a:lnTo>
                    <a:pt x="374" y="920"/>
                  </a:lnTo>
                  <a:cubicBezTo>
                    <a:pt x="386" y="924"/>
                    <a:pt x="398" y="927"/>
                    <a:pt x="409" y="931"/>
                  </a:cubicBezTo>
                  <a:lnTo>
                    <a:pt x="409" y="960"/>
                  </a:lnTo>
                  <a:lnTo>
                    <a:pt x="438" y="950"/>
                  </a:lnTo>
                  <a:lnTo>
                    <a:pt x="438" y="921"/>
                  </a:lnTo>
                  <a:cubicBezTo>
                    <a:pt x="449" y="909"/>
                    <a:pt x="461" y="897"/>
                    <a:pt x="473" y="885"/>
                  </a:cubicBezTo>
                  <a:cubicBezTo>
                    <a:pt x="485" y="889"/>
                    <a:pt x="497" y="892"/>
                    <a:pt x="509" y="896"/>
                  </a:cubicBezTo>
                  <a:lnTo>
                    <a:pt x="509" y="926"/>
                  </a:lnTo>
                  <a:lnTo>
                    <a:pt x="537" y="917"/>
                  </a:lnTo>
                  <a:lnTo>
                    <a:pt x="537" y="886"/>
                  </a:lnTo>
                  <a:lnTo>
                    <a:pt x="572" y="851"/>
                  </a:lnTo>
                  <a:cubicBezTo>
                    <a:pt x="584" y="854"/>
                    <a:pt x="596" y="858"/>
                    <a:pt x="608" y="861"/>
                  </a:cubicBezTo>
                  <a:lnTo>
                    <a:pt x="608" y="892"/>
                  </a:lnTo>
                  <a:lnTo>
                    <a:pt x="636" y="883"/>
                  </a:lnTo>
                  <a:lnTo>
                    <a:pt x="636" y="851"/>
                  </a:lnTo>
                  <a:cubicBezTo>
                    <a:pt x="648" y="839"/>
                    <a:pt x="659" y="828"/>
                    <a:pt x="671" y="816"/>
                  </a:cubicBezTo>
                  <a:lnTo>
                    <a:pt x="684" y="820"/>
                  </a:lnTo>
                  <a:lnTo>
                    <a:pt x="707" y="826"/>
                  </a:lnTo>
                  <a:lnTo>
                    <a:pt x="707" y="859"/>
                  </a:lnTo>
                  <a:lnTo>
                    <a:pt x="735" y="849"/>
                  </a:lnTo>
                  <a:lnTo>
                    <a:pt x="735" y="817"/>
                  </a:lnTo>
                  <a:lnTo>
                    <a:pt x="745" y="806"/>
                  </a:lnTo>
                  <a:lnTo>
                    <a:pt x="745" y="770"/>
                  </a:lnTo>
                  <a:lnTo>
                    <a:pt x="721" y="794"/>
                  </a:lnTo>
                  <a:lnTo>
                    <a:pt x="685" y="784"/>
                  </a:lnTo>
                  <a:lnTo>
                    <a:pt x="685" y="737"/>
                  </a:lnTo>
                  <a:cubicBezTo>
                    <a:pt x="697" y="726"/>
                    <a:pt x="709" y="714"/>
                    <a:pt x="721" y="702"/>
                  </a:cubicBezTo>
                  <a:lnTo>
                    <a:pt x="745" y="709"/>
                  </a:lnTo>
                  <a:lnTo>
                    <a:pt x="745" y="673"/>
                  </a:lnTo>
                  <a:lnTo>
                    <a:pt x="735" y="670"/>
                  </a:lnTo>
                  <a:lnTo>
                    <a:pt x="735" y="624"/>
                  </a:lnTo>
                  <a:lnTo>
                    <a:pt x="745" y="614"/>
                  </a:lnTo>
                  <a:lnTo>
                    <a:pt x="745" y="577"/>
                  </a:lnTo>
                  <a:lnTo>
                    <a:pt x="721" y="601"/>
                  </a:lnTo>
                  <a:lnTo>
                    <a:pt x="686" y="591"/>
                  </a:lnTo>
                  <a:lnTo>
                    <a:pt x="686" y="545"/>
                  </a:lnTo>
                  <a:cubicBezTo>
                    <a:pt x="698" y="534"/>
                    <a:pt x="709" y="522"/>
                    <a:pt x="721" y="510"/>
                  </a:cubicBezTo>
                  <a:lnTo>
                    <a:pt x="745" y="517"/>
                  </a:lnTo>
                  <a:lnTo>
                    <a:pt x="745" y="481"/>
                  </a:lnTo>
                  <a:lnTo>
                    <a:pt x="735" y="478"/>
                  </a:lnTo>
                  <a:lnTo>
                    <a:pt x="735" y="432"/>
                  </a:lnTo>
                  <a:lnTo>
                    <a:pt x="745" y="422"/>
                  </a:lnTo>
                  <a:lnTo>
                    <a:pt x="745" y="385"/>
                  </a:lnTo>
                  <a:lnTo>
                    <a:pt x="721" y="409"/>
                  </a:lnTo>
                  <a:lnTo>
                    <a:pt x="686" y="398"/>
                  </a:lnTo>
                  <a:lnTo>
                    <a:pt x="686" y="352"/>
                  </a:lnTo>
                  <a:cubicBezTo>
                    <a:pt x="698" y="341"/>
                    <a:pt x="710" y="329"/>
                    <a:pt x="721" y="317"/>
                  </a:cubicBezTo>
                  <a:lnTo>
                    <a:pt x="745" y="324"/>
                  </a:lnTo>
                  <a:lnTo>
                    <a:pt x="745" y="288"/>
                  </a:lnTo>
                  <a:lnTo>
                    <a:pt x="736" y="285"/>
                  </a:lnTo>
                  <a:lnTo>
                    <a:pt x="736" y="239"/>
                  </a:lnTo>
                  <a:lnTo>
                    <a:pt x="745" y="229"/>
                  </a:lnTo>
                  <a:lnTo>
                    <a:pt x="745" y="193"/>
                  </a:lnTo>
                  <a:lnTo>
                    <a:pt x="722" y="216"/>
                  </a:lnTo>
                  <a:lnTo>
                    <a:pt x="686" y="206"/>
                  </a:lnTo>
                  <a:lnTo>
                    <a:pt x="686" y="159"/>
                  </a:lnTo>
                  <a:cubicBezTo>
                    <a:pt x="698" y="148"/>
                    <a:pt x="710" y="136"/>
                    <a:pt x="722" y="124"/>
                  </a:cubicBezTo>
                  <a:lnTo>
                    <a:pt x="745" y="131"/>
                  </a:lnTo>
                  <a:lnTo>
                    <a:pt x="745" y="94"/>
                  </a:lnTo>
                  <a:lnTo>
                    <a:pt x="736" y="92"/>
                  </a:lnTo>
                  <a:lnTo>
                    <a:pt x="736" y="46"/>
                  </a:lnTo>
                  <a:lnTo>
                    <a:pt x="745" y="36"/>
                  </a:lnTo>
                  <a:lnTo>
                    <a:pt x="745" y="0"/>
                  </a:lnTo>
                  <a:lnTo>
                    <a:pt x="722" y="23"/>
                  </a:lnTo>
                  <a:lnTo>
                    <a:pt x="686" y="13"/>
                  </a:lnTo>
                  <a:lnTo>
                    <a:pt x="686" y="0"/>
                  </a:lnTo>
                  <a:lnTo>
                    <a:pt x="658" y="10"/>
                  </a:lnTo>
                  <a:lnTo>
                    <a:pt x="658" y="22"/>
                  </a:lnTo>
                  <a:lnTo>
                    <a:pt x="623" y="58"/>
                  </a:lnTo>
                  <a:cubicBezTo>
                    <a:pt x="611" y="54"/>
                    <a:pt x="599" y="51"/>
                    <a:pt x="587" y="47"/>
                  </a:cubicBezTo>
                  <a:lnTo>
                    <a:pt x="587" y="34"/>
                  </a:lnTo>
                  <a:lnTo>
                    <a:pt x="559" y="44"/>
                  </a:lnTo>
                  <a:lnTo>
                    <a:pt x="559" y="57"/>
                  </a:lnTo>
                  <a:lnTo>
                    <a:pt x="532" y="84"/>
                  </a:lnTo>
                  <a:lnTo>
                    <a:pt x="523" y="93"/>
                  </a:lnTo>
                  <a:lnTo>
                    <a:pt x="488" y="82"/>
                  </a:lnTo>
                  <a:lnTo>
                    <a:pt x="488" y="68"/>
                  </a:lnTo>
                  <a:lnTo>
                    <a:pt x="460" y="77"/>
                  </a:lnTo>
                  <a:lnTo>
                    <a:pt x="460" y="92"/>
                  </a:lnTo>
                  <a:lnTo>
                    <a:pt x="424" y="128"/>
                  </a:lnTo>
                  <a:cubicBezTo>
                    <a:pt x="413" y="124"/>
                    <a:pt x="401" y="120"/>
                    <a:pt x="389" y="117"/>
                  </a:cubicBezTo>
                  <a:lnTo>
                    <a:pt x="389" y="102"/>
                  </a:lnTo>
                  <a:lnTo>
                    <a:pt x="360" y="111"/>
                  </a:lnTo>
                  <a:lnTo>
                    <a:pt x="360" y="127"/>
                  </a:lnTo>
                  <a:lnTo>
                    <a:pt x="325" y="162"/>
                  </a:lnTo>
                  <a:lnTo>
                    <a:pt x="289" y="152"/>
                  </a:lnTo>
                  <a:lnTo>
                    <a:pt x="289" y="136"/>
                  </a:lnTo>
                  <a:lnTo>
                    <a:pt x="261" y="145"/>
                  </a:lnTo>
                  <a:lnTo>
                    <a:pt x="261" y="162"/>
                  </a:lnTo>
                  <a:lnTo>
                    <a:pt x="226" y="197"/>
                  </a:lnTo>
                  <a:cubicBezTo>
                    <a:pt x="214" y="194"/>
                    <a:pt x="202" y="190"/>
                    <a:pt x="190" y="187"/>
                  </a:cubicBezTo>
                  <a:lnTo>
                    <a:pt x="190" y="169"/>
                  </a:lnTo>
                  <a:lnTo>
                    <a:pt x="162" y="179"/>
                  </a:lnTo>
                  <a:lnTo>
                    <a:pt x="162" y="197"/>
                  </a:lnTo>
                  <a:lnTo>
                    <a:pt x="135" y="224"/>
                  </a:lnTo>
                  <a:lnTo>
                    <a:pt x="127" y="232"/>
                  </a:lnTo>
                  <a:lnTo>
                    <a:pt x="91" y="221"/>
                  </a:lnTo>
                  <a:lnTo>
                    <a:pt x="91" y="203"/>
                  </a:lnTo>
                  <a:lnTo>
                    <a:pt x="63" y="213"/>
                  </a:lnTo>
                  <a:lnTo>
                    <a:pt x="63" y="231"/>
                  </a:lnTo>
                  <a:lnTo>
                    <a:pt x="27" y="267"/>
                  </a:lnTo>
                  <a:cubicBezTo>
                    <a:pt x="18" y="264"/>
                    <a:pt x="9" y="261"/>
                    <a:pt x="0" y="258"/>
                  </a:cubicBezTo>
                  <a:lnTo>
                    <a:pt x="0" y="295"/>
                  </a:lnTo>
                  <a:cubicBezTo>
                    <a:pt x="4" y="296"/>
                    <a:pt x="9" y="298"/>
                    <a:pt x="13" y="299"/>
                  </a:cubicBezTo>
                  <a:lnTo>
                    <a:pt x="13" y="345"/>
                  </a:lnTo>
                  <a:cubicBezTo>
                    <a:pt x="9" y="350"/>
                    <a:pt x="4" y="354"/>
                    <a:pt x="0" y="359"/>
                  </a:cubicBezTo>
                  <a:lnTo>
                    <a:pt x="0" y="395"/>
                  </a:lnTo>
                  <a:cubicBezTo>
                    <a:pt x="9" y="386"/>
                    <a:pt x="18" y="377"/>
                    <a:pt x="27" y="368"/>
                  </a:cubicBezTo>
                  <a:lnTo>
                    <a:pt x="63" y="378"/>
                  </a:lnTo>
                  <a:lnTo>
                    <a:pt x="63" y="424"/>
                  </a:lnTo>
                  <a:lnTo>
                    <a:pt x="27" y="460"/>
                  </a:lnTo>
                  <a:cubicBezTo>
                    <a:pt x="18" y="457"/>
                    <a:pt x="9" y="454"/>
                    <a:pt x="0" y="452"/>
                  </a:cubicBezTo>
                  <a:lnTo>
                    <a:pt x="0" y="488"/>
                  </a:lnTo>
                  <a:cubicBezTo>
                    <a:pt x="4" y="489"/>
                    <a:pt x="9" y="491"/>
                    <a:pt x="13" y="492"/>
                  </a:cubicBezTo>
                  <a:lnTo>
                    <a:pt x="13" y="538"/>
                  </a:lnTo>
                  <a:cubicBezTo>
                    <a:pt x="9" y="543"/>
                    <a:pt x="4" y="547"/>
                    <a:pt x="0" y="552"/>
                  </a:cubicBezTo>
                  <a:lnTo>
                    <a:pt x="0" y="587"/>
                  </a:lnTo>
                  <a:cubicBezTo>
                    <a:pt x="9" y="578"/>
                    <a:pt x="18" y="570"/>
                    <a:pt x="27" y="560"/>
                  </a:cubicBezTo>
                  <a:lnTo>
                    <a:pt x="63" y="571"/>
                  </a:lnTo>
                  <a:lnTo>
                    <a:pt x="63" y="616"/>
                  </a:lnTo>
                  <a:lnTo>
                    <a:pt x="27" y="652"/>
                  </a:lnTo>
                  <a:cubicBezTo>
                    <a:pt x="18" y="649"/>
                    <a:pt x="9" y="646"/>
                    <a:pt x="0" y="644"/>
                  </a:cubicBezTo>
                  <a:lnTo>
                    <a:pt x="0" y="680"/>
                  </a:lnTo>
                  <a:cubicBezTo>
                    <a:pt x="4" y="681"/>
                    <a:pt x="8" y="683"/>
                    <a:pt x="13" y="684"/>
                  </a:cubicBezTo>
                  <a:lnTo>
                    <a:pt x="13" y="730"/>
                  </a:lnTo>
                  <a:cubicBezTo>
                    <a:pt x="8" y="735"/>
                    <a:pt x="4" y="739"/>
                    <a:pt x="0" y="744"/>
                  </a:cubicBezTo>
                  <a:lnTo>
                    <a:pt x="0" y="780"/>
                  </a:lnTo>
                  <a:cubicBezTo>
                    <a:pt x="9" y="771"/>
                    <a:pt x="18" y="762"/>
                    <a:pt x="27" y="753"/>
                  </a:cubicBezTo>
                  <a:lnTo>
                    <a:pt x="62" y="763"/>
                  </a:lnTo>
                  <a:lnTo>
                    <a:pt x="62" y="809"/>
                  </a:lnTo>
                  <a:lnTo>
                    <a:pt x="27" y="845"/>
                  </a:lnTo>
                  <a:cubicBezTo>
                    <a:pt x="18" y="842"/>
                    <a:pt x="9" y="839"/>
                    <a:pt x="0" y="837"/>
                  </a:cubicBezTo>
                  <a:lnTo>
                    <a:pt x="0" y="873"/>
                  </a:lnTo>
                  <a:cubicBezTo>
                    <a:pt x="4" y="874"/>
                    <a:pt x="8" y="876"/>
                    <a:pt x="13" y="877"/>
                  </a:cubicBezTo>
                  <a:lnTo>
                    <a:pt x="13" y="923"/>
                  </a:lnTo>
                  <a:cubicBezTo>
                    <a:pt x="8" y="928"/>
                    <a:pt x="4" y="932"/>
                    <a:pt x="0" y="936"/>
                  </a:cubicBezTo>
                  <a:lnTo>
                    <a:pt x="0" y="973"/>
                  </a:lnTo>
                  <a:cubicBezTo>
                    <a:pt x="9" y="964"/>
                    <a:pt x="18" y="955"/>
                    <a:pt x="27" y="945"/>
                  </a:cubicBezTo>
                  <a:lnTo>
                    <a:pt x="62" y="956"/>
                  </a:lnTo>
                  <a:lnTo>
                    <a:pt x="62" y="1002"/>
                  </a:lnTo>
                  <a:lnTo>
                    <a:pt x="27" y="1038"/>
                  </a:lnTo>
                  <a:cubicBezTo>
                    <a:pt x="18" y="1035"/>
                    <a:pt x="9" y="1032"/>
                    <a:pt x="0" y="1030"/>
                  </a:cubicBezTo>
                  <a:lnTo>
                    <a:pt x="0" y="1066"/>
                  </a:lnTo>
                  <a:cubicBezTo>
                    <a:pt x="4" y="1067"/>
                    <a:pt x="8" y="1069"/>
                    <a:pt x="13" y="1070"/>
                  </a:cubicBezTo>
                  <a:lnTo>
                    <a:pt x="13" y="1095"/>
                  </a:lnTo>
                  <a:close/>
                  <a:moveTo>
                    <a:pt x="161" y="968"/>
                  </a:moveTo>
                  <a:lnTo>
                    <a:pt x="134" y="995"/>
                  </a:lnTo>
                  <a:lnTo>
                    <a:pt x="126" y="1003"/>
                  </a:lnTo>
                  <a:lnTo>
                    <a:pt x="90" y="992"/>
                  </a:lnTo>
                  <a:lnTo>
                    <a:pt x="90" y="946"/>
                  </a:lnTo>
                  <a:cubicBezTo>
                    <a:pt x="102" y="935"/>
                    <a:pt x="114" y="923"/>
                    <a:pt x="126" y="911"/>
                  </a:cubicBezTo>
                  <a:lnTo>
                    <a:pt x="161" y="921"/>
                  </a:lnTo>
                  <a:lnTo>
                    <a:pt x="161" y="968"/>
                  </a:lnTo>
                  <a:close/>
                  <a:moveTo>
                    <a:pt x="190" y="719"/>
                  </a:moveTo>
                  <a:lnTo>
                    <a:pt x="211" y="697"/>
                  </a:lnTo>
                  <a:lnTo>
                    <a:pt x="225" y="683"/>
                  </a:lnTo>
                  <a:lnTo>
                    <a:pt x="261" y="694"/>
                  </a:lnTo>
                  <a:lnTo>
                    <a:pt x="261" y="740"/>
                  </a:lnTo>
                  <a:lnTo>
                    <a:pt x="225" y="775"/>
                  </a:lnTo>
                  <a:cubicBezTo>
                    <a:pt x="213" y="772"/>
                    <a:pt x="201" y="768"/>
                    <a:pt x="190" y="765"/>
                  </a:cubicBezTo>
                  <a:lnTo>
                    <a:pt x="190" y="719"/>
                  </a:lnTo>
                  <a:close/>
                  <a:moveTo>
                    <a:pt x="176" y="696"/>
                  </a:moveTo>
                  <a:lnTo>
                    <a:pt x="140" y="686"/>
                  </a:lnTo>
                  <a:lnTo>
                    <a:pt x="140" y="640"/>
                  </a:lnTo>
                  <a:lnTo>
                    <a:pt x="176" y="604"/>
                  </a:lnTo>
                  <a:cubicBezTo>
                    <a:pt x="188" y="608"/>
                    <a:pt x="199" y="611"/>
                    <a:pt x="211" y="615"/>
                  </a:cubicBezTo>
                  <a:lnTo>
                    <a:pt x="211" y="661"/>
                  </a:lnTo>
                  <a:cubicBezTo>
                    <a:pt x="199" y="673"/>
                    <a:pt x="188" y="684"/>
                    <a:pt x="176" y="696"/>
                  </a:cubicBezTo>
                  <a:close/>
                  <a:moveTo>
                    <a:pt x="239" y="651"/>
                  </a:moveTo>
                  <a:lnTo>
                    <a:pt x="239" y="605"/>
                  </a:lnTo>
                  <a:cubicBezTo>
                    <a:pt x="251" y="593"/>
                    <a:pt x="263" y="581"/>
                    <a:pt x="275" y="570"/>
                  </a:cubicBezTo>
                  <a:lnTo>
                    <a:pt x="288" y="574"/>
                  </a:lnTo>
                  <a:lnTo>
                    <a:pt x="310" y="580"/>
                  </a:lnTo>
                  <a:lnTo>
                    <a:pt x="310" y="626"/>
                  </a:lnTo>
                  <a:lnTo>
                    <a:pt x="275" y="661"/>
                  </a:lnTo>
                  <a:lnTo>
                    <a:pt x="239" y="651"/>
                  </a:lnTo>
                  <a:close/>
                  <a:moveTo>
                    <a:pt x="289" y="684"/>
                  </a:moveTo>
                  <a:cubicBezTo>
                    <a:pt x="301" y="672"/>
                    <a:pt x="312" y="660"/>
                    <a:pt x="324" y="648"/>
                  </a:cubicBezTo>
                  <a:lnTo>
                    <a:pt x="360" y="659"/>
                  </a:lnTo>
                  <a:lnTo>
                    <a:pt x="360" y="705"/>
                  </a:lnTo>
                  <a:lnTo>
                    <a:pt x="324" y="741"/>
                  </a:lnTo>
                  <a:lnTo>
                    <a:pt x="289" y="730"/>
                  </a:lnTo>
                  <a:lnTo>
                    <a:pt x="289" y="684"/>
                  </a:lnTo>
                  <a:close/>
                  <a:moveTo>
                    <a:pt x="339" y="616"/>
                  </a:moveTo>
                  <a:lnTo>
                    <a:pt x="339" y="571"/>
                  </a:lnTo>
                  <a:lnTo>
                    <a:pt x="374" y="535"/>
                  </a:lnTo>
                  <a:cubicBezTo>
                    <a:pt x="386" y="539"/>
                    <a:pt x="398" y="542"/>
                    <a:pt x="410" y="546"/>
                  </a:cubicBezTo>
                  <a:lnTo>
                    <a:pt x="410" y="591"/>
                  </a:lnTo>
                  <a:cubicBezTo>
                    <a:pt x="398" y="603"/>
                    <a:pt x="386" y="615"/>
                    <a:pt x="374" y="626"/>
                  </a:cubicBezTo>
                  <a:lnTo>
                    <a:pt x="339" y="616"/>
                  </a:lnTo>
                  <a:close/>
                  <a:moveTo>
                    <a:pt x="388" y="649"/>
                  </a:moveTo>
                  <a:cubicBezTo>
                    <a:pt x="400" y="637"/>
                    <a:pt x="412" y="625"/>
                    <a:pt x="424" y="613"/>
                  </a:cubicBezTo>
                  <a:lnTo>
                    <a:pt x="459" y="624"/>
                  </a:lnTo>
                  <a:lnTo>
                    <a:pt x="459" y="670"/>
                  </a:lnTo>
                  <a:lnTo>
                    <a:pt x="424" y="706"/>
                  </a:lnTo>
                  <a:cubicBezTo>
                    <a:pt x="412" y="702"/>
                    <a:pt x="400" y="699"/>
                    <a:pt x="388" y="695"/>
                  </a:cubicBezTo>
                  <a:lnTo>
                    <a:pt x="388" y="649"/>
                  </a:lnTo>
                  <a:close/>
                  <a:moveTo>
                    <a:pt x="438" y="581"/>
                  </a:moveTo>
                  <a:lnTo>
                    <a:pt x="438" y="536"/>
                  </a:lnTo>
                  <a:cubicBezTo>
                    <a:pt x="450" y="524"/>
                    <a:pt x="462" y="512"/>
                    <a:pt x="473" y="500"/>
                  </a:cubicBezTo>
                  <a:cubicBezTo>
                    <a:pt x="485" y="504"/>
                    <a:pt x="497" y="508"/>
                    <a:pt x="509" y="511"/>
                  </a:cubicBezTo>
                  <a:lnTo>
                    <a:pt x="509" y="557"/>
                  </a:lnTo>
                  <a:lnTo>
                    <a:pt x="473" y="592"/>
                  </a:lnTo>
                  <a:lnTo>
                    <a:pt x="438" y="581"/>
                  </a:lnTo>
                  <a:close/>
                  <a:moveTo>
                    <a:pt x="487" y="614"/>
                  </a:moveTo>
                  <a:cubicBezTo>
                    <a:pt x="499" y="602"/>
                    <a:pt x="511" y="590"/>
                    <a:pt x="523" y="578"/>
                  </a:cubicBezTo>
                  <a:lnTo>
                    <a:pt x="558" y="589"/>
                  </a:lnTo>
                  <a:lnTo>
                    <a:pt x="558" y="635"/>
                  </a:lnTo>
                  <a:lnTo>
                    <a:pt x="531" y="662"/>
                  </a:lnTo>
                  <a:lnTo>
                    <a:pt x="523" y="671"/>
                  </a:lnTo>
                  <a:lnTo>
                    <a:pt x="487" y="660"/>
                  </a:lnTo>
                  <a:lnTo>
                    <a:pt x="487" y="614"/>
                  </a:lnTo>
                  <a:close/>
                  <a:moveTo>
                    <a:pt x="537" y="547"/>
                  </a:moveTo>
                  <a:lnTo>
                    <a:pt x="537" y="501"/>
                  </a:lnTo>
                  <a:lnTo>
                    <a:pt x="573" y="466"/>
                  </a:lnTo>
                  <a:cubicBezTo>
                    <a:pt x="584" y="469"/>
                    <a:pt x="596" y="473"/>
                    <a:pt x="608" y="476"/>
                  </a:cubicBezTo>
                  <a:lnTo>
                    <a:pt x="608" y="522"/>
                  </a:lnTo>
                  <a:cubicBezTo>
                    <a:pt x="596" y="534"/>
                    <a:pt x="584" y="546"/>
                    <a:pt x="572" y="558"/>
                  </a:cubicBezTo>
                  <a:lnTo>
                    <a:pt x="537" y="547"/>
                  </a:lnTo>
                  <a:close/>
                  <a:moveTo>
                    <a:pt x="586" y="579"/>
                  </a:moveTo>
                  <a:lnTo>
                    <a:pt x="608" y="559"/>
                  </a:lnTo>
                  <a:lnTo>
                    <a:pt x="622" y="545"/>
                  </a:lnTo>
                  <a:lnTo>
                    <a:pt x="658" y="555"/>
                  </a:lnTo>
                  <a:lnTo>
                    <a:pt x="658" y="600"/>
                  </a:lnTo>
                  <a:lnTo>
                    <a:pt x="622" y="636"/>
                  </a:lnTo>
                  <a:cubicBezTo>
                    <a:pt x="610" y="633"/>
                    <a:pt x="598" y="629"/>
                    <a:pt x="586" y="625"/>
                  </a:cubicBezTo>
                  <a:lnTo>
                    <a:pt x="586" y="579"/>
                  </a:lnTo>
                  <a:close/>
                  <a:moveTo>
                    <a:pt x="587" y="433"/>
                  </a:moveTo>
                  <a:lnTo>
                    <a:pt x="587" y="387"/>
                  </a:lnTo>
                  <a:lnTo>
                    <a:pt x="608" y="366"/>
                  </a:lnTo>
                  <a:lnTo>
                    <a:pt x="622" y="352"/>
                  </a:lnTo>
                  <a:lnTo>
                    <a:pt x="658" y="362"/>
                  </a:lnTo>
                  <a:lnTo>
                    <a:pt x="658" y="408"/>
                  </a:lnTo>
                  <a:lnTo>
                    <a:pt x="622" y="444"/>
                  </a:lnTo>
                  <a:cubicBezTo>
                    <a:pt x="610" y="441"/>
                    <a:pt x="598" y="437"/>
                    <a:pt x="587" y="433"/>
                  </a:cubicBezTo>
                  <a:close/>
                  <a:moveTo>
                    <a:pt x="608" y="329"/>
                  </a:moveTo>
                  <a:cubicBezTo>
                    <a:pt x="596" y="341"/>
                    <a:pt x="585" y="353"/>
                    <a:pt x="573" y="365"/>
                  </a:cubicBezTo>
                  <a:lnTo>
                    <a:pt x="537" y="354"/>
                  </a:lnTo>
                  <a:lnTo>
                    <a:pt x="537" y="308"/>
                  </a:lnTo>
                  <a:lnTo>
                    <a:pt x="573" y="273"/>
                  </a:lnTo>
                  <a:cubicBezTo>
                    <a:pt x="585" y="276"/>
                    <a:pt x="597" y="280"/>
                    <a:pt x="608" y="283"/>
                  </a:cubicBezTo>
                  <a:lnTo>
                    <a:pt x="608" y="329"/>
                  </a:lnTo>
                  <a:close/>
                  <a:moveTo>
                    <a:pt x="559" y="397"/>
                  </a:moveTo>
                  <a:lnTo>
                    <a:pt x="559" y="443"/>
                  </a:lnTo>
                  <a:lnTo>
                    <a:pt x="531" y="470"/>
                  </a:lnTo>
                  <a:lnTo>
                    <a:pt x="523" y="479"/>
                  </a:lnTo>
                  <a:lnTo>
                    <a:pt x="488" y="468"/>
                  </a:lnTo>
                  <a:lnTo>
                    <a:pt x="488" y="422"/>
                  </a:lnTo>
                  <a:cubicBezTo>
                    <a:pt x="499" y="410"/>
                    <a:pt x="511" y="398"/>
                    <a:pt x="523" y="387"/>
                  </a:cubicBezTo>
                  <a:lnTo>
                    <a:pt x="559" y="397"/>
                  </a:lnTo>
                  <a:close/>
                  <a:moveTo>
                    <a:pt x="509" y="364"/>
                  </a:moveTo>
                  <a:lnTo>
                    <a:pt x="474" y="400"/>
                  </a:lnTo>
                  <a:lnTo>
                    <a:pt x="438" y="389"/>
                  </a:lnTo>
                  <a:lnTo>
                    <a:pt x="438" y="343"/>
                  </a:lnTo>
                  <a:cubicBezTo>
                    <a:pt x="450" y="331"/>
                    <a:pt x="462" y="319"/>
                    <a:pt x="474" y="307"/>
                  </a:cubicBezTo>
                  <a:cubicBezTo>
                    <a:pt x="486" y="311"/>
                    <a:pt x="497" y="315"/>
                    <a:pt x="509" y="318"/>
                  </a:cubicBezTo>
                  <a:lnTo>
                    <a:pt x="509" y="364"/>
                  </a:lnTo>
                  <a:close/>
                  <a:moveTo>
                    <a:pt x="459" y="432"/>
                  </a:moveTo>
                  <a:lnTo>
                    <a:pt x="459" y="478"/>
                  </a:lnTo>
                  <a:lnTo>
                    <a:pt x="424" y="514"/>
                  </a:lnTo>
                  <a:cubicBezTo>
                    <a:pt x="412" y="510"/>
                    <a:pt x="400" y="506"/>
                    <a:pt x="388" y="503"/>
                  </a:cubicBezTo>
                  <a:lnTo>
                    <a:pt x="388" y="457"/>
                  </a:lnTo>
                  <a:cubicBezTo>
                    <a:pt x="400" y="445"/>
                    <a:pt x="412" y="433"/>
                    <a:pt x="424" y="421"/>
                  </a:cubicBezTo>
                  <a:lnTo>
                    <a:pt x="459" y="432"/>
                  </a:lnTo>
                  <a:close/>
                  <a:moveTo>
                    <a:pt x="374" y="434"/>
                  </a:moveTo>
                  <a:lnTo>
                    <a:pt x="339" y="424"/>
                  </a:lnTo>
                  <a:lnTo>
                    <a:pt x="339" y="378"/>
                  </a:lnTo>
                  <a:lnTo>
                    <a:pt x="375" y="342"/>
                  </a:lnTo>
                  <a:cubicBezTo>
                    <a:pt x="386" y="346"/>
                    <a:pt x="398" y="349"/>
                    <a:pt x="410" y="353"/>
                  </a:cubicBezTo>
                  <a:lnTo>
                    <a:pt x="410" y="399"/>
                  </a:lnTo>
                  <a:cubicBezTo>
                    <a:pt x="398" y="411"/>
                    <a:pt x="386" y="423"/>
                    <a:pt x="374" y="434"/>
                  </a:cubicBezTo>
                  <a:close/>
                  <a:moveTo>
                    <a:pt x="360" y="467"/>
                  </a:moveTo>
                  <a:lnTo>
                    <a:pt x="360" y="513"/>
                  </a:lnTo>
                  <a:lnTo>
                    <a:pt x="324" y="549"/>
                  </a:lnTo>
                  <a:lnTo>
                    <a:pt x="289" y="538"/>
                  </a:lnTo>
                  <a:lnTo>
                    <a:pt x="289" y="492"/>
                  </a:lnTo>
                  <a:cubicBezTo>
                    <a:pt x="301" y="480"/>
                    <a:pt x="313" y="468"/>
                    <a:pt x="325" y="456"/>
                  </a:cubicBezTo>
                  <a:lnTo>
                    <a:pt x="360" y="467"/>
                  </a:lnTo>
                  <a:close/>
                  <a:moveTo>
                    <a:pt x="311" y="434"/>
                  </a:moveTo>
                  <a:lnTo>
                    <a:pt x="275" y="469"/>
                  </a:lnTo>
                  <a:lnTo>
                    <a:pt x="239" y="459"/>
                  </a:lnTo>
                  <a:lnTo>
                    <a:pt x="240" y="413"/>
                  </a:lnTo>
                  <a:cubicBezTo>
                    <a:pt x="251" y="401"/>
                    <a:pt x="263" y="389"/>
                    <a:pt x="275" y="377"/>
                  </a:cubicBezTo>
                  <a:lnTo>
                    <a:pt x="288" y="381"/>
                  </a:lnTo>
                  <a:lnTo>
                    <a:pt x="311" y="388"/>
                  </a:lnTo>
                  <a:lnTo>
                    <a:pt x="311" y="434"/>
                  </a:lnTo>
                  <a:close/>
                  <a:moveTo>
                    <a:pt x="261" y="502"/>
                  </a:moveTo>
                  <a:lnTo>
                    <a:pt x="261" y="548"/>
                  </a:lnTo>
                  <a:lnTo>
                    <a:pt x="225" y="582"/>
                  </a:lnTo>
                  <a:cubicBezTo>
                    <a:pt x="213" y="579"/>
                    <a:pt x="202" y="575"/>
                    <a:pt x="190" y="573"/>
                  </a:cubicBezTo>
                  <a:lnTo>
                    <a:pt x="190" y="527"/>
                  </a:lnTo>
                  <a:lnTo>
                    <a:pt x="211" y="505"/>
                  </a:lnTo>
                  <a:lnTo>
                    <a:pt x="225" y="491"/>
                  </a:lnTo>
                  <a:lnTo>
                    <a:pt x="261" y="502"/>
                  </a:lnTo>
                  <a:close/>
                  <a:moveTo>
                    <a:pt x="211" y="469"/>
                  </a:moveTo>
                  <a:cubicBezTo>
                    <a:pt x="200" y="481"/>
                    <a:pt x="188" y="492"/>
                    <a:pt x="176" y="504"/>
                  </a:cubicBezTo>
                  <a:lnTo>
                    <a:pt x="140" y="494"/>
                  </a:lnTo>
                  <a:lnTo>
                    <a:pt x="140" y="448"/>
                  </a:lnTo>
                  <a:lnTo>
                    <a:pt x="176" y="412"/>
                  </a:lnTo>
                  <a:cubicBezTo>
                    <a:pt x="188" y="415"/>
                    <a:pt x="200" y="419"/>
                    <a:pt x="211" y="423"/>
                  </a:cubicBezTo>
                  <a:lnTo>
                    <a:pt x="211" y="469"/>
                  </a:lnTo>
                  <a:close/>
                  <a:moveTo>
                    <a:pt x="162" y="536"/>
                  </a:moveTo>
                  <a:lnTo>
                    <a:pt x="162" y="582"/>
                  </a:lnTo>
                  <a:lnTo>
                    <a:pt x="135" y="609"/>
                  </a:lnTo>
                  <a:lnTo>
                    <a:pt x="126" y="617"/>
                  </a:lnTo>
                  <a:lnTo>
                    <a:pt x="91" y="607"/>
                  </a:lnTo>
                  <a:lnTo>
                    <a:pt x="91" y="561"/>
                  </a:lnTo>
                  <a:cubicBezTo>
                    <a:pt x="102" y="549"/>
                    <a:pt x="114" y="538"/>
                    <a:pt x="126" y="526"/>
                  </a:cubicBezTo>
                  <a:lnTo>
                    <a:pt x="162" y="536"/>
                  </a:lnTo>
                  <a:close/>
                  <a:moveTo>
                    <a:pt x="162" y="728"/>
                  </a:moveTo>
                  <a:lnTo>
                    <a:pt x="162" y="775"/>
                  </a:lnTo>
                  <a:lnTo>
                    <a:pt x="134" y="802"/>
                  </a:lnTo>
                  <a:lnTo>
                    <a:pt x="126" y="810"/>
                  </a:lnTo>
                  <a:lnTo>
                    <a:pt x="90" y="800"/>
                  </a:lnTo>
                  <a:lnTo>
                    <a:pt x="90" y="753"/>
                  </a:lnTo>
                  <a:cubicBezTo>
                    <a:pt x="102" y="742"/>
                    <a:pt x="114" y="730"/>
                    <a:pt x="126" y="718"/>
                  </a:cubicBezTo>
                  <a:lnTo>
                    <a:pt x="162" y="728"/>
                  </a:lnTo>
                  <a:close/>
                  <a:moveTo>
                    <a:pt x="140" y="879"/>
                  </a:moveTo>
                  <a:lnTo>
                    <a:pt x="140" y="833"/>
                  </a:lnTo>
                  <a:lnTo>
                    <a:pt x="176" y="797"/>
                  </a:lnTo>
                  <a:cubicBezTo>
                    <a:pt x="187" y="800"/>
                    <a:pt x="199" y="804"/>
                    <a:pt x="211" y="808"/>
                  </a:cubicBezTo>
                  <a:lnTo>
                    <a:pt x="211" y="854"/>
                  </a:lnTo>
                  <a:cubicBezTo>
                    <a:pt x="199" y="866"/>
                    <a:pt x="187" y="877"/>
                    <a:pt x="175" y="889"/>
                  </a:cubicBezTo>
                  <a:lnTo>
                    <a:pt x="140" y="879"/>
                  </a:lnTo>
                  <a:close/>
                  <a:moveTo>
                    <a:pt x="260" y="933"/>
                  </a:moveTo>
                  <a:lnTo>
                    <a:pt x="225" y="968"/>
                  </a:lnTo>
                  <a:cubicBezTo>
                    <a:pt x="213" y="965"/>
                    <a:pt x="201" y="961"/>
                    <a:pt x="189" y="958"/>
                  </a:cubicBezTo>
                  <a:lnTo>
                    <a:pt x="189" y="912"/>
                  </a:lnTo>
                  <a:lnTo>
                    <a:pt x="211" y="890"/>
                  </a:lnTo>
                  <a:lnTo>
                    <a:pt x="225" y="876"/>
                  </a:lnTo>
                  <a:lnTo>
                    <a:pt x="261" y="887"/>
                  </a:lnTo>
                  <a:lnTo>
                    <a:pt x="260" y="933"/>
                  </a:lnTo>
                  <a:close/>
                  <a:moveTo>
                    <a:pt x="275" y="854"/>
                  </a:moveTo>
                  <a:lnTo>
                    <a:pt x="239" y="844"/>
                  </a:lnTo>
                  <a:lnTo>
                    <a:pt x="239" y="798"/>
                  </a:lnTo>
                  <a:cubicBezTo>
                    <a:pt x="251" y="786"/>
                    <a:pt x="263" y="774"/>
                    <a:pt x="275" y="762"/>
                  </a:cubicBezTo>
                  <a:lnTo>
                    <a:pt x="287" y="766"/>
                  </a:lnTo>
                  <a:lnTo>
                    <a:pt x="310" y="773"/>
                  </a:lnTo>
                  <a:lnTo>
                    <a:pt x="310" y="819"/>
                  </a:lnTo>
                  <a:lnTo>
                    <a:pt x="275" y="854"/>
                  </a:lnTo>
                  <a:close/>
                  <a:moveTo>
                    <a:pt x="360" y="898"/>
                  </a:moveTo>
                  <a:lnTo>
                    <a:pt x="324" y="933"/>
                  </a:lnTo>
                  <a:lnTo>
                    <a:pt x="289" y="923"/>
                  </a:lnTo>
                  <a:lnTo>
                    <a:pt x="289" y="877"/>
                  </a:lnTo>
                  <a:cubicBezTo>
                    <a:pt x="300" y="865"/>
                    <a:pt x="312" y="853"/>
                    <a:pt x="324" y="841"/>
                  </a:cubicBezTo>
                  <a:lnTo>
                    <a:pt x="360" y="852"/>
                  </a:lnTo>
                  <a:lnTo>
                    <a:pt x="360" y="898"/>
                  </a:lnTo>
                  <a:close/>
                  <a:moveTo>
                    <a:pt x="339" y="809"/>
                  </a:moveTo>
                  <a:lnTo>
                    <a:pt x="339" y="763"/>
                  </a:lnTo>
                  <a:lnTo>
                    <a:pt x="374" y="727"/>
                  </a:lnTo>
                  <a:cubicBezTo>
                    <a:pt x="386" y="731"/>
                    <a:pt x="398" y="734"/>
                    <a:pt x="410" y="738"/>
                  </a:cubicBezTo>
                  <a:lnTo>
                    <a:pt x="410" y="784"/>
                  </a:lnTo>
                  <a:cubicBezTo>
                    <a:pt x="398" y="796"/>
                    <a:pt x="386" y="808"/>
                    <a:pt x="374" y="819"/>
                  </a:cubicBezTo>
                  <a:lnTo>
                    <a:pt x="339" y="809"/>
                  </a:lnTo>
                  <a:close/>
                  <a:moveTo>
                    <a:pt x="459" y="863"/>
                  </a:moveTo>
                  <a:lnTo>
                    <a:pt x="423" y="899"/>
                  </a:lnTo>
                  <a:cubicBezTo>
                    <a:pt x="412" y="895"/>
                    <a:pt x="400" y="892"/>
                    <a:pt x="388" y="888"/>
                  </a:cubicBezTo>
                  <a:lnTo>
                    <a:pt x="388" y="842"/>
                  </a:lnTo>
                  <a:cubicBezTo>
                    <a:pt x="400" y="830"/>
                    <a:pt x="412" y="818"/>
                    <a:pt x="424" y="806"/>
                  </a:cubicBezTo>
                  <a:lnTo>
                    <a:pt x="459" y="817"/>
                  </a:lnTo>
                  <a:lnTo>
                    <a:pt x="459" y="863"/>
                  </a:lnTo>
                  <a:close/>
                  <a:moveTo>
                    <a:pt x="438" y="774"/>
                  </a:moveTo>
                  <a:lnTo>
                    <a:pt x="438" y="728"/>
                  </a:lnTo>
                  <a:cubicBezTo>
                    <a:pt x="450" y="716"/>
                    <a:pt x="461" y="704"/>
                    <a:pt x="473" y="692"/>
                  </a:cubicBezTo>
                  <a:cubicBezTo>
                    <a:pt x="485" y="696"/>
                    <a:pt x="497" y="700"/>
                    <a:pt x="509" y="703"/>
                  </a:cubicBezTo>
                  <a:lnTo>
                    <a:pt x="509" y="749"/>
                  </a:lnTo>
                  <a:lnTo>
                    <a:pt x="473" y="785"/>
                  </a:lnTo>
                  <a:lnTo>
                    <a:pt x="438" y="774"/>
                  </a:lnTo>
                  <a:close/>
                  <a:moveTo>
                    <a:pt x="558" y="828"/>
                  </a:moveTo>
                  <a:lnTo>
                    <a:pt x="531" y="855"/>
                  </a:lnTo>
                  <a:lnTo>
                    <a:pt x="523" y="864"/>
                  </a:lnTo>
                  <a:lnTo>
                    <a:pt x="487" y="853"/>
                  </a:lnTo>
                  <a:lnTo>
                    <a:pt x="487" y="807"/>
                  </a:lnTo>
                  <a:cubicBezTo>
                    <a:pt x="499" y="795"/>
                    <a:pt x="511" y="783"/>
                    <a:pt x="523" y="771"/>
                  </a:cubicBezTo>
                  <a:lnTo>
                    <a:pt x="558" y="782"/>
                  </a:lnTo>
                  <a:lnTo>
                    <a:pt x="558" y="828"/>
                  </a:lnTo>
                  <a:close/>
                  <a:moveTo>
                    <a:pt x="537" y="739"/>
                  </a:moveTo>
                  <a:lnTo>
                    <a:pt x="537" y="693"/>
                  </a:lnTo>
                  <a:lnTo>
                    <a:pt x="572" y="658"/>
                  </a:lnTo>
                  <a:cubicBezTo>
                    <a:pt x="584" y="661"/>
                    <a:pt x="596" y="665"/>
                    <a:pt x="608" y="668"/>
                  </a:cubicBezTo>
                  <a:lnTo>
                    <a:pt x="608" y="714"/>
                  </a:lnTo>
                  <a:cubicBezTo>
                    <a:pt x="596" y="726"/>
                    <a:pt x="584" y="738"/>
                    <a:pt x="572" y="750"/>
                  </a:cubicBezTo>
                  <a:lnTo>
                    <a:pt x="537" y="739"/>
                  </a:lnTo>
                  <a:close/>
                  <a:moveTo>
                    <a:pt x="657" y="793"/>
                  </a:moveTo>
                  <a:lnTo>
                    <a:pt x="622" y="829"/>
                  </a:lnTo>
                  <a:cubicBezTo>
                    <a:pt x="610" y="825"/>
                    <a:pt x="598" y="822"/>
                    <a:pt x="586" y="818"/>
                  </a:cubicBezTo>
                  <a:lnTo>
                    <a:pt x="586" y="772"/>
                  </a:lnTo>
                  <a:lnTo>
                    <a:pt x="607" y="751"/>
                  </a:lnTo>
                  <a:lnTo>
                    <a:pt x="622" y="737"/>
                  </a:lnTo>
                  <a:lnTo>
                    <a:pt x="657" y="747"/>
                  </a:lnTo>
                  <a:lnTo>
                    <a:pt x="657" y="793"/>
                  </a:lnTo>
                  <a:close/>
                  <a:moveTo>
                    <a:pt x="707" y="633"/>
                  </a:moveTo>
                  <a:lnTo>
                    <a:pt x="707" y="680"/>
                  </a:lnTo>
                  <a:lnTo>
                    <a:pt x="671" y="715"/>
                  </a:lnTo>
                  <a:lnTo>
                    <a:pt x="636" y="705"/>
                  </a:lnTo>
                  <a:lnTo>
                    <a:pt x="636" y="658"/>
                  </a:lnTo>
                  <a:cubicBezTo>
                    <a:pt x="648" y="647"/>
                    <a:pt x="660" y="635"/>
                    <a:pt x="672" y="623"/>
                  </a:cubicBezTo>
                  <a:lnTo>
                    <a:pt x="684" y="627"/>
                  </a:lnTo>
                  <a:lnTo>
                    <a:pt x="707" y="633"/>
                  </a:lnTo>
                  <a:close/>
                  <a:moveTo>
                    <a:pt x="707" y="441"/>
                  </a:moveTo>
                  <a:lnTo>
                    <a:pt x="707" y="488"/>
                  </a:lnTo>
                  <a:lnTo>
                    <a:pt x="672" y="523"/>
                  </a:lnTo>
                  <a:lnTo>
                    <a:pt x="636" y="513"/>
                  </a:lnTo>
                  <a:lnTo>
                    <a:pt x="636" y="466"/>
                  </a:lnTo>
                  <a:cubicBezTo>
                    <a:pt x="648" y="455"/>
                    <a:pt x="660" y="443"/>
                    <a:pt x="672" y="431"/>
                  </a:cubicBezTo>
                  <a:lnTo>
                    <a:pt x="685" y="435"/>
                  </a:lnTo>
                  <a:lnTo>
                    <a:pt x="707" y="441"/>
                  </a:lnTo>
                  <a:close/>
                  <a:moveTo>
                    <a:pt x="707" y="249"/>
                  </a:moveTo>
                  <a:lnTo>
                    <a:pt x="707" y="295"/>
                  </a:lnTo>
                  <a:lnTo>
                    <a:pt x="672" y="330"/>
                  </a:lnTo>
                  <a:lnTo>
                    <a:pt x="636" y="320"/>
                  </a:lnTo>
                  <a:lnTo>
                    <a:pt x="636" y="274"/>
                  </a:lnTo>
                  <a:cubicBezTo>
                    <a:pt x="648" y="262"/>
                    <a:pt x="660" y="250"/>
                    <a:pt x="672" y="238"/>
                  </a:cubicBezTo>
                  <a:lnTo>
                    <a:pt x="685" y="242"/>
                  </a:lnTo>
                  <a:lnTo>
                    <a:pt x="707" y="249"/>
                  </a:lnTo>
                  <a:close/>
                  <a:moveTo>
                    <a:pt x="637" y="81"/>
                  </a:moveTo>
                  <a:cubicBezTo>
                    <a:pt x="648" y="69"/>
                    <a:pt x="660" y="57"/>
                    <a:pt x="672" y="45"/>
                  </a:cubicBezTo>
                  <a:lnTo>
                    <a:pt x="685" y="49"/>
                  </a:lnTo>
                  <a:lnTo>
                    <a:pt x="708" y="56"/>
                  </a:lnTo>
                  <a:lnTo>
                    <a:pt x="708" y="102"/>
                  </a:lnTo>
                  <a:lnTo>
                    <a:pt x="672" y="137"/>
                  </a:lnTo>
                  <a:lnTo>
                    <a:pt x="637" y="127"/>
                  </a:lnTo>
                  <a:lnTo>
                    <a:pt x="637" y="81"/>
                  </a:lnTo>
                  <a:close/>
                  <a:moveTo>
                    <a:pt x="658" y="169"/>
                  </a:moveTo>
                  <a:lnTo>
                    <a:pt x="658" y="216"/>
                  </a:lnTo>
                  <a:lnTo>
                    <a:pt x="622" y="251"/>
                  </a:lnTo>
                  <a:cubicBezTo>
                    <a:pt x="610" y="248"/>
                    <a:pt x="599" y="244"/>
                    <a:pt x="587" y="241"/>
                  </a:cubicBezTo>
                  <a:lnTo>
                    <a:pt x="587" y="194"/>
                  </a:lnTo>
                  <a:lnTo>
                    <a:pt x="608" y="173"/>
                  </a:lnTo>
                  <a:lnTo>
                    <a:pt x="622" y="159"/>
                  </a:lnTo>
                  <a:lnTo>
                    <a:pt x="658" y="169"/>
                  </a:lnTo>
                  <a:close/>
                  <a:moveTo>
                    <a:pt x="537" y="115"/>
                  </a:moveTo>
                  <a:lnTo>
                    <a:pt x="573" y="80"/>
                  </a:lnTo>
                  <a:cubicBezTo>
                    <a:pt x="585" y="83"/>
                    <a:pt x="597" y="87"/>
                    <a:pt x="609" y="90"/>
                  </a:cubicBezTo>
                  <a:lnTo>
                    <a:pt x="608" y="136"/>
                  </a:lnTo>
                  <a:cubicBezTo>
                    <a:pt x="597" y="148"/>
                    <a:pt x="585" y="160"/>
                    <a:pt x="573" y="172"/>
                  </a:cubicBezTo>
                  <a:lnTo>
                    <a:pt x="537" y="161"/>
                  </a:lnTo>
                  <a:lnTo>
                    <a:pt x="537" y="115"/>
                  </a:lnTo>
                  <a:close/>
                  <a:moveTo>
                    <a:pt x="559" y="204"/>
                  </a:moveTo>
                  <a:lnTo>
                    <a:pt x="559" y="250"/>
                  </a:lnTo>
                  <a:lnTo>
                    <a:pt x="532" y="277"/>
                  </a:lnTo>
                  <a:lnTo>
                    <a:pt x="523" y="286"/>
                  </a:lnTo>
                  <a:lnTo>
                    <a:pt x="488" y="275"/>
                  </a:lnTo>
                  <a:lnTo>
                    <a:pt x="488" y="229"/>
                  </a:lnTo>
                  <a:cubicBezTo>
                    <a:pt x="500" y="217"/>
                    <a:pt x="511" y="205"/>
                    <a:pt x="523" y="194"/>
                  </a:cubicBezTo>
                  <a:lnTo>
                    <a:pt x="559" y="204"/>
                  </a:lnTo>
                  <a:close/>
                  <a:moveTo>
                    <a:pt x="438" y="150"/>
                  </a:moveTo>
                  <a:cubicBezTo>
                    <a:pt x="450" y="138"/>
                    <a:pt x="462" y="126"/>
                    <a:pt x="474" y="115"/>
                  </a:cubicBezTo>
                  <a:cubicBezTo>
                    <a:pt x="486" y="118"/>
                    <a:pt x="498" y="122"/>
                    <a:pt x="509" y="125"/>
                  </a:cubicBezTo>
                  <a:lnTo>
                    <a:pt x="509" y="171"/>
                  </a:lnTo>
                  <a:lnTo>
                    <a:pt x="474" y="207"/>
                  </a:lnTo>
                  <a:lnTo>
                    <a:pt x="438" y="196"/>
                  </a:lnTo>
                  <a:lnTo>
                    <a:pt x="438" y="150"/>
                  </a:lnTo>
                  <a:close/>
                  <a:moveTo>
                    <a:pt x="460" y="239"/>
                  </a:moveTo>
                  <a:lnTo>
                    <a:pt x="460" y="285"/>
                  </a:lnTo>
                  <a:lnTo>
                    <a:pt x="424" y="321"/>
                  </a:lnTo>
                  <a:cubicBezTo>
                    <a:pt x="412" y="317"/>
                    <a:pt x="400" y="314"/>
                    <a:pt x="389" y="310"/>
                  </a:cubicBezTo>
                  <a:lnTo>
                    <a:pt x="389" y="264"/>
                  </a:lnTo>
                  <a:cubicBezTo>
                    <a:pt x="400" y="252"/>
                    <a:pt x="412" y="240"/>
                    <a:pt x="424" y="228"/>
                  </a:cubicBezTo>
                  <a:lnTo>
                    <a:pt x="460" y="239"/>
                  </a:lnTo>
                  <a:close/>
                  <a:moveTo>
                    <a:pt x="339" y="185"/>
                  </a:moveTo>
                  <a:lnTo>
                    <a:pt x="375" y="149"/>
                  </a:lnTo>
                  <a:cubicBezTo>
                    <a:pt x="387" y="153"/>
                    <a:pt x="398" y="156"/>
                    <a:pt x="410" y="160"/>
                  </a:cubicBezTo>
                  <a:lnTo>
                    <a:pt x="410" y="206"/>
                  </a:lnTo>
                  <a:cubicBezTo>
                    <a:pt x="398" y="218"/>
                    <a:pt x="387" y="230"/>
                    <a:pt x="375" y="242"/>
                  </a:cubicBezTo>
                  <a:lnTo>
                    <a:pt x="339" y="231"/>
                  </a:lnTo>
                  <a:lnTo>
                    <a:pt x="339" y="185"/>
                  </a:lnTo>
                  <a:close/>
                  <a:moveTo>
                    <a:pt x="360" y="274"/>
                  </a:moveTo>
                  <a:lnTo>
                    <a:pt x="360" y="320"/>
                  </a:lnTo>
                  <a:lnTo>
                    <a:pt x="325" y="356"/>
                  </a:lnTo>
                  <a:lnTo>
                    <a:pt x="289" y="345"/>
                  </a:lnTo>
                  <a:lnTo>
                    <a:pt x="289" y="299"/>
                  </a:lnTo>
                  <a:cubicBezTo>
                    <a:pt x="301" y="287"/>
                    <a:pt x="313" y="275"/>
                    <a:pt x="325" y="263"/>
                  </a:cubicBezTo>
                  <a:lnTo>
                    <a:pt x="360" y="274"/>
                  </a:lnTo>
                  <a:close/>
                  <a:moveTo>
                    <a:pt x="240" y="220"/>
                  </a:moveTo>
                  <a:cubicBezTo>
                    <a:pt x="252" y="208"/>
                    <a:pt x="263" y="196"/>
                    <a:pt x="275" y="184"/>
                  </a:cubicBezTo>
                  <a:lnTo>
                    <a:pt x="288" y="188"/>
                  </a:lnTo>
                  <a:lnTo>
                    <a:pt x="311" y="195"/>
                  </a:lnTo>
                  <a:lnTo>
                    <a:pt x="311" y="241"/>
                  </a:lnTo>
                  <a:lnTo>
                    <a:pt x="275" y="277"/>
                  </a:lnTo>
                  <a:lnTo>
                    <a:pt x="240" y="266"/>
                  </a:lnTo>
                  <a:lnTo>
                    <a:pt x="240" y="220"/>
                  </a:lnTo>
                  <a:close/>
                  <a:moveTo>
                    <a:pt x="261" y="309"/>
                  </a:moveTo>
                  <a:lnTo>
                    <a:pt x="261" y="355"/>
                  </a:lnTo>
                  <a:lnTo>
                    <a:pt x="225" y="390"/>
                  </a:lnTo>
                  <a:cubicBezTo>
                    <a:pt x="214" y="387"/>
                    <a:pt x="202" y="383"/>
                    <a:pt x="190" y="380"/>
                  </a:cubicBezTo>
                  <a:lnTo>
                    <a:pt x="190" y="334"/>
                  </a:lnTo>
                  <a:lnTo>
                    <a:pt x="211" y="313"/>
                  </a:lnTo>
                  <a:lnTo>
                    <a:pt x="226" y="298"/>
                  </a:lnTo>
                  <a:lnTo>
                    <a:pt x="261" y="309"/>
                  </a:lnTo>
                  <a:close/>
                  <a:moveTo>
                    <a:pt x="141" y="255"/>
                  </a:moveTo>
                  <a:lnTo>
                    <a:pt x="176" y="219"/>
                  </a:lnTo>
                  <a:cubicBezTo>
                    <a:pt x="188" y="223"/>
                    <a:pt x="200" y="226"/>
                    <a:pt x="212" y="230"/>
                  </a:cubicBezTo>
                  <a:lnTo>
                    <a:pt x="212" y="276"/>
                  </a:lnTo>
                  <a:cubicBezTo>
                    <a:pt x="200" y="288"/>
                    <a:pt x="188" y="299"/>
                    <a:pt x="176" y="311"/>
                  </a:cubicBezTo>
                  <a:lnTo>
                    <a:pt x="140" y="301"/>
                  </a:lnTo>
                  <a:lnTo>
                    <a:pt x="141" y="255"/>
                  </a:lnTo>
                  <a:close/>
                  <a:moveTo>
                    <a:pt x="162" y="343"/>
                  </a:moveTo>
                  <a:lnTo>
                    <a:pt x="162" y="390"/>
                  </a:lnTo>
                  <a:lnTo>
                    <a:pt x="135" y="417"/>
                  </a:lnTo>
                  <a:lnTo>
                    <a:pt x="126" y="425"/>
                  </a:lnTo>
                  <a:lnTo>
                    <a:pt x="91" y="415"/>
                  </a:lnTo>
                  <a:lnTo>
                    <a:pt x="91" y="368"/>
                  </a:lnTo>
                  <a:cubicBezTo>
                    <a:pt x="103" y="357"/>
                    <a:pt x="115" y="345"/>
                    <a:pt x="126" y="333"/>
                  </a:cubicBezTo>
                  <a:lnTo>
                    <a:pt x="162" y="343"/>
                  </a:lnTo>
                  <a:close/>
                  <a:moveTo>
                    <a:pt x="41" y="335"/>
                  </a:moveTo>
                  <a:lnTo>
                    <a:pt x="41" y="289"/>
                  </a:lnTo>
                  <a:cubicBezTo>
                    <a:pt x="53" y="278"/>
                    <a:pt x="65" y="266"/>
                    <a:pt x="77" y="254"/>
                  </a:cubicBezTo>
                  <a:cubicBezTo>
                    <a:pt x="89" y="257"/>
                    <a:pt x="101" y="261"/>
                    <a:pt x="113" y="264"/>
                  </a:cubicBezTo>
                  <a:lnTo>
                    <a:pt x="112" y="311"/>
                  </a:lnTo>
                  <a:lnTo>
                    <a:pt x="77" y="346"/>
                  </a:lnTo>
                  <a:lnTo>
                    <a:pt x="41" y="335"/>
                  </a:lnTo>
                  <a:close/>
                  <a:moveTo>
                    <a:pt x="41" y="528"/>
                  </a:moveTo>
                  <a:lnTo>
                    <a:pt x="41" y="482"/>
                  </a:lnTo>
                  <a:cubicBezTo>
                    <a:pt x="53" y="470"/>
                    <a:pt x="65" y="459"/>
                    <a:pt x="77" y="447"/>
                  </a:cubicBezTo>
                  <a:cubicBezTo>
                    <a:pt x="89" y="450"/>
                    <a:pt x="100" y="454"/>
                    <a:pt x="112" y="457"/>
                  </a:cubicBezTo>
                  <a:lnTo>
                    <a:pt x="112" y="503"/>
                  </a:lnTo>
                  <a:lnTo>
                    <a:pt x="77" y="539"/>
                  </a:lnTo>
                  <a:lnTo>
                    <a:pt x="41" y="528"/>
                  </a:lnTo>
                  <a:close/>
                  <a:moveTo>
                    <a:pt x="41" y="720"/>
                  </a:moveTo>
                  <a:lnTo>
                    <a:pt x="41" y="674"/>
                  </a:lnTo>
                  <a:cubicBezTo>
                    <a:pt x="53" y="663"/>
                    <a:pt x="65" y="651"/>
                    <a:pt x="77" y="639"/>
                  </a:cubicBezTo>
                  <a:cubicBezTo>
                    <a:pt x="88" y="642"/>
                    <a:pt x="100" y="646"/>
                    <a:pt x="112" y="649"/>
                  </a:cubicBezTo>
                  <a:lnTo>
                    <a:pt x="112" y="696"/>
                  </a:lnTo>
                  <a:lnTo>
                    <a:pt x="77" y="731"/>
                  </a:lnTo>
                  <a:lnTo>
                    <a:pt x="41" y="720"/>
                  </a:lnTo>
                  <a:close/>
                  <a:moveTo>
                    <a:pt x="41" y="913"/>
                  </a:moveTo>
                  <a:lnTo>
                    <a:pt x="41" y="867"/>
                  </a:lnTo>
                  <a:cubicBezTo>
                    <a:pt x="53" y="855"/>
                    <a:pt x="65" y="844"/>
                    <a:pt x="76" y="832"/>
                  </a:cubicBezTo>
                  <a:cubicBezTo>
                    <a:pt x="88" y="835"/>
                    <a:pt x="100" y="839"/>
                    <a:pt x="112" y="842"/>
                  </a:cubicBezTo>
                  <a:lnTo>
                    <a:pt x="112" y="888"/>
                  </a:lnTo>
                  <a:lnTo>
                    <a:pt x="76" y="924"/>
                  </a:lnTo>
                  <a:lnTo>
                    <a:pt x="41" y="913"/>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1" name="Freeform 26"/>
            <p:cNvSpPr>
              <a:spLocks noChangeArrowheads="1"/>
            </p:cNvSpPr>
            <p:nvPr/>
          </p:nvSpPr>
          <p:spPr bwMode="auto">
            <a:xfrm>
              <a:off x="4532313" y="2713038"/>
              <a:ext cx="827087" cy="398462"/>
            </a:xfrm>
            <a:custGeom>
              <a:avLst/>
              <a:gdLst>
                <a:gd name="T0" fmla="*/ 56 w 2299"/>
                <a:gd name="T1" fmla="*/ 639 h 1105"/>
                <a:gd name="T2" fmla="*/ 22 w 2299"/>
                <a:gd name="T3" fmla="*/ 632 h 1105"/>
                <a:gd name="T4" fmla="*/ 15 w 2299"/>
                <a:gd name="T5" fmla="*/ 706 h 1105"/>
                <a:gd name="T6" fmla="*/ 76 w 2299"/>
                <a:gd name="T7" fmla="*/ 748 h 1105"/>
                <a:gd name="T8" fmla="*/ 133 w 2299"/>
                <a:gd name="T9" fmla="*/ 726 h 1105"/>
                <a:gd name="T10" fmla="*/ 547 w 2299"/>
                <a:gd name="T11" fmla="*/ 1085 h 1105"/>
                <a:gd name="T12" fmla="*/ 598 w 2299"/>
                <a:gd name="T13" fmla="*/ 1104 h 1105"/>
                <a:gd name="T14" fmla="*/ 598 w 2299"/>
                <a:gd name="T15" fmla="*/ 1104 h 1105"/>
                <a:gd name="T16" fmla="*/ 621 w 2299"/>
                <a:gd name="T17" fmla="*/ 1100 h 1105"/>
                <a:gd name="T18" fmla="*/ 2275 w 2299"/>
                <a:gd name="T19" fmla="*/ 485 h 1105"/>
                <a:gd name="T20" fmla="*/ 2298 w 2299"/>
                <a:gd name="T21" fmla="*/ 461 h 1105"/>
                <a:gd name="T22" fmla="*/ 2298 w 2299"/>
                <a:gd name="T23" fmla="*/ 444 h 1105"/>
                <a:gd name="T24" fmla="*/ 1814 w 2299"/>
                <a:gd name="T25" fmla="*/ 22 h 1105"/>
                <a:gd name="T26" fmla="*/ 1740 w 2299"/>
                <a:gd name="T27" fmla="*/ 8 h 1105"/>
                <a:gd name="T28" fmla="*/ 57 w 2299"/>
                <a:gd name="T29" fmla="*/ 637 h 1105"/>
                <a:gd name="T30" fmla="*/ 56 w 2299"/>
                <a:gd name="T31" fmla="*/ 639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99" h="1105">
                  <a:moveTo>
                    <a:pt x="56" y="639"/>
                  </a:moveTo>
                  <a:cubicBezTo>
                    <a:pt x="44" y="631"/>
                    <a:pt x="32" y="628"/>
                    <a:pt x="22" y="632"/>
                  </a:cubicBezTo>
                  <a:cubicBezTo>
                    <a:pt x="4" y="641"/>
                    <a:pt x="0" y="674"/>
                    <a:pt x="15" y="706"/>
                  </a:cubicBezTo>
                  <a:cubicBezTo>
                    <a:pt x="30" y="738"/>
                    <a:pt x="58" y="757"/>
                    <a:pt x="76" y="748"/>
                  </a:cubicBezTo>
                  <a:lnTo>
                    <a:pt x="133" y="726"/>
                  </a:lnTo>
                  <a:lnTo>
                    <a:pt x="547" y="1085"/>
                  </a:lnTo>
                  <a:cubicBezTo>
                    <a:pt x="559" y="1097"/>
                    <a:pt x="579" y="1104"/>
                    <a:pt x="598" y="1104"/>
                  </a:cubicBezTo>
                  <a:lnTo>
                    <a:pt x="598" y="1104"/>
                  </a:lnTo>
                  <a:cubicBezTo>
                    <a:pt x="606" y="1104"/>
                    <a:pt x="614" y="1102"/>
                    <a:pt x="621" y="1100"/>
                  </a:cubicBezTo>
                  <a:lnTo>
                    <a:pt x="2275" y="485"/>
                  </a:lnTo>
                  <a:cubicBezTo>
                    <a:pt x="2288" y="480"/>
                    <a:pt x="2296" y="472"/>
                    <a:pt x="2298" y="461"/>
                  </a:cubicBezTo>
                  <a:lnTo>
                    <a:pt x="2298" y="444"/>
                  </a:lnTo>
                  <a:lnTo>
                    <a:pt x="1814" y="22"/>
                  </a:lnTo>
                  <a:cubicBezTo>
                    <a:pt x="1796" y="6"/>
                    <a:pt x="1762" y="0"/>
                    <a:pt x="1740" y="8"/>
                  </a:cubicBezTo>
                  <a:lnTo>
                    <a:pt x="57" y="637"/>
                  </a:lnTo>
                  <a:lnTo>
                    <a:pt x="56" y="639"/>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2" name="Freeform 27"/>
            <p:cNvSpPr>
              <a:spLocks noChangeArrowheads="1"/>
            </p:cNvSpPr>
            <p:nvPr/>
          </p:nvSpPr>
          <p:spPr bwMode="auto">
            <a:xfrm>
              <a:off x="4310063" y="1897063"/>
              <a:ext cx="871537" cy="887412"/>
            </a:xfrm>
            <a:custGeom>
              <a:avLst/>
              <a:gdLst>
                <a:gd name="T0" fmla="*/ 2196 w 2423"/>
                <a:gd name="T1" fmla="*/ 0 h 2467"/>
                <a:gd name="T2" fmla="*/ 2176 w 2423"/>
                <a:gd name="T3" fmla="*/ 4 h 2467"/>
                <a:gd name="T4" fmla="*/ 62 w 2423"/>
                <a:gd name="T5" fmla="*/ 755 h 2467"/>
                <a:gd name="T6" fmla="*/ 4 w 2423"/>
                <a:gd name="T7" fmla="*/ 847 h 2467"/>
                <a:gd name="T8" fmla="*/ 178 w 2423"/>
                <a:gd name="T9" fmla="*/ 2420 h 2467"/>
                <a:gd name="T10" fmla="*/ 226 w 2423"/>
                <a:gd name="T11" fmla="*/ 2466 h 2467"/>
                <a:gd name="T12" fmla="*/ 246 w 2423"/>
                <a:gd name="T13" fmla="*/ 2463 h 2467"/>
                <a:gd name="T14" fmla="*/ 2360 w 2423"/>
                <a:gd name="T15" fmla="*/ 1713 h 2467"/>
                <a:gd name="T16" fmla="*/ 2418 w 2423"/>
                <a:gd name="T17" fmla="*/ 1620 h 2467"/>
                <a:gd name="T18" fmla="*/ 2244 w 2423"/>
                <a:gd name="T19" fmla="*/ 47 h 2467"/>
                <a:gd name="T20" fmla="*/ 2196 w 2423"/>
                <a:gd name="T21" fmla="*/ 0 h 2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23" h="2467">
                  <a:moveTo>
                    <a:pt x="2196" y="0"/>
                  </a:moveTo>
                  <a:cubicBezTo>
                    <a:pt x="2189" y="0"/>
                    <a:pt x="2182" y="1"/>
                    <a:pt x="2176" y="4"/>
                  </a:cubicBezTo>
                  <a:lnTo>
                    <a:pt x="62" y="755"/>
                  </a:lnTo>
                  <a:cubicBezTo>
                    <a:pt x="27" y="767"/>
                    <a:pt x="0" y="810"/>
                    <a:pt x="4" y="847"/>
                  </a:cubicBezTo>
                  <a:lnTo>
                    <a:pt x="178" y="2420"/>
                  </a:lnTo>
                  <a:cubicBezTo>
                    <a:pt x="181" y="2448"/>
                    <a:pt x="200" y="2466"/>
                    <a:pt x="226" y="2466"/>
                  </a:cubicBezTo>
                  <a:cubicBezTo>
                    <a:pt x="233" y="2466"/>
                    <a:pt x="239" y="2465"/>
                    <a:pt x="246" y="2463"/>
                  </a:cubicBezTo>
                  <a:lnTo>
                    <a:pt x="2360" y="1713"/>
                  </a:lnTo>
                  <a:cubicBezTo>
                    <a:pt x="2395" y="1700"/>
                    <a:pt x="2422" y="1658"/>
                    <a:pt x="2418" y="1620"/>
                  </a:cubicBezTo>
                  <a:lnTo>
                    <a:pt x="2244" y="47"/>
                  </a:lnTo>
                  <a:cubicBezTo>
                    <a:pt x="2241" y="19"/>
                    <a:pt x="2221" y="0"/>
                    <a:pt x="2196" y="0"/>
                  </a:cubicBez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3" name="Freeform 28"/>
            <p:cNvSpPr>
              <a:spLocks noChangeArrowheads="1"/>
            </p:cNvSpPr>
            <p:nvPr/>
          </p:nvSpPr>
          <p:spPr bwMode="auto">
            <a:xfrm>
              <a:off x="4292600" y="1879600"/>
              <a:ext cx="817563" cy="300038"/>
            </a:xfrm>
            <a:custGeom>
              <a:avLst/>
              <a:gdLst>
                <a:gd name="T0" fmla="*/ 2211 w 2271"/>
                <a:gd name="T1" fmla="*/ 10 h 834"/>
                <a:gd name="T2" fmla="*/ 2181 w 2271"/>
                <a:gd name="T3" fmla="*/ 0 h 834"/>
                <a:gd name="T4" fmla="*/ 2161 w 2271"/>
                <a:gd name="T5" fmla="*/ 3 h 834"/>
                <a:gd name="T6" fmla="*/ 47 w 2271"/>
                <a:gd name="T7" fmla="*/ 755 h 834"/>
                <a:gd name="T8" fmla="*/ 0 w 2271"/>
                <a:gd name="T9" fmla="*/ 798 h 834"/>
                <a:gd name="T10" fmla="*/ 9 w 2271"/>
                <a:gd name="T11" fmla="*/ 784 h 834"/>
                <a:gd name="T12" fmla="*/ 71 w 2271"/>
                <a:gd name="T13" fmla="*/ 830 h 834"/>
                <a:gd name="T14" fmla="*/ 69 w 2271"/>
                <a:gd name="T15" fmla="*/ 833 h 834"/>
                <a:gd name="T16" fmla="*/ 109 w 2271"/>
                <a:gd name="T17" fmla="*/ 801 h 834"/>
                <a:gd name="T18" fmla="*/ 2223 w 2271"/>
                <a:gd name="T19" fmla="*/ 50 h 834"/>
                <a:gd name="T20" fmla="*/ 2243 w 2271"/>
                <a:gd name="T21" fmla="*/ 46 h 834"/>
                <a:gd name="T22" fmla="*/ 2270 w 2271"/>
                <a:gd name="T23" fmla="*/ 55 h 834"/>
                <a:gd name="T24" fmla="*/ 2211 w 2271"/>
                <a:gd name="T25" fmla="*/ 1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1" h="834">
                  <a:moveTo>
                    <a:pt x="2211" y="10"/>
                  </a:moveTo>
                  <a:cubicBezTo>
                    <a:pt x="2203" y="4"/>
                    <a:pt x="2193" y="0"/>
                    <a:pt x="2181" y="0"/>
                  </a:cubicBezTo>
                  <a:cubicBezTo>
                    <a:pt x="2175" y="0"/>
                    <a:pt x="2168" y="1"/>
                    <a:pt x="2161" y="3"/>
                  </a:cubicBezTo>
                  <a:lnTo>
                    <a:pt x="47" y="755"/>
                  </a:lnTo>
                  <a:cubicBezTo>
                    <a:pt x="28" y="762"/>
                    <a:pt x="11" y="778"/>
                    <a:pt x="0" y="798"/>
                  </a:cubicBezTo>
                  <a:cubicBezTo>
                    <a:pt x="3" y="793"/>
                    <a:pt x="6" y="788"/>
                    <a:pt x="9" y="784"/>
                  </a:cubicBezTo>
                  <a:lnTo>
                    <a:pt x="71" y="830"/>
                  </a:lnTo>
                  <a:cubicBezTo>
                    <a:pt x="70" y="831"/>
                    <a:pt x="69" y="832"/>
                    <a:pt x="69" y="833"/>
                  </a:cubicBezTo>
                  <a:cubicBezTo>
                    <a:pt x="79" y="818"/>
                    <a:pt x="93" y="807"/>
                    <a:pt x="109" y="801"/>
                  </a:cubicBezTo>
                  <a:lnTo>
                    <a:pt x="2223" y="50"/>
                  </a:lnTo>
                  <a:cubicBezTo>
                    <a:pt x="2229" y="47"/>
                    <a:pt x="2236" y="46"/>
                    <a:pt x="2243" y="46"/>
                  </a:cubicBezTo>
                  <a:cubicBezTo>
                    <a:pt x="2253" y="46"/>
                    <a:pt x="2263" y="49"/>
                    <a:pt x="2270" y="55"/>
                  </a:cubicBezTo>
                  <a:lnTo>
                    <a:pt x="2211" y="1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4" name="Freeform 29"/>
            <p:cNvSpPr>
              <a:spLocks noChangeArrowheads="1"/>
            </p:cNvSpPr>
            <p:nvPr/>
          </p:nvSpPr>
          <p:spPr bwMode="auto">
            <a:xfrm>
              <a:off x="5110163" y="1900238"/>
              <a:ext cx="1587" cy="1587"/>
            </a:xfrm>
            <a:custGeom>
              <a:avLst/>
              <a:gdLst>
                <a:gd name="T0" fmla="*/ 0 w 3"/>
                <a:gd name="T1" fmla="*/ 0 h 2"/>
                <a:gd name="T2" fmla="*/ 2 w 3"/>
                <a:gd name="T3" fmla="*/ 1 h 2"/>
                <a:gd name="T4" fmla="*/ 0 w 3"/>
                <a:gd name="T5" fmla="*/ 0 h 2"/>
              </a:gdLst>
              <a:ahLst/>
              <a:cxnLst>
                <a:cxn ang="0">
                  <a:pos x="T0" y="T1"/>
                </a:cxn>
                <a:cxn ang="0">
                  <a:pos x="T2" y="T3"/>
                </a:cxn>
                <a:cxn ang="0">
                  <a:pos x="T4" y="T5"/>
                </a:cxn>
              </a:cxnLst>
              <a:rect l="0" t="0" r="r" b="b"/>
              <a:pathLst>
                <a:path w="3" h="2">
                  <a:moveTo>
                    <a:pt x="0" y="0"/>
                  </a:moveTo>
                  <a:lnTo>
                    <a:pt x="2" y="1"/>
                  </a:lnTo>
                  <a:cubicBezTo>
                    <a:pt x="1" y="1"/>
                    <a:pt x="1" y="0"/>
                    <a:pt x="0" y="0"/>
                  </a:cubicBez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5" name="Freeform 30"/>
            <p:cNvSpPr>
              <a:spLocks noChangeArrowheads="1"/>
            </p:cNvSpPr>
            <p:nvPr/>
          </p:nvSpPr>
          <p:spPr bwMode="auto">
            <a:xfrm>
              <a:off x="4287838" y="2162175"/>
              <a:ext cx="93662" cy="619125"/>
            </a:xfrm>
            <a:custGeom>
              <a:avLst/>
              <a:gdLst>
                <a:gd name="T0" fmla="*/ 238 w 259"/>
                <a:gd name="T1" fmla="*/ 1682 h 1720"/>
                <a:gd name="T2" fmla="*/ 238 w 259"/>
                <a:gd name="T3" fmla="*/ 1680 h 1720"/>
                <a:gd name="T4" fmla="*/ 64 w 259"/>
                <a:gd name="T5" fmla="*/ 109 h 1720"/>
                <a:gd name="T6" fmla="*/ 84 w 259"/>
                <a:gd name="T7" fmla="*/ 46 h 1720"/>
                <a:gd name="T8" fmla="*/ 22 w 259"/>
                <a:gd name="T9" fmla="*/ 0 h 1720"/>
                <a:gd name="T10" fmla="*/ 3 w 259"/>
                <a:gd name="T11" fmla="*/ 63 h 1720"/>
                <a:gd name="T12" fmla="*/ 176 w 259"/>
                <a:gd name="T13" fmla="*/ 1636 h 1720"/>
                <a:gd name="T14" fmla="*/ 196 w 259"/>
                <a:gd name="T15" fmla="*/ 1673 h 1720"/>
                <a:gd name="T16" fmla="*/ 258 w 259"/>
                <a:gd name="T17" fmla="*/ 1719 h 1720"/>
                <a:gd name="T18" fmla="*/ 238 w 259"/>
                <a:gd name="T19" fmla="*/ 168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1720">
                  <a:moveTo>
                    <a:pt x="238" y="1682"/>
                  </a:moveTo>
                  <a:lnTo>
                    <a:pt x="238" y="1680"/>
                  </a:lnTo>
                  <a:lnTo>
                    <a:pt x="64" y="109"/>
                  </a:lnTo>
                  <a:cubicBezTo>
                    <a:pt x="62" y="87"/>
                    <a:pt x="70" y="64"/>
                    <a:pt x="84" y="46"/>
                  </a:cubicBezTo>
                  <a:lnTo>
                    <a:pt x="22" y="0"/>
                  </a:lnTo>
                  <a:cubicBezTo>
                    <a:pt x="8" y="18"/>
                    <a:pt x="0" y="41"/>
                    <a:pt x="3" y="63"/>
                  </a:cubicBezTo>
                  <a:lnTo>
                    <a:pt x="176" y="1636"/>
                  </a:lnTo>
                  <a:cubicBezTo>
                    <a:pt x="178" y="1652"/>
                    <a:pt x="185" y="1664"/>
                    <a:pt x="196" y="1673"/>
                  </a:cubicBezTo>
                  <a:lnTo>
                    <a:pt x="258" y="1719"/>
                  </a:lnTo>
                  <a:cubicBezTo>
                    <a:pt x="247" y="1711"/>
                    <a:pt x="240" y="1698"/>
                    <a:pt x="238" y="1682"/>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6" name="Freeform 31"/>
            <p:cNvSpPr>
              <a:spLocks noChangeArrowheads="1"/>
            </p:cNvSpPr>
            <p:nvPr/>
          </p:nvSpPr>
          <p:spPr bwMode="auto">
            <a:xfrm>
              <a:off x="4330700" y="1917700"/>
              <a:ext cx="830263" cy="844550"/>
            </a:xfrm>
            <a:custGeom>
              <a:avLst/>
              <a:gdLst>
                <a:gd name="T0" fmla="*/ 181 w 2308"/>
                <a:gd name="T1" fmla="*/ 2344 h 2345"/>
                <a:gd name="T2" fmla="*/ 2307 w 2308"/>
                <a:gd name="T3" fmla="*/ 1589 h 2345"/>
                <a:gd name="T4" fmla="*/ 2126 w 2308"/>
                <a:gd name="T5" fmla="*/ 0 h 2345"/>
                <a:gd name="T6" fmla="*/ 0 w 2308"/>
                <a:gd name="T7" fmla="*/ 756 h 2345"/>
                <a:gd name="T8" fmla="*/ 181 w 2308"/>
                <a:gd name="T9" fmla="*/ 2344 h 2345"/>
              </a:gdLst>
              <a:ahLst/>
              <a:cxnLst>
                <a:cxn ang="0">
                  <a:pos x="T0" y="T1"/>
                </a:cxn>
                <a:cxn ang="0">
                  <a:pos x="T2" y="T3"/>
                </a:cxn>
                <a:cxn ang="0">
                  <a:pos x="T4" y="T5"/>
                </a:cxn>
                <a:cxn ang="0">
                  <a:pos x="T6" y="T7"/>
                </a:cxn>
                <a:cxn ang="0">
                  <a:pos x="T8" y="T9"/>
                </a:cxn>
              </a:cxnLst>
              <a:rect l="0" t="0" r="r" b="b"/>
              <a:pathLst>
                <a:path w="2308" h="2345">
                  <a:moveTo>
                    <a:pt x="181" y="2344"/>
                  </a:moveTo>
                  <a:lnTo>
                    <a:pt x="2307" y="1589"/>
                  </a:lnTo>
                  <a:lnTo>
                    <a:pt x="2126" y="0"/>
                  </a:lnTo>
                  <a:lnTo>
                    <a:pt x="0" y="756"/>
                  </a:lnTo>
                  <a:lnTo>
                    <a:pt x="181" y="2344"/>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7" name="Freeform 32"/>
            <p:cNvSpPr>
              <a:spLocks noChangeArrowheads="1"/>
            </p:cNvSpPr>
            <p:nvPr/>
          </p:nvSpPr>
          <p:spPr bwMode="auto">
            <a:xfrm>
              <a:off x="4335463" y="1931988"/>
              <a:ext cx="806450" cy="811212"/>
            </a:xfrm>
            <a:custGeom>
              <a:avLst/>
              <a:gdLst>
                <a:gd name="T0" fmla="*/ 174 w 2241"/>
                <a:gd name="T1" fmla="*/ 2254 h 2255"/>
                <a:gd name="T2" fmla="*/ 2240 w 2241"/>
                <a:gd name="T3" fmla="*/ 1520 h 2255"/>
                <a:gd name="T4" fmla="*/ 2066 w 2241"/>
                <a:gd name="T5" fmla="*/ 0 h 2255"/>
                <a:gd name="T6" fmla="*/ 0 w 2241"/>
                <a:gd name="T7" fmla="*/ 735 h 2255"/>
                <a:gd name="T8" fmla="*/ 174 w 2241"/>
                <a:gd name="T9" fmla="*/ 2254 h 2255"/>
              </a:gdLst>
              <a:ahLst/>
              <a:cxnLst>
                <a:cxn ang="0">
                  <a:pos x="T0" y="T1"/>
                </a:cxn>
                <a:cxn ang="0">
                  <a:pos x="T2" y="T3"/>
                </a:cxn>
                <a:cxn ang="0">
                  <a:pos x="T4" y="T5"/>
                </a:cxn>
                <a:cxn ang="0">
                  <a:pos x="T6" y="T7"/>
                </a:cxn>
                <a:cxn ang="0">
                  <a:pos x="T8" y="T9"/>
                </a:cxn>
              </a:cxnLst>
              <a:rect l="0" t="0" r="r" b="b"/>
              <a:pathLst>
                <a:path w="2241" h="2255">
                  <a:moveTo>
                    <a:pt x="174" y="2254"/>
                  </a:moveTo>
                  <a:lnTo>
                    <a:pt x="2240" y="1520"/>
                  </a:lnTo>
                  <a:lnTo>
                    <a:pt x="2066" y="0"/>
                  </a:lnTo>
                  <a:lnTo>
                    <a:pt x="0" y="735"/>
                  </a:lnTo>
                  <a:lnTo>
                    <a:pt x="174" y="225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8" name="Freeform 33"/>
            <p:cNvSpPr>
              <a:spLocks noChangeArrowheads="1"/>
            </p:cNvSpPr>
            <p:nvPr/>
          </p:nvSpPr>
          <p:spPr bwMode="auto">
            <a:xfrm>
              <a:off x="5080000" y="1917700"/>
              <a:ext cx="80963" cy="573088"/>
            </a:xfrm>
            <a:custGeom>
              <a:avLst/>
              <a:gdLst>
                <a:gd name="T0" fmla="*/ 225 w 226"/>
                <a:gd name="T1" fmla="*/ 1589 h 1590"/>
                <a:gd name="T2" fmla="*/ 174 w 226"/>
                <a:gd name="T3" fmla="*/ 1558 h 1590"/>
                <a:gd name="T4" fmla="*/ 0 w 226"/>
                <a:gd name="T5" fmla="*/ 38 h 1590"/>
                <a:gd name="T6" fmla="*/ 43 w 226"/>
                <a:gd name="T7" fmla="*/ 0 h 1590"/>
                <a:gd name="T8" fmla="*/ 225 w 226"/>
                <a:gd name="T9" fmla="*/ 1589 h 1590"/>
              </a:gdLst>
              <a:ahLst/>
              <a:cxnLst>
                <a:cxn ang="0">
                  <a:pos x="T0" y="T1"/>
                </a:cxn>
                <a:cxn ang="0">
                  <a:pos x="T2" y="T3"/>
                </a:cxn>
                <a:cxn ang="0">
                  <a:pos x="T4" y="T5"/>
                </a:cxn>
                <a:cxn ang="0">
                  <a:pos x="T6" y="T7"/>
                </a:cxn>
                <a:cxn ang="0">
                  <a:pos x="T8" y="T9"/>
                </a:cxn>
              </a:cxnLst>
              <a:rect l="0" t="0" r="r" b="b"/>
              <a:pathLst>
                <a:path w="226" h="1590">
                  <a:moveTo>
                    <a:pt x="225" y="1589"/>
                  </a:moveTo>
                  <a:lnTo>
                    <a:pt x="174" y="1558"/>
                  </a:lnTo>
                  <a:lnTo>
                    <a:pt x="0" y="38"/>
                  </a:lnTo>
                  <a:lnTo>
                    <a:pt x="43" y="0"/>
                  </a:lnTo>
                  <a:lnTo>
                    <a:pt x="225" y="1589"/>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9" name="Freeform 34"/>
            <p:cNvSpPr>
              <a:spLocks noChangeArrowheads="1"/>
            </p:cNvSpPr>
            <p:nvPr/>
          </p:nvSpPr>
          <p:spPr bwMode="auto">
            <a:xfrm>
              <a:off x="4330700" y="2190750"/>
              <a:ext cx="69850" cy="571500"/>
            </a:xfrm>
            <a:custGeom>
              <a:avLst/>
              <a:gdLst>
                <a:gd name="T0" fmla="*/ 181 w 192"/>
                <a:gd name="T1" fmla="*/ 1588 h 1589"/>
                <a:gd name="T2" fmla="*/ 191 w 192"/>
                <a:gd name="T3" fmla="*/ 1536 h 1589"/>
                <a:gd name="T4" fmla="*/ 17 w 192"/>
                <a:gd name="T5" fmla="*/ 17 h 1589"/>
                <a:gd name="T6" fmla="*/ 0 w 192"/>
                <a:gd name="T7" fmla="*/ 0 h 1589"/>
                <a:gd name="T8" fmla="*/ 181 w 192"/>
                <a:gd name="T9" fmla="*/ 1588 h 1589"/>
              </a:gdLst>
              <a:ahLst/>
              <a:cxnLst>
                <a:cxn ang="0">
                  <a:pos x="T0" y="T1"/>
                </a:cxn>
                <a:cxn ang="0">
                  <a:pos x="T2" y="T3"/>
                </a:cxn>
                <a:cxn ang="0">
                  <a:pos x="T4" y="T5"/>
                </a:cxn>
                <a:cxn ang="0">
                  <a:pos x="T6" y="T7"/>
                </a:cxn>
                <a:cxn ang="0">
                  <a:pos x="T8" y="T9"/>
                </a:cxn>
              </a:cxnLst>
              <a:rect l="0" t="0" r="r" b="b"/>
              <a:pathLst>
                <a:path w="192" h="1589">
                  <a:moveTo>
                    <a:pt x="181" y="1588"/>
                  </a:moveTo>
                  <a:lnTo>
                    <a:pt x="191" y="1536"/>
                  </a:lnTo>
                  <a:lnTo>
                    <a:pt x="17" y="17"/>
                  </a:lnTo>
                  <a:lnTo>
                    <a:pt x="0" y="0"/>
                  </a:lnTo>
                  <a:lnTo>
                    <a:pt x="181" y="1588"/>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0" name="Freeform 35"/>
            <p:cNvSpPr>
              <a:spLocks noChangeArrowheads="1"/>
            </p:cNvSpPr>
            <p:nvPr/>
          </p:nvSpPr>
          <p:spPr bwMode="auto">
            <a:xfrm>
              <a:off x="4492625" y="2735263"/>
              <a:ext cx="463550" cy="139700"/>
            </a:xfrm>
            <a:custGeom>
              <a:avLst/>
              <a:gdLst>
                <a:gd name="T0" fmla="*/ 22 w 1287"/>
                <a:gd name="T1" fmla="*/ 33 h 390"/>
                <a:gd name="T2" fmla="*/ 0 w 1287"/>
                <a:gd name="T3" fmla="*/ 41 h 390"/>
                <a:gd name="T4" fmla="*/ 265 w 1287"/>
                <a:gd name="T5" fmla="*/ 366 h 390"/>
                <a:gd name="T6" fmla="*/ 331 w 1287"/>
                <a:gd name="T7" fmla="*/ 389 h 390"/>
                <a:gd name="T8" fmla="*/ 371 w 1287"/>
                <a:gd name="T9" fmla="*/ 382 h 390"/>
                <a:gd name="T10" fmla="*/ 1254 w 1287"/>
                <a:gd name="T11" fmla="*/ 68 h 390"/>
                <a:gd name="T12" fmla="*/ 1286 w 1287"/>
                <a:gd name="T13" fmla="*/ 36 h 390"/>
                <a:gd name="T14" fmla="*/ 1286 w 1287"/>
                <a:gd name="T15" fmla="*/ 0 h 390"/>
                <a:gd name="T16" fmla="*/ 22 w 1287"/>
                <a:gd name="T17" fmla="*/ 33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7" h="390">
                  <a:moveTo>
                    <a:pt x="22" y="33"/>
                  </a:moveTo>
                  <a:lnTo>
                    <a:pt x="0" y="41"/>
                  </a:lnTo>
                  <a:lnTo>
                    <a:pt x="265" y="366"/>
                  </a:lnTo>
                  <a:cubicBezTo>
                    <a:pt x="276" y="379"/>
                    <a:pt x="301" y="389"/>
                    <a:pt x="331" y="389"/>
                  </a:cubicBezTo>
                  <a:cubicBezTo>
                    <a:pt x="346" y="389"/>
                    <a:pt x="360" y="386"/>
                    <a:pt x="371" y="382"/>
                  </a:cubicBezTo>
                  <a:lnTo>
                    <a:pt x="1254" y="68"/>
                  </a:lnTo>
                  <a:cubicBezTo>
                    <a:pt x="1273" y="61"/>
                    <a:pt x="1286" y="49"/>
                    <a:pt x="1286" y="36"/>
                  </a:cubicBezTo>
                  <a:lnTo>
                    <a:pt x="1286" y="0"/>
                  </a:lnTo>
                  <a:lnTo>
                    <a:pt x="22" y="33"/>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1" name="Freeform 36"/>
            <p:cNvSpPr>
              <a:spLocks noChangeArrowheads="1"/>
            </p:cNvSpPr>
            <p:nvPr/>
          </p:nvSpPr>
          <p:spPr bwMode="auto">
            <a:xfrm>
              <a:off x="4492625" y="2743200"/>
              <a:ext cx="114300" cy="131763"/>
            </a:xfrm>
            <a:custGeom>
              <a:avLst/>
              <a:gdLst>
                <a:gd name="T0" fmla="*/ 316 w 317"/>
                <a:gd name="T1" fmla="*/ 0 h 364"/>
                <a:gd name="T2" fmla="*/ 22 w 317"/>
                <a:gd name="T3" fmla="*/ 8 h 364"/>
                <a:gd name="T4" fmla="*/ 0 w 317"/>
                <a:gd name="T5" fmla="*/ 16 h 364"/>
                <a:gd name="T6" fmla="*/ 265 w 317"/>
                <a:gd name="T7" fmla="*/ 341 h 364"/>
                <a:gd name="T8" fmla="*/ 316 w 317"/>
                <a:gd name="T9" fmla="*/ 363 h 364"/>
                <a:gd name="T10" fmla="*/ 316 w 317"/>
                <a:gd name="T11" fmla="*/ 0 h 364"/>
              </a:gdLst>
              <a:ahLst/>
              <a:cxnLst>
                <a:cxn ang="0">
                  <a:pos x="T0" y="T1"/>
                </a:cxn>
                <a:cxn ang="0">
                  <a:pos x="T2" y="T3"/>
                </a:cxn>
                <a:cxn ang="0">
                  <a:pos x="T4" y="T5"/>
                </a:cxn>
                <a:cxn ang="0">
                  <a:pos x="T6" y="T7"/>
                </a:cxn>
                <a:cxn ang="0">
                  <a:pos x="T8" y="T9"/>
                </a:cxn>
                <a:cxn ang="0">
                  <a:pos x="T10" y="T11"/>
                </a:cxn>
              </a:cxnLst>
              <a:rect l="0" t="0" r="r" b="b"/>
              <a:pathLst>
                <a:path w="317" h="364">
                  <a:moveTo>
                    <a:pt x="316" y="0"/>
                  </a:moveTo>
                  <a:lnTo>
                    <a:pt x="22" y="8"/>
                  </a:lnTo>
                  <a:lnTo>
                    <a:pt x="0" y="16"/>
                  </a:lnTo>
                  <a:lnTo>
                    <a:pt x="265" y="341"/>
                  </a:lnTo>
                  <a:cubicBezTo>
                    <a:pt x="274" y="352"/>
                    <a:pt x="293" y="360"/>
                    <a:pt x="316" y="363"/>
                  </a:cubicBezTo>
                  <a:lnTo>
                    <a:pt x="316" y="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2" name="Freeform 37"/>
            <p:cNvSpPr>
              <a:spLocks noChangeArrowheads="1"/>
            </p:cNvSpPr>
            <p:nvPr/>
          </p:nvSpPr>
          <p:spPr bwMode="auto">
            <a:xfrm>
              <a:off x="4500563" y="2646363"/>
              <a:ext cx="455612" cy="215900"/>
            </a:xfrm>
            <a:custGeom>
              <a:avLst/>
              <a:gdLst>
                <a:gd name="T0" fmla="*/ 1243 w 1265"/>
                <a:gd name="T1" fmla="*/ 219 h 600"/>
                <a:gd name="T2" fmla="*/ 1264 w 1265"/>
                <a:gd name="T3" fmla="*/ 246 h 600"/>
                <a:gd name="T4" fmla="*/ 1232 w 1265"/>
                <a:gd name="T5" fmla="*/ 278 h 600"/>
                <a:gd name="T6" fmla="*/ 349 w 1265"/>
                <a:gd name="T7" fmla="*/ 592 h 600"/>
                <a:gd name="T8" fmla="*/ 309 w 1265"/>
                <a:gd name="T9" fmla="*/ 599 h 600"/>
                <a:gd name="T10" fmla="*/ 243 w 1265"/>
                <a:gd name="T11" fmla="*/ 576 h 600"/>
                <a:gd name="T12" fmla="*/ 0 w 1265"/>
                <a:gd name="T13" fmla="*/ 279 h 600"/>
                <a:gd name="T14" fmla="*/ 787 w 1265"/>
                <a:gd name="T15" fmla="*/ 0 h 600"/>
                <a:gd name="T16" fmla="*/ 1243 w 1265"/>
                <a:gd name="T17" fmla="*/ 219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5" h="600">
                  <a:moveTo>
                    <a:pt x="1243" y="219"/>
                  </a:moveTo>
                  <a:cubicBezTo>
                    <a:pt x="1256" y="226"/>
                    <a:pt x="1264" y="235"/>
                    <a:pt x="1264" y="246"/>
                  </a:cubicBezTo>
                  <a:cubicBezTo>
                    <a:pt x="1264" y="259"/>
                    <a:pt x="1251" y="271"/>
                    <a:pt x="1232" y="278"/>
                  </a:cubicBezTo>
                  <a:lnTo>
                    <a:pt x="349" y="592"/>
                  </a:lnTo>
                  <a:cubicBezTo>
                    <a:pt x="338" y="596"/>
                    <a:pt x="324" y="599"/>
                    <a:pt x="309" y="599"/>
                  </a:cubicBezTo>
                  <a:cubicBezTo>
                    <a:pt x="279" y="599"/>
                    <a:pt x="254" y="589"/>
                    <a:pt x="243" y="576"/>
                  </a:cubicBezTo>
                  <a:lnTo>
                    <a:pt x="0" y="279"/>
                  </a:lnTo>
                  <a:lnTo>
                    <a:pt x="787" y="0"/>
                  </a:lnTo>
                  <a:lnTo>
                    <a:pt x="1243" y="2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3" name="Freeform 38"/>
            <p:cNvSpPr>
              <a:spLocks noChangeArrowheads="1"/>
            </p:cNvSpPr>
            <p:nvPr/>
          </p:nvSpPr>
          <p:spPr bwMode="auto">
            <a:xfrm>
              <a:off x="4540250" y="2706688"/>
              <a:ext cx="820738" cy="398462"/>
            </a:xfrm>
            <a:custGeom>
              <a:avLst/>
              <a:gdLst>
                <a:gd name="T0" fmla="*/ 34 w 2279"/>
                <a:gd name="T1" fmla="*/ 656 h 1105"/>
                <a:gd name="T2" fmla="*/ 4 w 2279"/>
                <a:gd name="T3" fmla="*/ 648 h 1105"/>
                <a:gd name="T4" fmla="*/ 1718 w 2279"/>
                <a:gd name="T5" fmla="*/ 8 h 1105"/>
                <a:gd name="T6" fmla="*/ 1792 w 2279"/>
                <a:gd name="T7" fmla="*/ 22 h 1105"/>
                <a:gd name="T8" fmla="*/ 2263 w 2279"/>
                <a:gd name="T9" fmla="*/ 431 h 1105"/>
                <a:gd name="T10" fmla="*/ 2276 w 2279"/>
                <a:gd name="T11" fmla="*/ 461 h 1105"/>
                <a:gd name="T12" fmla="*/ 2253 w 2279"/>
                <a:gd name="T13" fmla="*/ 485 h 1105"/>
                <a:gd name="T14" fmla="*/ 599 w 2279"/>
                <a:gd name="T15" fmla="*/ 1100 h 1105"/>
                <a:gd name="T16" fmla="*/ 576 w 2279"/>
                <a:gd name="T17" fmla="*/ 1104 h 1105"/>
                <a:gd name="T18" fmla="*/ 525 w 2279"/>
                <a:gd name="T19" fmla="*/ 1085 h 1105"/>
                <a:gd name="T20" fmla="*/ 34 w 2279"/>
                <a:gd name="T21" fmla="*/ 656 h 1105"/>
                <a:gd name="T22" fmla="*/ 0 w 2279"/>
                <a:gd name="T23" fmla="*/ 649 h 1105"/>
                <a:gd name="T24" fmla="*/ 4 w 2279"/>
                <a:gd name="T25" fmla="*/ 648 h 1105"/>
                <a:gd name="T26" fmla="*/ 0 w 2279"/>
                <a:gd name="T27" fmla="*/ 649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9" h="1105">
                  <a:moveTo>
                    <a:pt x="34" y="656"/>
                  </a:moveTo>
                  <a:cubicBezTo>
                    <a:pt x="24" y="648"/>
                    <a:pt x="13" y="645"/>
                    <a:pt x="4" y="648"/>
                  </a:cubicBezTo>
                  <a:lnTo>
                    <a:pt x="1718" y="8"/>
                  </a:lnTo>
                  <a:cubicBezTo>
                    <a:pt x="1741" y="0"/>
                    <a:pt x="1774" y="6"/>
                    <a:pt x="1792" y="22"/>
                  </a:cubicBezTo>
                  <a:lnTo>
                    <a:pt x="2263" y="431"/>
                  </a:lnTo>
                  <a:cubicBezTo>
                    <a:pt x="2274" y="439"/>
                    <a:pt x="2278" y="451"/>
                    <a:pt x="2276" y="461"/>
                  </a:cubicBezTo>
                  <a:cubicBezTo>
                    <a:pt x="2274" y="472"/>
                    <a:pt x="2266" y="480"/>
                    <a:pt x="2253" y="485"/>
                  </a:cubicBezTo>
                  <a:lnTo>
                    <a:pt x="599" y="1100"/>
                  </a:lnTo>
                  <a:cubicBezTo>
                    <a:pt x="592" y="1102"/>
                    <a:pt x="584" y="1104"/>
                    <a:pt x="576" y="1104"/>
                  </a:cubicBezTo>
                  <a:cubicBezTo>
                    <a:pt x="557" y="1104"/>
                    <a:pt x="537" y="1097"/>
                    <a:pt x="525" y="1085"/>
                  </a:cubicBezTo>
                  <a:lnTo>
                    <a:pt x="34" y="656"/>
                  </a:lnTo>
                  <a:close/>
                  <a:moveTo>
                    <a:pt x="0" y="649"/>
                  </a:moveTo>
                  <a:lnTo>
                    <a:pt x="4" y="648"/>
                  </a:lnTo>
                  <a:cubicBezTo>
                    <a:pt x="3" y="648"/>
                    <a:pt x="1" y="649"/>
                    <a:pt x="0" y="649"/>
                  </a:cubicBezTo>
                  <a:close/>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4" name="Freeform 39"/>
            <p:cNvSpPr>
              <a:spLocks noChangeArrowheads="1"/>
            </p:cNvSpPr>
            <p:nvPr/>
          </p:nvSpPr>
          <p:spPr bwMode="auto">
            <a:xfrm>
              <a:off x="4703763" y="3017838"/>
              <a:ext cx="103187"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5" name="Freeform 40"/>
            <p:cNvSpPr>
              <a:spLocks noChangeArrowheads="1"/>
            </p:cNvSpPr>
            <p:nvPr/>
          </p:nvSpPr>
          <p:spPr bwMode="auto">
            <a:xfrm>
              <a:off x="4651375" y="2971800"/>
              <a:ext cx="103188"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6" name="Freeform 41"/>
            <p:cNvSpPr>
              <a:spLocks noChangeArrowheads="1"/>
            </p:cNvSpPr>
            <p:nvPr/>
          </p:nvSpPr>
          <p:spPr bwMode="auto">
            <a:xfrm>
              <a:off x="4598988" y="2925763"/>
              <a:ext cx="103187"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7" name="Freeform 42"/>
            <p:cNvSpPr>
              <a:spLocks noChangeArrowheads="1"/>
            </p:cNvSpPr>
            <p:nvPr/>
          </p:nvSpPr>
          <p:spPr bwMode="auto">
            <a:xfrm>
              <a:off x="4778375" y="2990850"/>
              <a:ext cx="101600" cy="60325"/>
            </a:xfrm>
            <a:custGeom>
              <a:avLst/>
              <a:gdLst>
                <a:gd name="T0" fmla="*/ 283 w 284"/>
                <a:gd name="T1" fmla="*/ 105 h 166"/>
                <a:gd name="T2" fmla="*/ 162 w 284"/>
                <a:gd name="T3" fmla="*/ 0 h 166"/>
                <a:gd name="T4" fmla="*/ 0 w 284"/>
                <a:gd name="T5" fmla="*/ 61 h 166"/>
                <a:gd name="T6" fmla="*/ 121 w 284"/>
                <a:gd name="T7" fmla="*/ 165 h 166"/>
                <a:gd name="T8" fmla="*/ 283 w 284"/>
                <a:gd name="T9" fmla="*/ 105 h 166"/>
              </a:gdLst>
              <a:ahLst/>
              <a:cxnLst>
                <a:cxn ang="0">
                  <a:pos x="T0" y="T1"/>
                </a:cxn>
                <a:cxn ang="0">
                  <a:pos x="T2" y="T3"/>
                </a:cxn>
                <a:cxn ang="0">
                  <a:pos x="T4" y="T5"/>
                </a:cxn>
                <a:cxn ang="0">
                  <a:pos x="T6" y="T7"/>
                </a:cxn>
                <a:cxn ang="0">
                  <a:pos x="T8" y="T9"/>
                </a:cxn>
              </a:cxnLst>
              <a:rect l="0" t="0" r="r" b="b"/>
              <a:pathLst>
                <a:path w="284" h="166">
                  <a:moveTo>
                    <a:pt x="283" y="105"/>
                  </a:moveTo>
                  <a:lnTo>
                    <a:pt x="162" y="0"/>
                  </a:lnTo>
                  <a:lnTo>
                    <a:pt x="0" y="61"/>
                  </a:lnTo>
                  <a:lnTo>
                    <a:pt x="121" y="165"/>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8" name="Freeform 43"/>
            <p:cNvSpPr>
              <a:spLocks noChangeArrowheads="1"/>
            </p:cNvSpPr>
            <p:nvPr/>
          </p:nvSpPr>
          <p:spPr bwMode="auto">
            <a:xfrm>
              <a:off x="4724400" y="2944813"/>
              <a:ext cx="103188" cy="60325"/>
            </a:xfrm>
            <a:custGeom>
              <a:avLst/>
              <a:gdLst>
                <a:gd name="T0" fmla="*/ 284 w 285"/>
                <a:gd name="T1" fmla="*/ 105 h 167"/>
                <a:gd name="T2" fmla="*/ 162 w 285"/>
                <a:gd name="T3" fmla="*/ 0 h 167"/>
                <a:gd name="T4" fmla="*/ 0 w 285"/>
                <a:gd name="T5" fmla="*/ 61 h 167"/>
                <a:gd name="T6" fmla="*/ 122 w 285"/>
                <a:gd name="T7" fmla="*/ 166 h 167"/>
                <a:gd name="T8" fmla="*/ 284 w 285"/>
                <a:gd name="T9" fmla="*/ 105 h 167"/>
              </a:gdLst>
              <a:ahLst/>
              <a:cxnLst>
                <a:cxn ang="0">
                  <a:pos x="T0" y="T1"/>
                </a:cxn>
                <a:cxn ang="0">
                  <a:pos x="T2" y="T3"/>
                </a:cxn>
                <a:cxn ang="0">
                  <a:pos x="T4" y="T5"/>
                </a:cxn>
                <a:cxn ang="0">
                  <a:pos x="T6" y="T7"/>
                </a:cxn>
                <a:cxn ang="0">
                  <a:pos x="T8" y="T9"/>
                </a:cxn>
              </a:cxnLst>
              <a:rect l="0" t="0" r="r" b="b"/>
              <a:pathLst>
                <a:path w="285" h="167">
                  <a:moveTo>
                    <a:pt x="284" y="105"/>
                  </a:moveTo>
                  <a:lnTo>
                    <a:pt x="162" y="0"/>
                  </a:lnTo>
                  <a:lnTo>
                    <a:pt x="0" y="61"/>
                  </a:lnTo>
                  <a:lnTo>
                    <a:pt x="122" y="166"/>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9" name="Freeform 44"/>
            <p:cNvSpPr>
              <a:spLocks noChangeArrowheads="1"/>
            </p:cNvSpPr>
            <p:nvPr/>
          </p:nvSpPr>
          <p:spPr bwMode="auto">
            <a:xfrm>
              <a:off x="4672013" y="2898775"/>
              <a:ext cx="103187" cy="60325"/>
            </a:xfrm>
            <a:custGeom>
              <a:avLst/>
              <a:gdLst>
                <a:gd name="T0" fmla="*/ 284 w 285"/>
                <a:gd name="T1" fmla="*/ 104 h 166"/>
                <a:gd name="T2" fmla="*/ 162 w 285"/>
                <a:gd name="T3" fmla="*/ 0 h 166"/>
                <a:gd name="T4" fmla="*/ 0 w 285"/>
                <a:gd name="T5" fmla="*/ 60 h 166"/>
                <a:gd name="T6" fmla="*/ 122 w 285"/>
                <a:gd name="T7" fmla="*/ 165 h 166"/>
                <a:gd name="T8" fmla="*/ 284 w 285"/>
                <a:gd name="T9" fmla="*/ 104 h 166"/>
              </a:gdLst>
              <a:ahLst/>
              <a:cxnLst>
                <a:cxn ang="0">
                  <a:pos x="T0" y="T1"/>
                </a:cxn>
                <a:cxn ang="0">
                  <a:pos x="T2" y="T3"/>
                </a:cxn>
                <a:cxn ang="0">
                  <a:pos x="T4" y="T5"/>
                </a:cxn>
                <a:cxn ang="0">
                  <a:pos x="T6" y="T7"/>
                </a:cxn>
                <a:cxn ang="0">
                  <a:pos x="T8" y="T9"/>
                </a:cxn>
              </a:cxnLst>
              <a:rect l="0" t="0" r="r" b="b"/>
              <a:pathLst>
                <a:path w="285" h="166">
                  <a:moveTo>
                    <a:pt x="284" y="104"/>
                  </a:moveTo>
                  <a:lnTo>
                    <a:pt x="162" y="0"/>
                  </a:lnTo>
                  <a:lnTo>
                    <a:pt x="0" y="60"/>
                  </a:lnTo>
                  <a:lnTo>
                    <a:pt x="122" y="165"/>
                  </a:lnTo>
                  <a:lnTo>
                    <a:pt x="284" y="1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0" name="Freeform 45"/>
            <p:cNvSpPr>
              <a:spLocks noChangeArrowheads="1"/>
            </p:cNvSpPr>
            <p:nvPr/>
          </p:nvSpPr>
          <p:spPr bwMode="auto">
            <a:xfrm>
              <a:off x="4851400" y="2963863"/>
              <a:ext cx="101600" cy="60325"/>
            </a:xfrm>
            <a:custGeom>
              <a:avLst/>
              <a:gdLst>
                <a:gd name="T0" fmla="*/ 283 w 284"/>
                <a:gd name="T1" fmla="*/ 105 h 167"/>
                <a:gd name="T2" fmla="*/ 163 w 284"/>
                <a:gd name="T3" fmla="*/ 0 h 167"/>
                <a:gd name="T4" fmla="*/ 0 w 284"/>
                <a:gd name="T5" fmla="*/ 61 h 167"/>
                <a:gd name="T6" fmla="*/ 122 w 284"/>
                <a:gd name="T7" fmla="*/ 166 h 167"/>
                <a:gd name="T8" fmla="*/ 283 w 284"/>
                <a:gd name="T9" fmla="*/ 105 h 167"/>
              </a:gdLst>
              <a:ahLst/>
              <a:cxnLst>
                <a:cxn ang="0">
                  <a:pos x="T0" y="T1"/>
                </a:cxn>
                <a:cxn ang="0">
                  <a:pos x="T2" y="T3"/>
                </a:cxn>
                <a:cxn ang="0">
                  <a:pos x="T4" y="T5"/>
                </a:cxn>
                <a:cxn ang="0">
                  <a:pos x="T6" y="T7"/>
                </a:cxn>
                <a:cxn ang="0">
                  <a:pos x="T8" y="T9"/>
                </a:cxn>
              </a:cxnLst>
              <a:rect l="0" t="0" r="r" b="b"/>
              <a:pathLst>
                <a:path w="284" h="167">
                  <a:moveTo>
                    <a:pt x="283" y="105"/>
                  </a:moveTo>
                  <a:lnTo>
                    <a:pt x="163" y="0"/>
                  </a:lnTo>
                  <a:lnTo>
                    <a:pt x="0" y="61"/>
                  </a:lnTo>
                  <a:lnTo>
                    <a:pt x="122" y="166"/>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1" name="Freeform 46"/>
            <p:cNvSpPr>
              <a:spLocks noChangeArrowheads="1"/>
            </p:cNvSpPr>
            <p:nvPr/>
          </p:nvSpPr>
          <p:spPr bwMode="auto">
            <a:xfrm>
              <a:off x="4799013" y="2917825"/>
              <a:ext cx="103187" cy="60325"/>
            </a:xfrm>
            <a:custGeom>
              <a:avLst/>
              <a:gdLst>
                <a:gd name="T0" fmla="*/ 284 w 285"/>
                <a:gd name="T1" fmla="*/ 104 h 166"/>
                <a:gd name="T2" fmla="*/ 162 w 285"/>
                <a:gd name="T3" fmla="*/ 0 h 166"/>
                <a:gd name="T4" fmla="*/ 0 w 285"/>
                <a:gd name="T5" fmla="*/ 60 h 166"/>
                <a:gd name="T6" fmla="*/ 122 w 285"/>
                <a:gd name="T7" fmla="*/ 165 h 166"/>
                <a:gd name="T8" fmla="*/ 284 w 285"/>
                <a:gd name="T9" fmla="*/ 104 h 166"/>
              </a:gdLst>
              <a:ahLst/>
              <a:cxnLst>
                <a:cxn ang="0">
                  <a:pos x="T0" y="T1"/>
                </a:cxn>
                <a:cxn ang="0">
                  <a:pos x="T2" y="T3"/>
                </a:cxn>
                <a:cxn ang="0">
                  <a:pos x="T4" y="T5"/>
                </a:cxn>
                <a:cxn ang="0">
                  <a:pos x="T6" y="T7"/>
                </a:cxn>
                <a:cxn ang="0">
                  <a:pos x="T8" y="T9"/>
                </a:cxn>
              </a:cxnLst>
              <a:rect l="0" t="0" r="r" b="b"/>
              <a:pathLst>
                <a:path w="285" h="166">
                  <a:moveTo>
                    <a:pt x="284" y="104"/>
                  </a:moveTo>
                  <a:lnTo>
                    <a:pt x="162" y="0"/>
                  </a:lnTo>
                  <a:lnTo>
                    <a:pt x="0" y="60"/>
                  </a:lnTo>
                  <a:lnTo>
                    <a:pt x="122" y="165"/>
                  </a:lnTo>
                  <a:lnTo>
                    <a:pt x="284" y="1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2" name="Freeform 47"/>
            <p:cNvSpPr>
              <a:spLocks noChangeArrowheads="1"/>
            </p:cNvSpPr>
            <p:nvPr/>
          </p:nvSpPr>
          <p:spPr bwMode="auto">
            <a:xfrm>
              <a:off x="4745038" y="2871788"/>
              <a:ext cx="103187"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3" name="Freeform 48"/>
            <p:cNvSpPr>
              <a:spLocks noChangeArrowheads="1"/>
            </p:cNvSpPr>
            <p:nvPr/>
          </p:nvSpPr>
          <p:spPr bwMode="auto">
            <a:xfrm>
              <a:off x="4924425" y="2936875"/>
              <a:ext cx="101600" cy="60325"/>
            </a:xfrm>
            <a:custGeom>
              <a:avLst/>
              <a:gdLst>
                <a:gd name="T0" fmla="*/ 283 w 284"/>
                <a:gd name="T1" fmla="*/ 105 h 166"/>
                <a:gd name="T2" fmla="*/ 161 w 284"/>
                <a:gd name="T3" fmla="*/ 0 h 166"/>
                <a:gd name="T4" fmla="*/ 0 w 284"/>
                <a:gd name="T5" fmla="*/ 60 h 166"/>
                <a:gd name="T6" fmla="*/ 121 w 284"/>
                <a:gd name="T7" fmla="*/ 165 h 166"/>
                <a:gd name="T8" fmla="*/ 283 w 284"/>
                <a:gd name="T9" fmla="*/ 105 h 166"/>
              </a:gdLst>
              <a:ahLst/>
              <a:cxnLst>
                <a:cxn ang="0">
                  <a:pos x="T0" y="T1"/>
                </a:cxn>
                <a:cxn ang="0">
                  <a:pos x="T2" y="T3"/>
                </a:cxn>
                <a:cxn ang="0">
                  <a:pos x="T4" y="T5"/>
                </a:cxn>
                <a:cxn ang="0">
                  <a:pos x="T6" y="T7"/>
                </a:cxn>
                <a:cxn ang="0">
                  <a:pos x="T8" y="T9"/>
                </a:cxn>
              </a:cxnLst>
              <a:rect l="0" t="0" r="r" b="b"/>
              <a:pathLst>
                <a:path w="284" h="166">
                  <a:moveTo>
                    <a:pt x="283" y="105"/>
                  </a:moveTo>
                  <a:lnTo>
                    <a:pt x="161" y="0"/>
                  </a:lnTo>
                  <a:lnTo>
                    <a:pt x="0" y="60"/>
                  </a:lnTo>
                  <a:lnTo>
                    <a:pt x="121" y="165"/>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4" name="Freeform 49"/>
            <p:cNvSpPr>
              <a:spLocks noChangeArrowheads="1"/>
            </p:cNvSpPr>
            <p:nvPr/>
          </p:nvSpPr>
          <p:spPr bwMode="auto">
            <a:xfrm>
              <a:off x="4872038" y="2890838"/>
              <a:ext cx="101600" cy="60325"/>
            </a:xfrm>
            <a:custGeom>
              <a:avLst/>
              <a:gdLst>
                <a:gd name="T0" fmla="*/ 282 w 283"/>
                <a:gd name="T1" fmla="*/ 105 h 166"/>
                <a:gd name="T2" fmla="*/ 162 w 283"/>
                <a:gd name="T3" fmla="*/ 0 h 166"/>
                <a:gd name="T4" fmla="*/ 0 w 283"/>
                <a:gd name="T5" fmla="*/ 60 h 166"/>
                <a:gd name="T6" fmla="*/ 121 w 283"/>
                <a:gd name="T7" fmla="*/ 165 h 166"/>
                <a:gd name="T8" fmla="*/ 282 w 283"/>
                <a:gd name="T9" fmla="*/ 105 h 166"/>
              </a:gdLst>
              <a:ahLst/>
              <a:cxnLst>
                <a:cxn ang="0">
                  <a:pos x="T0" y="T1"/>
                </a:cxn>
                <a:cxn ang="0">
                  <a:pos x="T2" y="T3"/>
                </a:cxn>
                <a:cxn ang="0">
                  <a:pos x="T4" y="T5"/>
                </a:cxn>
                <a:cxn ang="0">
                  <a:pos x="T6" y="T7"/>
                </a:cxn>
                <a:cxn ang="0">
                  <a:pos x="T8" y="T9"/>
                </a:cxn>
              </a:cxnLst>
              <a:rect l="0" t="0" r="r" b="b"/>
              <a:pathLst>
                <a:path w="283" h="166">
                  <a:moveTo>
                    <a:pt x="282" y="105"/>
                  </a:moveTo>
                  <a:lnTo>
                    <a:pt x="162" y="0"/>
                  </a:lnTo>
                  <a:lnTo>
                    <a:pt x="0" y="60"/>
                  </a:lnTo>
                  <a:lnTo>
                    <a:pt x="121" y="165"/>
                  </a:lnTo>
                  <a:lnTo>
                    <a:pt x="282"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5" name="Freeform 50"/>
            <p:cNvSpPr>
              <a:spLocks noChangeArrowheads="1"/>
            </p:cNvSpPr>
            <p:nvPr/>
          </p:nvSpPr>
          <p:spPr bwMode="auto">
            <a:xfrm>
              <a:off x="4819650" y="2843213"/>
              <a:ext cx="103188"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6" name="Freeform 51"/>
            <p:cNvSpPr>
              <a:spLocks noChangeArrowheads="1"/>
            </p:cNvSpPr>
            <p:nvPr/>
          </p:nvSpPr>
          <p:spPr bwMode="auto">
            <a:xfrm>
              <a:off x="4997450" y="2909888"/>
              <a:ext cx="103188"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7" name="Freeform 52"/>
            <p:cNvSpPr>
              <a:spLocks noChangeArrowheads="1"/>
            </p:cNvSpPr>
            <p:nvPr/>
          </p:nvSpPr>
          <p:spPr bwMode="auto">
            <a:xfrm>
              <a:off x="4945063" y="2863850"/>
              <a:ext cx="103187"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8" name="Freeform 53"/>
            <p:cNvSpPr>
              <a:spLocks noChangeArrowheads="1"/>
            </p:cNvSpPr>
            <p:nvPr/>
          </p:nvSpPr>
          <p:spPr bwMode="auto">
            <a:xfrm>
              <a:off x="4892675" y="2816225"/>
              <a:ext cx="101600" cy="60325"/>
            </a:xfrm>
            <a:custGeom>
              <a:avLst/>
              <a:gdLst>
                <a:gd name="T0" fmla="*/ 282 w 283"/>
                <a:gd name="T1" fmla="*/ 105 h 167"/>
                <a:gd name="T2" fmla="*/ 161 w 283"/>
                <a:gd name="T3" fmla="*/ 0 h 167"/>
                <a:gd name="T4" fmla="*/ 0 w 283"/>
                <a:gd name="T5" fmla="*/ 61 h 167"/>
                <a:gd name="T6" fmla="*/ 121 w 283"/>
                <a:gd name="T7" fmla="*/ 166 h 167"/>
                <a:gd name="T8" fmla="*/ 282 w 283"/>
                <a:gd name="T9" fmla="*/ 105 h 167"/>
              </a:gdLst>
              <a:ahLst/>
              <a:cxnLst>
                <a:cxn ang="0">
                  <a:pos x="T0" y="T1"/>
                </a:cxn>
                <a:cxn ang="0">
                  <a:pos x="T2" y="T3"/>
                </a:cxn>
                <a:cxn ang="0">
                  <a:pos x="T4" y="T5"/>
                </a:cxn>
                <a:cxn ang="0">
                  <a:pos x="T6" y="T7"/>
                </a:cxn>
                <a:cxn ang="0">
                  <a:pos x="T8" y="T9"/>
                </a:cxn>
              </a:cxnLst>
              <a:rect l="0" t="0" r="r" b="b"/>
              <a:pathLst>
                <a:path w="283" h="167">
                  <a:moveTo>
                    <a:pt x="282" y="105"/>
                  </a:moveTo>
                  <a:lnTo>
                    <a:pt x="161" y="0"/>
                  </a:lnTo>
                  <a:lnTo>
                    <a:pt x="0" y="61"/>
                  </a:lnTo>
                  <a:lnTo>
                    <a:pt x="121" y="166"/>
                  </a:lnTo>
                  <a:lnTo>
                    <a:pt x="282"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9" name="Freeform 54"/>
            <p:cNvSpPr>
              <a:spLocks noChangeArrowheads="1"/>
            </p:cNvSpPr>
            <p:nvPr/>
          </p:nvSpPr>
          <p:spPr bwMode="auto">
            <a:xfrm>
              <a:off x="5070475" y="2882900"/>
              <a:ext cx="103188" cy="60325"/>
            </a:xfrm>
            <a:custGeom>
              <a:avLst/>
              <a:gdLst>
                <a:gd name="T0" fmla="*/ 284 w 285"/>
                <a:gd name="T1" fmla="*/ 105 h 167"/>
                <a:gd name="T2" fmla="*/ 162 w 285"/>
                <a:gd name="T3" fmla="*/ 0 h 167"/>
                <a:gd name="T4" fmla="*/ 0 w 285"/>
                <a:gd name="T5" fmla="*/ 61 h 167"/>
                <a:gd name="T6" fmla="*/ 122 w 285"/>
                <a:gd name="T7" fmla="*/ 166 h 167"/>
                <a:gd name="T8" fmla="*/ 284 w 285"/>
                <a:gd name="T9" fmla="*/ 105 h 167"/>
              </a:gdLst>
              <a:ahLst/>
              <a:cxnLst>
                <a:cxn ang="0">
                  <a:pos x="T0" y="T1"/>
                </a:cxn>
                <a:cxn ang="0">
                  <a:pos x="T2" y="T3"/>
                </a:cxn>
                <a:cxn ang="0">
                  <a:pos x="T4" y="T5"/>
                </a:cxn>
                <a:cxn ang="0">
                  <a:pos x="T6" y="T7"/>
                </a:cxn>
                <a:cxn ang="0">
                  <a:pos x="T8" y="T9"/>
                </a:cxn>
              </a:cxnLst>
              <a:rect l="0" t="0" r="r" b="b"/>
              <a:pathLst>
                <a:path w="285" h="167">
                  <a:moveTo>
                    <a:pt x="284" y="105"/>
                  </a:moveTo>
                  <a:lnTo>
                    <a:pt x="162" y="0"/>
                  </a:lnTo>
                  <a:lnTo>
                    <a:pt x="0" y="61"/>
                  </a:lnTo>
                  <a:lnTo>
                    <a:pt x="122" y="166"/>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0" name="Freeform 55"/>
            <p:cNvSpPr>
              <a:spLocks noChangeArrowheads="1"/>
            </p:cNvSpPr>
            <p:nvPr/>
          </p:nvSpPr>
          <p:spPr bwMode="auto">
            <a:xfrm>
              <a:off x="5018088" y="2836863"/>
              <a:ext cx="103187" cy="60325"/>
            </a:xfrm>
            <a:custGeom>
              <a:avLst/>
              <a:gdLst>
                <a:gd name="T0" fmla="*/ 284 w 285"/>
                <a:gd name="T1" fmla="*/ 104 h 166"/>
                <a:gd name="T2" fmla="*/ 162 w 285"/>
                <a:gd name="T3" fmla="*/ 0 h 166"/>
                <a:gd name="T4" fmla="*/ 0 w 285"/>
                <a:gd name="T5" fmla="*/ 60 h 166"/>
                <a:gd name="T6" fmla="*/ 122 w 285"/>
                <a:gd name="T7" fmla="*/ 165 h 166"/>
                <a:gd name="T8" fmla="*/ 284 w 285"/>
                <a:gd name="T9" fmla="*/ 104 h 166"/>
              </a:gdLst>
              <a:ahLst/>
              <a:cxnLst>
                <a:cxn ang="0">
                  <a:pos x="T0" y="T1"/>
                </a:cxn>
                <a:cxn ang="0">
                  <a:pos x="T2" y="T3"/>
                </a:cxn>
                <a:cxn ang="0">
                  <a:pos x="T4" y="T5"/>
                </a:cxn>
                <a:cxn ang="0">
                  <a:pos x="T6" y="T7"/>
                </a:cxn>
                <a:cxn ang="0">
                  <a:pos x="T8" y="T9"/>
                </a:cxn>
              </a:cxnLst>
              <a:rect l="0" t="0" r="r" b="b"/>
              <a:pathLst>
                <a:path w="285" h="166">
                  <a:moveTo>
                    <a:pt x="284" y="104"/>
                  </a:moveTo>
                  <a:lnTo>
                    <a:pt x="162" y="0"/>
                  </a:lnTo>
                  <a:lnTo>
                    <a:pt x="0" y="60"/>
                  </a:lnTo>
                  <a:lnTo>
                    <a:pt x="122" y="165"/>
                  </a:lnTo>
                  <a:lnTo>
                    <a:pt x="284" y="1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1" name="Freeform 56"/>
            <p:cNvSpPr>
              <a:spLocks noChangeArrowheads="1"/>
            </p:cNvSpPr>
            <p:nvPr/>
          </p:nvSpPr>
          <p:spPr bwMode="auto">
            <a:xfrm>
              <a:off x="4965700" y="2789238"/>
              <a:ext cx="103188"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2" name="Freeform 57"/>
            <p:cNvSpPr>
              <a:spLocks noChangeArrowheads="1"/>
            </p:cNvSpPr>
            <p:nvPr/>
          </p:nvSpPr>
          <p:spPr bwMode="auto">
            <a:xfrm>
              <a:off x="5145088" y="2855913"/>
              <a:ext cx="101600" cy="60325"/>
            </a:xfrm>
            <a:custGeom>
              <a:avLst/>
              <a:gdLst>
                <a:gd name="T0" fmla="*/ 283 w 284"/>
                <a:gd name="T1" fmla="*/ 105 h 166"/>
                <a:gd name="T2" fmla="*/ 162 w 284"/>
                <a:gd name="T3" fmla="*/ 0 h 166"/>
                <a:gd name="T4" fmla="*/ 0 w 284"/>
                <a:gd name="T5" fmla="*/ 60 h 166"/>
                <a:gd name="T6" fmla="*/ 121 w 284"/>
                <a:gd name="T7" fmla="*/ 165 h 166"/>
                <a:gd name="T8" fmla="*/ 283 w 284"/>
                <a:gd name="T9" fmla="*/ 105 h 166"/>
              </a:gdLst>
              <a:ahLst/>
              <a:cxnLst>
                <a:cxn ang="0">
                  <a:pos x="T0" y="T1"/>
                </a:cxn>
                <a:cxn ang="0">
                  <a:pos x="T2" y="T3"/>
                </a:cxn>
                <a:cxn ang="0">
                  <a:pos x="T4" y="T5"/>
                </a:cxn>
                <a:cxn ang="0">
                  <a:pos x="T6" y="T7"/>
                </a:cxn>
                <a:cxn ang="0">
                  <a:pos x="T8" y="T9"/>
                </a:cxn>
              </a:cxnLst>
              <a:rect l="0" t="0" r="r" b="b"/>
              <a:pathLst>
                <a:path w="284" h="166">
                  <a:moveTo>
                    <a:pt x="283" y="105"/>
                  </a:moveTo>
                  <a:lnTo>
                    <a:pt x="162" y="0"/>
                  </a:lnTo>
                  <a:lnTo>
                    <a:pt x="0" y="60"/>
                  </a:lnTo>
                  <a:lnTo>
                    <a:pt x="121" y="165"/>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3" name="Freeform 58"/>
            <p:cNvSpPr>
              <a:spLocks noChangeArrowheads="1"/>
            </p:cNvSpPr>
            <p:nvPr/>
          </p:nvSpPr>
          <p:spPr bwMode="auto">
            <a:xfrm>
              <a:off x="5091113" y="2808288"/>
              <a:ext cx="103187"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4" name="Freeform 59"/>
            <p:cNvSpPr>
              <a:spLocks noChangeArrowheads="1"/>
            </p:cNvSpPr>
            <p:nvPr/>
          </p:nvSpPr>
          <p:spPr bwMode="auto">
            <a:xfrm>
              <a:off x="5038725" y="2762250"/>
              <a:ext cx="103188"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5" name="Freeform 60"/>
            <p:cNvSpPr>
              <a:spLocks noChangeArrowheads="1"/>
            </p:cNvSpPr>
            <p:nvPr/>
          </p:nvSpPr>
          <p:spPr bwMode="auto">
            <a:xfrm>
              <a:off x="5218113" y="2827338"/>
              <a:ext cx="103187" cy="60325"/>
            </a:xfrm>
            <a:custGeom>
              <a:avLst/>
              <a:gdLst>
                <a:gd name="T0" fmla="*/ 284 w 285"/>
                <a:gd name="T1" fmla="*/ 105 h 166"/>
                <a:gd name="T2" fmla="*/ 163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3"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6" name="Freeform 61"/>
            <p:cNvSpPr>
              <a:spLocks noChangeArrowheads="1"/>
            </p:cNvSpPr>
            <p:nvPr/>
          </p:nvSpPr>
          <p:spPr bwMode="auto">
            <a:xfrm>
              <a:off x="5164138" y="2781300"/>
              <a:ext cx="103187"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7" name="Freeform 62"/>
            <p:cNvSpPr>
              <a:spLocks noChangeArrowheads="1"/>
            </p:cNvSpPr>
            <p:nvPr/>
          </p:nvSpPr>
          <p:spPr bwMode="auto">
            <a:xfrm>
              <a:off x="5111750" y="2735263"/>
              <a:ext cx="103188" cy="60325"/>
            </a:xfrm>
            <a:custGeom>
              <a:avLst/>
              <a:gdLst>
                <a:gd name="T0" fmla="*/ 284 w 285"/>
                <a:gd name="T1" fmla="*/ 105 h 167"/>
                <a:gd name="T2" fmla="*/ 162 w 285"/>
                <a:gd name="T3" fmla="*/ 0 h 167"/>
                <a:gd name="T4" fmla="*/ 0 w 285"/>
                <a:gd name="T5" fmla="*/ 61 h 167"/>
                <a:gd name="T6" fmla="*/ 122 w 285"/>
                <a:gd name="T7" fmla="*/ 166 h 167"/>
                <a:gd name="T8" fmla="*/ 284 w 285"/>
                <a:gd name="T9" fmla="*/ 105 h 167"/>
              </a:gdLst>
              <a:ahLst/>
              <a:cxnLst>
                <a:cxn ang="0">
                  <a:pos x="T0" y="T1"/>
                </a:cxn>
                <a:cxn ang="0">
                  <a:pos x="T2" y="T3"/>
                </a:cxn>
                <a:cxn ang="0">
                  <a:pos x="T4" y="T5"/>
                </a:cxn>
                <a:cxn ang="0">
                  <a:pos x="T6" y="T7"/>
                </a:cxn>
                <a:cxn ang="0">
                  <a:pos x="T8" y="T9"/>
                </a:cxn>
              </a:cxnLst>
              <a:rect l="0" t="0" r="r" b="b"/>
              <a:pathLst>
                <a:path w="285" h="167">
                  <a:moveTo>
                    <a:pt x="284" y="105"/>
                  </a:moveTo>
                  <a:lnTo>
                    <a:pt x="162" y="0"/>
                  </a:lnTo>
                  <a:lnTo>
                    <a:pt x="0" y="61"/>
                  </a:lnTo>
                  <a:lnTo>
                    <a:pt x="122" y="166"/>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8" name="Freeform 63"/>
            <p:cNvSpPr>
              <a:spLocks noChangeArrowheads="1"/>
            </p:cNvSpPr>
            <p:nvPr/>
          </p:nvSpPr>
          <p:spPr bwMode="auto">
            <a:xfrm>
              <a:off x="4537075" y="2941638"/>
              <a:ext cx="26988" cy="38100"/>
            </a:xfrm>
            <a:custGeom>
              <a:avLst/>
              <a:gdLst>
                <a:gd name="T0" fmla="*/ 66 w 76"/>
                <a:gd name="T1" fmla="*/ 39 h 105"/>
                <a:gd name="T2" fmla="*/ 74 w 76"/>
                <a:gd name="T3" fmla="*/ 65 h 105"/>
                <a:gd name="T4" fmla="*/ 72 w 76"/>
                <a:gd name="T5" fmla="*/ 88 h 105"/>
                <a:gd name="T6" fmla="*/ 60 w 76"/>
                <a:gd name="T7" fmla="*/ 101 h 105"/>
                <a:gd name="T8" fmla="*/ 43 w 76"/>
                <a:gd name="T9" fmla="*/ 101 h 105"/>
                <a:gd name="T10" fmla="*/ 24 w 76"/>
                <a:gd name="T11" fmla="*/ 88 h 105"/>
                <a:gd name="T12" fmla="*/ 8 w 76"/>
                <a:gd name="T13" fmla="*/ 66 h 105"/>
                <a:gd name="T14" fmla="*/ 1 w 76"/>
                <a:gd name="T15" fmla="*/ 39 h 105"/>
                <a:gd name="T16" fmla="*/ 3 w 76"/>
                <a:gd name="T17" fmla="*/ 16 h 105"/>
                <a:gd name="T18" fmla="*/ 14 w 76"/>
                <a:gd name="T19" fmla="*/ 3 h 105"/>
                <a:gd name="T20" fmla="*/ 32 w 76"/>
                <a:gd name="T21" fmla="*/ 3 h 105"/>
                <a:gd name="T22" fmla="*/ 51 w 76"/>
                <a:gd name="T23" fmla="*/ 16 h 105"/>
                <a:gd name="T24" fmla="*/ 66 w 76"/>
                <a:gd name="T25" fmla="*/ 3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105">
                  <a:moveTo>
                    <a:pt x="66" y="39"/>
                  </a:moveTo>
                  <a:cubicBezTo>
                    <a:pt x="71" y="48"/>
                    <a:pt x="73" y="56"/>
                    <a:pt x="74" y="65"/>
                  </a:cubicBezTo>
                  <a:cubicBezTo>
                    <a:pt x="75" y="74"/>
                    <a:pt x="74" y="81"/>
                    <a:pt x="72" y="88"/>
                  </a:cubicBezTo>
                  <a:cubicBezTo>
                    <a:pt x="70" y="95"/>
                    <a:pt x="66" y="99"/>
                    <a:pt x="60" y="101"/>
                  </a:cubicBezTo>
                  <a:cubicBezTo>
                    <a:pt x="54" y="103"/>
                    <a:pt x="49" y="104"/>
                    <a:pt x="43" y="101"/>
                  </a:cubicBezTo>
                  <a:cubicBezTo>
                    <a:pt x="37" y="98"/>
                    <a:pt x="30" y="95"/>
                    <a:pt x="24" y="88"/>
                  </a:cubicBezTo>
                  <a:cubicBezTo>
                    <a:pt x="18" y="81"/>
                    <a:pt x="13" y="75"/>
                    <a:pt x="8" y="66"/>
                  </a:cubicBezTo>
                  <a:cubicBezTo>
                    <a:pt x="3" y="57"/>
                    <a:pt x="2" y="48"/>
                    <a:pt x="1" y="39"/>
                  </a:cubicBezTo>
                  <a:cubicBezTo>
                    <a:pt x="0" y="30"/>
                    <a:pt x="1" y="23"/>
                    <a:pt x="3" y="16"/>
                  </a:cubicBezTo>
                  <a:cubicBezTo>
                    <a:pt x="6" y="10"/>
                    <a:pt x="9" y="5"/>
                    <a:pt x="14" y="3"/>
                  </a:cubicBezTo>
                  <a:cubicBezTo>
                    <a:pt x="20" y="0"/>
                    <a:pt x="25" y="0"/>
                    <a:pt x="32" y="3"/>
                  </a:cubicBezTo>
                  <a:cubicBezTo>
                    <a:pt x="38" y="6"/>
                    <a:pt x="45" y="9"/>
                    <a:pt x="51" y="16"/>
                  </a:cubicBezTo>
                  <a:cubicBezTo>
                    <a:pt x="57" y="23"/>
                    <a:pt x="62" y="29"/>
                    <a:pt x="66" y="39"/>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9" name="Freeform 64"/>
            <p:cNvSpPr>
              <a:spLocks noChangeArrowheads="1"/>
            </p:cNvSpPr>
            <p:nvPr/>
          </p:nvSpPr>
          <p:spPr bwMode="auto">
            <a:xfrm>
              <a:off x="5699125" y="2652713"/>
              <a:ext cx="279400" cy="103187"/>
            </a:xfrm>
            <a:custGeom>
              <a:avLst/>
              <a:gdLst>
                <a:gd name="T0" fmla="*/ 746 w 774"/>
                <a:gd name="T1" fmla="*/ 0 h 287"/>
                <a:gd name="T2" fmla="*/ 0 w 774"/>
                <a:gd name="T3" fmla="*/ 254 h 287"/>
                <a:gd name="T4" fmla="*/ 0 w 774"/>
                <a:gd name="T5" fmla="*/ 286 h 287"/>
                <a:gd name="T6" fmla="*/ 773 w 774"/>
                <a:gd name="T7" fmla="*/ 22 h 287"/>
                <a:gd name="T8" fmla="*/ 746 w 774"/>
                <a:gd name="T9" fmla="*/ 0 h 287"/>
              </a:gdLst>
              <a:ahLst/>
              <a:cxnLst>
                <a:cxn ang="0">
                  <a:pos x="T0" y="T1"/>
                </a:cxn>
                <a:cxn ang="0">
                  <a:pos x="T2" y="T3"/>
                </a:cxn>
                <a:cxn ang="0">
                  <a:pos x="T4" y="T5"/>
                </a:cxn>
                <a:cxn ang="0">
                  <a:pos x="T6" y="T7"/>
                </a:cxn>
                <a:cxn ang="0">
                  <a:pos x="T8" y="T9"/>
                </a:cxn>
              </a:cxnLst>
              <a:rect l="0" t="0" r="r" b="b"/>
              <a:pathLst>
                <a:path w="774" h="287">
                  <a:moveTo>
                    <a:pt x="746" y="0"/>
                  </a:moveTo>
                  <a:lnTo>
                    <a:pt x="0" y="254"/>
                  </a:lnTo>
                  <a:lnTo>
                    <a:pt x="0" y="286"/>
                  </a:lnTo>
                  <a:lnTo>
                    <a:pt x="773" y="22"/>
                  </a:lnTo>
                  <a:lnTo>
                    <a:pt x="746"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0" name="Freeform 65"/>
            <p:cNvSpPr>
              <a:spLocks noChangeArrowheads="1"/>
            </p:cNvSpPr>
            <p:nvPr/>
          </p:nvSpPr>
          <p:spPr bwMode="auto">
            <a:xfrm>
              <a:off x="5967413" y="2338388"/>
              <a:ext cx="9525" cy="323850"/>
            </a:xfrm>
            <a:custGeom>
              <a:avLst/>
              <a:gdLst>
                <a:gd name="T0" fmla="*/ 0 w 28"/>
                <a:gd name="T1" fmla="*/ 9 h 898"/>
                <a:gd name="T2" fmla="*/ 0 w 28"/>
                <a:gd name="T3" fmla="*/ 875 h 898"/>
                <a:gd name="T4" fmla="*/ 27 w 28"/>
                <a:gd name="T5" fmla="*/ 897 h 898"/>
                <a:gd name="T6" fmla="*/ 27 w 28"/>
                <a:gd name="T7" fmla="*/ 0 h 898"/>
                <a:gd name="T8" fmla="*/ 0 w 28"/>
                <a:gd name="T9" fmla="*/ 9 h 898"/>
              </a:gdLst>
              <a:ahLst/>
              <a:cxnLst>
                <a:cxn ang="0">
                  <a:pos x="T0" y="T1"/>
                </a:cxn>
                <a:cxn ang="0">
                  <a:pos x="T2" y="T3"/>
                </a:cxn>
                <a:cxn ang="0">
                  <a:pos x="T4" y="T5"/>
                </a:cxn>
                <a:cxn ang="0">
                  <a:pos x="T6" y="T7"/>
                </a:cxn>
                <a:cxn ang="0">
                  <a:pos x="T8" y="T9"/>
                </a:cxn>
              </a:cxnLst>
              <a:rect l="0" t="0" r="r" b="b"/>
              <a:pathLst>
                <a:path w="28" h="898">
                  <a:moveTo>
                    <a:pt x="0" y="9"/>
                  </a:moveTo>
                  <a:lnTo>
                    <a:pt x="0" y="875"/>
                  </a:lnTo>
                  <a:lnTo>
                    <a:pt x="27" y="897"/>
                  </a:lnTo>
                  <a:lnTo>
                    <a:pt x="27" y="0"/>
                  </a:lnTo>
                  <a:lnTo>
                    <a:pt x="0" y="9"/>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1" name="Freeform 66"/>
            <p:cNvSpPr>
              <a:spLocks noChangeArrowheads="1"/>
            </p:cNvSpPr>
            <p:nvPr/>
          </p:nvSpPr>
          <p:spPr bwMode="auto">
            <a:xfrm>
              <a:off x="5699125" y="2233613"/>
              <a:ext cx="279400" cy="165100"/>
            </a:xfrm>
            <a:custGeom>
              <a:avLst/>
              <a:gdLst>
                <a:gd name="T0" fmla="*/ 703 w 774"/>
                <a:gd name="T1" fmla="*/ 0 h 459"/>
                <a:gd name="T2" fmla="*/ 773 w 774"/>
                <a:gd name="T3" fmla="*/ 60 h 459"/>
                <a:gd name="T4" fmla="*/ 773 w 774"/>
                <a:gd name="T5" fmla="*/ 152 h 459"/>
                <a:gd name="T6" fmla="*/ 718 w 774"/>
                <a:gd name="T7" fmla="*/ 240 h 459"/>
                <a:gd name="T8" fmla="*/ 71 w 774"/>
                <a:gd name="T9" fmla="*/ 458 h 459"/>
                <a:gd name="T10" fmla="*/ 0 w 774"/>
                <a:gd name="T11" fmla="*/ 398 h 459"/>
                <a:gd name="T12" fmla="*/ 1 w 774"/>
                <a:gd name="T13" fmla="*/ 306 h 459"/>
                <a:gd name="T14" fmla="*/ 56 w 774"/>
                <a:gd name="T15" fmla="*/ 217 h 459"/>
                <a:gd name="T16" fmla="*/ 703 w 774"/>
                <a:gd name="T17"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4" h="459">
                  <a:moveTo>
                    <a:pt x="703" y="0"/>
                  </a:moveTo>
                  <a:lnTo>
                    <a:pt x="773" y="60"/>
                  </a:lnTo>
                  <a:lnTo>
                    <a:pt x="773" y="152"/>
                  </a:lnTo>
                  <a:lnTo>
                    <a:pt x="718" y="240"/>
                  </a:lnTo>
                  <a:lnTo>
                    <a:pt x="71" y="458"/>
                  </a:lnTo>
                  <a:lnTo>
                    <a:pt x="0" y="398"/>
                  </a:lnTo>
                  <a:lnTo>
                    <a:pt x="1" y="306"/>
                  </a:lnTo>
                  <a:lnTo>
                    <a:pt x="56" y="217"/>
                  </a:lnTo>
                  <a:lnTo>
                    <a:pt x="703"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2" name="Freeform 67"/>
            <p:cNvSpPr>
              <a:spLocks noChangeArrowheads="1"/>
            </p:cNvSpPr>
            <p:nvPr/>
          </p:nvSpPr>
          <p:spPr bwMode="auto">
            <a:xfrm>
              <a:off x="5718175" y="2338388"/>
              <a:ext cx="31750" cy="34925"/>
            </a:xfrm>
            <a:custGeom>
              <a:avLst/>
              <a:gdLst>
                <a:gd name="T0" fmla="*/ 78 w 87"/>
                <a:gd name="T1" fmla="*/ 69 h 99"/>
                <a:gd name="T2" fmla="*/ 60 w 87"/>
                <a:gd name="T3" fmla="*/ 88 h 99"/>
                <a:gd name="T4" fmla="*/ 39 w 87"/>
                <a:gd name="T5" fmla="*/ 97 h 99"/>
                <a:gd name="T6" fmla="*/ 18 w 87"/>
                <a:gd name="T7" fmla="*/ 93 h 99"/>
                <a:gd name="T8" fmla="*/ 4 w 87"/>
                <a:gd name="T9" fmla="*/ 77 h 99"/>
                <a:gd name="T10" fmla="*/ 1 w 87"/>
                <a:gd name="T11" fmla="*/ 54 h 99"/>
                <a:gd name="T12" fmla="*/ 9 w 87"/>
                <a:gd name="T13" fmla="*/ 29 h 99"/>
                <a:gd name="T14" fmla="*/ 26 w 87"/>
                <a:gd name="T15" fmla="*/ 10 h 99"/>
                <a:gd name="T16" fmla="*/ 48 w 87"/>
                <a:gd name="T17" fmla="*/ 1 h 99"/>
                <a:gd name="T18" fmla="*/ 68 w 87"/>
                <a:gd name="T19" fmla="*/ 5 h 99"/>
                <a:gd name="T20" fmla="*/ 82 w 87"/>
                <a:gd name="T21" fmla="*/ 21 h 99"/>
                <a:gd name="T22" fmla="*/ 86 w 87"/>
                <a:gd name="T23" fmla="*/ 44 h 99"/>
                <a:gd name="T24" fmla="*/ 78 w 87"/>
                <a:gd name="T25" fmla="*/ 6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99">
                  <a:moveTo>
                    <a:pt x="78" y="69"/>
                  </a:moveTo>
                  <a:cubicBezTo>
                    <a:pt x="73" y="77"/>
                    <a:pt x="67" y="83"/>
                    <a:pt x="60" y="88"/>
                  </a:cubicBezTo>
                  <a:cubicBezTo>
                    <a:pt x="53" y="93"/>
                    <a:pt x="46" y="96"/>
                    <a:pt x="39" y="97"/>
                  </a:cubicBezTo>
                  <a:cubicBezTo>
                    <a:pt x="32" y="98"/>
                    <a:pt x="24" y="96"/>
                    <a:pt x="18" y="93"/>
                  </a:cubicBezTo>
                  <a:cubicBezTo>
                    <a:pt x="12" y="90"/>
                    <a:pt x="7" y="84"/>
                    <a:pt x="4" y="77"/>
                  </a:cubicBezTo>
                  <a:cubicBezTo>
                    <a:pt x="1" y="70"/>
                    <a:pt x="0" y="63"/>
                    <a:pt x="1" y="54"/>
                  </a:cubicBezTo>
                  <a:cubicBezTo>
                    <a:pt x="2" y="45"/>
                    <a:pt x="4" y="37"/>
                    <a:pt x="9" y="29"/>
                  </a:cubicBezTo>
                  <a:cubicBezTo>
                    <a:pt x="14" y="21"/>
                    <a:pt x="19" y="15"/>
                    <a:pt x="26" y="10"/>
                  </a:cubicBezTo>
                  <a:cubicBezTo>
                    <a:pt x="33" y="5"/>
                    <a:pt x="40" y="2"/>
                    <a:pt x="48" y="1"/>
                  </a:cubicBezTo>
                  <a:cubicBezTo>
                    <a:pt x="56" y="0"/>
                    <a:pt x="62" y="2"/>
                    <a:pt x="68" y="5"/>
                  </a:cubicBezTo>
                  <a:cubicBezTo>
                    <a:pt x="74" y="8"/>
                    <a:pt x="79" y="14"/>
                    <a:pt x="82" y="21"/>
                  </a:cubicBezTo>
                  <a:cubicBezTo>
                    <a:pt x="85" y="28"/>
                    <a:pt x="86" y="36"/>
                    <a:pt x="86" y="44"/>
                  </a:cubicBezTo>
                  <a:cubicBezTo>
                    <a:pt x="85" y="53"/>
                    <a:pt x="82" y="61"/>
                    <a:pt x="78" y="69"/>
                  </a:cubicBez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3" name="Freeform 68"/>
            <p:cNvSpPr>
              <a:spLocks noChangeArrowheads="1"/>
            </p:cNvSpPr>
            <p:nvPr/>
          </p:nvSpPr>
          <p:spPr bwMode="auto">
            <a:xfrm>
              <a:off x="5722938" y="2344738"/>
              <a:ext cx="23812" cy="26987"/>
            </a:xfrm>
            <a:custGeom>
              <a:avLst/>
              <a:gdLst>
                <a:gd name="T0" fmla="*/ 58 w 66"/>
                <a:gd name="T1" fmla="*/ 51 h 73"/>
                <a:gd name="T2" fmla="*/ 45 w 66"/>
                <a:gd name="T3" fmla="*/ 66 h 73"/>
                <a:gd name="T4" fmla="*/ 29 w 66"/>
                <a:gd name="T5" fmla="*/ 72 h 73"/>
                <a:gd name="T6" fmla="*/ 13 w 66"/>
                <a:gd name="T7" fmla="*/ 69 h 73"/>
                <a:gd name="T8" fmla="*/ 3 w 66"/>
                <a:gd name="T9" fmla="*/ 58 h 73"/>
                <a:gd name="T10" fmla="*/ 0 w 66"/>
                <a:gd name="T11" fmla="*/ 40 h 73"/>
                <a:gd name="T12" fmla="*/ 6 w 66"/>
                <a:gd name="T13" fmla="*/ 22 h 73"/>
                <a:gd name="T14" fmla="*/ 19 w 66"/>
                <a:gd name="T15" fmla="*/ 7 h 73"/>
                <a:gd name="T16" fmla="*/ 36 w 66"/>
                <a:gd name="T17" fmla="*/ 0 h 73"/>
                <a:gd name="T18" fmla="*/ 51 w 66"/>
                <a:gd name="T19" fmla="*/ 3 h 73"/>
                <a:gd name="T20" fmla="*/ 62 w 66"/>
                <a:gd name="T21" fmla="*/ 15 h 73"/>
                <a:gd name="T22" fmla="*/ 64 w 66"/>
                <a:gd name="T23" fmla="*/ 33 h 73"/>
                <a:gd name="T24" fmla="*/ 58 w 66"/>
                <a:gd name="T25" fmla="*/ 5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3">
                  <a:moveTo>
                    <a:pt x="58" y="51"/>
                  </a:moveTo>
                  <a:cubicBezTo>
                    <a:pt x="55" y="57"/>
                    <a:pt x="51" y="62"/>
                    <a:pt x="45" y="66"/>
                  </a:cubicBezTo>
                  <a:cubicBezTo>
                    <a:pt x="39" y="70"/>
                    <a:pt x="35" y="72"/>
                    <a:pt x="29" y="72"/>
                  </a:cubicBezTo>
                  <a:cubicBezTo>
                    <a:pt x="23" y="72"/>
                    <a:pt x="18" y="72"/>
                    <a:pt x="13" y="69"/>
                  </a:cubicBezTo>
                  <a:cubicBezTo>
                    <a:pt x="8" y="66"/>
                    <a:pt x="5" y="63"/>
                    <a:pt x="3" y="58"/>
                  </a:cubicBezTo>
                  <a:cubicBezTo>
                    <a:pt x="1" y="53"/>
                    <a:pt x="0" y="47"/>
                    <a:pt x="0" y="40"/>
                  </a:cubicBezTo>
                  <a:cubicBezTo>
                    <a:pt x="1" y="33"/>
                    <a:pt x="3" y="28"/>
                    <a:pt x="6" y="22"/>
                  </a:cubicBezTo>
                  <a:cubicBezTo>
                    <a:pt x="9" y="16"/>
                    <a:pt x="14" y="11"/>
                    <a:pt x="19" y="7"/>
                  </a:cubicBezTo>
                  <a:cubicBezTo>
                    <a:pt x="24" y="3"/>
                    <a:pt x="30" y="1"/>
                    <a:pt x="36" y="0"/>
                  </a:cubicBezTo>
                  <a:cubicBezTo>
                    <a:pt x="42" y="0"/>
                    <a:pt x="46" y="1"/>
                    <a:pt x="51" y="3"/>
                  </a:cubicBezTo>
                  <a:cubicBezTo>
                    <a:pt x="56" y="6"/>
                    <a:pt x="59" y="10"/>
                    <a:pt x="62" y="15"/>
                  </a:cubicBezTo>
                  <a:cubicBezTo>
                    <a:pt x="65" y="20"/>
                    <a:pt x="65" y="26"/>
                    <a:pt x="64" y="33"/>
                  </a:cubicBezTo>
                  <a:cubicBezTo>
                    <a:pt x="63" y="39"/>
                    <a:pt x="62" y="45"/>
                    <a:pt x="58" y="51"/>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4" name="Freeform 69"/>
            <p:cNvSpPr>
              <a:spLocks noChangeArrowheads="1"/>
            </p:cNvSpPr>
            <p:nvPr/>
          </p:nvSpPr>
          <p:spPr bwMode="auto">
            <a:xfrm>
              <a:off x="5927725" y="2297113"/>
              <a:ext cx="11113" cy="12700"/>
            </a:xfrm>
            <a:custGeom>
              <a:avLst/>
              <a:gdLst>
                <a:gd name="T0" fmla="*/ 29 w 33"/>
                <a:gd name="T1" fmla="*/ 24 h 35"/>
                <a:gd name="T2" fmla="*/ 23 w 33"/>
                <a:gd name="T3" fmla="*/ 31 h 35"/>
                <a:gd name="T4" fmla="*/ 15 w 33"/>
                <a:gd name="T5" fmla="*/ 34 h 35"/>
                <a:gd name="T6" fmla="*/ 7 w 33"/>
                <a:gd name="T7" fmla="*/ 33 h 35"/>
                <a:gd name="T8" fmla="*/ 2 w 33"/>
                <a:gd name="T9" fmla="*/ 27 h 35"/>
                <a:gd name="T10" fmla="*/ 1 w 33"/>
                <a:gd name="T11" fmla="*/ 19 h 35"/>
                <a:gd name="T12" fmla="*/ 4 w 33"/>
                <a:gd name="T13" fmla="*/ 10 h 35"/>
                <a:gd name="T14" fmla="*/ 10 w 33"/>
                <a:gd name="T15" fmla="*/ 3 h 35"/>
                <a:gd name="T16" fmla="*/ 18 w 33"/>
                <a:gd name="T17" fmla="*/ 0 h 35"/>
                <a:gd name="T18" fmla="*/ 25 w 33"/>
                <a:gd name="T19" fmla="*/ 1 h 35"/>
                <a:gd name="T20" fmla="*/ 30 w 33"/>
                <a:gd name="T21" fmla="*/ 7 h 35"/>
                <a:gd name="T22" fmla="*/ 32 w 33"/>
                <a:gd name="T23" fmla="*/ 15 h 35"/>
                <a:gd name="T24" fmla="*/ 29 w 33"/>
                <a:gd name="T25"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5">
                  <a:moveTo>
                    <a:pt x="29" y="24"/>
                  </a:moveTo>
                  <a:cubicBezTo>
                    <a:pt x="27" y="27"/>
                    <a:pt x="25" y="29"/>
                    <a:pt x="23" y="31"/>
                  </a:cubicBezTo>
                  <a:cubicBezTo>
                    <a:pt x="21" y="33"/>
                    <a:pt x="18" y="34"/>
                    <a:pt x="15" y="34"/>
                  </a:cubicBezTo>
                  <a:cubicBezTo>
                    <a:pt x="12" y="34"/>
                    <a:pt x="10" y="34"/>
                    <a:pt x="7" y="33"/>
                  </a:cubicBezTo>
                  <a:cubicBezTo>
                    <a:pt x="4" y="32"/>
                    <a:pt x="4" y="30"/>
                    <a:pt x="2" y="27"/>
                  </a:cubicBezTo>
                  <a:cubicBezTo>
                    <a:pt x="0" y="24"/>
                    <a:pt x="1" y="22"/>
                    <a:pt x="1" y="19"/>
                  </a:cubicBezTo>
                  <a:cubicBezTo>
                    <a:pt x="2" y="16"/>
                    <a:pt x="3" y="13"/>
                    <a:pt x="4" y="10"/>
                  </a:cubicBezTo>
                  <a:cubicBezTo>
                    <a:pt x="5" y="7"/>
                    <a:pt x="8" y="5"/>
                    <a:pt x="10" y="3"/>
                  </a:cubicBezTo>
                  <a:cubicBezTo>
                    <a:pt x="12" y="1"/>
                    <a:pt x="15" y="0"/>
                    <a:pt x="18" y="0"/>
                  </a:cubicBezTo>
                  <a:cubicBezTo>
                    <a:pt x="21" y="0"/>
                    <a:pt x="23" y="0"/>
                    <a:pt x="25" y="1"/>
                  </a:cubicBezTo>
                  <a:cubicBezTo>
                    <a:pt x="28" y="3"/>
                    <a:pt x="29" y="5"/>
                    <a:pt x="30" y="7"/>
                  </a:cubicBezTo>
                  <a:cubicBezTo>
                    <a:pt x="31" y="9"/>
                    <a:pt x="32" y="12"/>
                    <a:pt x="32" y="15"/>
                  </a:cubicBezTo>
                  <a:cubicBezTo>
                    <a:pt x="31" y="19"/>
                    <a:pt x="30" y="21"/>
                    <a:pt x="29" y="24"/>
                  </a:cubicBezTo>
                </a:path>
              </a:pathLst>
            </a:custGeom>
            <a:solidFill>
              <a:srgbClr val="00C2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5" name="Freeform 70"/>
            <p:cNvSpPr>
              <a:spLocks noChangeArrowheads="1"/>
            </p:cNvSpPr>
            <p:nvPr/>
          </p:nvSpPr>
          <p:spPr bwMode="auto">
            <a:xfrm>
              <a:off x="5927725" y="2278063"/>
              <a:ext cx="11113" cy="12700"/>
            </a:xfrm>
            <a:custGeom>
              <a:avLst/>
              <a:gdLst>
                <a:gd name="T0" fmla="*/ 28 w 33"/>
                <a:gd name="T1" fmla="*/ 24 h 35"/>
                <a:gd name="T2" fmla="*/ 22 w 33"/>
                <a:gd name="T3" fmla="*/ 31 h 35"/>
                <a:gd name="T4" fmla="*/ 14 w 33"/>
                <a:gd name="T5" fmla="*/ 34 h 35"/>
                <a:gd name="T6" fmla="*/ 7 w 33"/>
                <a:gd name="T7" fmla="*/ 33 h 35"/>
                <a:gd name="T8" fmla="*/ 2 w 33"/>
                <a:gd name="T9" fmla="*/ 27 h 35"/>
                <a:gd name="T10" fmla="*/ 0 w 33"/>
                <a:gd name="T11" fmla="*/ 19 h 35"/>
                <a:gd name="T12" fmla="*/ 3 w 33"/>
                <a:gd name="T13" fmla="*/ 10 h 35"/>
                <a:gd name="T14" fmla="*/ 9 w 33"/>
                <a:gd name="T15" fmla="*/ 3 h 35"/>
                <a:gd name="T16" fmla="*/ 17 w 33"/>
                <a:gd name="T17" fmla="*/ 0 h 35"/>
                <a:gd name="T18" fmla="*/ 25 w 33"/>
                <a:gd name="T19" fmla="*/ 1 h 35"/>
                <a:gd name="T20" fmla="*/ 30 w 33"/>
                <a:gd name="T21" fmla="*/ 7 h 35"/>
                <a:gd name="T22" fmla="*/ 31 w 33"/>
                <a:gd name="T23" fmla="*/ 15 h 35"/>
                <a:gd name="T24" fmla="*/ 28 w 33"/>
                <a:gd name="T25"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5">
                  <a:moveTo>
                    <a:pt x="28" y="24"/>
                  </a:moveTo>
                  <a:cubicBezTo>
                    <a:pt x="26" y="27"/>
                    <a:pt x="24" y="29"/>
                    <a:pt x="22" y="31"/>
                  </a:cubicBezTo>
                  <a:cubicBezTo>
                    <a:pt x="20" y="33"/>
                    <a:pt x="17" y="34"/>
                    <a:pt x="14" y="34"/>
                  </a:cubicBezTo>
                  <a:cubicBezTo>
                    <a:pt x="11" y="34"/>
                    <a:pt x="9" y="34"/>
                    <a:pt x="7" y="33"/>
                  </a:cubicBezTo>
                  <a:cubicBezTo>
                    <a:pt x="5" y="32"/>
                    <a:pt x="3" y="30"/>
                    <a:pt x="2" y="27"/>
                  </a:cubicBezTo>
                  <a:cubicBezTo>
                    <a:pt x="1" y="24"/>
                    <a:pt x="0" y="22"/>
                    <a:pt x="0" y="19"/>
                  </a:cubicBezTo>
                  <a:cubicBezTo>
                    <a:pt x="1" y="16"/>
                    <a:pt x="2" y="13"/>
                    <a:pt x="3" y="10"/>
                  </a:cubicBezTo>
                  <a:cubicBezTo>
                    <a:pt x="4" y="7"/>
                    <a:pt x="7" y="5"/>
                    <a:pt x="9" y="3"/>
                  </a:cubicBezTo>
                  <a:cubicBezTo>
                    <a:pt x="11" y="1"/>
                    <a:pt x="14" y="0"/>
                    <a:pt x="17" y="0"/>
                  </a:cubicBezTo>
                  <a:cubicBezTo>
                    <a:pt x="20" y="0"/>
                    <a:pt x="22" y="0"/>
                    <a:pt x="25" y="1"/>
                  </a:cubicBezTo>
                  <a:cubicBezTo>
                    <a:pt x="27" y="3"/>
                    <a:pt x="28" y="5"/>
                    <a:pt x="30" y="7"/>
                  </a:cubicBezTo>
                  <a:cubicBezTo>
                    <a:pt x="32" y="9"/>
                    <a:pt x="31" y="12"/>
                    <a:pt x="31" y="15"/>
                  </a:cubicBezTo>
                  <a:cubicBezTo>
                    <a:pt x="30" y="19"/>
                    <a:pt x="29" y="21"/>
                    <a:pt x="28" y="24"/>
                  </a:cubicBezTo>
                </a:path>
              </a:pathLst>
            </a:custGeom>
            <a:solidFill>
              <a:srgbClr val="00C2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6" name="Freeform 71"/>
            <p:cNvSpPr>
              <a:spLocks noChangeArrowheads="1"/>
            </p:cNvSpPr>
            <p:nvPr/>
          </p:nvSpPr>
          <p:spPr bwMode="auto">
            <a:xfrm>
              <a:off x="5927725" y="2259013"/>
              <a:ext cx="11113" cy="12700"/>
            </a:xfrm>
            <a:custGeom>
              <a:avLst/>
              <a:gdLst>
                <a:gd name="T0" fmla="*/ 29 w 33"/>
                <a:gd name="T1" fmla="*/ 24 h 35"/>
                <a:gd name="T2" fmla="*/ 23 w 33"/>
                <a:gd name="T3" fmla="*/ 31 h 35"/>
                <a:gd name="T4" fmla="*/ 15 w 33"/>
                <a:gd name="T5" fmla="*/ 34 h 35"/>
                <a:gd name="T6" fmla="*/ 7 w 33"/>
                <a:gd name="T7" fmla="*/ 33 h 35"/>
                <a:gd name="T8" fmla="*/ 2 w 33"/>
                <a:gd name="T9" fmla="*/ 27 h 35"/>
                <a:gd name="T10" fmla="*/ 1 w 33"/>
                <a:gd name="T11" fmla="*/ 19 h 35"/>
                <a:gd name="T12" fmla="*/ 4 w 33"/>
                <a:gd name="T13" fmla="*/ 10 h 35"/>
                <a:gd name="T14" fmla="*/ 10 w 33"/>
                <a:gd name="T15" fmla="*/ 3 h 35"/>
                <a:gd name="T16" fmla="*/ 18 w 33"/>
                <a:gd name="T17" fmla="*/ 0 h 35"/>
                <a:gd name="T18" fmla="*/ 25 w 33"/>
                <a:gd name="T19" fmla="*/ 2 h 35"/>
                <a:gd name="T20" fmla="*/ 30 w 33"/>
                <a:gd name="T21" fmla="*/ 7 h 35"/>
                <a:gd name="T22" fmla="*/ 32 w 33"/>
                <a:gd name="T23" fmla="*/ 16 h 35"/>
                <a:gd name="T24" fmla="*/ 29 w 33"/>
                <a:gd name="T25"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5">
                  <a:moveTo>
                    <a:pt x="29" y="24"/>
                  </a:moveTo>
                  <a:cubicBezTo>
                    <a:pt x="27" y="27"/>
                    <a:pt x="25" y="29"/>
                    <a:pt x="23" y="31"/>
                  </a:cubicBezTo>
                  <a:cubicBezTo>
                    <a:pt x="21" y="33"/>
                    <a:pt x="18" y="34"/>
                    <a:pt x="15" y="34"/>
                  </a:cubicBezTo>
                  <a:cubicBezTo>
                    <a:pt x="12" y="34"/>
                    <a:pt x="10" y="34"/>
                    <a:pt x="7" y="33"/>
                  </a:cubicBezTo>
                  <a:cubicBezTo>
                    <a:pt x="4" y="32"/>
                    <a:pt x="4" y="30"/>
                    <a:pt x="2" y="27"/>
                  </a:cubicBezTo>
                  <a:cubicBezTo>
                    <a:pt x="0" y="24"/>
                    <a:pt x="1" y="22"/>
                    <a:pt x="1" y="19"/>
                  </a:cubicBezTo>
                  <a:cubicBezTo>
                    <a:pt x="2" y="16"/>
                    <a:pt x="3" y="13"/>
                    <a:pt x="4" y="10"/>
                  </a:cubicBezTo>
                  <a:cubicBezTo>
                    <a:pt x="5" y="7"/>
                    <a:pt x="8" y="5"/>
                    <a:pt x="10" y="3"/>
                  </a:cubicBezTo>
                  <a:cubicBezTo>
                    <a:pt x="12" y="1"/>
                    <a:pt x="15" y="1"/>
                    <a:pt x="18" y="0"/>
                  </a:cubicBezTo>
                  <a:cubicBezTo>
                    <a:pt x="21" y="0"/>
                    <a:pt x="23" y="0"/>
                    <a:pt x="25" y="2"/>
                  </a:cubicBezTo>
                  <a:cubicBezTo>
                    <a:pt x="28" y="3"/>
                    <a:pt x="29" y="5"/>
                    <a:pt x="30" y="7"/>
                  </a:cubicBezTo>
                  <a:cubicBezTo>
                    <a:pt x="31" y="9"/>
                    <a:pt x="32" y="12"/>
                    <a:pt x="32" y="16"/>
                  </a:cubicBezTo>
                  <a:cubicBezTo>
                    <a:pt x="31" y="19"/>
                    <a:pt x="30" y="22"/>
                    <a:pt x="29" y="24"/>
                  </a:cubicBezTo>
                </a:path>
              </a:pathLst>
            </a:custGeom>
            <a:solidFill>
              <a:srgbClr val="00C2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432" name="Group 431"/>
          <p:cNvGrpSpPr>
            <a:grpSpLocks noChangeAspect="1"/>
          </p:cNvGrpSpPr>
          <p:nvPr/>
        </p:nvGrpSpPr>
        <p:grpSpPr>
          <a:xfrm>
            <a:off x="3739366" y="3016581"/>
            <a:ext cx="1401322" cy="789282"/>
            <a:chOff x="4976813" y="3228975"/>
            <a:chExt cx="1606550" cy="904875"/>
          </a:xfrm>
        </p:grpSpPr>
        <p:sp>
          <p:nvSpPr>
            <p:cNvPr id="433" name="Freeform 12"/>
            <p:cNvSpPr>
              <a:spLocks noChangeArrowheads="1"/>
            </p:cNvSpPr>
            <p:nvPr/>
          </p:nvSpPr>
          <p:spPr bwMode="auto">
            <a:xfrm>
              <a:off x="5465763" y="3570288"/>
              <a:ext cx="1117600" cy="563562"/>
            </a:xfrm>
            <a:custGeom>
              <a:avLst/>
              <a:gdLst>
                <a:gd name="T0" fmla="*/ 0 w 3106"/>
                <a:gd name="T1" fmla="*/ 1565 h 1566"/>
                <a:gd name="T2" fmla="*/ 0 w 3106"/>
                <a:gd name="T3" fmla="*/ 1089 h 1566"/>
                <a:gd name="T4" fmla="*/ 3077 w 3106"/>
                <a:gd name="T5" fmla="*/ 0 h 1566"/>
                <a:gd name="T6" fmla="*/ 3105 w 3106"/>
                <a:gd name="T7" fmla="*/ 245 h 1566"/>
                <a:gd name="T8" fmla="*/ 3077 w 3106"/>
                <a:gd name="T9" fmla="*/ 475 h 1566"/>
                <a:gd name="T10" fmla="*/ 0 w 3106"/>
                <a:gd name="T11" fmla="*/ 1565 h 1566"/>
              </a:gdLst>
              <a:ahLst/>
              <a:cxnLst>
                <a:cxn ang="0">
                  <a:pos x="T0" y="T1"/>
                </a:cxn>
                <a:cxn ang="0">
                  <a:pos x="T2" y="T3"/>
                </a:cxn>
                <a:cxn ang="0">
                  <a:pos x="T4" y="T5"/>
                </a:cxn>
                <a:cxn ang="0">
                  <a:pos x="T6" y="T7"/>
                </a:cxn>
                <a:cxn ang="0">
                  <a:pos x="T8" y="T9"/>
                </a:cxn>
                <a:cxn ang="0">
                  <a:pos x="T10" y="T11"/>
                </a:cxn>
              </a:cxnLst>
              <a:rect l="0" t="0" r="r" b="b"/>
              <a:pathLst>
                <a:path w="3106" h="1566">
                  <a:moveTo>
                    <a:pt x="0" y="1565"/>
                  </a:moveTo>
                  <a:lnTo>
                    <a:pt x="0" y="1089"/>
                  </a:lnTo>
                  <a:lnTo>
                    <a:pt x="3077" y="0"/>
                  </a:lnTo>
                  <a:cubicBezTo>
                    <a:pt x="3077" y="0"/>
                    <a:pt x="3105" y="125"/>
                    <a:pt x="3105" y="245"/>
                  </a:cubicBezTo>
                  <a:cubicBezTo>
                    <a:pt x="3105" y="365"/>
                    <a:pt x="3077" y="475"/>
                    <a:pt x="3077" y="475"/>
                  </a:cubicBezTo>
                  <a:lnTo>
                    <a:pt x="0" y="156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4" name="Freeform 13"/>
            <p:cNvSpPr>
              <a:spLocks noChangeArrowheads="1"/>
            </p:cNvSpPr>
            <p:nvPr/>
          </p:nvSpPr>
          <p:spPr bwMode="auto">
            <a:xfrm>
              <a:off x="5497513" y="3592513"/>
              <a:ext cx="1060450" cy="515937"/>
            </a:xfrm>
            <a:custGeom>
              <a:avLst/>
              <a:gdLst>
                <a:gd name="T0" fmla="*/ 2931 w 2946"/>
                <a:gd name="T1" fmla="*/ 394 h 1432"/>
                <a:gd name="T2" fmla="*/ 2945 w 2946"/>
                <a:gd name="T3" fmla="*/ 200 h 1432"/>
                <a:gd name="T4" fmla="*/ 2931 w 2946"/>
                <a:gd name="T5" fmla="*/ 0 h 1432"/>
                <a:gd name="T6" fmla="*/ 0 w 2946"/>
                <a:gd name="T7" fmla="*/ 1037 h 1432"/>
                <a:gd name="T8" fmla="*/ 14 w 2946"/>
                <a:gd name="T9" fmla="*/ 1237 h 1432"/>
                <a:gd name="T10" fmla="*/ 0 w 2946"/>
                <a:gd name="T11" fmla="*/ 1431 h 1432"/>
                <a:gd name="T12" fmla="*/ 2931 w 2946"/>
                <a:gd name="T13" fmla="*/ 394 h 1432"/>
              </a:gdLst>
              <a:ahLst/>
              <a:cxnLst>
                <a:cxn ang="0">
                  <a:pos x="T0" y="T1"/>
                </a:cxn>
                <a:cxn ang="0">
                  <a:pos x="T2" y="T3"/>
                </a:cxn>
                <a:cxn ang="0">
                  <a:pos x="T4" y="T5"/>
                </a:cxn>
                <a:cxn ang="0">
                  <a:pos x="T6" y="T7"/>
                </a:cxn>
                <a:cxn ang="0">
                  <a:pos x="T8" y="T9"/>
                </a:cxn>
                <a:cxn ang="0">
                  <a:pos x="T10" y="T11"/>
                </a:cxn>
                <a:cxn ang="0">
                  <a:pos x="T12" y="T13"/>
                </a:cxn>
              </a:cxnLst>
              <a:rect l="0" t="0" r="r" b="b"/>
              <a:pathLst>
                <a:path w="2946" h="1432">
                  <a:moveTo>
                    <a:pt x="2931" y="394"/>
                  </a:moveTo>
                  <a:cubicBezTo>
                    <a:pt x="2931" y="394"/>
                    <a:pt x="2945" y="314"/>
                    <a:pt x="2945" y="200"/>
                  </a:cubicBezTo>
                  <a:cubicBezTo>
                    <a:pt x="2945" y="86"/>
                    <a:pt x="2931" y="0"/>
                    <a:pt x="2931" y="0"/>
                  </a:cubicBezTo>
                  <a:lnTo>
                    <a:pt x="0" y="1037"/>
                  </a:lnTo>
                  <a:cubicBezTo>
                    <a:pt x="0" y="1037"/>
                    <a:pt x="14" y="1123"/>
                    <a:pt x="14" y="1237"/>
                  </a:cubicBezTo>
                  <a:cubicBezTo>
                    <a:pt x="14" y="1351"/>
                    <a:pt x="0" y="1431"/>
                    <a:pt x="0" y="1431"/>
                  </a:cubicBezTo>
                  <a:lnTo>
                    <a:pt x="2931" y="394"/>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5" name="Freeform 14"/>
            <p:cNvSpPr>
              <a:spLocks noChangeArrowheads="1"/>
            </p:cNvSpPr>
            <p:nvPr/>
          </p:nvSpPr>
          <p:spPr bwMode="auto">
            <a:xfrm>
              <a:off x="4976813" y="3228975"/>
              <a:ext cx="1597025" cy="733425"/>
            </a:xfrm>
            <a:custGeom>
              <a:avLst/>
              <a:gdLst>
                <a:gd name="T0" fmla="*/ 4434 w 4435"/>
                <a:gd name="T1" fmla="*/ 948 h 2038"/>
                <a:gd name="T2" fmla="*/ 1357 w 4435"/>
                <a:gd name="T3" fmla="*/ 2037 h 2038"/>
                <a:gd name="T4" fmla="*/ 0 w 4435"/>
                <a:gd name="T5" fmla="*/ 1034 h 2038"/>
                <a:gd name="T6" fmla="*/ 3061 w 4435"/>
                <a:gd name="T7" fmla="*/ 0 h 2038"/>
                <a:gd name="T8" fmla="*/ 4434 w 4435"/>
                <a:gd name="T9" fmla="*/ 948 h 2038"/>
              </a:gdLst>
              <a:ahLst/>
              <a:cxnLst>
                <a:cxn ang="0">
                  <a:pos x="T0" y="T1"/>
                </a:cxn>
                <a:cxn ang="0">
                  <a:pos x="T2" y="T3"/>
                </a:cxn>
                <a:cxn ang="0">
                  <a:pos x="T4" y="T5"/>
                </a:cxn>
                <a:cxn ang="0">
                  <a:pos x="T6" y="T7"/>
                </a:cxn>
                <a:cxn ang="0">
                  <a:pos x="T8" y="T9"/>
                </a:cxn>
              </a:cxnLst>
              <a:rect l="0" t="0" r="r" b="b"/>
              <a:pathLst>
                <a:path w="4435" h="2038">
                  <a:moveTo>
                    <a:pt x="4434" y="948"/>
                  </a:moveTo>
                  <a:lnTo>
                    <a:pt x="1357" y="2037"/>
                  </a:lnTo>
                  <a:lnTo>
                    <a:pt x="0" y="1034"/>
                  </a:lnTo>
                  <a:lnTo>
                    <a:pt x="3061" y="0"/>
                  </a:lnTo>
                  <a:lnTo>
                    <a:pt x="4434" y="948"/>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6" name="Freeform 15"/>
            <p:cNvSpPr>
              <a:spLocks noChangeArrowheads="1"/>
            </p:cNvSpPr>
            <p:nvPr/>
          </p:nvSpPr>
          <p:spPr bwMode="auto">
            <a:xfrm>
              <a:off x="5549900" y="3960813"/>
              <a:ext cx="33338" cy="34925"/>
            </a:xfrm>
            <a:custGeom>
              <a:avLst/>
              <a:gdLst>
                <a:gd name="T0" fmla="*/ 68 w 91"/>
                <a:gd name="T1" fmla="*/ 0 h 95"/>
                <a:gd name="T2" fmla="*/ 23 w 91"/>
                <a:gd name="T3" fmla="*/ 16 h 95"/>
                <a:gd name="T4" fmla="*/ 0 w 91"/>
                <a:gd name="T5" fmla="*/ 63 h 95"/>
                <a:gd name="T6" fmla="*/ 23 w 91"/>
                <a:gd name="T7" fmla="*/ 94 h 95"/>
                <a:gd name="T8" fmla="*/ 68 w 91"/>
                <a:gd name="T9" fmla="*/ 79 h 95"/>
                <a:gd name="T10" fmla="*/ 90 w 91"/>
                <a:gd name="T11" fmla="*/ 32 h 95"/>
                <a:gd name="T12" fmla="*/ 68 w 91"/>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91" h="95">
                  <a:moveTo>
                    <a:pt x="68" y="0"/>
                  </a:moveTo>
                  <a:lnTo>
                    <a:pt x="23" y="16"/>
                  </a:lnTo>
                  <a:lnTo>
                    <a:pt x="0" y="63"/>
                  </a:lnTo>
                  <a:lnTo>
                    <a:pt x="23" y="94"/>
                  </a:lnTo>
                  <a:lnTo>
                    <a:pt x="68" y="79"/>
                  </a:lnTo>
                  <a:lnTo>
                    <a:pt x="90" y="32"/>
                  </a:lnTo>
                  <a:lnTo>
                    <a:pt x="68" y="0"/>
                  </a:lnTo>
                </a:path>
              </a:pathLst>
            </a:custGeom>
            <a:solidFill>
              <a:srgbClr val="50DE4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7" name="Freeform 16"/>
            <p:cNvSpPr>
              <a:spLocks noChangeArrowheads="1"/>
            </p:cNvSpPr>
            <p:nvPr/>
          </p:nvSpPr>
          <p:spPr bwMode="auto">
            <a:xfrm>
              <a:off x="4976813" y="3600450"/>
              <a:ext cx="488950" cy="533400"/>
            </a:xfrm>
            <a:custGeom>
              <a:avLst/>
              <a:gdLst>
                <a:gd name="T0" fmla="*/ 1357 w 1358"/>
                <a:gd name="T1" fmla="*/ 1479 h 1480"/>
                <a:gd name="T2" fmla="*/ 0 w 1358"/>
                <a:gd name="T3" fmla="*/ 476 h 1480"/>
                <a:gd name="T4" fmla="*/ 0 w 1358"/>
                <a:gd name="T5" fmla="*/ 0 h 1480"/>
                <a:gd name="T6" fmla="*/ 1357 w 1358"/>
                <a:gd name="T7" fmla="*/ 1003 h 1480"/>
                <a:gd name="T8" fmla="*/ 1357 w 1358"/>
                <a:gd name="T9" fmla="*/ 1479 h 1480"/>
              </a:gdLst>
              <a:ahLst/>
              <a:cxnLst>
                <a:cxn ang="0">
                  <a:pos x="T0" y="T1"/>
                </a:cxn>
                <a:cxn ang="0">
                  <a:pos x="T2" y="T3"/>
                </a:cxn>
                <a:cxn ang="0">
                  <a:pos x="T4" y="T5"/>
                </a:cxn>
                <a:cxn ang="0">
                  <a:pos x="T6" y="T7"/>
                </a:cxn>
                <a:cxn ang="0">
                  <a:pos x="T8" y="T9"/>
                </a:cxn>
              </a:cxnLst>
              <a:rect l="0" t="0" r="r" b="b"/>
              <a:pathLst>
                <a:path w="1358" h="1480">
                  <a:moveTo>
                    <a:pt x="1357" y="1479"/>
                  </a:moveTo>
                  <a:lnTo>
                    <a:pt x="0" y="476"/>
                  </a:lnTo>
                  <a:lnTo>
                    <a:pt x="0" y="0"/>
                  </a:lnTo>
                  <a:lnTo>
                    <a:pt x="1357" y="1003"/>
                  </a:lnTo>
                  <a:lnTo>
                    <a:pt x="1357" y="1479"/>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8" name="Freeform 17"/>
            <p:cNvSpPr>
              <a:spLocks noChangeArrowheads="1"/>
            </p:cNvSpPr>
            <p:nvPr/>
          </p:nvSpPr>
          <p:spPr bwMode="auto">
            <a:xfrm>
              <a:off x="5497513" y="3729038"/>
              <a:ext cx="1055687" cy="379412"/>
            </a:xfrm>
            <a:custGeom>
              <a:avLst/>
              <a:gdLst>
                <a:gd name="T0" fmla="*/ 2903 w 2932"/>
                <a:gd name="T1" fmla="*/ 0 h 1055"/>
                <a:gd name="T2" fmla="*/ 4 w 2932"/>
                <a:gd name="T3" fmla="*/ 1025 h 1055"/>
                <a:gd name="T4" fmla="*/ 0 w 2932"/>
                <a:gd name="T5" fmla="*/ 1054 h 1055"/>
                <a:gd name="T6" fmla="*/ 2931 w 2932"/>
                <a:gd name="T7" fmla="*/ 17 h 1055"/>
                <a:gd name="T8" fmla="*/ 2903 w 2932"/>
                <a:gd name="T9" fmla="*/ 0 h 1055"/>
              </a:gdLst>
              <a:ahLst/>
              <a:cxnLst>
                <a:cxn ang="0">
                  <a:pos x="T0" y="T1"/>
                </a:cxn>
                <a:cxn ang="0">
                  <a:pos x="T2" y="T3"/>
                </a:cxn>
                <a:cxn ang="0">
                  <a:pos x="T4" y="T5"/>
                </a:cxn>
                <a:cxn ang="0">
                  <a:pos x="T6" y="T7"/>
                </a:cxn>
                <a:cxn ang="0">
                  <a:pos x="T8" y="T9"/>
                </a:cxn>
              </a:cxnLst>
              <a:rect l="0" t="0" r="r" b="b"/>
              <a:pathLst>
                <a:path w="2932" h="1055">
                  <a:moveTo>
                    <a:pt x="2903" y="0"/>
                  </a:moveTo>
                  <a:lnTo>
                    <a:pt x="4" y="1025"/>
                  </a:lnTo>
                  <a:cubicBezTo>
                    <a:pt x="1" y="1044"/>
                    <a:pt x="0" y="1054"/>
                    <a:pt x="0" y="1054"/>
                  </a:cubicBezTo>
                  <a:lnTo>
                    <a:pt x="2931" y="17"/>
                  </a:lnTo>
                  <a:lnTo>
                    <a:pt x="2903"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9" name="Freeform 18"/>
            <p:cNvSpPr>
              <a:spLocks noChangeArrowheads="1"/>
            </p:cNvSpPr>
            <p:nvPr/>
          </p:nvSpPr>
          <p:spPr bwMode="auto">
            <a:xfrm>
              <a:off x="5497513" y="3598863"/>
              <a:ext cx="1049337" cy="500062"/>
            </a:xfrm>
            <a:custGeom>
              <a:avLst/>
              <a:gdLst>
                <a:gd name="T0" fmla="*/ 323 w 2915"/>
                <a:gd name="T1" fmla="*/ 1270 h 1390"/>
                <a:gd name="T2" fmla="*/ 782 w 2915"/>
                <a:gd name="T3" fmla="*/ 1106 h 1390"/>
                <a:gd name="T4" fmla="*/ 1211 w 2915"/>
                <a:gd name="T5" fmla="*/ 918 h 1390"/>
                <a:gd name="T6" fmla="*/ 1597 w 2915"/>
                <a:gd name="T7" fmla="*/ 820 h 1390"/>
                <a:gd name="T8" fmla="*/ 2239 w 2915"/>
                <a:gd name="T9" fmla="*/ 593 h 1390"/>
                <a:gd name="T10" fmla="*/ 2849 w 2915"/>
                <a:gd name="T11" fmla="*/ 341 h 1390"/>
                <a:gd name="T12" fmla="*/ 2914 w 2915"/>
                <a:gd name="T13" fmla="*/ 131 h 1390"/>
                <a:gd name="T14" fmla="*/ 2693 w 2915"/>
                <a:gd name="T15" fmla="*/ 66 h 1390"/>
                <a:gd name="T16" fmla="*/ 2234 w 2915"/>
                <a:gd name="T17" fmla="*/ 228 h 1390"/>
                <a:gd name="T18" fmla="*/ 1666 w 2915"/>
                <a:gd name="T19" fmla="*/ 465 h 1390"/>
                <a:gd name="T20" fmla="*/ 1056 w 2915"/>
                <a:gd name="T21" fmla="*/ 645 h 1390"/>
                <a:gd name="T22" fmla="*/ 394 w 2915"/>
                <a:gd name="T23" fmla="*/ 914 h 1390"/>
                <a:gd name="T24" fmla="*/ 30 w 2915"/>
                <a:gd name="T25" fmla="*/ 1146 h 1390"/>
                <a:gd name="T26" fmla="*/ 2863 w 2915"/>
                <a:gd name="T27" fmla="*/ 45 h 1390"/>
                <a:gd name="T28" fmla="*/ 2849 w 2915"/>
                <a:gd name="T29" fmla="*/ 236 h 1390"/>
                <a:gd name="T30" fmla="*/ 2698 w 2915"/>
                <a:gd name="T31" fmla="*/ 266 h 1390"/>
                <a:gd name="T32" fmla="*/ 2714 w 2915"/>
                <a:gd name="T33" fmla="*/ 336 h 1390"/>
                <a:gd name="T34" fmla="*/ 2602 w 2915"/>
                <a:gd name="T35" fmla="*/ 256 h 1390"/>
                <a:gd name="T36" fmla="*/ 2532 w 2915"/>
                <a:gd name="T37" fmla="*/ 265 h 1390"/>
                <a:gd name="T38" fmla="*/ 2576 w 2915"/>
                <a:gd name="T39" fmla="*/ 460 h 1390"/>
                <a:gd name="T40" fmla="*/ 2507 w 2915"/>
                <a:gd name="T41" fmla="*/ 289 h 1390"/>
                <a:gd name="T42" fmla="*/ 2238 w 2915"/>
                <a:gd name="T43" fmla="*/ 489 h 1390"/>
                <a:gd name="T44" fmla="*/ 2416 w 2915"/>
                <a:gd name="T45" fmla="*/ 269 h 1390"/>
                <a:gd name="T46" fmla="*/ 2351 w 2915"/>
                <a:gd name="T47" fmla="*/ 464 h 1390"/>
                <a:gd name="T48" fmla="*/ 2260 w 2915"/>
                <a:gd name="T49" fmla="*/ 234 h 1390"/>
                <a:gd name="T50" fmla="*/ 1939 w 2915"/>
                <a:gd name="T51" fmla="*/ 632 h 1390"/>
                <a:gd name="T52" fmla="*/ 2169 w 2915"/>
                <a:gd name="T53" fmla="*/ 499 h 1390"/>
                <a:gd name="T54" fmla="*/ 2121 w 2915"/>
                <a:gd name="T55" fmla="*/ 358 h 1390"/>
                <a:gd name="T56" fmla="*/ 2121 w 2915"/>
                <a:gd name="T57" fmla="*/ 568 h 1390"/>
                <a:gd name="T58" fmla="*/ 2030 w 2915"/>
                <a:gd name="T59" fmla="*/ 472 h 1390"/>
                <a:gd name="T60" fmla="*/ 1896 w 2915"/>
                <a:gd name="T61" fmla="*/ 542 h 1390"/>
                <a:gd name="T62" fmla="*/ 1805 w 2915"/>
                <a:gd name="T63" fmla="*/ 446 h 1390"/>
                <a:gd name="T64" fmla="*/ 1783 w 2915"/>
                <a:gd name="T65" fmla="*/ 597 h 1390"/>
                <a:gd name="T66" fmla="*/ 1779 w 2915"/>
                <a:gd name="T67" fmla="*/ 546 h 1390"/>
                <a:gd name="T68" fmla="*/ 1666 w 2915"/>
                <a:gd name="T69" fmla="*/ 570 h 1390"/>
                <a:gd name="T70" fmla="*/ 1688 w 2915"/>
                <a:gd name="T71" fmla="*/ 735 h 1390"/>
                <a:gd name="T72" fmla="*/ 1510 w 2915"/>
                <a:gd name="T73" fmla="*/ 640 h 1390"/>
                <a:gd name="T74" fmla="*/ 1484 w 2915"/>
                <a:gd name="T75" fmla="*/ 559 h 1390"/>
                <a:gd name="T76" fmla="*/ 1424 w 2915"/>
                <a:gd name="T77" fmla="*/ 714 h 1390"/>
                <a:gd name="T78" fmla="*/ 1328 w 2915"/>
                <a:gd name="T79" fmla="*/ 599 h 1390"/>
                <a:gd name="T80" fmla="*/ 1328 w 2915"/>
                <a:gd name="T81" fmla="*/ 809 h 1390"/>
                <a:gd name="T82" fmla="*/ 1302 w 2915"/>
                <a:gd name="T83" fmla="*/ 804 h 1390"/>
                <a:gd name="T84" fmla="*/ 1233 w 2915"/>
                <a:gd name="T85" fmla="*/ 633 h 1390"/>
                <a:gd name="T86" fmla="*/ 1233 w 2915"/>
                <a:gd name="T87" fmla="*/ 843 h 1390"/>
                <a:gd name="T88" fmla="*/ 1120 w 2915"/>
                <a:gd name="T89" fmla="*/ 792 h 1390"/>
                <a:gd name="T90" fmla="*/ 1029 w 2915"/>
                <a:gd name="T91" fmla="*/ 667 h 1390"/>
                <a:gd name="T92" fmla="*/ 986 w 2915"/>
                <a:gd name="T93" fmla="*/ 892 h 1390"/>
                <a:gd name="T94" fmla="*/ 895 w 2915"/>
                <a:gd name="T95" fmla="*/ 767 h 1390"/>
                <a:gd name="T96" fmla="*/ 895 w 2915"/>
                <a:gd name="T97" fmla="*/ 976 h 1390"/>
                <a:gd name="T98" fmla="*/ 782 w 2915"/>
                <a:gd name="T99" fmla="*/ 897 h 1390"/>
                <a:gd name="T100" fmla="*/ 713 w 2915"/>
                <a:gd name="T101" fmla="*/ 906 h 1390"/>
                <a:gd name="T102" fmla="*/ 713 w 2915"/>
                <a:gd name="T103" fmla="*/ 1115 h 1390"/>
                <a:gd name="T104" fmla="*/ 665 w 2915"/>
                <a:gd name="T105" fmla="*/ 974 h 1390"/>
                <a:gd name="T106" fmla="*/ 588 w 2915"/>
                <a:gd name="T107" fmla="*/ 926 h 1390"/>
                <a:gd name="T108" fmla="*/ 596 w 2915"/>
                <a:gd name="T109" fmla="*/ 1119 h 1390"/>
                <a:gd name="T110" fmla="*/ 505 w 2915"/>
                <a:gd name="T111" fmla="*/ 889 h 1390"/>
                <a:gd name="T112" fmla="*/ 483 w 2915"/>
                <a:gd name="T113" fmla="*/ 1068 h 1390"/>
                <a:gd name="T114" fmla="*/ 350 w 2915"/>
                <a:gd name="T115" fmla="*/ 1063 h 1390"/>
                <a:gd name="T116" fmla="*/ 302 w 2915"/>
                <a:gd name="T117" fmla="*/ 1102 h 1390"/>
                <a:gd name="T118" fmla="*/ 259 w 2915"/>
                <a:gd name="T119" fmla="*/ 938 h 1390"/>
                <a:gd name="T120" fmla="*/ 146 w 2915"/>
                <a:gd name="T121" fmla="*/ 1172 h 1390"/>
                <a:gd name="T122" fmla="*/ 55 w 2915"/>
                <a:gd name="T123" fmla="*/ 1047 h 1390"/>
                <a:gd name="T124" fmla="*/ 77 w 2915"/>
                <a:gd name="T125" fmla="*/ 1287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5" h="1390">
                  <a:moveTo>
                    <a:pt x="3" y="1366"/>
                  </a:moveTo>
                  <a:cubicBezTo>
                    <a:pt x="2" y="1378"/>
                    <a:pt x="0" y="1389"/>
                    <a:pt x="1" y="1384"/>
                  </a:cubicBezTo>
                  <a:lnTo>
                    <a:pt x="57" y="1365"/>
                  </a:lnTo>
                  <a:lnTo>
                    <a:pt x="55" y="1362"/>
                  </a:lnTo>
                  <a:cubicBezTo>
                    <a:pt x="63" y="1347"/>
                    <a:pt x="70" y="1332"/>
                    <a:pt x="77" y="1317"/>
                  </a:cubicBezTo>
                  <a:lnTo>
                    <a:pt x="120" y="1301"/>
                  </a:lnTo>
                  <a:lnTo>
                    <a:pt x="142" y="1331"/>
                  </a:lnTo>
                  <a:lnTo>
                    <a:pt x="141" y="1335"/>
                  </a:lnTo>
                  <a:lnTo>
                    <a:pt x="239" y="1300"/>
                  </a:lnTo>
                  <a:lnTo>
                    <a:pt x="237" y="1298"/>
                  </a:lnTo>
                  <a:cubicBezTo>
                    <a:pt x="244" y="1283"/>
                    <a:pt x="252" y="1268"/>
                    <a:pt x="259" y="1253"/>
                  </a:cubicBezTo>
                  <a:lnTo>
                    <a:pt x="302" y="1237"/>
                  </a:lnTo>
                  <a:lnTo>
                    <a:pt x="324" y="1267"/>
                  </a:lnTo>
                  <a:lnTo>
                    <a:pt x="323" y="1270"/>
                  </a:lnTo>
                  <a:lnTo>
                    <a:pt x="421" y="1236"/>
                  </a:lnTo>
                  <a:lnTo>
                    <a:pt x="419" y="1234"/>
                  </a:lnTo>
                  <a:cubicBezTo>
                    <a:pt x="427" y="1219"/>
                    <a:pt x="434" y="1204"/>
                    <a:pt x="441" y="1189"/>
                  </a:cubicBezTo>
                  <a:lnTo>
                    <a:pt x="483" y="1173"/>
                  </a:lnTo>
                  <a:lnTo>
                    <a:pt x="505" y="1203"/>
                  </a:lnTo>
                  <a:lnTo>
                    <a:pt x="504" y="1206"/>
                  </a:lnTo>
                  <a:lnTo>
                    <a:pt x="601" y="1172"/>
                  </a:lnTo>
                  <a:lnTo>
                    <a:pt x="600" y="1170"/>
                  </a:lnTo>
                  <a:cubicBezTo>
                    <a:pt x="607" y="1155"/>
                    <a:pt x="615" y="1140"/>
                    <a:pt x="622" y="1124"/>
                  </a:cubicBezTo>
                  <a:lnTo>
                    <a:pt x="665" y="1109"/>
                  </a:lnTo>
                  <a:lnTo>
                    <a:pt x="687" y="1139"/>
                  </a:lnTo>
                  <a:lnTo>
                    <a:pt x="686" y="1142"/>
                  </a:lnTo>
                  <a:lnTo>
                    <a:pt x="783" y="1107"/>
                  </a:lnTo>
                  <a:lnTo>
                    <a:pt x="782" y="1106"/>
                  </a:lnTo>
                  <a:cubicBezTo>
                    <a:pt x="789" y="1091"/>
                    <a:pt x="797" y="1075"/>
                    <a:pt x="804" y="1060"/>
                  </a:cubicBezTo>
                  <a:lnTo>
                    <a:pt x="847" y="1045"/>
                  </a:lnTo>
                  <a:lnTo>
                    <a:pt x="869" y="1075"/>
                  </a:lnTo>
                  <a:lnTo>
                    <a:pt x="868" y="1077"/>
                  </a:lnTo>
                  <a:lnTo>
                    <a:pt x="965" y="1043"/>
                  </a:lnTo>
                  <a:lnTo>
                    <a:pt x="964" y="1042"/>
                  </a:lnTo>
                  <a:cubicBezTo>
                    <a:pt x="971" y="1026"/>
                    <a:pt x="979" y="1011"/>
                    <a:pt x="986" y="996"/>
                  </a:cubicBezTo>
                  <a:lnTo>
                    <a:pt x="1029" y="981"/>
                  </a:lnTo>
                  <a:lnTo>
                    <a:pt x="1051" y="1011"/>
                  </a:lnTo>
                  <a:lnTo>
                    <a:pt x="1050" y="1013"/>
                  </a:lnTo>
                  <a:lnTo>
                    <a:pt x="1147" y="978"/>
                  </a:lnTo>
                  <a:lnTo>
                    <a:pt x="1146" y="978"/>
                  </a:lnTo>
                  <a:cubicBezTo>
                    <a:pt x="1153" y="963"/>
                    <a:pt x="1161" y="947"/>
                    <a:pt x="1168" y="933"/>
                  </a:cubicBezTo>
                  <a:lnTo>
                    <a:pt x="1211" y="918"/>
                  </a:lnTo>
                  <a:cubicBezTo>
                    <a:pt x="1219" y="928"/>
                    <a:pt x="1226" y="938"/>
                    <a:pt x="1233" y="947"/>
                  </a:cubicBezTo>
                  <a:lnTo>
                    <a:pt x="1233" y="948"/>
                  </a:lnTo>
                  <a:lnTo>
                    <a:pt x="1328" y="915"/>
                  </a:lnTo>
                  <a:lnTo>
                    <a:pt x="1328" y="915"/>
                  </a:lnTo>
                  <a:cubicBezTo>
                    <a:pt x="1335" y="899"/>
                    <a:pt x="1343" y="884"/>
                    <a:pt x="1350" y="869"/>
                  </a:cubicBezTo>
                  <a:lnTo>
                    <a:pt x="1393" y="854"/>
                  </a:lnTo>
                  <a:cubicBezTo>
                    <a:pt x="1401" y="864"/>
                    <a:pt x="1408" y="874"/>
                    <a:pt x="1415" y="884"/>
                  </a:cubicBezTo>
                  <a:lnTo>
                    <a:pt x="1415" y="885"/>
                  </a:lnTo>
                  <a:lnTo>
                    <a:pt x="1510" y="851"/>
                  </a:lnTo>
                  <a:lnTo>
                    <a:pt x="1510" y="850"/>
                  </a:lnTo>
                  <a:cubicBezTo>
                    <a:pt x="1517" y="835"/>
                    <a:pt x="1525" y="820"/>
                    <a:pt x="1532" y="805"/>
                  </a:cubicBezTo>
                  <a:lnTo>
                    <a:pt x="1575" y="790"/>
                  </a:lnTo>
                  <a:cubicBezTo>
                    <a:pt x="1583" y="800"/>
                    <a:pt x="1590" y="810"/>
                    <a:pt x="1597" y="820"/>
                  </a:cubicBezTo>
                  <a:lnTo>
                    <a:pt x="1597" y="820"/>
                  </a:lnTo>
                  <a:lnTo>
                    <a:pt x="1692" y="786"/>
                  </a:lnTo>
                  <a:lnTo>
                    <a:pt x="1692" y="786"/>
                  </a:lnTo>
                  <a:cubicBezTo>
                    <a:pt x="1699" y="771"/>
                    <a:pt x="1707" y="756"/>
                    <a:pt x="1714" y="741"/>
                  </a:cubicBezTo>
                  <a:lnTo>
                    <a:pt x="1757" y="726"/>
                  </a:lnTo>
                  <a:cubicBezTo>
                    <a:pt x="1765" y="736"/>
                    <a:pt x="1772" y="746"/>
                    <a:pt x="1779" y="756"/>
                  </a:cubicBezTo>
                  <a:lnTo>
                    <a:pt x="1874" y="722"/>
                  </a:lnTo>
                  <a:cubicBezTo>
                    <a:pt x="1881" y="707"/>
                    <a:pt x="1889" y="692"/>
                    <a:pt x="1896" y="677"/>
                  </a:cubicBezTo>
                  <a:lnTo>
                    <a:pt x="1939" y="662"/>
                  </a:lnTo>
                  <a:cubicBezTo>
                    <a:pt x="1947" y="671"/>
                    <a:pt x="1954" y="681"/>
                    <a:pt x="1961" y="691"/>
                  </a:cubicBezTo>
                  <a:lnTo>
                    <a:pt x="2056" y="657"/>
                  </a:lnTo>
                  <a:cubicBezTo>
                    <a:pt x="2064" y="643"/>
                    <a:pt x="2071" y="628"/>
                    <a:pt x="2078" y="613"/>
                  </a:cubicBezTo>
                  <a:lnTo>
                    <a:pt x="2121" y="598"/>
                  </a:lnTo>
                  <a:cubicBezTo>
                    <a:pt x="2128" y="607"/>
                    <a:pt x="2135" y="617"/>
                    <a:pt x="2143" y="627"/>
                  </a:cubicBezTo>
                  <a:lnTo>
                    <a:pt x="2239" y="593"/>
                  </a:lnTo>
                  <a:cubicBezTo>
                    <a:pt x="2246" y="578"/>
                    <a:pt x="2253" y="564"/>
                    <a:pt x="2260" y="549"/>
                  </a:cubicBezTo>
                  <a:lnTo>
                    <a:pt x="2303" y="533"/>
                  </a:lnTo>
                  <a:cubicBezTo>
                    <a:pt x="2310" y="543"/>
                    <a:pt x="2317" y="553"/>
                    <a:pt x="2324" y="563"/>
                  </a:cubicBezTo>
                  <a:lnTo>
                    <a:pt x="2421" y="529"/>
                  </a:lnTo>
                  <a:cubicBezTo>
                    <a:pt x="2428" y="514"/>
                    <a:pt x="2435" y="499"/>
                    <a:pt x="2442" y="485"/>
                  </a:cubicBezTo>
                  <a:lnTo>
                    <a:pt x="2485" y="469"/>
                  </a:lnTo>
                  <a:cubicBezTo>
                    <a:pt x="2492" y="479"/>
                    <a:pt x="2499" y="489"/>
                    <a:pt x="2506" y="498"/>
                  </a:cubicBezTo>
                  <a:lnTo>
                    <a:pt x="2603" y="464"/>
                  </a:lnTo>
                  <a:cubicBezTo>
                    <a:pt x="2610" y="450"/>
                    <a:pt x="2617" y="435"/>
                    <a:pt x="2624" y="421"/>
                  </a:cubicBezTo>
                  <a:lnTo>
                    <a:pt x="2667" y="405"/>
                  </a:lnTo>
                  <a:cubicBezTo>
                    <a:pt x="2674" y="415"/>
                    <a:pt x="2681" y="424"/>
                    <a:pt x="2688" y="434"/>
                  </a:cubicBezTo>
                  <a:lnTo>
                    <a:pt x="2785" y="400"/>
                  </a:lnTo>
                  <a:cubicBezTo>
                    <a:pt x="2792" y="385"/>
                    <a:pt x="2799" y="371"/>
                    <a:pt x="2806" y="357"/>
                  </a:cubicBezTo>
                  <a:lnTo>
                    <a:pt x="2849" y="341"/>
                  </a:lnTo>
                  <a:cubicBezTo>
                    <a:pt x="2856" y="351"/>
                    <a:pt x="2863" y="360"/>
                    <a:pt x="2870" y="370"/>
                  </a:cubicBezTo>
                  <a:lnTo>
                    <a:pt x="2900" y="359"/>
                  </a:lnTo>
                  <a:lnTo>
                    <a:pt x="2900" y="359"/>
                  </a:lnTo>
                  <a:cubicBezTo>
                    <a:pt x="2900" y="359"/>
                    <a:pt x="2900" y="354"/>
                    <a:pt x="2902" y="345"/>
                  </a:cubicBezTo>
                  <a:lnTo>
                    <a:pt x="2896" y="347"/>
                  </a:lnTo>
                  <a:cubicBezTo>
                    <a:pt x="2889" y="337"/>
                    <a:pt x="2882" y="327"/>
                    <a:pt x="2875" y="317"/>
                  </a:cubicBezTo>
                  <a:lnTo>
                    <a:pt x="2896" y="272"/>
                  </a:lnTo>
                  <a:lnTo>
                    <a:pt x="2910" y="267"/>
                  </a:lnTo>
                  <a:cubicBezTo>
                    <a:pt x="2911" y="258"/>
                    <a:pt x="2912" y="247"/>
                    <a:pt x="2912" y="237"/>
                  </a:cubicBezTo>
                  <a:lnTo>
                    <a:pt x="2896" y="242"/>
                  </a:lnTo>
                  <a:lnTo>
                    <a:pt x="2875" y="212"/>
                  </a:lnTo>
                  <a:cubicBezTo>
                    <a:pt x="2882" y="197"/>
                    <a:pt x="2889" y="182"/>
                    <a:pt x="2896" y="167"/>
                  </a:cubicBezTo>
                  <a:lnTo>
                    <a:pt x="2914" y="161"/>
                  </a:lnTo>
                  <a:cubicBezTo>
                    <a:pt x="2914" y="151"/>
                    <a:pt x="2914" y="141"/>
                    <a:pt x="2914" y="131"/>
                  </a:cubicBezTo>
                  <a:lnTo>
                    <a:pt x="2896" y="137"/>
                  </a:lnTo>
                  <a:lnTo>
                    <a:pt x="2879" y="113"/>
                  </a:lnTo>
                  <a:lnTo>
                    <a:pt x="2875" y="107"/>
                  </a:lnTo>
                  <a:lnTo>
                    <a:pt x="2896" y="62"/>
                  </a:lnTo>
                  <a:lnTo>
                    <a:pt x="2910" y="57"/>
                  </a:lnTo>
                  <a:cubicBezTo>
                    <a:pt x="2909" y="47"/>
                    <a:pt x="2908" y="37"/>
                    <a:pt x="2907" y="28"/>
                  </a:cubicBezTo>
                  <a:lnTo>
                    <a:pt x="2896" y="32"/>
                  </a:lnTo>
                  <a:lnTo>
                    <a:pt x="2875" y="2"/>
                  </a:lnTo>
                  <a:lnTo>
                    <a:pt x="2875" y="0"/>
                  </a:lnTo>
                  <a:lnTo>
                    <a:pt x="2779" y="35"/>
                  </a:lnTo>
                  <a:lnTo>
                    <a:pt x="2780" y="36"/>
                  </a:lnTo>
                  <a:cubicBezTo>
                    <a:pt x="2772" y="51"/>
                    <a:pt x="2765" y="66"/>
                    <a:pt x="2758" y="81"/>
                  </a:cubicBezTo>
                  <a:lnTo>
                    <a:pt x="2714" y="96"/>
                  </a:lnTo>
                  <a:lnTo>
                    <a:pt x="2693" y="66"/>
                  </a:lnTo>
                  <a:lnTo>
                    <a:pt x="2693" y="65"/>
                  </a:lnTo>
                  <a:lnTo>
                    <a:pt x="2597" y="99"/>
                  </a:lnTo>
                  <a:lnTo>
                    <a:pt x="2598" y="100"/>
                  </a:lnTo>
                  <a:cubicBezTo>
                    <a:pt x="2590" y="115"/>
                    <a:pt x="2583" y="130"/>
                    <a:pt x="2576" y="145"/>
                  </a:cubicBezTo>
                  <a:lnTo>
                    <a:pt x="2533" y="160"/>
                  </a:lnTo>
                  <a:lnTo>
                    <a:pt x="2511" y="130"/>
                  </a:lnTo>
                  <a:lnTo>
                    <a:pt x="2511" y="129"/>
                  </a:lnTo>
                  <a:lnTo>
                    <a:pt x="2416" y="163"/>
                  </a:lnTo>
                  <a:lnTo>
                    <a:pt x="2416" y="164"/>
                  </a:lnTo>
                  <a:cubicBezTo>
                    <a:pt x="2409" y="179"/>
                    <a:pt x="2401" y="194"/>
                    <a:pt x="2394" y="209"/>
                  </a:cubicBezTo>
                  <a:lnTo>
                    <a:pt x="2351" y="224"/>
                  </a:lnTo>
                  <a:lnTo>
                    <a:pt x="2329" y="194"/>
                  </a:lnTo>
                  <a:lnTo>
                    <a:pt x="2329" y="194"/>
                  </a:lnTo>
                  <a:lnTo>
                    <a:pt x="2234" y="228"/>
                  </a:lnTo>
                  <a:lnTo>
                    <a:pt x="2234" y="228"/>
                  </a:lnTo>
                  <a:cubicBezTo>
                    <a:pt x="2227" y="243"/>
                    <a:pt x="2219" y="258"/>
                    <a:pt x="2212" y="273"/>
                  </a:cubicBezTo>
                  <a:lnTo>
                    <a:pt x="2169" y="288"/>
                  </a:lnTo>
                  <a:lnTo>
                    <a:pt x="2147" y="258"/>
                  </a:lnTo>
                  <a:lnTo>
                    <a:pt x="2052" y="292"/>
                  </a:lnTo>
                  <a:cubicBezTo>
                    <a:pt x="2044" y="307"/>
                    <a:pt x="2037" y="322"/>
                    <a:pt x="2030" y="337"/>
                  </a:cubicBezTo>
                  <a:lnTo>
                    <a:pt x="1987" y="353"/>
                  </a:lnTo>
                  <a:lnTo>
                    <a:pt x="1965" y="323"/>
                  </a:lnTo>
                  <a:lnTo>
                    <a:pt x="1869" y="357"/>
                  </a:lnTo>
                  <a:cubicBezTo>
                    <a:pt x="1862" y="372"/>
                    <a:pt x="1855" y="386"/>
                    <a:pt x="1848" y="401"/>
                  </a:cubicBezTo>
                  <a:lnTo>
                    <a:pt x="1804" y="417"/>
                  </a:lnTo>
                  <a:lnTo>
                    <a:pt x="1783" y="387"/>
                  </a:lnTo>
                  <a:lnTo>
                    <a:pt x="1687" y="421"/>
                  </a:lnTo>
                  <a:cubicBezTo>
                    <a:pt x="1680" y="436"/>
                    <a:pt x="1673" y="451"/>
                    <a:pt x="1666" y="465"/>
                  </a:cubicBezTo>
                  <a:lnTo>
                    <a:pt x="1623" y="481"/>
                  </a:lnTo>
                  <a:lnTo>
                    <a:pt x="1601" y="452"/>
                  </a:lnTo>
                  <a:lnTo>
                    <a:pt x="1505" y="486"/>
                  </a:lnTo>
                  <a:cubicBezTo>
                    <a:pt x="1498" y="500"/>
                    <a:pt x="1491" y="515"/>
                    <a:pt x="1484" y="530"/>
                  </a:cubicBezTo>
                  <a:lnTo>
                    <a:pt x="1441" y="545"/>
                  </a:lnTo>
                  <a:lnTo>
                    <a:pt x="1420" y="516"/>
                  </a:lnTo>
                  <a:lnTo>
                    <a:pt x="1323" y="550"/>
                  </a:lnTo>
                  <a:cubicBezTo>
                    <a:pt x="1316" y="565"/>
                    <a:pt x="1309" y="579"/>
                    <a:pt x="1302" y="594"/>
                  </a:cubicBezTo>
                  <a:lnTo>
                    <a:pt x="1259" y="609"/>
                  </a:lnTo>
                  <a:lnTo>
                    <a:pt x="1238" y="580"/>
                  </a:lnTo>
                  <a:lnTo>
                    <a:pt x="1141" y="615"/>
                  </a:lnTo>
                  <a:lnTo>
                    <a:pt x="1120" y="658"/>
                  </a:lnTo>
                  <a:lnTo>
                    <a:pt x="1077" y="673"/>
                  </a:lnTo>
                  <a:lnTo>
                    <a:pt x="1056" y="645"/>
                  </a:lnTo>
                  <a:lnTo>
                    <a:pt x="959" y="679"/>
                  </a:lnTo>
                  <a:lnTo>
                    <a:pt x="938" y="722"/>
                  </a:lnTo>
                  <a:lnTo>
                    <a:pt x="895" y="737"/>
                  </a:lnTo>
                  <a:lnTo>
                    <a:pt x="874" y="709"/>
                  </a:lnTo>
                  <a:lnTo>
                    <a:pt x="776" y="744"/>
                  </a:lnTo>
                  <a:lnTo>
                    <a:pt x="756" y="786"/>
                  </a:lnTo>
                  <a:lnTo>
                    <a:pt x="713" y="801"/>
                  </a:lnTo>
                  <a:lnTo>
                    <a:pt x="693" y="773"/>
                  </a:lnTo>
                  <a:lnTo>
                    <a:pt x="594" y="808"/>
                  </a:lnTo>
                  <a:lnTo>
                    <a:pt x="574" y="850"/>
                  </a:lnTo>
                  <a:lnTo>
                    <a:pt x="531" y="865"/>
                  </a:lnTo>
                  <a:lnTo>
                    <a:pt x="511" y="838"/>
                  </a:lnTo>
                  <a:lnTo>
                    <a:pt x="413" y="873"/>
                  </a:lnTo>
                  <a:lnTo>
                    <a:pt x="394" y="914"/>
                  </a:lnTo>
                  <a:lnTo>
                    <a:pt x="350" y="929"/>
                  </a:lnTo>
                  <a:lnTo>
                    <a:pt x="330" y="902"/>
                  </a:lnTo>
                  <a:lnTo>
                    <a:pt x="231" y="937"/>
                  </a:lnTo>
                  <a:lnTo>
                    <a:pt x="211" y="977"/>
                  </a:lnTo>
                  <a:lnTo>
                    <a:pt x="168" y="992"/>
                  </a:lnTo>
                  <a:lnTo>
                    <a:pt x="148" y="965"/>
                  </a:lnTo>
                  <a:lnTo>
                    <a:pt x="49" y="1001"/>
                  </a:lnTo>
                  <a:lnTo>
                    <a:pt x="30" y="1041"/>
                  </a:lnTo>
                  <a:lnTo>
                    <a:pt x="1" y="1051"/>
                  </a:lnTo>
                  <a:cubicBezTo>
                    <a:pt x="2" y="1059"/>
                    <a:pt x="3" y="1069"/>
                    <a:pt x="4" y="1080"/>
                  </a:cubicBezTo>
                  <a:lnTo>
                    <a:pt x="29" y="1071"/>
                  </a:lnTo>
                  <a:lnTo>
                    <a:pt x="51" y="1101"/>
                  </a:lnTo>
                  <a:lnTo>
                    <a:pt x="44" y="1117"/>
                  </a:lnTo>
                  <a:lnTo>
                    <a:pt x="30" y="1146"/>
                  </a:lnTo>
                  <a:lnTo>
                    <a:pt x="9" y="1153"/>
                  </a:lnTo>
                  <a:cubicBezTo>
                    <a:pt x="10" y="1163"/>
                    <a:pt x="10" y="1173"/>
                    <a:pt x="10" y="1183"/>
                  </a:cubicBezTo>
                  <a:lnTo>
                    <a:pt x="30" y="1176"/>
                  </a:lnTo>
                  <a:lnTo>
                    <a:pt x="51" y="1206"/>
                  </a:lnTo>
                  <a:lnTo>
                    <a:pt x="30" y="1251"/>
                  </a:lnTo>
                  <a:lnTo>
                    <a:pt x="10" y="1258"/>
                  </a:lnTo>
                  <a:cubicBezTo>
                    <a:pt x="10" y="1268"/>
                    <a:pt x="10" y="1279"/>
                    <a:pt x="9" y="1288"/>
                  </a:cubicBezTo>
                  <a:lnTo>
                    <a:pt x="30" y="1281"/>
                  </a:lnTo>
                  <a:lnTo>
                    <a:pt x="51" y="1311"/>
                  </a:lnTo>
                  <a:cubicBezTo>
                    <a:pt x="44" y="1326"/>
                    <a:pt x="37" y="1341"/>
                    <a:pt x="30" y="1356"/>
                  </a:cubicBezTo>
                  <a:lnTo>
                    <a:pt x="3" y="1366"/>
                  </a:lnTo>
                  <a:close/>
                  <a:moveTo>
                    <a:pt x="2805" y="41"/>
                  </a:moveTo>
                  <a:lnTo>
                    <a:pt x="2849" y="26"/>
                  </a:lnTo>
                  <a:lnTo>
                    <a:pt x="2863" y="45"/>
                  </a:lnTo>
                  <a:lnTo>
                    <a:pt x="2871" y="56"/>
                  </a:lnTo>
                  <a:cubicBezTo>
                    <a:pt x="2863" y="71"/>
                    <a:pt x="2856" y="86"/>
                    <a:pt x="2849" y="101"/>
                  </a:cubicBezTo>
                  <a:lnTo>
                    <a:pt x="2805" y="117"/>
                  </a:lnTo>
                  <a:lnTo>
                    <a:pt x="2784" y="87"/>
                  </a:lnTo>
                  <a:lnTo>
                    <a:pt x="2805" y="41"/>
                  </a:lnTo>
                  <a:close/>
                  <a:moveTo>
                    <a:pt x="2805" y="146"/>
                  </a:moveTo>
                  <a:lnTo>
                    <a:pt x="2849" y="131"/>
                  </a:lnTo>
                  <a:cubicBezTo>
                    <a:pt x="2856" y="141"/>
                    <a:pt x="2864" y="151"/>
                    <a:pt x="2871" y="161"/>
                  </a:cubicBezTo>
                  <a:lnTo>
                    <a:pt x="2849" y="206"/>
                  </a:lnTo>
                  <a:lnTo>
                    <a:pt x="2805" y="222"/>
                  </a:lnTo>
                  <a:lnTo>
                    <a:pt x="2784" y="192"/>
                  </a:lnTo>
                  <a:cubicBezTo>
                    <a:pt x="2791" y="177"/>
                    <a:pt x="2798" y="162"/>
                    <a:pt x="2805" y="146"/>
                  </a:cubicBezTo>
                  <a:close/>
                  <a:moveTo>
                    <a:pt x="2805" y="251"/>
                  </a:moveTo>
                  <a:lnTo>
                    <a:pt x="2849" y="236"/>
                  </a:lnTo>
                  <a:cubicBezTo>
                    <a:pt x="2856" y="246"/>
                    <a:pt x="2864" y="256"/>
                    <a:pt x="2871" y="266"/>
                  </a:cubicBezTo>
                  <a:cubicBezTo>
                    <a:pt x="2863" y="281"/>
                    <a:pt x="2856" y="296"/>
                    <a:pt x="2849" y="311"/>
                  </a:cubicBezTo>
                  <a:lnTo>
                    <a:pt x="2805" y="327"/>
                  </a:lnTo>
                  <a:lnTo>
                    <a:pt x="2784" y="297"/>
                  </a:lnTo>
                  <a:lnTo>
                    <a:pt x="2805" y="251"/>
                  </a:lnTo>
                  <a:close/>
                  <a:moveTo>
                    <a:pt x="2714" y="126"/>
                  </a:moveTo>
                  <a:lnTo>
                    <a:pt x="2758" y="111"/>
                  </a:lnTo>
                  <a:lnTo>
                    <a:pt x="2780" y="141"/>
                  </a:lnTo>
                  <a:lnTo>
                    <a:pt x="2771" y="159"/>
                  </a:lnTo>
                  <a:lnTo>
                    <a:pt x="2758" y="186"/>
                  </a:lnTo>
                  <a:lnTo>
                    <a:pt x="2714" y="201"/>
                  </a:lnTo>
                  <a:cubicBezTo>
                    <a:pt x="2707" y="191"/>
                    <a:pt x="2700" y="181"/>
                    <a:pt x="2693" y="171"/>
                  </a:cubicBezTo>
                  <a:lnTo>
                    <a:pt x="2714" y="126"/>
                  </a:lnTo>
                  <a:close/>
                  <a:moveTo>
                    <a:pt x="2698" y="266"/>
                  </a:moveTo>
                  <a:lnTo>
                    <a:pt x="2714" y="231"/>
                  </a:lnTo>
                  <a:lnTo>
                    <a:pt x="2758" y="216"/>
                  </a:lnTo>
                  <a:lnTo>
                    <a:pt x="2780" y="246"/>
                  </a:lnTo>
                  <a:cubicBezTo>
                    <a:pt x="2772" y="261"/>
                    <a:pt x="2765" y="276"/>
                    <a:pt x="2758" y="291"/>
                  </a:cubicBezTo>
                  <a:lnTo>
                    <a:pt x="2714" y="306"/>
                  </a:lnTo>
                  <a:lnTo>
                    <a:pt x="2693" y="276"/>
                  </a:lnTo>
                  <a:lnTo>
                    <a:pt x="2698" y="266"/>
                  </a:lnTo>
                  <a:close/>
                  <a:moveTo>
                    <a:pt x="2714" y="336"/>
                  </a:moveTo>
                  <a:lnTo>
                    <a:pt x="2758" y="321"/>
                  </a:lnTo>
                  <a:lnTo>
                    <a:pt x="2780" y="351"/>
                  </a:lnTo>
                  <a:cubicBezTo>
                    <a:pt x="2772" y="366"/>
                    <a:pt x="2765" y="381"/>
                    <a:pt x="2758" y="396"/>
                  </a:cubicBezTo>
                  <a:lnTo>
                    <a:pt x="2714" y="411"/>
                  </a:lnTo>
                  <a:cubicBezTo>
                    <a:pt x="2707" y="401"/>
                    <a:pt x="2700" y="391"/>
                    <a:pt x="2693" y="381"/>
                  </a:cubicBezTo>
                  <a:lnTo>
                    <a:pt x="2714" y="336"/>
                  </a:lnTo>
                  <a:close/>
                  <a:moveTo>
                    <a:pt x="2623" y="105"/>
                  </a:moveTo>
                  <a:lnTo>
                    <a:pt x="2667" y="90"/>
                  </a:lnTo>
                  <a:lnTo>
                    <a:pt x="2681" y="109"/>
                  </a:lnTo>
                  <a:lnTo>
                    <a:pt x="2689" y="120"/>
                  </a:lnTo>
                  <a:cubicBezTo>
                    <a:pt x="2681" y="135"/>
                    <a:pt x="2674" y="150"/>
                    <a:pt x="2667" y="165"/>
                  </a:cubicBezTo>
                  <a:lnTo>
                    <a:pt x="2623" y="181"/>
                  </a:lnTo>
                  <a:lnTo>
                    <a:pt x="2602" y="151"/>
                  </a:lnTo>
                  <a:lnTo>
                    <a:pt x="2623" y="105"/>
                  </a:lnTo>
                  <a:close/>
                  <a:moveTo>
                    <a:pt x="2623" y="211"/>
                  </a:moveTo>
                  <a:lnTo>
                    <a:pt x="2667" y="195"/>
                  </a:lnTo>
                  <a:cubicBezTo>
                    <a:pt x="2674" y="205"/>
                    <a:pt x="2682" y="215"/>
                    <a:pt x="2689" y="225"/>
                  </a:cubicBezTo>
                  <a:lnTo>
                    <a:pt x="2667" y="271"/>
                  </a:lnTo>
                  <a:lnTo>
                    <a:pt x="2623" y="286"/>
                  </a:lnTo>
                  <a:lnTo>
                    <a:pt x="2602" y="256"/>
                  </a:lnTo>
                  <a:cubicBezTo>
                    <a:pt x="2609" y="241"/>
                    <a:pt x="2616" y="226"/>
                    <a:pt x="2623" y="211"/>
                  </a:cubicBezTo>
                  <a:close/>
                  <a:moveTo>
                    <a:pt x="2623" y="316"/>
                  </a:moveTo>
                  <a:lnTo>
                    <a:pt x="2667" y="300"/>
                  </a:lnTo>
                  <a:cubicBezTo>
                    <a:pt x="2674" y="310"/>
                    <a:pt x="2682" y="320"/>
                    <a:pt x="2689" y="330"/>
                  </a:cubicBezTo>
                  <a:cubicBezTo>
                    <a:pt x="2682" y="345"/>
                    <a:pt x="2674" y="360"/>
                    <a:pt x="2667" y="376"/>
                  </a:cubicBezTo>
                  <a:lnTo>
                    <a:pt x="2623" y="391"/>
                  </a:lnTo>
                  <a:lnTo>
                    <a:pt x="2602" y="361"/>
                  </a:lnTo>
                  <a:lnTo>
                    <a:pt x="2623" y="316"/>
                  </a:lnTo>
                  <a:close/>
                  <a:moveTo>
                    <a:pt x="2533" y="190"/>
                  </a:moveTo>
                  <a:lnTo>
                    <a:pt x="2576" y="175"/>
                  </a:lnTo>
                  <a:lnTo>
                    <a:pt x="2598" y="205"/>
                  </a:lnTo>
                  <a:lnTo>
                    <a:pt x="2589" y="223"/>
                  </a:lnTo>
                  <a:lnTo>
                    <a:pt x="2576" y="250"/>
                  </a:lnTo>
                  <a:lnTo>
                    <a:pt x="2532" y="265"/>
                  </a:lnTo>
                  <a:cubicBezTo>
                    <a:pt x="2525" y="255"/>
                    <a:pt x="2518" y="245"/>
                    <a:pt x="2511" y="235"/>
                  </a:cubicBezTo>
                  <a:lnTo>
                    <a:pt x="2533" y="190"/>
                  </a:lnTo>
                  <a:close/>
                  <a:moveTo>
                    <a:pt x="2516" y="330"/>
                  </a:moveTo>
                  <a:lnTo>
                    <a:pt x="2533" y="295"/>
                  </a:lnTo>
                  <a:lnTo>
                    <a:pt x="2576" y="280"/>
                  </a:lnTo>
                  <a:lnTo>
                    <a:pt x="2598" y="310"/>
                  </a:lnTo>
                  <a:cubicBezTo>
                    <a:pt x="2590" y="325"/>
                    <a:pt x="2583" y="340"/>
                    <a:pt x="2576" y="355"/>
                  </a:cubicBezTo>
                  <a:lnTo>
                    <a:pt x="2533" y="370"/>
                  </a:lnTo>
                  <a:lnTo>
                    <a:pt x="2511" y="340"/>
                  </a:lnTo>
                  <a:lnTo>
                    <a:pt x="2516" y="330"/>
                  </a:lnTo>
                  <a:close/>
                  <a:moveTo>
                    <a:pt x="2533" y="400"/>
                  </a:moveTo>
                  <a:lnTo>
                    <a:pt x="2576" y="385"/>
                  </a:lnTo>
                  <a:lnTo>
                    <a:pt x="2598" y="415"/>
                  </a:lnTo>
                  <a:cubicBezTo>
                    <a:pt x="2590" y="430"/>
                    <a:pt x="2583" y="445"/>
                    <a:pt x="2576" y="460"/>
                  </a:cubicBezTo>
                  <a:lnTo>
                    <a:pt x="2533" y="475"/>
                  </a:lnTo>
                  <a:cubicBezTo>
                    <a:pt x="2525" y="465"/>
                    <a:pt x="2518" y="455"/>
                    <a:pt x="2511" y="445"/>
                  </a:cubicBezTo>
                  <a:lnTo>
                    <a:pt x="2533" y="400"/>
                  </a:lnTo>
                  <a:close/>
                  <a:moveTo>
                    <a:pt x="2442" y="170"/>
                  </a:moveTo>
                  <a:lnTo>
                    <a:pt x="2485" y="154"/>
                  </a:lnTo>
                  <a:lnTo>
                    <a:pt x="2499" y="173"/>
                  </a:lnTo>
                  <a:lnTo>
                    <a:pt x="2507" y="184"/>
                  </a:lnTo>
                  <a:cubicBezTo>
                    <a:pt x="2499" y="199"/>
                    <a:pt x="2492" y="214"/>
                    <a:pt x="2485" y="230"/>
                  </a:cubicBezTo>
                  <a:lnTo>
                    <a:pt x="2442" y="245"/>
                  </a:lnTo>
                  <a:lnTo>
                    <a:pt x="2420" y="215"/>
                  </a:lnTo>
                  <a:lnTo>
                    <a:pt x="2442" y="170"/>
                  </a:lnTo>
                  <a:close/>
                  <a:moveTo>
                    <a:pt x="2442" y="275"/>
                  </a:moveTo>
                  <a:lnTo>
                    <a:pt x="2485" y="259"/>
                  </a:lnTo>
                  <a:cubicBezTo>
                    <a:pt x="2492" y="269"/>
                    <a:pt x="2500" y="279"/>
                    <a:pt x="2507" y="289"/>
                  </a:cubicBezTo>
                  <a:lnTo>
                    <a:pt x="2485" y="335"/>
                  </a:lnTo>
                  <a:lnTo>
                    <a:pt x="2442" y="350"/>
                  </a:lnTo>
                  <a:lnTo>
                    <a:pt x="2420" y="320"/>
                  </a:lnTo>
                  <a:cubicBezTo>
                    <a:pt x="2427" y="305"/>
                    <a:pt x="2434" y="290"/>
                    <a:pt x="2442" y="275"/>
                  </a:cubicBezTo>
                  <a:close/>
                  <a:moveTo>
                    <a:pt x="2442" y="380"/>
                  </a:moveTo>
                  <a:lnTo>
                    <a:pt x="2485" y="364"/>
                  </a:lnTo>
                  <a:cubicBezTo>
                    <a:pt x="2492" y="374"/>
                    <a:pt x="2500" y="384"/>
                    <a:pt x="2507" y="394"/>
                  </a:cubicBezTo>
                  <a:cubicBezTo>
                    <a:pt x="2500" y="409"/>
                    <a:pt x="2492" y="425"/>
                    <a:pt x="2485" y="440"/>
                  </a:cubicBezTo>
                  <a:lnTo>
                    <a:pt x="2442" y="455"/>
                  </a:lnTo>
                  <a:lnTo>
                    <a:pt x="2420" y="425"/>
                  </a:lnTo>
                  <a:lnTo>
                    <a:pt x="2442" y="380"/>
                  </a:lnTo>
                  <a:close/>
                  <a:moveTo>
                    <a:pt x="2303" y="504"/>
                  </a:moveTo>
                  <a:lnTo>
                    <a:pt x="2260" y="519"/>
                  </a:lnTo>
                  <a:lnTo>
                    <a:pt x="2238" y="489"/>
                  </a:lnTo>
                  <a:lnTo>
                    <a:pt x="2260" y="444"/>
                  </a:lnTo>
                  <a:lnTo>
                    <a:pt x="2303" y="428"/>
                  </a:lnTo>
                  <a:cubicBezTo>
                    <a:pt x="2310" y="438"/>
                    <a:pt x="2318" y="448"/>
                    <a:pt x="2325" y="458"/>
                  </a:cubicBezTo>
                  <a:cubicBezTo>
                    <a:pt x="2318" y="474"/>
                    <a:pt x="2310" y="489"/>
                    <a:pt x="2303" y="504"/>
                  </a:cubicBezTo>
                  <a:close/>
                  <a:moveTo>
                    <a:pt x="2303" y="399"/>
                  </a:moveTo>
                  <a:lnTo>
                    <a:pt x="2260" y="414"/>
                  </a:lnTo>
                  <a:lnTo>
                    <a:pt x="2238" y="384"/>
                  </a:lnTo>
                  <a:cubicBezTo>
                    <a:pt x="2245" y="369"/>
                    <a:pt x="2252" y="354"/>
                    <a:pt x="2260" y="339"/>
                  </a:cubicBezTo>
                  <a:lnTo>
                    <a:pt x="2303" y="323"/>
                  </a:lnTo>
                  <a:cubicBezTo>
                    <a:pt x="2310" y="333"/>
                    <a:pt x="2318" y="343"/>
                    <a:pt x="2325" y="353"/>
                  </a:cubicBezTo>
                  <a:lnTo>
                    <a:pt x="2303" y="399"/>
                  </a:lnTo>
                  <a:close/>
                  <a:moveTo>
                    <a:pt x="2351" y="254"/>
                  </a:moveTo>
                  <a:lnTo>
                    <a:pt x="2394" y="239"/>
                  </a:lnTo>
                  <a:lnTo>
                    <a:pt x="2416" y="269"/>
                  </a:lnTo>
                  <a:lnTo>
                    <a:pt x="2407" y="287"/>
                  </a:lnTo>
                  <a:lnTo>
                    <a:pt x="2394" y="314"/>
                  </a:lnTo>
                  <a:lnTo>
                    <a:pt x="2351" y="329"/>
                  </a:lnTo>
                  <a:cubicBezTo>
                    <a:pt x="2343" y="319"/>
                    <a:pt x="2336" y="309"/>
                    <a:pt x="2329" y="299"/>
                  </a:cubicBezTo>
                  <a:lnTo>
                    <a:pt x="2351" y="254"/>
                  </a:lnTo>
                  <a:close/>
                  <a:moveTo>
                    <a:pt x="2334" y="394"/>
                  </a:moveTo>
                  <a:lnTo>
                    <a:pt x="2351" y="359"/>
                  </a:lnTo>
                  <a:lnTo>
                    <a:pt x="2394" y="344"/>
                  </a:lnTo>
                  <a:lnTo>
                    <a:pt x="2416" y="374"/>
                  </a:lnTo>
                  <a:cubicBezTo>
                    <a:pt x="2409" y="389"/>
                    <a:pt x="2401" y="404"/>
                    <a:pt x="2394" y="419"/>
                  </a:cubicBezTo>
                  <a:lnTo>
                    <a:pt x="2351" y="434"/>
                  </a:lnTo>
                  <a:lnTo>
                    <a:pt x="2329" y="405"/>
                  </a:lnTo>
                  <a:lnTo>
                    <a:pt x="2334" y="394"/>
                  </a:lnTo>
                  <a:close/>
                  <a:moveTo>
                    <a:pt x="2351" y="464"/>
                  </a:moveTo>
                  <a:lnTo>
                    <a:pt x="2394" y="449"/>
                  </a:lnTo>
                  <a:lnTo>
                    <a:pt x="2416" y="479"/>
                  </a:lnTo>
                  <a:cubicBezTo>
                    <a:pt x="2409" y="494"/>
                    <a:pt x="2401" y="509"/>
                    <a:pt x="2394" y="524"/>
                  </a:cubicBezTo>
                  <a:lnTo>
                    <a:pt x="2351" y="540"/>
                  </a:lnTo>
                  <a:cubicBezTo>
                    <a:pt x="2343" y="529"/>
                    <a:pt x="2336" y="520"/>
                    <a:pt x="2329" y="510"/>
                  </a:cubicBezTo>
                  <a:lnTo>
                    <a:pt x="2351" y="464"/>
                  </a:lnTo>
                  <a:close/>
                  <a:moveTo>
                    <a:pt x="2260" y="234"/>
                  </a:moveTo>
                  <a:lnTo>
                    <a:pt x="2303" y="218"/>
                  </a:lnTo>
                  <a:lnTo>
                    <a:pt x="2317" y="237"/>
                  </a:lnTo>
                  <a:lnTo>
                    <a:pt x="2325" y="248"/>
                  </a:lnTo>
                  <a:cubicBezTo>
                    <a:pt x="2318" y="263"/>
                    <a:pt x="2310" y="279"/>
                    <a:pt x="2303" y="294"/>
                  </a:cubicBezTo>
                  <a:lnTo>
                    <a:pt x="2260" y="309"/>
                  </a:lnTo>
                  <a:lnTo>
                    <a:pt x="2238" y="279"/>
                  </a:lnTo>
                  <a:lnTo>
                    <a:pt x="2260" y="234"/>
                  </a:lnTo>
                  <a:close/>
                  <a:moveTo>
                    <a:pt x="1757" y="696"/>
                  </a:moveTo>
                  <a:lnTo>
                    <a:pt x="1714" y="711"/>
                  </a:lnTo>
                  <a:lnTo>
                    <a:pt x="1692" y="681"/>
                  </a:lnTo>
                  <a:lnTo>
                    <a:pt x="1714" y="636"/>
                  </a:lnTo>
                  <a:lnTo>
                    <a:pt x="1757" y="621"/>
                  </a:lnTo>
                  <a:cubicBezTo>
                    <a:pt x="1764" y="631"/>
                    <a:pt x="1772" y="641"/>
                    <a:pt x="1779" y="651"/>
                  </a:cubicBezTo>
                  <a:cubicBezTo>
                    <a:pt x="1772" y="666"/>
                    <a:pt x="1764" y="681"/>
                    <a:pt x="1757" y="696"/>
                  </a:cubicBezTo>
                  <a:close/>
                  <a:moveTo>
                    <a:pt x="1939" y="632"/>
                  </a:moveTo>
                  <a:lnTo>
                    <a:pt x="1896" y="647"/>
                  </a:lnTo>
                  <a:lnTo>
                    <a:pt x="1874" y="617"/>
                  </a:lnTo>
                  <a:lnTo>
                    <a:pt x="1896" y="572"/>
                  </a:lnTo>
                  <a:lnTo>
                    <a:pt x="1939" y="557"/>
                  </a:lnTo>
                  <a:cubicBezTo>
                    <a:pt x="1946" y="567"/>
                    <a:pt x="1954" y="577"/>
                    <a:pt x="1961" y="587"/>
                  </a:cubicBezTo>
                  <a:cubicBezTo>
                    <a:pt x="1954" y="602"/>
                    <a:pt x="1946" y="617"/>
                    <a:pt x="1939" y="632"/>
                  </a:cubicBezTo>
                  <a:close/>
                  <a:moveTo>
                    <a:pt x="2169" y="318"/>
                  </a:moveTo>
                  <a:lnTo>
                    <a:pt x="2212" y="303"/>
                  </a:lnTo>
                  <a:lnTo>
                    <a:pt x="2234" y="333"/>
                  </a:lnTo>
                  <a:lnTo>
                    <a:pt x="2225" y="351"/>
                  </a:lnTo>
                  <a:lnTo>
                    <a:pt x="2212" y="378"/>
                  </a:lnTo>
                  <a:lnTo>
                    <a:pt x="2169" y="394"/>
                  </a:lnTo>
                  <a:cubicBezTo>
                    <a:pt x="2161" y="383"/>
                    <a:pt x="2154" y="374"/>
                    <a:pt x="2147" y="364"/>
                  </a:cubicBezTo>
                  <a:lnTo>
                    <a:pt x="2169" y="318"/>
                  </a:lnTo>
                  <a:close/>
                  <a:moveTo>
                    <a:pt x="2152" y="458"/>
                  </a:moveTo>
                  <a:lnTo>
                    <a:pt x="2169" y="423"/>
                  </a:lnTo>
                  <a:lnTo>
                    <a:pt x="2212" y="408"/>
                  </a:lnTo>
                  <a:lnTo>
                    <a:pt x="2234" y="438"/>
                  </a:lnTo>
                  <a:cubicBezTo>
                    <a:pt x="2227" y="453"/>
                    <a:pt x="2219" y="468"/>
                    <a:pt x="2212" y="483"/>
                  </a:cubicBezTo>
                  <a:lnTo>
                    <a:pt x="2169" y="499"/>
                  </a:lnTo>
                  <a:lnTo>
                    <a:pt x="2147" y="469"/>
                  </a:lnTo>
                  <a:lnTo>
                    <a:pt x="2152" y="458"/>
                  </a:lnTo>
                  <a:close/>
                  <a:moveTo>
                    <a:pt x="2169" y="528"/>
                  </a:moveTo>
                  <a:lnTo>
                    <a:pt x="2212" y="513"/>
                  </a:lnTo>
                  <a:lnTo>
                    <a:pt x="2234" y="543"/>
                  </a:lnTo>
                  <a:cubicBezTo>
                    <a:pt x="2227" y="558"/>
                    <a:pt x="2219" y="573"/>
                    <a:pt x="2212" y="588"/>
                  </a:cubicBezTo>
                  <a:lnTo>
                    <a:pt x="2169" y="604"/>
                  </a:lnTo>
                  <a:cubicBezTo>
                    <a:pt x="2161" y="594"/>
                    <a:pt x="2154" y="584"/>
                    <a:pt x="2147" y="574"/>
                  </a:cubicBezTo>
                  <a:lnTo>
                    <a:pt x="2169" y="528"/>
                  </a:lnTo>
                  <a:close/>
                  <a:moveTo>
                    <a:pt x="2078" y="298"/>
                  </a:moveTo>
                  <a:lnTo>
                    <a:pt x="2121" y="282"/>
                  </a:lnTo>
                  <a:lnTo>
                    <a:pt x="2135" y="302"/>
                  </a:lnTo>
                  <a:lnTo>
                    <a:pt x="2143" y="312"/>
                  </a:lnTo>
                  <a:cubicBezTo>
                    <a:pt x="2136" y="327"/>
                    <a:pt x="2128" y="343"/>
                    <a:pt x="2121" y="358"/>
                  </a:cubicBezTo>
                  <a:lnTo>
                    <a:pt x="2078" y="373"/>
                  </a:lnTo>
                  <a:lnTo>
                    <a:pt x="2056" y="343"/>
                  </a:lnTo>
                  <a:lnTo>
                    <a:pt x="2078" y="298"/>
                  </a:lnTo>
                  <a:close/>
                  <a:moveTo>
                    <a:pt x="2078" y="403"/>
                  </a:moveTo>
                  <a:lnTo>
                    <a:pt x="2121" y="387"/>
                  </a:lnTo>
                  <a:cubicBezTo>
                    <a:pt x="2128" y="397"/>
                    <a:pt x="2136" y="407"/>
                    <a:pt x="2143" y="417"/>
                  </a:cubicBezTo>
                  <a:lnTo>
                    <a:pt x="2121" y="463"/>
                  </a:lnTo>
                  <a:lnTo>
                    <a:pt x="2078" y="478"/>
                  </a:lnTo>
                  <a:lnTo>
                    <a:pt x="2056" y="448"/>
                  </a:lnTo>
                  <a:cubicBezTo>
                    <a:pt x="2063" y="433"/>
                    <a:pt x="2070" y="418"/>
                    <a:pt x="2078" y="403"/>
                  </a:cubicBezTo>
                  <a:close/>
                  <a:moveTo>
                    <a:pt x="2078" y="508"/>
                  </a:moveTo>
                  <a:lnTo>
                    <a:pt x="2121" y="492"/>
                  </a:lnTo>
                  <a:cubicBezTo>
                    <a:pt x="2128" y="502"/>
                    <a:pt x="2136" y="513"/>
                    <a:pt x="2143" y="522"/>
                  </a:cubicBezTo>
                  <a:cubicBezTo>
                    <a:pt x="2136" y="538"/>
                    <a:pt x="2128" y="553"/>
                    <a:pt x="2121" y="568"/>
                  </a:cubicBezTo>
                  <a:lnTo>
                    <a:pt x="2078" y="583"/>
                  </a:lnTo>
                  <a:lnTo>
                    <a:pt x="2056" y="553"/>
                  </a:lnTo>
                  <a:lnTo>
                    <a:pt x="2078" y="508"/>
                  </a:lnTo>
                  <a:close/>
                  <a:moveTo>
                    <a:pt x="1987" y="382"/>
                  </a:moveTo>
                  <a:lnTo>
                    <a:pt x="2030" y="367"/>
                  </a:lnTo>
                  <a:lnTo>
                    <a:pt x="2052" y="397"/>
                  </a:lnTo>
                  <a:lnTo>
                    <a:pt x="2043" y="415"/>
                  </a:lnTo>
                  <a:lnTo>
                    <a:pt x="2030" y="442"/>
                  </a:lnTo>
                  <a:lnTo>
                    <a:pt x="1987" y="458"/>
                  </a:lnTo>
                  <a:cubicBezTo>
                    <a:pt x="1979" y="448"/>
                    <a:pt x="1972" y="438"/>
                    <a:pt x="1965" y="428"/>
                  </a:cubicBezTo>
                  <a:lnTo>
                    <a:pt x="1987" y="382"/>
                  </a:lnTo>
                  <a:close/>
                  <a:moveTo>
                    <a:pt x="1970" y="522"/>
                  </a:moveTo>
                  <a:lnTo>
                    <a:pt x="1987" y="487"/>
                  </a:lnTo>
                  <a:lnTo>
                    <a:pt x="2030" y="472"/>
                  </a:lnTo>
                  <a:lnTo>
                    <a:pt x="2052" y="502"/>
                  </a:lnTo>
                  <a:cubicBezTo>
                    <a:pt x="2045" y="517"/>
                    <a:pt x="2037" y="532"/>
                    <a:pt x="2030" y="547"/>
                  </a:cubicBezTo>
                  <a:lnTo>
                    <a:pt x="1987" y="563"/>
                  </a:lnTo>
                  <a:lnTo>
                    <a:pt x="1965" y="533"/>
                  </a:lnTo>
                  <a:lnTo>
                    <a:pt x="1970" y="522"/>
                  </a:lnTo>
                  <a:close/>
                  <a:moveTo>
                    <a:pt x="1987" y="592"/>
                  </a:moveTo>
                  <a:lnTo>
                    <a:pt x="2030" y="577"/>
                  </a:lnTo>
                  <a:lnTo>
                    <a:pt x="2052" y="607"/>
                  </a:lnTo>
                  <a:cubicBezTo>
                    <a:pt x="2045" y="622"/>
                    <a:pt x="2037" y="637"/>
                    <a:pt x="2030" y="652"/>
                  </a:cubicBezTo>
                  <a:lnTo>
                    <a:pt x="1987" y="668"/>
                  </a:lnTo>
                  <a:cubicBezTo>
                    <a:pt x="1979" y="658"/>
                    <a:pt x="1972" y="648"/>
                    <a:pt x="1965" y="638"/>
                  </a:cubicBezTo>
                  <a:lnTo>
                    <a:pt x="1987" y="592"/>
                  </a:lnTo>
                  <a:close/>
                  <a:moveTo>
                    <a:pt x="1939" y="527"/>
                  </a:moveTo>
                  <a:lnTo>
                    <a:pt x="1896" y="542"/>
                  </a:lnTo>
                  <a:lnTo>
                    <a:pt x="1874" y="512"/>
                  </a:lnTo>
                  <a:cubicBezTo>
                    <a:pt x="1881" y="497"/>
                    <a:pt x="1888" y="482"/>
                    <a:pt x="1896" y="467"/>
                  </a:cubicBezTo>
                  <a:lnTo>
                    <a:pt x="1939" y="452"/>
                  </a:lnTo>
                  <a:cubicBezTo>
                    <a:pt x="1946" y="462"/>
                    <a:pt x="1954" y="471"/>
                    <a:pt x="1961" y="481"/>
                  </a:cubicBezTo>
                  <a:lnTo>
                    <a:pt x="1939" y="527"/>
                  </a:lnTo>
                  <a:close/>
                  <a:moveTo>
                    <a:pt x="1896" y="362"/>
                  </a:moveTo>
                  <a:lnTo>
                    <a:pt x="1939" y="346"/>
                  </a:lnTo>
                  <a:lnTo>
                    <a:pt x="1953" y="366"/>
                  </a:lnTo>
                  <a:lnTo>
                    <a:pt x="1961" y="376"/>
                  </a:lnTo>
                  <a:cubicBezTo>
                    <a:pt x="1954" y="392"/>
                    <a:pt x="1946" y="407"/>
                    <a:pt x="1939" y="422"/>
                  </a:cubicBezTo>
                  <a:lnTo>
                    <a:pt x="1896" y="437"/>
                  </a:lnTo>
                  <a:lnTo>
                    <a:pt x="1874" y="407"/>
                  </a:lnTo>
                  <a:lnTo>
                    <a:pt x="1896" y="362"/>
                  </a:lnTo>
                  <a:close/>
                  <a:moveTo>
                    <a:pt x="1805" y="446"/>
                  </a:moveTo>
                  <a:lnTo>
                    <a:pt x="1848" y="431"/>
                  </a:lnTo>
                  <a:lnTo>
                    <a:pt x="1870" y="461"/>
                  </a:lnTo>
                  <a:lnTo>
                    <a:pt x="1861" y="479"/>
                  </a:lnTo>
                  <a:lnTo>
                    <a:pt x="1848" y="506"/>
                  </a:lnTo>
                  <a:lnTo>
                    <a:pt x="1805" y="522"/>
                  </a:lnTo>
                  <a:cubicBezTo>
                    <a:pt x="1797" y="512"/>
                    <a:pt x="1790" y="502"/>
                    <a:pt x="1783" y="492"/>
                  </a:cubicBezTo>
                  <a:lnTo>
                    <a:pt x="1805" y="446"/>
                  </a:lnTo>
                  <a:close/>
                  <a:moveTo>
                    <a:pt x="1788" y="586"/>
                  </a:moveTo>
                  <a:lnTo>
                    <a:pt x="1805" y="551"/>
                  </a:lnTo>
                  <a:lnTo>
                    <a:pt x="1848" y="536"/>
                  </a:lnTo>
                  <a:lnTo>
                    <a:pt x="1870" y="566"/>
                  </a:lnTo>
                  <a:cubicBezTo>
                    <a:pt x="1863" y="581"/>
                    <a:pt x="1855" y="596"/>
                    <a:pt x="1848" y="611"/>
                  </a:cubicBezTo>
                  <a:lnTo>
                    <a:pt x="1805" y="627"/>
                  </a:lnTo>
                  <a:lnTo>
                    <a:pt x="1783" y="597"/>
                  </a:lnTo>
                  <a:lnTo>
                    <a:pt x="1788" y="586"/>
                  </a:lnTo>
                  <a:close/>
                  <a:moveTo>
                    <a:pt x="1805" y="657"/>
                  </a:moveTo>
                  <a:lnTo>
                    <a:pt x="1848" y="641"/>
                  </a:lnTo>
                  <a:lnTo>
                    <a:pt x="1870" y="671"/>
                  </a:lnTo>
                  <a:cubicBezTo>
                    <a:pt x="1863" y="686"/>
                    <a:pt x="1855" y="701"/>
                    <a:pt x="1848" y="716"/>
                  </a:cubicBezTo>
                  <a:lnTo>
                    <a:pt x="1805" y="732"/>
                  </a:lnTo>
                  <a:cubicBezTo>
                    <a:pt x="1797" y="722"/>
                    <a:pt x="1790" y="712"/>
                    <a:pt x="1783" y="702"/>
                  </a:cubicBezTo>
                  <a:lnTo>
                    <a:pt x="1805" y="657"/>
                  </a:lnTo>
                  <a:close/>
                  <a:moveTo>
                    <a:pt x="1757" y="591"/>
                  </a:moveTo>
                  <a:lnTo>
                    <a:pt x="1714" y="606"/>
                  </a:lnTo>
                  <a:lnTo>
                    <a:pt x="1692" y="576"/>
                  </a:lnTo>
                  <a:cubicBezTo>
                    <a:pt x="1699" y="561"/>
                    <a:pt x="1706" y="546"/>
                    <a:pt x="1714" y="531"/>
                  </a:cubicBezTo>
                  <a:lnTo>
                    <a:pt x="1757" y="516"/>
                  </a:lnTo>
                  <a:cubicBezTo>
                    <a:pt x="1764" y="526"/>
                    <a:pt x="1772" y="536"/>
                    <a:pt x="1779" y="546"/>
                  </a:cubicBezTo>
                  <a:lnTo>
                    <a:pt x="1757" y="591"/>
                  </a:lnTo>
                  <a:close/>
                  <a:moveTo>
                    <a:pt x="1714" y="426"/>
                  </a:moveTo>
                  <a:lnTo>
                    <a:pt x="1757" y="411"/>
                  </a:lnTo>
                  <a:lnTo>
                    <a:pt x="1771" y="430"/>
                  </a:lnTo>
                  <a:lnTo>
                    <a:pt x="1779" y="441"/>
                  </a:lnTo>
                  <a:cubicBezTo>
                    <a:pt x="1772" y="456"/>
                    <a:pt x="1764" y="471"/>
                    <a:pt x="1757" y="486"/>
                  </a:cubicBezTo>
                  <a:lnTo>
                    <a:pt x="1714" y="501"/>
                  </a:lnTo>
                  <a:lnTo>
                    <a:pt x="1692" y="471"/>
                  </a:lnTo>
                  <a:lnTo>
                    <a:pt x="1714" y="426"/>
                  </a:lnTo>
                  <a:close/>
                  <a:moveTo>
                    <a:pt x="1623" y="510"/>
                  </a:moveTo>
                  <a:lnTo>
                    <a:pt x="1666" y="495"/>
                  </a:lnTo>
                  <a:lnTo>
                    <a:pt x="1688" y="525"/>
                  </a:lnTo>
                  <a:lnTo>
                    <a:pt x="1679" y="543"/>
                  </a:lnTo>
                  <a:lnTo>
                    <a:pt x="1666" y="570"/>
                  </a:lnTo>
                  <a:lnTo>
                    <a:pt x="1623" y="586"/>
                  </a:lnTo>
                  <a:cubicBezTo>
                    <a:pt x="1615" y="576"/>
                    <a:pt x="1608" y="566"/>
                    <a:pt x="1601" y="556"/>
                  </a:cubicBezTo>
                  <a:lnTo>
                    <a:pt x="1623" y="510"/>
                  </a:lnTo>
                  <a:close/>
                  <a:moveTo>
                    <a:pt x="1606" y="650"/>
                  </a:moveTo>
                  <a:lnTo>
                    <a:pt x="1623" y="615"/>
                  </a:lnTo>
                  <a:lnTo>
                    <a:pt x="1666" y="600"/>
                  </a:lnTo>
                  <a:lnTo>
                    <a:pt x="1688" y="630"/>
                  </a:lnTo>
                  <a:cubicBezTo>
                    <a:pt x="1681" y="645"/>
                    <a:pt x="1673" y="660"/>
                    <a:pt x="1666" y="675"/>
                  </a:cubicBezTo>
                  <a:lnTo>
                    <a:pt x="1623" y="691"/>
                  </a:lnTo>
                  <a:lnTo>
                    <a:pt x="1601" y="661"/>
                  </a:lnTo>
                  <a:lnTo>
                    <a:pt x="1606" y="650"/>
                  </a:lnTo>
                  <a:close/>
                  <a:moveTo>
                    <a:pt x="1623" y="721"/>
                  </a:moveTo>
                  <a:lnTo>
                    <a:pt x="1666" y="705"/>
                  </a:lnTo>
                  <a:lnTo>
                    <a:pt x="1688" y="735"/>
                  </a:lnTo>
                  <a:cubicBezTo>
                    <a:pt x="1681" y="750"/>
                    <a:pt x="1673" y="765"/>
                    <a:pt x="1666" y="781"/>
                  </a:cubicBezTo>
                  <a:lnTo>
                    <a:pt x="1623" y="796"/>
                  </a:lnTo>
                  <a:cubicBezTo>
                    <a:pt x="1615" y="786"/>
                    <a:pt x="1608" y="776"/>
                    <a:pt x="1601" y="766"/>
                  </a:cubicBezTo>
                  <a:lnTo>
                    <a:pt x="1623" y="721"/>
                  </a:lnTo>
                  <a:close/>
                  <a:moveTo>
                    <a:pt x="1575" y="760"/>
                  </a:moveTo>
                  <a:lnTo>
                    <a:pt x="1532" y="775"/>
                  </a:lnTo>
                  <a:lnTo>
                    <a:pt x="1510" y="745"/>
                  </a:lnTo>
                  <a:lnTo>
                    <a:pt x="1532" y="700"/>
                  </a:lnTo>
                  <a:lnTo>
                    <a:pt x="1575" y="685"/>
                  </a:lnTo>
                  <a:cubicBezTo>
                    <a:pt x="1582" y="695"/>
                    <a:pt x="1590" y="705"/>
                    <a:pt x="1597" y="715"/>
                  </a:cubicBezTo>
                  <a:cubicBezTo>
                    <a:pt x="1590" y="730"/>
                    <a:pt x="1582" y="745"/>
                    <a:pt x="1575" y="760"/>
                  </a:cubicBezTo>
                  <a:close/>
                  <a:moveTo>
                    <a:pt x="1575" y="655"/>
                  </a:moveTo>
                  <a:lnTo>
                    <a:pt x="1532" y="670"/>
                  </a:lnTo>
                  <a:lnTo>
                    <a:pt x="1510" y="640"/>
                  </a:lnTo>
                  <a:cubicBezTo>
                    <a:pt x="1517" y="625"/>
                    <a:pt x="1524" y="610"/>
                    <a:pt x="1532" y="595"/>
                  </a:cubicBezTo>
                  <a:lnTo>
                    <a:pt x="1575" y="580"/>
                  </a:lnTo>
                  <a:cubicBezTo>
                    <a:pt x="1582" y="590"/>
                    <a:pt x="1590" y="600"/>
                    <a:pt x="1597" y="610"/>
                  </a:cubicBezTo>
                  <a:lnTo>
                    <a:pt x="1575" y="655"/>
                  </a:lnTo>
                  <a:close/>
                  <a:moveTo>
                    <a:pt x="1532" y="490"/>
                  </a:moveTo>
                  <a:lnTo>
                    <a:pt x="1575" y="475"/>
                  </a:lnTo>
                  <a:lnTo>
                    <a:pt x="1589" y="494"/>
                  </a:lnTo>
                  <a:lnTo>
                    <a:pt x="1597" y="505"/>
                  </a:lnTo>
                  <a:cubicBezTo>
                    <a:pt x="1590" y="520"/>
                    <a:pt x="1582" y="535"/>
                    <a:pt x="1575" y="550"/>
                  </a:cubicBezTo>
                  <a:lnTo>
                    <a:pt x="1532" y="565"/>
                  </a:lnTo>
                  <a:lnTo>
                    <a:pt x="1510" y="535"/>
                  </a:lnTo>
                  <a:lnTo>
                    <a:pt x="1532" y="490"/>
                  </a:lnTo>
                  <a:close/>
                  <a:moveTo>
                    <a:pt x="1441" y="574"/>
                  </a:moveTo>
                  <a:lnTo>
                    <a:pt x="1484" y="559"/>
                  </a:lnTo>
                  <a:lnTo>
                    <a:pt x="1506" y="589"/>
                  </a:lnTo>
                  <a:lnTo>
                    <a:pt x="1497" y="608"/>
                  </a:lnTo>
                  <a:lnTo>
                    <a:pt x="1484" y="635"/>
                  </a:lnTo>
                  <a:lnTo>
                    <a:pt x="1441" y="650"/>
                  </a:lnTo>
                  <a:cubicBezTo>
                    <a:pt x="1433" y="640"/>
                    <a:pt x="1426" y="630"/>
                    <a:pt x="1419" y="620"/>
                  </a:cubicBezTo>
                  <a:lnTo>
                    <a:pt x="1441" y="574"/>
                  </a:lnTo>
                  <a:close/>
                  <a:moveTo>
                    <a:pt x="1424" y="714"/>
                  </a:moveTo>
                  <a:lnTo>
                    <a:pt x="1441" y="680"/>
                  </a:lnTo>
                  <a:lnTo>
                    <a:pt x="1484" y="664"/>
                  </a:lnTo>
                  <a:lnTo>
                    <a:pt x="1506" y="694"/>
                  </a:lnTo>
                  <a:cubicBezTo>
                    <a:pt x="1499" y="709"/>
                    <a:pt x="1491" y="724"/>
                    <a:pt x="1484" y="740"/>
                  </a:cubicBezTo>
                  <a:lnTo>
                    <a:pt x="1441" y="755"/>
                  </a:lnTo>
                  <a:lnTo>
                    <a:pt x="1419" y="725"/>
                  </a:lnTo>
                  <a:lnTo>
                    <a:pt x="1424" y="714"/>
                  </a:lnTo>
                  <a:close/>
                  <a:moveTo>
                    <a:pt x="1441" y="785"/>
                  </a:moveTo>
                  <a:lnTo>
                    <a:pt x="1484" y="769"/>
                  </a:lnTo>
                  <a:lnTo>
                    <a:pt x="1506" y="799"/>
                  </a:lnTo>
                  <a:cubicBezTo>
                    <a:pt x="1499" y="814"/>
                    <a:pt x="1491" y="830"/>
                    <a:pt x="1484" y="845"/>
                  </a:cubicBezTo>
                  <a:lnTo>
                    <a:pt x="1441" y="860"/>
                  </a:lnTo>
                  <a:cubicBezTo>
                    <a:pt x="1433" y="850"/>
                    <a:pt x="1426" y="840"/>
                    <a:pt x="1419" y="830"/>
                  </a:cubicBezTo>
                  <a:lnTo>
                    <a:pt x="1441" y="785"/>
                  </a:lnTo>
                  <a:close/>
                  <a:moveTo>
                    <a:pt x="1350" y="554"/>
                  </a:moveTo>
                  <a:lnTo>
                    <a:pt x="1393" y="539"/>
                  </a:lnTo>
                  <a:lnTo>
                    <a:pt x="1407" y="558"/>
                  </a:lnTo>
                  <a:lnTo>
                    <a:pt x="1415" y="569"/>
                  </a:lnTo>
                  <a:cubicBezTo>
                    <a:pt x="1408" y="584"/>
                    <a:pt x="1400" y="599"/>
                    <a:pt x="1393" y="614"/>
                  </a:cubicBezTo>
                  <a:lnTo>
                    <a:pt x="1350" y="629"/>
                  </a:lnTo>
                  <a:lnTo>
                    <a:pt x="1328" y="599"/>
                  </a:lnTo>
                  <a:lnTo>
                    <a:pt x="1350" y="554"/>
                  </a:lnTo>
                  <a:close/>
                  <a:moveTo>
                    <a:pt x="1350" y="659"/>
                  </a:moveTo>
                  <a:lnTo>
                    <a:pt x="1393" y="644"/>
                  </a:lnTo>
                  <a:cubicBezTo>
                    <a:pt x="1400" y="654"/>
                    <a:pt x="1408" y="664"/>
                    <a:pt x="1415" y="674"/>
                  </a:cubicBezTo>
                  <a:lnTo>
                    <a:pt x="1393" y="719"/>
                  </a:lnTo>
                  <a:lnTo>
                    <a:pt x="1350" y="734"/>
                  </a:lnTo>
                  <a:lnTo>
                    <a:pt x="1328" y="704"/>
                  </a:lnTo>
                  <a:cubicBezTo>
                    <a:pt x="1335" y="689"/>
                    <a:pt x="1342" y="674"/>
                    <a:pt x="1350" y="659"/>
                  </a:cubicBezTo>
                  <a:close/>
                  <a:moveTo>
                    <a:pt x="1350" y="764"/>
                  </a:moveTo>
                  <a:lnTo>
                    <a:pt x="1393" y="749"/>
                  </a:lnTo>
                  <a:cubicBezTo>
                    <a:pt x="1400" y="759"/>
                    <a:pt x="1408" y="769"/>
                    <a:pt x="1415" y="779"/>
                  </a:cubicBezTo>
                  <a:cubicBezTo>
                    <a:pt x="1408" y="794"/>
                    <a:pt x="1400" y="809"/>
                    <a:pt x="1393" y="824"/>
                  </a:cubicBezTo>
                  <a:lnTo>
                    <a:pt x="1350" y="839"/>
                  </a:lnTo>
                  <a:lnTo>
                    <a:pt x="1328" y="809"/>
                  </a:lnTo>
                  <a:lnTo>
                    <a:pt x="1350" y="764"/>
                  </a:lnTo>
                  <a:close/>
                  <a:moveTo>
                    <a:pt x="1259" y="639"/>
                  </a:moveTo>
                  <a:lnTo>
                    <a:pt x="1302" y="623"/>
                  </a:lnTo>
                  <a:lnTo>
                    <a:pt x="1324" y="653"/>
                  </a:lnTo>
                  <a:lnTo>
                    <a:pt x="1315" y="672"/>
                  </a:lnTo>
                  <a:lnTo>
                    <a:pt x="1302" y="699"/>
                  </a:lnTo>
                  <a:lnTo>
                    <a:pt x="1259" y="714"/>
                  </a:lnTo>
                  <a:cubicBezTo>
                    <a:pt x="1251" y="704"/>
                    <a:pt x="1244" y="694"/>
                    <a:pt x="1237" y="684"/>
                  </a:cubicBezTo>
                  <a:lnTo>
                    <a:pt x="1259" y="639"/>
                  </a:lnTo>
                  <a:close/>
                  <a:moveTo>
                    <a:pt x="1242" y="778"/>
                  </a:moveTo>
                  <a:lnTo>
                    <a:pt x="1259" y="744"/>
                  </a:lnTo>
                  <a:lnTo>
                    <a:pt x="1302" y="728"/>
                  </a:lnTo>
                  <a:lnTo>
                    <a:pt x="1324" y="758"/>
                  </a:lnTo>
                  <a:cubicBezTo>
                    <a:pt x="1317" y="773"/>
                    <a:pt x="1309" y="789"/>
                    <a:pt x="1302" y="804"/>
                  </a:cubicBezTo>
                  <a:lnTo>
                    <a:pt x="1259" y="819"/>
                  </a:lnTo>
                  <a:lnTo>
                    <a:pt x="1237" y="789"/>
                  </a:lnTo>
                  <a:lnTo>
                    <a:pt x="1242" y="778"/>
                  </a:lnTo>
                  <a:close/>
                  <a:moveTo>
                    <a:pt x="1259" y="849"/>
                  </a:moveTo>
                  <a:lnTo>
                    <a:pt x="1302" y="833"/>
                  </a:lnTo>
                  <a:lnTo>
                    <a:pt x="1324" y="863"/>
                  </a:lnTo>
                  <a:cubicBezTo>
                    <a:pt x="1317" y="879"/>
                    <a:pt x="1309" y="894"/>
                    <a:pt x="1302" y="909"/>
                  </a:cubicBezTo>
                  <a:lnTo>
                    <a:pt x="1259" y="924"/>
                  </a:lnTo>
                  <a:cubicBezTo>
                    <a:pt x="1251" y="914"/>
                    <a:pt x="1244" y="904"/>
                    <a:pt x="1237" y="894"/>
                  </a:cubicBezTo>
                  <a:lnTo>
                    <a:pt x="1259" y="849"/>
                  </a:lnTo>
                  <a:close/>
                  <a:moveTo>
                    <a:pt x="1168" y="618"/>
                  </a:moveTo>
                  <a:lnTo>
                    <a:pt x="1211" y="603"/>
                  </a:lnTo>
                  <a:lnTo>
                    <a:pt x="1225" y="622"/>
                  </a:lnTo>
                  <a:lnTo>
                    <a:pt x="1233" y="633"/>
                  </a:lnTo>
                  <a:cubicBezTo>
                    <a:pt x="1226" y="648"/>
                    <a:pt x="1218" y="663"/>
                    <a:pt x="1211" y="678"/>
                  </a:cubicBezTo>
                  <a:lnTo>
                    <a:pt x="1168" y="693"/>
                  </a:lnTo>
                  <a:lnTo>
                    <a:pt x="1146" y="663"/>
                  </a:lnTo>
                  <a:lnTo>
                    <a:pt x="1168" y="618"/>
                  </a:lnTo>
                  <a:close/>
                  <a:moveTo>
                    <a:pt x="1168" y="723"/>
                  </a:moveTo>
                  <a:lnTo>
                    <a:pt x="1211" y="708"/>
                  </a:lnTo>
                  <a:cubicBezTo>
                    <a:pt x="1218" y="718"/>
                    <a:pt x="1226" y="728"/>
                    <a:pt x="1233" y="738"/>
                  </a:cubicBezTo>
                  <a:lnTo>
                    <a:pt x="1211" y="783"/>
                  </a:lnTo>
                  <a:lnTo>
                    <a:pt x="1168" y="798"/>
                  </a:lnTo>
                  <a:lnTo>
                    <a:pt x="1146" y="768"/>
                  </a:lnTo>
                  <a:cubicBezTo>
                    <a:pt x="1153" y="753"/>
                    <a:pt x="1160" y="738"/>
                    <a:pt x="1168" y="723"/>
                  </a:cubicBezTo>
                  <a:close/>
                  <a:moveTo>
                    <a:pt x="1168" y="828"/>
                  </a:moveTo>
                  <a:lnTo>
                    <a:pt x="1211" y="813"/>
                  </a:lnTo>
                  <a:cubicBezTo>
                    <a:pt x="1218" y="823"/>
                    <a:pt x="1226" y="833"/>
                    <a:pt x="1233" y="843"/>
                  </a:cubicBezTo>
                  <a:cubicBezTo>
                    <a:pt x="1226" y="858"/>
                    <a:pt x="1218" y="873"/>
                    <a:pt x="1211" y="888"/>
                  </a:cubicBezTo>
                  <a:lnTo>
                    <a:pt x="1168" y="903"/>
                  </a:lnTo>
                  <a:lnTo>
                    <a:pt x="1146" y="873"/>
                  </a:lnTo>
                  <a:lnTo>
                    <a:pt x="1168" y="828"/>
                  </a:lnTo>
                  <a:close/>
                  <a:moveTo>
                    <a:pt x="1077" y="703"/>
                  </a:moveTo>
                  <a:lnTo>
                    <a:pt x="1120" y="687"/>
                  </a:lnTo>
                  <a:lnTo>
                    <a:pt x="1142" y="717"/>
                  </a:lnTo>
                  <a:lnTo>
                    <a:pt x="1131" y="739"/>
                  </a:lnTo>
                  <a:lnTo>
                    <a:pt x="1120" y="763"/>
                  </a:lnTo>
                  <a:lnTo>
                    <a:pt x="1077" y="778"/>
                  </a:lnTo>
                  <a:cubicBezTo>
                    <a:pt x="1069" y="768"/>
                    <a:pt x="1062" y="758"/>
                    <a:pt x="1055" y="748"/>
                  </a:cubicBezTo>
                  <a:lnTo>
                    <a:pt x="1077" y="703"/>
                  </a:lnTo>
                  <a:close/>
                  <a:moveTo>
                    <a:pt x="1077" y="808"/>
                  </a:moveTo>
                  <a:lnTo>
                    <a:pt x="1120" y="792"/>
                  </a:lnTo>
                  <a:lnTo>
                    <a:pt x="1142" y="822"/>
                  </a:lnTo>
                  <a:lnTo>
                    <a:pt x="1120" y="868"/>
                  </a:lnTo>
                  <a:lnTo>
                    <a:pt x="1077" y="883"/>
                  </a:lnTo>
                  <a:lnTo>
                    <a:pt x="1055" y="853"/>
                  </a:lnTo>
                  <a:lnTo>
                    <a:pt x="1077" y="808"/>
                  </a:lnTo>
                  <a:close/>
                  <a:moveTo>
                    <a:pt x="1077" y="913"/>
                  </a:moveTo>
                  <a:lnTo>
                    <a:pt x="1120" y="897"/>
                  </a:lnTo>
                  <a:lnTo>
                    <a:pt x="1142" y="927"/>
                  </a:lnTo>
                  <a:cubicBezTo>
                    <a:pt x="1135" y="942"/>
                    <a:pt x="1127" y="957"/>
                    <a:pt x="1120" y="972"/>
                  </a:cubicBezTo>
                  <a:lnTo>
                    <a:pt x="1077" y="987"/>
                  </a:lnTo>
                  <a:lnTo>
                    <a:pt x="1055" y="957"/>
                  </a:lnTo>
                  <a:cubicBezTo>
                    <a:pt x="1062" y="942"/>
                    <a:pt x="1069" y="928"/>
                    <a:pt x="1077" y="913"/>
                  </a:cubicBezTo>
                  <a:close/>
                  <a:moveTo>
                    <a:pt x="986" y="682"/>
                  </a:moveTo>
                  <a:lnTo>
                    <a:pt x="1029" y="667"/>
                  </a:lnTo>
                  <a:lnTo>
                    <a:pt x="1051" y="697"/>
                  </a:lnTo>
                  <a:lnTo>
                    <a:pt x="1029" y="742"/>
                  </a:lnTo>
                  <a:lnTo>
                    <a:pt x="986" y="757"/>
                  </a:lnTo>
                  <a:lnTo>
                    <a:pt x="964" y="727"/>
                  </a:lnTo>
                  <a:lnTo>
                    <a:pt x="986" y="682"/>
                  </a:lnTo>
                  <a:close/>
                  <a:moveTo>
                    <a:pt x="986" y="787"/>
                  </a:moveTo>
                  <a:lnTo>
                    <a:pt x="1029" y="772"/>
                  </a:lnTo>
                  <a:cubicBezTo>
                    <a:pt x="1036" y="782"/>
                    <a:pt x="1044" y="792"/>
                    <a:pt x="1051" y="802"/>
                  </a:cubicBezTo>
                  <a:lnTo>
                    <a:pt x="1029" y="847"/>
                  </a:lnTo>
                  <a:lnTo>
                    <a:pt x="1029" y="847"/>
                  </a:lnTo>
                  <a:lnTo>
                    <a:pt x="986" y="863"/>
                  </a:lnTo>
                  <a:lnTo>
                    <a:pt x="964" y="833"/>
                  </a:lnTo>
                  <a:cubicBezTo>
                    <a:pt x="971" y="817"/>
                    <a:pt x="978" y="802"/>
                    <a:pt x="986" y="787"/>
                  </a:cubicBezTo>
                  <a:close/>
                  <a:moveTo>
                    <a:pt x="986" y="892"/>
                  </a:moveTo>
                  <a:lnTo>
                    <a:pt x="1029" y="877"/>
                  </a:lnTo>
                  <a:cubicBezTo>
                    <a:pt x="1036" y="887"/>
                    <a:pt x="1044" y="897"/>
                    <a:pt x="1051" y="907"/>
                  </a:cubicBezTo>
                  <a:lnTo>
                    <a:pt x="1029" y="951"/>
                  </a:lnTo>
                  <a:lnTo>
                    <a:pt x="986" y="967"/>
                  </a:lnTo>
                  <a:lnTo>
                    <a:pt x="964" y="938"/>
                  </a:lnTo>
                  <a:lnTo>
                    <a:pt x="986" y="892"/>
                  </a:lnTo>
                  <a:close/>
                  <a:moveTo>
                    <a:pt x="895" y="767"/>
                  </a:moveTo>
                  <a:lnTo>
                    <a:pt x="938" y="751"/>
                  </a:lnTo>
                  <a:lnTo>
                    <a:pt x="960" y="781"/>
                  </a:lnTo>
                  <a:lnTo>
                    <a:pt x="952" y="797"/>
                  </a:lnTo>
                  <a:lnTo>
                    <a:pt x="938" y="827"/>
                  </a:lnTo>
                  <a:lnTo>
                    <a:pt x="895" y="842"/>
                  </a:lnTo>
                  <a:cubicBezTo>
                    <a:pt x="887" y="832"/>
                    <a:pt x="880" y="822"/>
                    <a:pt x="873" y="812"/>
                  </a:cubicBezTo>
                  <a:lnTo>
                    <a:pt x="895" y="767"/>
                  </a:lnTo>
                  <a:close/>
                  <a:moveTo>
                    <a:pt x="895" y="872"/>
                  </a:moveTo>
                  <a:lnTo>
                    <a:pt x="938" y="857"/>
                  </a:lnTo>
                  <a:lnTo>
                    <a:pt x="960" y="887"/>
                  </a:lnTo>
                  <a:lnTo>
                    <a:pt x="938" y="932"/>
                  </a:lnTo>
                  <a:lnTo>
                    <a:pt x="895" y="946"/>
                  </a:lnTo>
                  <a:lnTo>
                    <a:pt x="873" y="917"/>
                  </a:lnTo>
                  <a:lnTo>
                    <a:pt x="895" y="872"/>
                  </a:lnTo>
                  <a:close/>
                  <a:moveTo>
                    <a:pt x="895" y="976"/>
                  </a:moveTo>
                  <a:lnTo>
                    <a:pt x="938" y="961"/>
                  </a:lnTo>
                  <a:lnTo>
                    <a:pt x="960" y="991"/>
                  </a:lnTo>
                  <a:cubicBezTo>
                    <a:pt x="953" y="1006"/>
                    <a:pt x="946" y="1021"/>
                    <a:pt x="938" y="1036"/>
                  </a:cubicBezTo>
                  <a:lnTo>
                    <a:pt x="895" y="1051"/>
                  </a:lnTo>
                  <a:lnTo>
                    <a:pt x="873" y="1021"/>
                  </a:lnTo>
                  <a:cubicBezTo>
                    <a:pt x="880" y="1006"/>
                    <a:pt x="887" y="991"/>
                    <a:pt x="895" y="976"/>
                  </a:cubicBezTo>
                  <a:close/>
                  <a:moveTo>
                    <a:pt x="804" y="746"/>
                  </a:moveTo>
                  <a:lnTo>
                    <a:pt x="847" y="731"/>
                  </a:lnTo>
                  <a:lnTo>
                    <a:pt x="869" y="761"/>
                  </a:lnTo>
                  <a:lnTo>
                    <a:pt x="847" y="806"/>
                  </a:lnTo>
                  <a:lnTo>
                    <a:pt x="804" y="822"/>
                  </a:lnTo>
                  <a:lnTo>
                    <a:pt x="782" y="792"/>
                  </a:lnTo>
                  <a:lnTo>
                    <a:pt x="804" y="746"/>
                  </a:lnTo>
                  <a:close/>
                  <a:moveTo>
                    <a:pt x="804" y="851"/>
                  </a:moveTo>
                  <a:lnTo>
                    <a:pt x="847" y="836"/>
                  </a:lnTo>
                  <a:cubicBezTo>
                    <a:pt x="855" y="846"/>
                    <a:pt x="862" y="856"/>
                    <a:pt x="869" y="866"/>
                  </a:cubicBezTo>
                  <a:lnTo>
                    <a:pt x="847" y="911"/>
                  </a:lnTo>
                  <a:lnTo>
                    <a:pt x="847" y="911"/>
                  </a:lnTo>
                  <a:lnTo>
                    <a:pt x="804" y="927"/>
                  </a:lnTo>
                  <a:lnTo>
                    <a:pt x="782" y="897"/>
                  </a:lnTo>
                  <a:cubicBezTo>
                    <a:pt x="789" y="882"/>
                    <a:pt x="797" y="866"/>
                    <a:pt x="804" y="851"/>
                  </a:cubicBezTo>
                  <a:close/>
                  <a:moveTo>
                    <a:pt x="804" y="955"/>
                  </a:moveTo>
                  <a:lnTo>
                    <a:pt x="847" y="940"/>
                  </a:lnTo>
                  <a:cubicBezTo>
                    <a:pt x="855" y="950"/>
                    <a:pt x="862" y="960"/>
                    <a:pt x="869" y="970"/>
                  </a:cubicBezTo>
                  <a:lnTo>
                    <a:pt x="847" y="1015"/>
                  </a:lnTo>
                  <a:lnTo>
                    <a:pt x="804" y="1031"/>
                  </a:lnTo>
                  <a:lnTo>
                    <a:pt x="782" y="1001"/>
                  </a:lnTo>
                  <a:lnTo>
                    <a:pt x="804" y="955"/>
                  </a:lnTo>
                  <a:close/>
                  <a:moveTo>
                    <a:pt x="713" y="831"/>
                  </a:moveTo>
                  <a:lnTo>
                    <a:pt x="756" y="816"/>
                  </a:lnTo>
                  <a:lnTo>
                    <a:pt x="778" y="846"/>
                  </a:lnTo>
                  <a:lnTo>
                    <a:pt x="770" y="862"/>
                  </a:lnTo>
                  <a:lnTo>
                    <a:pt x="756" y="891"/>
                  </a:lnTo>
                  <a:lnTo>
                    <a:pt x="713" y="906"/>
                  </a:lnTo>
                  <a:cubicBezTo>
                    <a:pt x="706" y="896"/>
                    <a:pt x="698" y="886"/>
                    <a:pt x="691" y="876"/>
                  </a:cubicBezTo>
                  <a:lnTo>
                    <a:pt x="713" y="831"/>
                  </a:lnTo>
                  <a:close/>
                  <a:moveTo>
                    <a:pt x="713" y="936"/>
                  </a:moveTo>
                  <a:lnTo>
                    <a:pt x="756" y="921"/>
                  </a:lnTo>
                  <a:lnTo>
                    <a:pt x="778" y="950"/>
                  </a:lnTo>
                  <a:lnTo>
                    <a:pt x="756" y="995"/>
                  </a:lnTo>
                  <a:lnTo>
                    <a:pt x="713" y="1010"/>
                  </a:lnTo>
                  <a:lnTo>
                    <a:pt x="691" y="980"/>
                  </a:lnTo>
                  <a:lnTo>
                    <a:pt x="713" y="936"/>
                  </a:lnTo>
                  <a:close/>
                  <a:moveTo>
                    <a:pt x="713" y="1040"/>
                  </a:moveTo>
                  <a:lnTo>
                    <a:pt x="756" y="1025"/>
                  </a:lnTo>
                  <a:lnTo>
                    <a:pt x="778" y="1055"/>
                  </a:lnTo>
                  <a:cubicBezTo>
                    <a:pt x="771" y="1070"/>
                    <a:pt x="764" y="1085"/>
                    <a:pt x="756" y="1100"/>
                  </a:cubicBezTo>
                  <a:lnTo>
                    <a:pt x="713" y="1115"/>
                  </a:lnTo>
                  <a:lnTo>
                    <a:pt x="691" y="1085"/>
                  </a:lnTo>
                  <a:cubicBezTo>
                    <a:pt x="698" y="1070"/>
                    <a:pt x="706" y="1055"/>
                    <a:pt x="713" y="1040"/>
                  </a:cubicBezTo>
                  <a:close/>
                  <a:moveTo>
                    <a:pt x="622" y="810"/>
                  </a:moveTo>
                  <a:lnTo>
                    <a:pt x="665" y="795"/>
                  </a:lnTo>
                  <a:lnTo>
                    <a:pt x="687" y="825"/>
                  </a:lnTo>
                  <a:lnTo>
                    <a:pt x="665" y="870"/>
                  </a:lnTo>
                  <a:lnTo>
                    <a:pt x="622" y="886"/>
                  </a:lnTo>
                  <a:lnTo>
                    <a:pt x="600" y="856"/>
                  </a:lnTo>
                  <a:lnTo>
                    <a:pt x="622" y="810"/>
                  </a:lnTo>
                  <a:close/>
                  <a:moveTo>
                    <a:pt x="622" y="915"/>
                  </a:moveTo>
                  <a:lnTo>
                    <a:pt x="665" y="900"/>
                  </a:lnTo>
                  <a:cubicBezTo>
                    <a:pt x="673" y="910"/>
                    <a:pt x="680" y="920"/>
                    <a:pt x="687" y="930"/>
                  </a:cubicBezTo>
                  <a:lnTo>
                    <a:pt x="665" y="974"/>
                  </a:lnTo>
                  <a:lnTo>
                    <a:pt x="665" y="974"/>
                  </a:lnTo>
                  <a:lnTo>
                    <a:pt x="622" y="990"/>
                  </a:lnTo>
                  <a:lnTo>
                    <a:pt x="600" y="960"/>
                  </a:lnTo>
                  <a:cubicBezTo>
                    <a:pt x="607" y="945"/>
                    <a:pt x="615" y="931"/>
                    <a:pt x="622" y="915"/>
                  </a:cubicBezTo>
                  <a:close/>
                  <a:moveTo>
                    <a:pt x="622" y="1019"/>
                  </a:moveTo>
                  <a:lnTo>
                    <a:pt x="665" y="1004"/>
                  </a:lnTo>
                  <a:cubicBezTo>
                    <a:pt x="673" y="1014"/>
                    <a:pt x="680" y="1024"/>
                    <a:pt x="687" y="1034"/>
                  </a:cubicBezTo>
                  <a:lnTo>
                    <a:pt x="665" y="1079"/>
                  </a:lnTo>
                  <a:lnTo>
                    <a:pt x="622" y="1095"/>
                  </a:lnTo>
                  <a:lnTo>
                    <a:pt x="600" y="1065"/>
                  </a:lnTo>
                  <a:lnTo>
                    <a:pt x="622" y="1019"/>
                  </a:lnTo>
                  <a:close/>
                  <a:moveTo>
                    <a:pt x="531" y="895"/>
                  </a:moveTo>
                  <a:lnTo>
                    <a:pt x="574" y="880"/>
                  </a:lnTo>
                  <a:lnTo>
                    <a:pt x="596" y="910"/>
                  </a:lnTo>
                  <a:lnTo>
                    <a:pt x="588" y="926"/>
                  </a:lnTo>
                  <a:lnTo>
                    <a:pt x="574" y="954"/>
                  </a:lnTo>
                  <a:lnTo>
                    <a:pt x="531" y="969"/>
                  </a:lnTo>
                  <a:cubicBezTo>
                    <a:pt x="524" y="959"/>
                    <a:pt x="516" y="949"/>
                    <a:pt x="509" y="939"/>
                  </a:cubicBezTo>
                  <a:lnTo>
                    <a:pt x="531" y="895"/>
                  </a:lnTo>
                  <a:close/>
                  <a:moveTo>
                    <a:pt x="531" y="999"/>
                  </a:moveTo>
                  <a:lnTo>
                    <a:pt x="574" y="984"/>
                  </a:lnTo>
                  <a:lnTo>
                    <a:pt x="596" y="1014"/>
                  </a:lnTo>
                  <a:lnTo>
                    <a:pt x="574" y="1059"/>
                  </a:lnTo>
                  <a:lnTo>
                    <a:pt x="531" y="1074"/>
                  </a:lnTo>
                  <a:lnTo>
                    <a:pt x="509" y="1044"/>
                  </a:lnTo>
                  <a:lnTo>
                    <a:pt x="531" y="999"/>
                  </a:lnTo>
                  <a:close/>
                  <a:moveTo>
                    <a:pt x="531" y="1104"/>
                  </a:moveTo>
                  <a:lnTo>
                    <a:pt x="574" y="1089"/>
                  </a:lnTo>
                  <a:lnTo>
                    <a:pt x="596" y="1119"/>
                  </a:lnTo>
                  <a:cubicBezTo>
                    <a:pt x="589" y="1134"/>
                    <a:pt x="582" y="1149"/>
                    <a:pt x="574" y="1164"/>
                  </a:cubicBezTo>
                  <a:lnTo>
                    <a:pt x="531" y="1179"/>
                  </a:lnTo>
                  <a:lnTo>
                    <a:pt x="509" y="1149"/>
                  </a:lnTo>
                  <a:cubicBezTo>
                    <a:pt x="516" y="1134"/>
                    <a:pt x="524" y="1119"/>
                    <a:pt x="531" y="1104"/>
                  </a:cubicBezTo>
                  <a:close/>
                  <a:moveTo>
                    <a:pt x="302" y="1208"/>
                  </a:moveTo>
                  <a:lnTo>
                    <a:pt x="259" y="1223"/>
                  </a:lnTo>
                  <a:lnTo>
                    <a:pt x="237" y="1193"/>
                  </a:lnTo>
                  <a:lnTo>
                    <a:pt x="259" y="1148"/>
                  </a:lnTo>
                  <a:lnTo>
                    <a:pt x="302" y="1132"/>
                  </a:lnTo>
                  <a:cubicBezTo>
                    <a:pt x="310" y="1142"/>
                    <a:pt x="317" y="1152"/>
                    <a:pt x="324" y="1162"/>
                  </a:cubicBezTo>
                  <a:lnTo>
                    <a:pt x="302" y="1208"/>
                  </a:lnTo>
                  <a:close/>
                  <a:moveTo>
                    <a:pt x="441" y="874"/>
                  </a:moveTo>
                  <a:lnTo>
                    <a:pt x="483" y="859"/>
                  </a:lnTo>
                  <a:lnTo>
                    <a:pt x="505" y="889"/>
                  </a:lnTo>
                  <a:lnTo>
                    <a:pt x="483" y="934"/>
                  </a:lnTo>
                  <a:lnTo>
                    <a:pt x="441" y="949"/>
                  </a:lnTo>
                  <a:lnTo>
                    <a:pt x="419" y="920"/>
                  </a:lnTo>
                  <a:lnTo>
                    <a:pt x="441" y="874"/>
                  </a:lnTo>
                  <a:close/>
                  <a:moveTo>
                    <a:pt x="441" y="978"/>
                  </a:moveTo>
                  <a:lnTo>
                    <a:pt x="483" y="963"/>
                  </a:lnTo>
                  <a:cubicBezTo>
                    <a:pt x="491" y="973"/>
                    <a:pt x="498" y="983"/>
                    <a:pt x="505" y="993"/>
                  </a:cubicBezTo>
                  <a:lnTo>
                    <a:pt x="483" y="1038"/>
                  </a:lnTo>
                  <a:lnTo>
                    <a:pt x="483" y="1038"/>
                  </a:lnTo>
                  <a:lnTo>
                    <a:pt x="441" y="1054"/>
                  </a:lnTo>
                  <a:lnTo>
                    <a:pt x="419" y="1024"/>
                  </a:lnTo>
                  <a:cubicBezTo>
                    <a:pt x="427" y="1009"/>
                    <a:pt x="434" y="994"/>
                    <a:pt x="441" y="978"/>
                  </a:cubicBezTo>
                  <a:close/>
                  <a:moveTo>
                    <a:pt x="441" y="1083"/>
                  </a:moveTo>
                  <a:lnTo>
                    <a:pt x="483" y="1068"/>
                  </a:lnTo>
                  <a:cubicBezTo>
                    <a:pt x="491" y="1078"/>
                    <a:pt x="498" y="1088"/>
                    <a:pt x="505" y="1098"/>
                  </a:cubicBezTo>
                  <a:lnTo>
                    <a:pt x="483" y="1143"/>
                  </a:lnTo>
                  <a:lnTo>
                    <a:pt x="441" y="1159"/>
                  </a:lnTo>
                  <a:lnTo>
                    <a:pt x="419" y="1129"/>
                  </a:lnTo>
                  <a:lnTo>
                    <a:pt x="441" y="1083"/>
                  </a:lnTo>
                  <a:close/>
                  <a:moveTo>
                    <a:pt x="350" y="958"/>
                  </a:moveTo>
                  <a:lnTo>
                    <a:pt x="394" y="943"/>
                  </a:lnTo>
                  <a:lnTo>
                    <a:pt x="415" y="973"/>
                  </a:lnTo>
                  <a:lnTo>
                    <a:pt x="408" y="989"/>
                  </a:lnTo>
                  <a:lnTo>
                    <a:pt x="394" y="1018"/>
                  </a:lnTo>
                  <a:lnTo>
                    <a:pt x="350" y="1033"/>
                  </a:lnTo>
                  <a:cubicBezTo>
                    <a:pt x="343" y="1023"/>
                    <a:pt x="335" y="1013"/>
                    <a:pt x="328" y="1003"/>
                  </a:cubicBezTo>
                  <a:lnTo>
                    <a:pt x="350" y="958"/>
                  </a:lnTo>
                  <a:close/>
                  <a:moveTo>
                    <a:pt x="350" y="1063"/>
                  </a:moveTo>
                  <a:lnTo>
                    <a:pt x="394" y="1048"/>
                  </a:lnTo>
                  <a:lnTo>
                    <a:pt x="415" y="1078"/>
                  </a:lnTo>
                  <a:lnTo>
                    <a:pt x="394" y="1123"/>
                  </a:lnTo>
                  <a:lnTo>
                    <a:pt x="350" y="1138"/>
                  </a:lnTo>
                  <a:lnTo>
                    <a:pt x="328" y="1108"/>
                  </a:lnTo>
                  <a:lnTo>
                    <a:pt x="350" y="1063"/>
                  </a:lnTo>
                  <a:close/>
                  <a:moveTo>
                    <a:pt x="350" y="1168"/>
                  </a:moveTo>
                  <a:lnTo>
                    <a:pt x="394" y="1153"/>
                  </a:lnTo>
                  <a:lnTo>
                    <a:pt x="415" y="1183"/>
                  </a:lnTo>
                  <a:cubicBezTo>
                    <a:pt x="408" y="1198"/>
                    <a:pt x="401" y="1213"/>
                    <a:pt x="394" y="1228"/>
                  </a:cubicBezTo>
                  <a:lnTo>
                    <a:pt x="350" y="1243"/>
                  </a:lnTo>
                  <a:lnTo>
                    <a:pt x="328" y="1213"/>
                  </a:lnTo>
                  <a:cubicBezTo>
                    <a:pt x="335" y="1198"/>
                    <a:pt x="343" y="1183"/>
                    <a:pt x="350" y="1168"/>
                  </a:cubicBezTo>
                  <a:close/>
                  <a:moveTo>
                    <a:pt x="302" y="1102"/>
                  </a:moveTo>
                  <a:lnTo>
                    <a:pt x="302" y="1102"/>
                  </a:lnTo>
                  <a:lnTo>
                    <a:pt x="259" y="1118"/>
                  </a:lnTo>
                  <a:lnTo>
                    <a:pt x="237" y="1088"/>
                  </a:lnTo>
                  <a:cubicBezTo>
                    <a:pt x="244" y="1073"/>
                    <a:pt x="252" y="1058"/>
                    <a:pt x="259" y="1042"/>
                  </a:cubicBezTo>
                  <a:lnTo>
                    <a:pt x="302" y="1027"/>
                  </a:lnTo>
                  <a:cubicBezTo>
                    <a:pt x="310" y="1037"/>
                    <a:pt x="317" y="1047"/>
                    <a:pt x="324" y="1057"/>
                  </a:cubicBezTo>
                  <a:lnTo>
                    <a:pt x="302" y="1102"/>
                  </a:lnTo>
                  <a:close/>
                  <a:moveTo>
                    <a:pt x="259" y="938"/>
                  </a:moveTo>
                  <a:lnTo>
                    <a:pt x="302" y="923"/>
                  </a:lnTo>
                  <a:lnTo>
                    <a:pt x="324" y="952"/>
                  </a:lnTo>
                  <a:lnTo>
                    <a:pt x="302" y="997"/>
                  </a:lnTo>
                  <a:lnTo>
                    <a:pt x="259" y="1013"/>
                  </a:lnTo>
                  <a:lnTo>
                    <a:pt x="237" y="983"/>
                  </a:lnTo>
                  <a:lnTo>
                    <a:pt x="259" y="938"/>
                  </a:lnTo>
                  <a:close/>
                  <a:moveTo>
                    <a:pt x="168" y="1022"/>
                  </a:moveTo>
                  <a:lnTo>
                    <a:pt x="211" y="1007"/>
                  </a:lnTo>
                  <a:lnTo>
                    <a:pt x="233" y="1037"/>
                  </a:lnTo>
                  <a:lnTo>
                    <a:pt x="226" y="1053"/>
                  </a:lnTo>
                  <a:lnTo>
                    <a:pt x="211" y="1082"/>
                  </a:lnTo>
                  <a:lnTo>
                    <a:pt x="168" y="1097"/>
                  </a:lnTo>
                  <a:cubicBezTo>
                    <a:pt x="161" y="1087"/>
                    <a:pt x="153" y="1077"/>
                    <a:pt x="146" y="1067"/>
                  </a:cubicBezTo>
                  <a:lnTo>
                    <a:pt x="168" y="1022"/>
                  </a:lnTo>
                  <a:close/>
                  <a:moveTo>
                    <a:pt x="168" y="1127"/>
                  </a:moveTo>
                  <a:lnTo>
                    <a:pt x="211" y="1112"/>
                  </a:lnTo>
                  <a:lnTo>
                    <a:pt x="233" y="1142"/>
                  </a:lnTo>
                  <a:lnTo>
                    <a:pt x="211" y="1187"/>
                  </a:lnTo>
                  <a:lnTo>
                    <a:pt x="168" y="1202"/>
                  </a:lnTo>
                  <a:lnTo>
                    <a:pt x="146" y="1172"/>
                  </a:lnTo>
                  <a:lnTo>
                    <a:pt x="168" y="1127"/>
                  </a:lnTo>
                  <a:close/>
                  <a:moveTo>
                    <a:pt x="168" y="1232"/>
                  </a:moveTo>
                  <a:lnTo>
                    <a:pt x="211" y="1217"/>
                  </a:lnTo>
                  <a:lnTo>
                    <a:pt x="233" y="1247"/>
                  </a:lnTo>
                  <a:cubicBezTo>
                    <a:pt x="226" y="1262"/>
                    <a:pt x="219" y="1277"/>
                    <a:pt x="211" y="1292"/>
                  </a:cubicBezTo>
                  <a:lnTo>
                    <a:pt x="168" y="1307"/>
                  </a:lnTo>
                  <a:lnTo>
                    <a:pt x="146" y="1277"/>
                  </a:lnTo>
                  <a:cubicBezTo>
                    <a:pt x="153" y="1262"/>
                    <a:pt x="161" y="1247"/>
                    <a:pt x="168" y="1232"/>
                  </a:cubicBezTo>
                  <a:close/>
                  <a:moveTo>
                    <a:pt x="77" y="1002"/>
                  </a:moveTo>
                  <a:lnTo>
                    <a:pt x="120" y="986"/>
                  </a:lnTo>
                  <a:lnTo>
                    <a:pt x="142" y="1016"/>
                  </a:lnTo>
                  <a:lnTo>
                    <a:pt x="120" y="1061"/>
                  </a:lnTo>
                  <a:lnTo>
                    <a:pt x="77" y="1077"/>
                  </a:lnTo>
                  <a:lnTo>
                    <a:pt x="55" y="1047"/>
                  </a:lnTo>
                  <a:lnTo>
                    <a:pt x="77" y="1002"/>
                  </a:lnTo>
                  <a:close/>
                  <a:moveTo>
                    <a:pt x="77" y="1107"/>
                  </a:moveTo>
                  <a:lnTo>
                    <a:pt x="120" y="1091"/>
                  </a:lnTo>
                  <a:cubicBezTo>
                    <a:pt x="128" y="1101"/>
                    <a:pt x="135" y="1111"/>
                    <a:pt x="142" y="1121"/>
                  </a:cubicBezTo>
                  <a:lnTo>
                    <a:pt x="120" y="1166"/>
                  </a:lnTo>
                  <a:lnTo>
                    <a:pt x="120" y="1167"/>
                  </a:lnTo>
                  <a:lnTo>
                    <a:pt x="77" y="1182"/>
                  </a:lnTo>
                  <a:lnTo>
                    <a:pt x="55" y="1152"/>
                  </a:lnTo>
                  <a:cubicBezTo>
                    <a:pt x="63" y="1137"/>
                    <a:pt x="70" y="1122"/>
                    <a:pt x="77" y="1107"/>
                  </a:cubicBezTo>
                  <a:close/>
                  <a:moveTo>
                    <a:pt x="77" y="1212"/>
                  </a:moveTo>
                  <a:lnTo>
                    <a:pt x="120" y="1196"/>
                  </a:lnTo>
                  <a:cubicBezTo>
                    <a:pt x="128" y="1206"/>
                    <a:pt x="135" y="1216"/>
                    <a:pt x="142" y="1226"/>
                  </a:cubicBezTo>
                  <a:lnTo>
                    <a:pt x="120" y="1272"/>
                  </a:lnTo>
                  <a:lnTo>
                    <a:pt x="77" y="1287"/>
                  </a:lnTo>
                  <a:lnTo>
                    <a:pt x="55" y="1257"/>
                  </a:lnTo>
                  <a:lnTo>
                    <a:pt x="77" y="1212"/>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0" name="Freeform 19"/>
            <p:cNvSpPr>
              <a:spLocks noChangeArrowheads="1"/>
            </p:cNvSpPr>
            <p:nvPr/>
          </p:nvSpPr>
          <p:spPr bwMode="auto">
            <a:xfrm>
              <a:off x="5821363" y="3697288"/>
              <a:ext cx="412750" cy="180975"/>
            </a:xfrm>
            <a:custGeom>
              <a:avLst/>
              <a:gdLst>
                <a:gd name="T0" fmla="*/ 0 w 1147"/>
                <a:gd name="T1" fmla="*/ 402 h 503"/>
                <a:gd name="T2" fmla="*/ 121 w 1147"/>
                <a:gd name="T3" fmla="*/ 502 h 503"/>
                <a:gd name="T4" fmla="*/ 1014 w 1147"/>
                <a:gd name="T5" fmla="*/ 190 h 503"/>
                <a:gd name="T6" fmla="*/ 1146 w 1147"/>
                <a:gd name="T7" fmla="*/ 0 h 503"/>
                <a:gd name="T8" fmla="*/ 0 w 1147"/>
                <a:gd name="T9" fmla="*/ 402 h 503"/>
              </a:gdLst>
              <a:ahLst/>
              <a:cxnLst>
                <a:cxn ang="0">
                  <a:pos x="T0" y="T1"/>
                </a:cxn>
                <a:cxn ang="0">
                  <a:pos x="T2" y="T3"/>
                </a:cxn>
                <a:cxn ang="0">
                  <a:pos x="T4" y="T5"/>
                </a:cxn>
                <a:cxn ang="0">
                  <a:pos x="T6" y="T7"/>
                </a:cxn>
                <a:cxn ang="0">
                  <a:pos x="T8" y="T9"/>
                </a:cxn>
              </a:cxnLst>
              <a:rect l="0" t="0" r="r" b="b"/>
              <a:pathLst>
                <a:path w="1147" h="503">
                  <a:moveTo>
                    <a:pt x="0" y="402"/>
                  </a:moveTo>
                  <a:lnTo>
                    <a:pt x="121" y="502"/>
                  </a:lnTo>
                  <a:lnTo>
                    <a:pt x="1014" y="190"/>
                  </a:lnTo>
                  <a:lnTo>
                    <a:pt x="1146" y="0"/>
                  </a:lnTo>
                  <a:lnTo>
                    <a:pt x="0" y="402"/>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1" name="Freeform 20"/>
            <p:cNvSpPr>
              <a:spLocks noChangeArrowheads="1"/>
            </p:cNvSpPr>
            <p:nvPr/>
          </p:nvSpPr>
          <p:spPr bwMode="auto">
            <a:xfrm>
              <a:off x="5824538" y="3929063"/>
              <a:ext cx="39687" cy="58737"/>
            </a:xfrm>
            <a:custGeom>
              <a:avLst/>
              <a:gdLst>
                <a:gd name="T0" fmla="*/ 0 w 111"/>
                <a:gd name="T1" fmla="*/ 145 h 164"/>
                <a:gd name="T2" fmla="*/ 25 w 111"/>
                <a:gd name="T3" fmla="*/ 163 h 164"/>
                <a:gd name="T4" fmla="*/ 110 w 111"/>
                <a:gd name="T5" fmla="*/ 0 h 164"/>
                <a:gd name="T6" fmla="*/ 0 w 111"/>
                <a:gd name="T7" fmla="*/ 145 h 164"/>
              </a:gdLst>
              <a:ahLst/>
              <a:cxnLst>
                <a:cxn ang="0">
                  <a:pos x="T0" y="T1"/>
                </a:cxn>
                <a:cxn ang="0">
                  <a:pos x="T2" y="T3"/>
                </a:cxn>
                <a:cxn ang="0">
                  <a:pos x="T4" y="T5"/>
                </a:cxn>
                <a:cxn ang="0">
                  <a:pos x="T6" y="T7"/>
                </a:cxn>
              </a:cxnLst>
              <a:rect l="0" t="0" r="r" b="b"/>
              <a:pathLst>
                <a:path w="111" h="164">
                  <a:moveTo>
                    <a:pt x="0" y="145"/>
                  </a:moveTo>
                  <a:lnTo>
                    <a:pt x="25" y="163"/>
                  </a:lnTo>
                  <a:lnTo>
                    <a:pt x="110" y="0"/>
                  </a:lnTo>
                  <a:lnTo>
                    <a:pt x="0" y="145"/>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2" name="Freeform 21"/>
            <p:cNvSpPr>
              <a:spLocks noChangeArrowheads="1"/>
            </p:cNvSpPr>
            <p:nvPr/>
          </p:nvSpPr>
          <p:spPr bwMode="auto">
            <a:xfrm>
              <a:off x="5832475" y="3819525"/>
              <a:ext cx="395288" cy="173038"/>
            </a:xfrm>
            <a:custGeom>
              <a:avLst/>
              <a:gdLst>
                <a:gd name="T0" fmla="*/ 0 w 1096"/>
                <a:gd name="T1" fmla="*/ 480 h 481"/>
                <a:gd name="T2" fmla="*/ 91 w 1096"/>
                <a:gd name="T3" fmla="*/ 306 h 481"/>
                <a:gd name="T4" fmla="*/ 963 w 1096"/>
                <a:gd name="T5" fmla="*/ 0 h 481"/>
                <a:gd name="T6" fmla="*/ 1095 w 1096"/>
                <a:gd name="T7" fmla="*/ 108 h 481"/>
                <a:gd name="T8" fmla="*/ 0 w 1096"/>
                <a:gd name="T9" fmla="*/ 480 h 481"/>
              </a:gdLst>
              <a:ahLst/>
              <a:cxnLst>
                <a:cxn ang="0">
                  <a:pos x="T0" y="T1"/>
                </a:cxn>
                <a:cxn ang="0">
                  <a:pos x="T2" y="T3"/>
                </a:cxn>
                <a:cxn ang="0">
                  <a:pos x="T4" y="T5"/>
                </a:cxn>
                <a:cxn ang="0">
                  <a:pos x="T6" y="T7"/>
                </a:cxn>
                <a:cxn ang="0">
                  <a:pos x="T8" y="T9"/>
                </a:cxn>
              </a:cxnLst>
              <a:rect l="0" t="0" r="r" b="b"/>
              <a:pathLst>
                <a:path w="1096" h="481">
                  <a:moveTo>
                    <a:pt x="0" y="480"/>
                  </a:moveTo>
                  <a:lnTo>
                    <a:pt x="91" y="306"/>
                  </a:lnTo>
                  <a:lnTo>
                    <a:pt x="963" y="0"/>
                  </a:lnTo>
                  <a:lnTo>
                    <a:pt x="1095" y="108"/>
                  </a:lnTo>
                  <a:lnTo>
                    <a:pt x="0" y="480"/>
                  </a:lnTo>
                </a:path>
              </a:pathLst>
            </a:custGeom>
            <a:solidFill>
              <a:srgbClr val="D3D3D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3" name="Freeform 22"/>
            <p:cNvSpPr>
              <a:spLocks noChangeArrowheads="1"/>
            </p:cNvSpPr>
            <p:nvPr/>
          </p:nvSpPr>
          <p:spPr bwMode="auto">
            <a:xfrm>
              <a:off x="6542088" y="3592513"/>
              <a:ext cx="15875" cy="142875"/>
            </a:xfrm>
            <a:custGeom>
              <a:avLst/>
              <a:gdLst>
                <a:gd name="T0" fmla="*/ 28 w 43"/>
                <a:gd name="T1" fmla="*/ 394 h 395"/>
                <a:gd name="T2" fmla="*/ 42 w 43"/>
                <a:gd name="T3" fmla="*/ 200 h 395"/>
                <a:gd name="T4" fmla="*/ 28 w 43"/>
                <a:gd name="T5" fmla="*/ 0 h 395"/>
                <a:gd name="T6" fmla="*/ 3 w 43"/>
                <a:gd name="T7" fmla="*/ 9 h 395"/>
                <a:gd name="T8" fmla="*/ 14 w 43"/>
                <a:gd name="T9" fmla="*/ 183 h 395"/>
                <a:gd name="T10" fmla="*/ 0 w 43"/>
                <a:gd name="T11" fmla="*/ 377 h 395"/>
                <a:gd name="T12" fmla="*/ 28 w 43"/>
                <a:gd name="T13" fmla="*/ 394 h 395"/>
              </a:gdLst>
              <a:ahLst/>
              <a:cxnLst>
                <a:cxn ang="0">
                  <a:pos x="T0" y="T1"/>
                </a:cxn>
                <a:cxn ang="0">
                  <a:pos x="T2" y="T3"/>
                </a:cxn>
                <a:cxn ang="0">
                  <a:pos x="T4" y="T5"/>
                </a:cxn>
                <a:cxn ang="0">
                  <a:pos x="T6" y="T7"/>
                </a:cxn>
                <a:cxn ang="0">
                  <a:pos x="T8" y="T9"/>
                </a:cxn>
                <a:cxn ang="0">
                  <a:pos x="T10" y="T11"/>
                </a:cxn>
                <a:cxn ang="0">
                  <a:pos x="T12" y="T13"/>
                </a:cxn>
              </a:cxnLst>
              <a:rect l="0" t="0" r="r" b="b"/>
              <a:pathLst>
                <a:path w="43" h="395">
                  <a:moveTo>
                    <a:pt x="28" y="394"/>
                  </a:moveTo>
                  <a:cubicBezTo>
                    <a:pt x="28" y="394"/>
                    <a:pt x="42" y="314"/>
                    <a:pt x="42" y="200"/>
                  </a:cubicBezTo>
                  <a:cubicBezTo>
                    <a:pt x="42" y="86"/>
                    <a:pt x="28" y="0"/>
                    <a:pt x="28" y="0"/>
                  </a:cubicBezTo>
                  <a:lnTo>
                    <a:pt x="3" y="9"/>
                  </a:lnTo>
                  <a:cubicBezTo>
                    <a:pt x="7" y="42"/>
                    <a:pt x="14" y="106"/>
                    <a:pt x="14" y="183"/>
                  </a:cubicBezTo>
                  <a:cubicBezTo>
                    <a:pt x="14" y="297"/>
                    <a:pt x="0" y="377"/>
                    <a:pt x="0" y="377"/>
                  </a:cubicBezTo>
                  <a:lnTo>
                    <a:pt x="28" y="394"/>
                  </a:lnTo>
                </a:path>
              </a:pathLst>
            </a:custGeom>
            <a:solidFill>
              <a:srgbClr val="82828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444" name="Group 443"/>
          <p:cNvGrpSpPr>
            <a:grpSpLocks noChangeAspect="1"/>
          </p:cNvGrpSpPr>
          <p:nvPr/>
        </p:nvGrpSpPr>
        <p:grpSpPr>
          <a:xfrm>
            <a:off x="7408094" y="2396245"/>
            <a:ext cx="780401" cy="816072"/>
            <a:chOff x="4287838" y="1331913"/>
            <a:chExt cx="1701800" cy="1779587"/>
          </a:xfrm>
        </p:grpSpPr>
        <p:sp>
          <p:nvSpPr>
            <p:cNvPr id="445" name="Freeform 18"/>
            <p:cNvSpPr>
              <a:spLocks noChangeArrowheads="1"/>
            </p:cNvSpPr>
            <p:nvPr/>
          </p:nvSpPr>
          <p:spPr bwMode="auto">
            <a:xfrm>
              <a:off x="5688013" y="1831975"/>
              <a:ext cx="301625" cy="973138"/>
            </a:xfrm>
            <a:custGeom>
              <a:avLst/>
              <a:gdLst>
                <a:gd name="T0" fmla="*/ 0 w 838"/>
                <a:gd name="T1" fmla="*/ 2703 h 2704"/>
                <a:gd name="T2" fmla="*/ 0 w 838"/>
                <a:gd name="T3" fmla="*/ 286 h 2704"/>
                <a:gd name="T4" fmla="*/ 837 w 838"/>
                <a:gd name="T5" fmla="*/ 0 h 2704"/>
                <a:gd name="T6" fmla="*/ 837 w 838"/>
                <a:gd name="T7" fmla="*/ 2417 h 2704"/>
                <a:gd name="T8" fmla="*/ 0 w 838"/>
                <a:gd name="T9" fmla="*/ 2703 h 2704"/>
              </a:gdLst>
              <a:ahLst/>
              <a:cxnLst>
                <a:cxn ang="0">
                  <a:pos x="T0" y="T1"/>
                </a:cxn>
                <a:cxn ang="0">
                  <a:pos x="T2" y="T3"/>
                </a:cxn>
                <a:cxn ang="0">
                  <a:pos x="T4" y="T5"/>
                </a:cxn>
                <a:cxn ang="0">
                  <a:pos x="T6" y="T7"/>
                </a:cxn>
                <a:cxn ang="0">
                  <a:pos x="T8" y="T9"/>
                </a:cxn>
              </a:cxnLst>
              <a:rect l="0" t="0" r="r" b="b"/>
              <a:pathLst>
                <a:path w="838" h="2704">
                  <a:moveTo>
                    <a:pt x="0" y="2703"/>
                  </a:moveTo>
                  <a:lnTo>
                    <a:pt x="0" y="286"/>
                  </a:lnTo>
                  <a:lnTo>
                    <a:pt x="837" y="0"/>
                  </a:lnTo>
                  <a:lnTo>
                    <a:pt x="837" y="2417"/>
                  </a:lnTo>
                  <a:lnTo>
                    <a:pt x="0" y="270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6" name="Freeform 19"/>
            <p:cNvSpPr>
              <a:spLocks noChangeArrowheads="1"/>
            </p:cNvSpPr>
            <p:nvPr/>
          </p:nvSpPr>
          <p:spPr bwMode="auto">
            <a:xfrm>
              <a:off x="4962525" y="1439863"/>
              <a:ext cx="661988" cy="1360487"/>
            </a:xfrm>
            <a:custGeom>
              <a:avLst/>
              <a:gdLst>
                <a:gd name="T0" fmla="*/ 1839 w 1840"/>
                <a:gd name="T1" fmla="*/ 3777 h 3778"/>
                <a:gd name="T2" fmla="*/ 0 w 1840"/>
                <a:gd name="T3" fmla="*/ 2418 h 3778"/>
                <a:gd name="T4" fmla="*/ 0 w 1840"/>
                <a:gd name="T5" fmla="*/ 0 h 3778"/>
                <a:gd name="T6" fmla="*/ 1839 w 1840"/>
                <a:gd name="T7" fmla="*/ 1360 h 3778"/>
                <a:gd name="T8" fmla="*/ 1839 w 1840"/>
                <a:gd name="T9" fmla="*/ 3777 h 3778"/>
              </a:gdLst>
              <a:ahLst/>
              <a:cxnLst>
                <a:cxn ang="0">
                  <a:pos x="T0" y="T1"/>
                </a:cxn>
                <a:cxn ang="0">
                  <a:pos x="T2" y="T3"/>
                </a:cxn>
                <a:cxn ang="0">
                  <a:pos x="T4" y="T5"/>
                </a:cxn>
                <a:cxn ang="0">
                  <a:pos x="T6" y="T7"/>
                </a:cxn>
                <a:cxn ang="0">
                  <a:pos x="T8" y="T9"/>
                </a:cxn>
              </a:cxnLst>
              <a:rect l="0" t="0" r="r" b="b"/>
              <a:pathLst>
                <a:path w="1840" h="3778">
                  <a:moveTo>
                    <a:pt x="1839" y="3777"/>
                  </a:moveTo>
                  <a:lnTo>
                    <a:pt x="0" y="2418"/>
                  </a:lnTo>
                  <a:lnTo>
                    <a:pt x="0" y="0"/>
                  </a:lnTo>
                  <a:lnTo>
                    <a:pt x="1839" y="1360"/>
                  </a:lnTo>
                  <a:lnTo>
                    <a:pt x="1839" y="3777"/>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7" name="Freeform 20"/>
            <p:cNvSpPr>
              <a:spLocks noChangeArrowheads="1"/>
            </p:cNvSpPr>
            <p:nvPr/>
          </p:nvSpPr>
          <p:spPr bwMode="auto">
            <a:xfrm>
              <a:off x="4962525" y="1331913"/>
              <a:ext cx="1025525" cy="603250"/>
            </a:xfrm>
            <a:custGeom>
              <a:avLst/>
              <a:gdLst>
                <a:gd name="T0" fmla="*/ 2849 w 2850"/>
                <a:gd name="T1" fmla="*/ 1311 h 1676"/>
                <a:gd name="T2" fmla="*/ 2837 w 2850"/>
                <a:gd name="T3" fmla="*/ 1344 h 1676"/>
                <a:gd name="T4" fmla="*/ 2849 w 2850"/>
                <a:gd name="T5" fmla="*/ 1389 h 1676"/>
                <a:gd name="T6" fmla="*/ 2012 w 2850"/>
                <a:gd name="T7" fmla="*/ 1675 h 1676"/>
                <a:gd name="T8" fmla="*/ 1933 w 2850"/>
                <a:gd name="T9" fmla="*/ 1653 h 1676"/>
                <a:gd name="T10" fmla="*/ 1839 w 2850"/>
                <a:gd name="T11" fmla="*/ 1659 h 1676"/>
                <a:gd name="T12" fmla="*/ 0 w 2850"/>
                <a:gd name="T13" fmla="*/ 299 h 1676"/>
                <a:gd name="T14" fmla="*/ 1001 w 2850"/>
                <a:gd name="T15" fmla="*/ 0 h 1676"/>
                <a:gd name="T16" fmla="*/ 2849 w 2850"/>
                <a:gd name="T17" fmla="*/ 1311 h 1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0" h="1676">
                  <a:moveTo>
                    <a:pt x="2849" y="1311"/>
                  </a:moveTo>
                  <a:lnTo>
                    <a:pt x="2837" y="1344"/>
                  </a:lnTo>
                  <a:lnTo>
                    <a:pt x="2849" y="1389"/>
                  </a:lnTo>
                  <a:lnTo>
                    <a:pt x="2012" y="1675"/>
                  </a:lnTo>
                  <a:lnTo>
                    <a:pt x="1933" y="1653"/>
                  </a:lnTo>
                  <a:lnTo>
                    <a:pt x="1839" y="1659"/>
                  </a:lnTo>
                  <a:lnTo>
                    <a:pt x="0" y="299"/>
                  </a:lnTo>
                  <a:lnTo>
                    <a:pt x="1001" y="0"/>
                  </a:lnTo>
                  <a:lnTo>
                    <a:pt x="2849" y="131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8" name="Freeform 21"/>
            <p:cNvSpPr>
              <a:spLocks noChangeArrowheads="1"/>
            </p:cNvSpPr>
            <p:nvPr/>
          </p:nvSpPr>
          <p:spPr bwMode="auto">
            <a:xfrm>
              <a:off x="5624513" y="1927225"/>
              <a:ext cx="34925" cy="873125"/>
            </a:xfrm>
            <a:custGeom>
              <a:avLst/>
              <a:gdLst>
                <a:gd name="T0" fmla="*/ 0 w 95"/>
                <a:gd name="T1" fmla="*/ 2423 h 2424"/>
                <a:gd name="T2" fmla="*/ 0 w 95"/>
                <a:gd name="T3" fmla="*/ 6 h 2424"/>
                <a:gd name="T4" fmla="*/ 94 w 95"/>
                <a:gd name="T5" fmla="*/ 0 h 2424"/>
                <a:gd name="T6" fmla="*/ 94 w 95"/>
                <a:gd name="T7" fmla="*/ 2417 h 2424"/>
                <a:gd name="T8" fmla="*/ 0 w 95"/>
                <a:gd name="T9" fmla="*/ 2423 h 2424"/>
              </a:gdLst>
              <a:ahLst/>
              <a:cxnLst>
                <a:cxn ang="0">
                  <a:pos x="T0" y="T1"/>
                </a:cxn>
                <a:cxn ang="0">
                  <a:pos x="T2" y="T3"/>
                </a:cxn>
                <a:cxn ang="0">
                  <a:pos x="T4" y="T5"/>
                </a:cxn>
                <a:cxn ang="0">
                  <a:pos x="T6" y="T7"/>
                </a:cxn>
                <a:cxn ang="0">
                  <a:pos x="T8" y="T9"/>
                </a:cxn>
              </a:cxnLst>
              <a:rect l="0" t="0" r="r" b="b"/>
              <a:pathLst>
                <a:path w="95" h="2424">
                  <a:moveTo>
                    <a:pt x="0" y="2423"/>
                  </a:moveTo>
                  <a:lnTo>
                    <a:pt x="0" y="6"/>
                  </a:lnTo>
                  <a:lnTo>
                    <a:pt x="94" y="0"/>
                  </a:lnTo>
                  <a:lnTo>
                    <a:pt x="94" y="2417"/>
                  </a:lnTo>
                  <a:lnTo>
                    <a:pt x="0" y="242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9" name="Freeform 22"/>
            <p:cNvSpPr>
              <a:spLocks noChangeArrowheads="1"/>
            </p:cNvSpPr>
            <p:nvPr/>
          </p:nvSpPr>
          <p:spPr bwMode="auto">
            <a:xfrm>
              <a:off x="5659438" y="1927225"/>
              <a:ext cx="28575" cy="877888"/>
            </a:xfrm>
            <a:custGeom>
              <a:avLst/>
              <a:gdLst>
                <a:gd name="T0" fmla="*/ 79 w 80"/>
                <a:gd name="T1" fmla="*/ 2439 h 2440"/>
                <a:gd name="T2" fmla="*/ 79 w 80"/>
                <a:gd name="T3" fmla="*/ 22 h 2440"/>
                <a:gd name="T4" fmla="*/ 0 w 80"/>
                <a:gd name="T5" fmla="*/ 0 h 2440"/>
                <a:gd name="T6" fmla="*/ 0 w 80"/>
                <a:gd name="T7" fmla="*/ 2417 h 2440"/>
                <a:gd name="T8" fmla="*/ 79 w 80"/>
                <a:gd name="T9" fmla="*/ 2439 h 2440"/>
              </a:gdLst>
              <a:ahLst/>
              <a:cxnLst>
                <a:cxn ang="0">
                  <a:pos x="T0" y="T1"/>
                </a:cxn>
                <a:cxn ang="0">
                  <a:pos x="T2" y="T3"/>
                </a:cxn>
                <a:cxn ang="0">
                  <a:pos x="T4" y="T5"/>
                </a:cxn>
                <a:cxn ang="0">
                  <a:pos x="T6" y="T7"/>
                </a:cxn>
                <a:cxn ang="0">
                  <a:pos x="T8" y="T9"/>
                </a:cxn>
              </a:cxnLst>
              <a:rect l="0" t="0" r="r" b="b"/>
              <a:pathLst>
                <a:path w="80" h="2440">
                  <a:moveTo>
                    <a:pt x="79" y="2439"/>
                  </a:moveTo>
                  <a:lnTo>
                    <a:pt x="79" y="22"/>
                  </a:lnTo>
                  <a:lnTo>
                    <a:pt x="0" y="0"/>
                  </a:lnTo>
                  <a:lnTo>
                    <a:pt x="0" y="2417"/>
                  </a:lnTo>
                  <a:lnTo>
                    <a:pt x="79" y="243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0" name="Freeform 23"/>
            <p:cNvSpPr>
              <a:spLocks noChangeArrowheads="1"/>
            </p:cNvSpPr>
            <p:nvPr/>
          </p:nvSpPr>
          <p:spPr bwMode="auto">
            <a:xfrm>
              <a:off x="5984875" y="1803400"/>
              <a:ext cx="4763" cy="28575"/>
            </a:xfrm>
            <a:custGeom>
              <a:avLst/>
              <a:gdLst>
                <a:gd name="T0" fmla="*/ 0 w 13"/>
                <a:gd name="T1" fmla="*/ 32 h 78"/>
                <a:gd name="T2" fmla="*/ 12 w 13"/>
                <a:gd name="T3" fmla="*/ 0 h 78"/>
                <a:gd name="T4" fmla="*/ 12 w 13"/>
                <a:gd name="T5" fmla="*/ 77 h 78"/>
                <a:gd name="T6" fmla="*/ 0 w 13"/>
                <a:gd name="T7" fmla="*/ 32 h 78"/>
              </a:gdLst>
              <a:ahLst/>
              <a:cxnLst>
                <a:cxn ang="0">
                  <a:pos x="T0" y="T1"/>
                </a:cxn>
                <a:cxn ang="0">
                  <a:pos x="T2" y="T3"/>
                </a:cxn>
                <a:cxn ang="0">
                  <a:pos x="T4" y="T5"/>
                </a:cxn>
                <a:cxn ang="0">
                  <a:pos x="T6" y="T7"/>
                </a:cxn>
              </a:cxnLst>
              <a:rect l="0" t="0" r="r" b="b"/>
              <a:pathLst>
                <a:path w="13" h="78">
                  <a:moveTo>
                    <a:pt x="0" y="32"/>
                  </a:moveTo>
                  <a:lnTo>
                    <a:pt x="12" y="0"/>
                  </a:lnTo>
                  <a:lnTo>
                    <a:pt x="12" y="77"/>
                  </a:lnTo>
                  <a:lnTo>
                    <a:pt x="0" y="32"/>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1" name="Freeform 24"/>
            <p:cNvSpPr>
              <a:spLocks noChangeArrowheads="1"/>
            </p:cNvSpPr>
            <p:nvPr/>
          </p:nvSpPr>
          <p:spPr bwMode="auto">
            <a:xfrm>
              <a:off x="5699125" y="2338388"/>
              <a:ext cx="279400" cy="419100"/>
            </a:xfrm>
            <a:custGeom>
              <a:avLst/>
              <a:gdLst>
                <a:gd name="T0" fmla="*/ 0 w 774"/>
                <a:gd name="T1" fmla="*/ 1161 h 1162"/>
                <a:gd name="T2" fmla="*/ 0 w 774"/>
                <a:gd name="T3" fmla="*/ 263 h 1162"/>
                <a:gd name="T4" fmla="*/ 773 w 774"/>
                <a:gd name="T5" fmla="*/ 0 h 1162"/>
                <a:gd name="T6" fmla="*/ 773 w 774"/>
                <a:gd name="T7" fmla="*/ 897 h 1162"/>
                <a:gd name="T8" fmla="*/ 0 w 774"/>
                <a:gd name="T9" fmla="*/ 1161 h 1162"/>
              </a:gdLst>
              <a:ahLst/>
              <a:cxnLst>
                <a:cxn ang="0">
                  <a:pos x="T0" y="T1"/>
                </a:cxn>
                <a:cxn ang="0">
                  <a:pos x="T2" y="T3"/>
                </a:cxn>
                <a:cxn ang="0">
                  <a:pos x="T4" y="T5"/>
                </a:cxn>
                <a:cxn ang="0">
                  <a:pos x="T6" y="T7"/>
                </a:cxn>
                <a:cxn ang="0">
                  <a:pos x="T8" y="T9"/>
                </a:cxn>
              </a:cxnLst>
              <a:rect l="0" t="0" r="r" b="b"/>
              <a:pathLst>
                <a:path w="774" h="1162">
                  <a:moveTo>
                    <a:pt x="0" y="1161"/>
                  </a:moveTo>
                  <a:lnTo>
                    <a:pt x="0" y="263"/>
                  </a:lnTo>
                  <a:lnTo>
                    <a:pt x="773" y="0"/>
                  </a:lnTo>
                  <a:lnTo>
                    <a:pt x="773" y="897"/>
                  </a:lnTo>
                  <a:lnTo>
                    <a:pt x="0" y="116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2" name="Freeform 25"/>
            <p:cNvSpPr>
              <a:spLocks noChangeArrowheads="1"/>
            </p:cNvSpPr>
            <p:nvPr/>
          </p:nvSpPr>
          <p:spPr bwMode="auto">
            <a:xfrm>
              <a:off x="5699125" y="2347913"/>
              <a:ext cx="268288" cy="395287"/>
            </a:xfrm>
            <a:custGeom>
              <a:avLst/>
              <a:gdLst>
                <a:gd name="T0" fmla="*/ 175 w 746"/>
                <a:gd name="T1" fmla="*/ 990 h 1096"/>
                <a:gd name="T2" fmla="*/ 338 w 746"/>
                <a:gd name="T3" fmla="*/ 984 h 1096"/>
                <a:gd name="T4" fmla="*/ 509 w 746"/>
                <a:gd name="T5" fmla="*/ 926 h 1096"/>
                <a:gd name="T6" fmla="*/ 684 w 746"/>
                <a:gd name="T7" fmla="*/ 820 h 1096"/>
                <a:gd name="T8" fmla="*/ 685 w 746"/>
                <a:gd name="T9" fmla="*/ 737 h 1096"/>
                <a:gd name="T10" fmla="*/ 686 w 746"/>
                <a:gd name="T11" fmla="*/ 591 h 1096"/>
                <a:gd name="T12" fmla="*/ 721 w 746"/>
                <a:gd name="T13" fmla="*/ 409 h 1096"/>
                <a:gd name="T14" fmla="*/ 745 w 746"/>
                <a:gd name="T15" fmla="*/ 193 h 1096"/>
                <a:gd name="T16" fmla="*/ 745 w 746"/>
                <a:gd name="T17" fmla="*/ 36 h 1096"/>
                <a:gd name="T18" fmla="*/ 587 w 746"/>
                <a:gd name="T19" fmla="*/ 34 h 1096"/>
                <a:gd name="T20" fmla="*/ 424 w 746"/>
                <a:gd name="T21" fmla="*/ 128 h 1096"/>
                <a:gd name="T22" fmla="*/ 261 w 746"/>
                <a:gd name="T23" fmla="*/ 162 h 1096"/>
                <a:gd name="T24" fmla="*/ 91 w 746"/>
                <a:gd name="T25" fmla="*/ 203 h 1096"/>
                <a:gd name="T26" fmla="*/ 0 w 746"/>
                <a:gd name="T27" fmla="*/ 395 h 1096"/>
                <a:gd name="T28" fmla="*/ 0 w 746"/>
                <a:gd name="T29" fmla="*/ 552 h 1096"/>
                <a:gd name="T30" fmla="*/ 13 w 746"/>
                <a:gd name="T31" fmla="*/ 730 h 1096"/>
                <a:gd name="T32" fmla="*/ 13 w 746"/>
                <a:gd name="T33" fmla="*/ 877 h 1096"/>
                <a:gd name="T34" fmla="*/ 0 w 746"/>
                <a:gd name="T35" fmla="*/ 1066 h 1096"/>
                <a:gd name="T36" fmla="*/ 161 w 746"/>
                <a:gd name="T37" fmla="*/ 921 h 1096"/>
                <a:gd name="T38" fmla="*/ 190 w 746"/>
                <a:gd name="T39" fmla="*/ 719 h 1096"/>
                <a:gd name="T40" fmla="*/ 239 w 746"/>
                <a:gd name="T41" fmla="*/ 605 h 1096"/>
                <a:gd name="T42" fmla="*/ 360 w 746"/>
                <a:gd name="T43" fmla="*/ 659 h 1096"/>
                <a:gd name="T44" fmla="*/ 410 w 746"/>
                <a:gd name="T45" fmla="*/ 591 h 1096"/>
                <a:gd name="T46" fmla="*/ 388 w 746"/>
                <a:gd name="T47" fmla="*/ 649 h 1096"/>
                <a:gd name="T48" fmla="*/ 523 w 746"/>
                <a:gd name="T49" fmla="*/ 578 h 1096"/>
                <a:gd name="T50" fmla="*/ 573 w 746"/>
                <a:gd name="T51" fmla="*/ 466 h 1096"/>
                <a:gd name="T52" fmla="*/ 658 w 746"/>
                <a:gd name="T53" fmla="*/ 600 h 1096"/>
                <a:gd name="T54" fmla="*/ 658 w 746"/>
                <a:gd name="T55" fmla="*/ 408 h 1096"/>
                <a:gd name="T56" fmla="*/ 608 w 746"/>
                <a:gd name="T57" fmla="*/ 329 h 1096"/>
                <a:gd name="T58" fmla="*/ 509 w 746"/>
                <a:gd name="T59" fmla="*/ 364 h 1096"/>
                <a:gd name="T60" fmla="*/ 424 w 746"/>
                <a:gd name="T61" fmla="*/ 514 h 1096"/>
                <a:gd name="T62" fmla="*/ 410 w 746"/>
                <a:gd name="T63" fmla="*/ 353 h 1096"/>
                <a:gd name="T64" fmla="*/ 360 w 746"/>
                <a:gd name="T65" fmla="*/ 467 h 1096"/>
                <a:gd name="T66" fmla="*/ 261 w 746"/>
                <a:gd name="T67" fmla="*/ 502 h 1096"/>
                <a:gd name="T68" fmla="*/ 176 w 746"/>
                <a:gd name="T69" fmla="*/ 504 h 1096"/>
                <a:gd name="T70" fmla="*/ 126 w 746"/>
                <a:gd name="T71" fmla="*/ 617 h 1096"/>
                <a:gd name="T72" fmla="*/ 90 w 746"/>
                <a:gd name="T73" fmla="*/ 800 h 1096"/>
                <a:gd name="T74" fmla="*/ 175 w 746"/>
                <a:gd name="T75" fmla="*/ 889 h 1096"/>
                <a:gd name="T76" fmla="*/ 260 w 746"/>
                <a:gd name="T77" fmla="*/ 933 h 1096"/>
                <a:gd name="T78" fmla="*/ 360 w 746"/>
                <a:gd name="T79" fmla="*/ 898 h 1096"/>
                <a:gd name="T80" fmla="*/ 374 w 746"/>
                <a:gd name="T81" fmla="*/ 727 h 1096"/>
                <a:gd name="T82" fmla="*/ 424 w 746"/>
                <a:gd name="T83" fmla="*/ 806 h 1096"/>
                <a:gd name="T84" fmla="*/ 438 w 746"/>
                <a:gd name="T85" fmla="*/ 774 h 1096"/>
                <a:gd name="T86" fmla="*/ 537 w 746"/>
                <a:gd name="T87" fmla="*/ 739 h 1096"/>
                <a:gd name="T88" fmla="*/ 586 w 746"/>
                <a:gd name="T89" fmla="*/ 818 h 1096"/>
                <a:gd name="T90" fmla="*/ 636 w 746"/>
                <a:gd name="T91" fmla="*/ 705 h 1096"/>
                <a:gd name="T92" fmla="*/ 636 w 746"/>
                <a:gd name="T93" fmla="*/ 466 h 1096"/>
                <a:gd name="T94" fmla="*/ 672 w 746"/>
                <a:gd name="T95" fmla="*/ 238 h 1096"/>
                <a:gd name="T96" fmla="*/ 637 w 746"/>
                <a:gd name="T97" fmla="*/ 127 h 1096"/>
                <a:gd name="T98" fmla="*/ 658 w 746"/>
                <a:gd name="T99" fmla="*/ 169 h 1096"/>
                <a:gd name="T100" fmla="*/ 559 w 746"/>
                <a:gd name="T101" fmla="*/ 250 h 1096"/>
                <a:gd name="T102" fmla="*/ 509 w 746"/>
                <a:gd name="T103" fmla="*/ 125 h 1096"/>
                <a:gd name="T104" fmla="*/ 389 w 746"/>
                <a:gd name="T105" fmla="*/ 264 h 1096"/>
                <a:gd name="T106" fmla="*/ 339 w 746"/>
                <a:gd name="T107" fmla="*/ 185 h 1096"/>
                <a:gd name="T108" fmla="*/ 275 w 746"/>
                <a:gd name="T109" fmla="*/ 184 h 1096"/>
                <a:gd name="T110" fmla="*/ 225 w 746"/>
                <a:gd name="T111" fmla="*/ 390 h 1096"/>
                <a:gd name="T112" fmla="*/ 212 w 746"/>
                <a:gd name="T113" fmla="*/ 276 h 1096"/>
                <a:gd name="T114" fmla="*/ 91 w 746"/>
                <a:gd name="T115" fmla="*/ 368 h 1096"/>
                <a:gd name="T116" fmla="*/ 41 w 746"/>
                <a:gd name="T117" fmla="*/ 335 h 1096"/>
                <a:gd name="T118" fmla="*/ 41 w 746"/>
                <a:gd name="T119" fmla="*/ 674 h 1096"/>
                <a:gd name="T120" fmla="*/ 112 w 746"/>
                <a:gd name="T121" fmla="*/ 842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6" h="1096">
                  <a:moveTo>
                    <a:pt x="13" y="1095"/>
                  </a:moveTo>
                  <a:lnTo>
                    <a:pt x="41" y="1086"/>
                  </a:lnTo>
                  <a:lnTo>
                    <a:pt x="41" y="1060"/>
                  </a:lnTo>
                  <a:cubicBezTo>
                    <a:pt x="52" y="1048"/>
                    <a:pt x="64" y="1037"/>
                    <a:pt x="76" y="1025"/>
                  </a:cubicBezTo>
                  <a:cubicBezTo>
                    <a:pt x="88" y="1028"/>
                    <a:pt x="100" y="1032"/>
                    <a:pt x="112" y="1035"/>
                  </a:cubicBezTo>
                  <a:lnTo>
                    <a:pt x="112" y="1061"/>
                  </a:lnTo>
                  <a:lnTo>
                    <a:pt x="140" y="1052"/>
                  </a:lnTo>
                  <a:lnTo>
                    <a:pt x="140" y="1025"/>
                  </a:lnTo>
                  <a:lnTo>
                    <a:pt x="175" y="990"/>
                  </a:lnTo>
                  <a:cubicBezTo>
                    <a:pt x="187" y="993"/>
                    <a:pt x="199" y="997"/>
                    <a:pt x="211" y="1001"/>
                  </a:cubicBezTo>
                  <a:lnTo>
                    <a:pt x="211" y="1028"/>
                  </a:lnTo>
                  <a:lnTo>
                    <a:pt x="239" y="1018"/>
                  </a:lnTo>
                  <a:lnTo>
                    <a:pt x="239" y="991"/>
                  </a:lnTo>
                  <a:cubicBezTo>
                    <a:pt x="251" y="979"/>
                    <a:pt x="263" y="967"/>
                    <a:pt x="274" y="955"/>
                  </a:cubicBezTo>
                  <a:lnTo>
                    <a:pt x="287" y="959"/>
                  </a:lnTo>
                  <a:lnTo>
                    <a:pt x="310" y="966"/>
                  </a:lnTo>
                  <a:lnTo>
                    <a:pt x="310" y="994"/>
                  </a:lnTo>
                  <a:lnTo>
                    <a:pt x="338" y="984"/>
                  </a:lnTo>
                  <a:lnTo>
                    <a:pt x="338" y="956"/>
                  </a:lnTo>
                  <a:lnTo>
                    <a:pt x="374" y="920"/>
                  </a:lnTo>
                  <a:cubicBezTo>
                    <a:pt x="386" y="924"/>
                    <a:pt x="398" y="927"/>
                    <a:pt x="409" y="931"/>
                  </a:cubicBezTo>
                  <a:lnTo>
                    <a:pt x="409" y="960"/>
                  </a:lnTo>
                  <a:lnTo>
                    <a:pt x="438" y="950"/>
                  </a:lnTo>
                  <a:lnTo>
                    <a:pt x="438" y="921"/>
                  </a:lnTo>
                  <a:cubicBezTo>
                    <a:pt x="449" y="909"/>
                    <a:pt x="461" y="897"/>
                    <a:pt x="473" y="885"/>
                  </a:cubicBezTo>
                  <a:cubicBezTo>
                    <a:pt x="485" y="889"/>
                    <a:pt x="497" y="892"/>
                    <a:pt x="509" y="896"/>
                  </a:cubicBezTo>
                  <a:lnTo>
                    <a:pt x="509" y="926"/>
                  </a:lnTo>
                  <a:lnTo>
                    <a:pt x="537" y="917"/>
                  </a:lnTo>
                  <a:lnTo>
                    <a:pt x="537" y="886"/>
                  </a:lnTo>
                  <a:lnTo>
                    <a:pt x="572" y="851"/>
                  </a:lnTo>
                  <a:cubicBezTo>
                    <a:pt x="584" y="854"/>
                    <a:pt x="596" y="858"/>
                    <a:pt x="608" y="861"/>
                  </a:cubicBezTo>
                  <a:lnTo>
                    <a:pt x="608" y="892"/>
                  </a:lnTo>
                  <a:lnTo>
                    <a:pt x="636" y="883"/>
                  </a:lnTo>
                  <a:lnTo>
                    <a:pt x="636" y="851"/>
                  </a:lnTo>
                  <a:cubicBezTo>
                    <a:pt x="648" y="839"/>
                    <a:pt x="659" y="828"/>
                    <a:pt x="671" y="816"/>
                  </a:cubicBezTo>
                  <a:lnTo>
                    <a:pt x="684" y="820"/>
                  </a:lnTo>
                  <a:lnTo>
                    <a:pt x="707" y="826"/>
                  </a:lnTo>
                  <a:lnTo>
                    <a:pt x="707" y="859"/>
                  </a:lnTo>
                  <a:lnTo>
                    <a:pt x="735" y="849"/>
                  </a:lnTo>
                  <a:lnTo>
                    <a:pt x="735" y="817"/>
                  </a:lnTo>
                  <a:lnTo>
                    <a:pt x="745" y="806"/>
                  </a:lnTo>
                  <a:lnTo>
                    <a:pt x="745" y="770"/>
                  </a:lnTo>
                  <a:lnTo>
                    <a:pt x="721" y="794"/>
                  </a:lnTo>
                  <a:lnTo>
                    <a:pt x="685" y="784"/>
                  </a:lnTo>
                  <a:lnTo>
                    <a:pt x="685" y="737"/>
                  </a:lnTo>
                  <a:cubicBezTo>
                    <a:pt x="697" y="726"/>
                    <a:pt x="709" y="714"/>
                    <a:pt x="721" y="702"/>
                  </a:cubicBezTo>
                  <a:lnTo>
                    <a:pt x="745" y="709"/>
                  </a:lnTo>
                  <a:lnTo>
                    <a:pt x="745" y="673"/>
                  </a:lnTo>
                  <a:lnTo>
                    <a:pt x="735" y="670"/>
                  </a:lnTo>
                  <a:lnTo>
                    <a:pt x="735" y="624"/>
                  </a:lnTo>
                  <a:lnTo>
                    <a:pt x="745" y="614"/>
                  </a:lnTo>
                  <a:lnTo>
                    <a:pt x="745" y="577"/>
                  </a:lnTo>
                  <a:lnTo>
                    <a:pt x="721" y="601"/>
                  </a:lnTo>
                  <a:lnTo>
                    <a:pt x="686" y="591"/>
                  </a:lnTo>
                  <a:lnTo>
                    <a:pt x="686" y="545"/>
                  </a:lnTo>
                  <a:cubicBezTo>
                    <a:pt x="698" y="534"/>
                    <a:pt x="709" y="522"/>
                    <a:pt x="721" y="510"/>
                  </a:cubicBezTo>
                  <a:lnTo>
                    <a:pt x="745" y="517"/>
                  </a:lnTo>
                  <a:lnTo>
                    <a:pt x="745" y="481"/>
                  </a:lnTo>
                  <a:lnTo>
                    <a:pt x="735" y="478"/>
                  </a:lnTo>
                  <a:lnTo>
                    <a:pt x="735" y="432"/>
                  </a:lnTo>
                  <a:lnTo>
                    <a:pt x="745" y="422"/>
                  </a:lnTo>
                  <a:lnTo>
                    <a:pt x="745" y="385"/>
                  </a:lnTo>
                  <a:lnTo>
                    <a:pt x="721" y="409"/>
                  </a:lnTo>
                  <a:lnTo>
                    <a:pt x="686" y="398"/>
                  </a:lnTo>
                  <a:lnTo>
                    <a:pt x="686" y="352"/>
                  </a:lnTo>
                  <a:cubicBezTo>
                    <a:pt x="698" y="341"/>
                    <a:pt x="710" y="329"/>
                    <a:pt x="721" y="317"/>
                  </a:cubicBezTo>
                  <a:lnTo>
                    <a:pt x="745" y="324"/>
                  </a:lnTo>
                  <a:lnTo>
                    <a:pt x="745" y="288"/>
                  </a:lnTo>
                  <a:lnTo>
                    <a:pt x="736" y="285"/>
                  </a:lnTo>
                  <a:lnTo>
                    <a:pt x="736" y="239"/>
                  </a:lnTo>
                  <a:lnTo>
                    <a:pt x="745" y="229"/>
                  </a:lnTo>
                  <a:lnTo>
                    <a:pt x="745" y="193"/>
                  </a:lnTo>
                  <a:lnTo>
                    <a:pt x="722" y="216"/>
                  </a:lnTo>
                  <a:lnTo>
                    <a:pt x="686" y="206"/>
                  </a:lnTo>
                  <a:lnTo>
                    <a:pt x="686" y="159"/>
                  </a:lnTo>
                  <a:cubicBezTo>
                    <a:pt x="698" y="148"/>
                    <a:pt x="710" y="136"/>
                    <a:pt x="722" y="124"/>
                  </a:cubicBezTo>
                  <a:lnTo>
                    <a:pt x="745" y="131"/>
                  </a:lnTo>
                  <a:lnTo>
                    <a:pt x="745" y="94"/>
                  </a:lnTo>
                  <a:lnTo>
                    <a:pt x="736" y="92"/>
                  </a:lnTo>
                  <a:lnTo>
                    <a:pt x="736" y="46"/>
                  </a:lnTo>
                  <a:lnTo>
                    <a:pt x="745" y="36"/>
                  </a:lnTo>
                  <a:lnTo>
                    <a:pt x="745" y="0"/>
                  </a:lnTo>
                  <a:lnTo>
                    <a:pt x="722" y="23"/>
                  </a:lnTo>
                  <a:lnTo>
                    <a:pt x="686" y="13"/>
                  </a:lnTo>
                  <a:lnTo>
                    <a:pt x="686" y="0"/>
                  </a:lnTo>
                  <a:lnTo>
                    <a:pt x="658" y="10"/>
                  </a:lnTo>
                  <a:lnTo>
                    <a:pt x="658" y="22"/>
                  </a:lnTo>
                  <a:lnTo>
                    <a:pt x="623" y="58"/>
                  </a:lnTo>
                  <a:cubicBezTo>
                    <a:pt x="611" y="54"/>
                    <a:pt x="599" y="51"/>
                    <a:pt x="587" y="47"/>
                  </a:cubicBezTo>
                  <a:lnTo>
                    <a:pt x="587" y="34"/>
                  </a:lnTo>
                  <a:lnTo>
                    <a:pt x="559" y="44"/>
                  </a:lnTo>
                  <a:lnTo>
                    <a:pt x="559" y="57"/>
                  </a:lnTo>
                  <a:lnTo>
                    <a:pt x="532" y="84"/>
                  </a:lnTo>
                  <a:lnTo>
                    <a:pt x="523" y="93"/>
                  </a:lnTo>
                  <a:lnTo>
                    <a:pt x="488" y="82"/>
                  </a:lnTo>
                  <a:lnTo>
                    <a:pt x="488" y="68"/>
                  </a:lnTo>
                  <a:lnTo>
                    <a:pt x="460" y="77"/>
                  </a:lnTo>
                  <a:lnTo>
                    <a:pt x="460" y="92"/>
                  </a:lnTo>
                  <a:lnTo>
                    <a:pt x="424" y="128"/>
                  </a:lnTo>
                  <a:cubicBezTo>
                    <a:pt x="413" y="124"/>
                    <a:pt x="401" y="120"/>
                    <a:pt x="389" y="117"/>
                  </a:cubicBezTo>
                  <a:lnTo>
                    <a:pt x="389" y="102"/>
                  </a:lnTo>
                  <a:lnTo>
                    <a:pt x="360" y="111"/>
                  </a:lnTo>
                  <a:lnTo>
                    <a:pt x="360" y="127"/>
                  </a:lnTo>
                  <a:lnTo>
                    <a:pt x="325" y="162"/>
                  </a:lnTo>
                  <a:lnTo>
                    <a:pt x="289" y="152"/>
                  </a:lnTo>
                  <a:lnTo>
                    <a:pt x="289" y="136"/>
                  </a:lnTo>
                  <a:lnTo>
                    <a:pt x="261" y="145"/>
                  </a:lnTo>
                  <a:lnTo>
                    <a:pt x="261" y="162"/>
                  </a:lnTo>
                  <a:lnTo>
                    <a:pt x="226" y="197"/>
                  </a:lnTo>
                  <a:cubicBezTo>
                    <a:pt x="214" y="194"/>
                    <a:pt x="202" y="190"/>
                    <a:pt x="190" y="187"/>
                  </a:cubicBezTo>
                  <a:lnTo>
                    <a:pt x="190" y="169"/>
                  </a:lnTo>
                  <a:lnTo>
                    <a:pt x="162" y="179"/>
                  </a:lnTo>
                  <a:lnTo>
                    <a:pt x="162" y="197"/>
                  </a:lnTo>
                  <a:lnTo>
                    <a:pt x="135" y="224"/>
                  </a:lnTo>
                  <a:lnTo>
                    <a:pt x="127" y="232"/>
                  </a:lnTo>
                  <a:lnTo>
                    <a:pt x="91" y="221"/>
                  </a:lnTo>
                  <a:lnTo>
                    <a:pt x="91" y="203"/>
                  </a:lnTo>
                  <a:lnTo>
                    <a:pt x="63" y="213"/>
                  </a:lnTo>
                  <a:lnTo>
                    <a:pt x="63" y="231"/>
                  </a:lnTo>
                  <a:lnTo>
                    <a:pt x="27" y="267"/>
                  </a:lnTo>
                  <a:cubicBezTo>
                    <a:pt x="18" y="264"/>
                    <a:pt x="9" y="261"/>
                    <a:pt x="0" y="258"/>
                  </a:cubicBezTo>
                  <a:lnTo>
                    <a:pt x="0" y="295"/>
                  </a:lnTo>
                  <a:cubicBezTo>
                    <a:pt x="4" y="296"/>
                    <a:pt x="9" y="298"/>
                    <a:pt x="13" y="299"/>
                  </a:cubicBezTo>
                  <a:lnTo>
                    <a:pt x="13" y="345"/>
                  </a:lnTo>
                  <a:cubicBezTo>
                    <a:pt x="9" y="350"/>
                    <a:pt x="4" y="354"/>
                    <a:pt x="0" y="359"/>
                  </a:cubicBezTo>
                  <a:lnTo>
                    <a:pt x="0" y="395"/>
                  </a:lnTo>
                  <a:cubicBezTo>
                    <a:pt x="9" y="386"/>
                    <a:pt x="18" y="377"/>
                    <a:pt x="27" y="368"/>
                  </a:cubicBezTo>
                  <a:lnTo>
                    <a:pt x="63" y="378"/>
                  </a:lnTo>
                  <a:lnTo>
                    <a:pt x="63" y="424"/>
                  </a:lnTo>
                  <a:lnTo>
                    <a:pt x="27" y="460"/>
                  </a:lnTo>
                  <a:cubicBezTo>
                    <a:pt x="18" y="457"/>
                    <a:pt x="9" y="454"/>
                    <a:pt x="0" y="452"/>
                  </a:cubicBezTo>
                  <a:lnTo>
                    <a:pt x="0" y="488"/>
                  </a:lnTo>
                  <a:cubicBezTo>
                    <a:pt x="4" y="489"/>
                    <a:pt x="9" y="491"/>
                    <a:pt x="13" y="492"/>
                  </a:cubicBezTo>
                  <a:lnTo>
                    <a:pt x="13" y="538"/>
                  </a:lnTo>
                  <a:cubicBezTo>
                    <a:pt x="9" y="543"/>
                    <a:pt x="4" y="547"/>
                    <a:pt x="0" y="552"/>
                  </a:cubicBezTo>
                  <a:lnTo>
                    <a:pt x="0" y="587"/>
                  </a:lnTo>
                  <a:cubicBezTo>
                    <a:pt x="9" y="578"/>
                    <a:pt x="18" y="570"/>
                    <a:pt x="27" y="560"/>
                  </a:cubicBezTo>
                  <a:lnTo>
                    <a:pt x="63" y="571"/>
                  </a:lnTo>
                  <a:lnTo>
                    <a:pt x="63" y="616"/>
                  </a:lnTo>
                  <a:lnTo>
                    <a:pt x="27" y="652"/>
                  </a:lnTo>
                  <a:cubicBezTo>
                    <a:pt x="18" y="649"/>
                    <a:pt x="9" y="646"/>
                    <a:pt x="0" y="644"/>
                  </a:cubicBezTo>
                  <a:lnTo>
                    <a:pt x="0" y="680"/>
                  </a:lnTo>
                  <a:cubicBezTo>
                    <a:pt x="4" y="681"/>
                    <a:pt x="8" y="683"/>
                    <a:pt x="13" y="684"/>
                  </a:cubicBezTo>
                  <a:lnTo>
                    <a:pt x="13" y="730"/>
                  </a:lnTo>
                  <a:cubicBezTo>
                    <a:pt x="8" y="735"/>
                    <a:pt x="4" y="739"/>
                    <a:pt x="0" y="744"/>
                  </a:cubicBezTo>
                  <a:lnTo>
                    <a:pt x="0" y="780"/>
                  </a:lnTo>
                  <a:cubicBezTo>
                    <a:pt x="9" y="771"/>
                    <a:pt x="18" y="762"/>
                    <a:pt x="27" y="753"/>
                  </a:cubicBezTo>
                  <a:lnTo>
                    <a:pt x="62" y="763"/>
                  </a:lnTo>
                  <a:lnTo>
                    <a:pt x="62" y="809"/>
                  </a:lnTo>
                  <a:lnTo>
                    <a:pt x="27" y="845"/>
                  </a:lnTo>
                  <a:cubicBezTo>
                    <a:pt x="18" y="842"/>
                    <a:pt x="9" y="839"/>
                    <a:pt x="0" y="837"/>
                  </a:cubicBezTo>
                  <a:lnTo>
                    <a:pt x="0" y="873"/>
                  </a:lnTo>
                  <a:cubicBezTo>
                    <a:pt x="4" y="874"/>
                    <a:pt x="8" y="876"/>
                    <a:pt x="13" y="877"/>
                  </a:cubicBezTo>
                  <a:lnTo>
                    <a:pt x="13" y="923"/>
                  </a:lnTo>
                  <a:cubicBezTo>
                    <a:pt x="8" y="928"/>
                    <a:pt x="4" y="932"/>
                    <a:pt x="0" y="936"/>
                  </a:cubicBezTo>
                  <a:lnTo>
                    <a:pt x="0" y="973"/>
                  </a:lnTo>
                  <a:cubicBezTo>
                    <a:pt x="9" y="964"/>
                    <a:pt x="18" y="955"/>
                    <a:pt x="27" y="945"/>
                  </a:cubicBezTo>
                  <a:lnTo>
                    <a:pt x="62" y="956"/>
                  </a:lnTo>
                  <a:lnTo>
                    <a:pt x="62" y="1002"/>
                  </a:lnTo>
                  <a:lnTo>
                    <a:pt x="27" y="1038"/>
                  </a:lnTo>
                  <a:cubicBezTo>
                    <a:pt x="18" y="1035"/>
                    <a:pt x="9" y="1032"/>
                    <a:pt x="0" y="1030"/>
                  </a:cubicBezTo>
                  <a:lnTo>
                    <a:pt x="0" y="1066"/>
                  </a:lnTo>
                  <a:cubicBezTo>
                    <a:pt x="4" y="1067"/>
                    <a:pt x="8" y="1069"/>
                    <a:pt x="13" y="1070"/>
                  </a:cubicBezTo>
                  <a:lnTo>
                    <a:pt x="13" y="1095"/>
                  </a:lnTo>
                  <a:close/>
                  <a:moveTo>
                    <a:pt x="161" y="968"/>
                  </a:moveTo>
                  <a:lnTo>
                    <a:pt x="134" y="995"/>
                  </a:lnTo>
                  <a:lnTo>
                    <a:pt x="126" y="1003"/>
                  </a:lnTo>
                  <a:lnTo>
                    <a:pt x="90" y="992"/>
                  </a:lnTo>
                  <a:lnTo>
                    <a:pt x="90" y="946"/>
                  </a:lnTo>
                  <a:cubicBezTo>
                    <a:pt x="102" y="935"/>
                    <a:pt x="114" y="923"/>
                    <a:pt x="126" y="911"/>
                  </a:cubicBezTo>
                  <a:lnTo>
                    <a:pt x="161" y="921"/>
                  </a:lnTo>
                  <a:lnTo>
                    <a:pt x="161" y="968"/>
                  </a:lnTo>
                  <a:close/>
                  <a:moveTo>
                    <a:pt x="190" y="719"/>
                  </a:moveTo>
                  <a:lnTo>
                    <a:pt x="211" y="697"/>
                  </a:lnTo>
                  <a:lnTo>
                    <a:pt x="225" y="683"/>
                  </a:lnTo>
                  <a:lnTo>
                    <a:pt x="261" y="694"/>
                  </a:lnTo>
                  <a:lnTo>
                    <a:pt x="261" y="740"/>
                  </a:lnTo>
                  <a:lnTo>
                    <a:pt x="225" y="775"/>
                  </a:lnTo>
                  <a:cubicBezTo>
                    <a:pt x="213" y="772"/>
                    <a:pt x="201" y="768"/>
                    <a:pt x="190" y="765"/>
                  </a:cubicBezTo>
                  <a:lnTo>
                    <a:pt x="190" y="719"/>
                  </a:lnTo>
                  <a:close/>
                  <a:moveTo>
                    <a:pt x="176" y="696"/>
                  </a:moveTo>
                  <a:lnTo>
                    <a:pt x="140" y="686"/>
                  </a:lnTo>
                  <a:lnTo>
                    <a:pt x="140" y="640"/>
                  </a:lnTo>
                  <a:lnTo>
                    <a:pt x="176" y="604"/>
                  </a:lnTo>
                  <a:cubicBezTo>
                    <a:pt x="188" y="608"/>
                    <a:pt x="199" y="611"/>
                    <a:pt x="211" y="615"/>
                  </a:cubicBezTo>
                  <a:lnTo>
                    <a:pt x="211" y="661"/>
                  </a:lnTo>
                  <a:cubicBezTo>
                    <a:pt x="199" y="673"/>
                    <a:pt x="188" y="684"/>
                    <a:pt x="176" y="696"/>
                  </a:cubicBezTo>
                  <a:close/>
                  <a:moveTo>
                    <a:pt x="239" y="651"/>
                  </a:moveTo>
                  <a:lnTo>
                    <a:pt x="239" y="605"/>
                  </a:lnTo>
                  <a:cubicBezTo>
                    <a:pt x="251" y="593"/>
                    <a:pt x="263" y="581"/>
                    <a:pt x="275" y="570"/>
                  </a:cubicBezTo>
                  <a:lnTo>
                    <a:pt x="288" y="574"/>
                  </a:lnTo>
                  <a:lnTo>
                    <a:pt x="310" y="580"/>
                  </a:lnTo>
                  <a:lnTo>
                    <a:pt x="310" y="626"/>
                  </a:lnTo>
                  <a:lnTo>
                    <a:pt x="275" y="661"/>
                  </a:lnTo>
                  <a:lnTo>
                    <a:pt x="239" y="651"/>
                  </a:lnTo>
                  <a:close/>
                  <a:moveTo>
                    <a:pt x="289" y="684"/>
                  </a:moveTo>
                  <a:cubicBezTo>
                    <a:pt x="301" y="672"/>
                    <a:pt x="312" y="660"/>
                    <a:pt x="324" y="648"/>
                  </a:cubicBezTo>
                  <a:lnTo>
                    <a:pt x="360" y="659"/>
                  </a:lnTo>
                  <a:lnTo>
                    <a:pt x="360" y="705"/>
                  </a:lnTo>
                  <a:lnTo>
                    <a:pt x="324" y="741"/>
                  </a:lnTo>
                  <a:lnTo>
                    <a:pt x="289" y="730"/>
                  </a:lnTo>
                  <a:lnTo>
                    <a:pt x="289" y="684"/>
                  </a:lnTo>
                  <a:close/>
                  <a:moveTo>
                    <a:pt x="339" y="616"/>
                  </a:moveTo>
                  <a:lnTo>
                    <a:pt x="339" y="571"/>
                  </a:lnTo>
                  <a:lnTo>
                    <a:pt x="374" y="535"/>
                  </a:lnTo>
                  <a:cubicBezTo>
                    <a:pt x="386" y="539"/>
                    <a:pt x="398" y="542"/>
                    <a:pt x="410" y="546"/>
                  </a:cubicBezTo>
                  <a:lnTo>
                    <a:pt x="410" y="591"/>
                  </a:lnTo>
                  <a:cubicBezTo>
                    <a:pt x="398" y="603"/>
                    <a:pt x="386" y="615"/>
                    <a:pt x="374" y="626"/>
                  </a:cubicBezTo>
                  <a:lnTo>
                    <a:pt x="339" y="616"/>
                  </a:lnTo>
                  <a:close/>
                  <a:moveTo>
                    <a:pt x="388" y="649"/>
                  </a:moveTo>
                  <a:cubicBezTo>
                    <a:pt x="400" y="637"/>
                    <a:pt x="412" y="625"/>
                    <a:pt x="424" y="613"/>
                  </a:cubicBezTo>
                  <a:lnTo>
                    <a:pt x="459" y="624"/>
                  </a:lnTo>
                  <a:lnTo>
                    <a:pt x="459" y="670"/>
                  </a:lnTo>
                  <a:lnTo>
                    <a:pt x="424" y="706"/>
                  </a:lnTo>
                  <a:cubicBezTo>
                    <a:pt x="412" y="702"/>
                    <a:pt x="400" y="699"/>
                    <a:pt x="388" y="695"/>
                  </a:cubicBezTo>
                  <a:lnTo>
                    <a:pt x="388" y="649"/>
                  </a:lnTo>
                  <a:close/>
                  <a:moveTo>
                    <a:pt x="438" y="581"/>
                  </a:moveTo>
                  <a:lnTo>
                    <a:pt x="438" y="536"/>
                  </a:lnTo>
                  <a:cubicBezTo>
                    <a:pt x="450" y="524"/>
                    <a:pt x="462" y="512"/>
                    <a:pt x="473" y="500"/>
                  </a:cubicBezTo>
                  <a:cubicBezTo>
                    <a:pt x="485" y="504"/>
                    <a:pt x="497" y="508"/>
                    <a:pt x="509" y="511"/>
                  </a:cubicBezTo>
                  <a:lnTo>
                    <a:pt x="509" y="557"/>
                  </a:lnTo>
                  <a:lnTo>
                    <a:pt x="473" y="592"/>
                  </a:lnTo>
                  <a:lnTo>
                    <a:pt x="438" y="581"/>
                  </a:lnTo>
                  <a:close/>
                  <a:moveTo>
                    <a:pt x="487" y="614"/>
                  </a:moveTo>
                  <a:cubicBezTo>
                    <a:pt x="499" y="602"/>
                    <a:pt x="511" y="590"/>
                    <a:pt x="523" y="578"/>
                  </a:cubicBezTo>
                  <a:lnTo>
                    <a:pt x="558" y="589"/>
                  </a:lnTo>
                  <a:lnTo>
                    <a:pt x="558" y="635"/>
                  </a:lnTo>
                  <a:lnTo>
                    <a:pt x="531" y="662"/>
                  </a:lnTo>
                  <a:lnTo>
                    <a:pt x="523" y="671"/>
                  </a:lnTo>
                  <a:lnTo>
                    <a:pt x="487" y="660"/>
                  </a:lnTo>
                  <a:lnTo>
                    <a:pt x="487" y="614"/>
                  </a:lnTo>
                  <a:close/>
                  <a:moveTo>
                    <a:pt x="537" y="547"/>
                  </a:moveTo>
                  <a:lnTo>
                    <a:pt x="537" y="501"/>
                  </a:lnTo>
                  <a:lnTo>
                    <a:pt x="573" y="466"/>
                  </a:lnTo>
                  <a:cubicBezTo>
                    <a:pt x="584" y="469"/>
                    <a:pt x="596" y="473"/>
                    <a:pt x="608" y="476"/>
                  </a:cubicBezTo>
                  <a:lnTo>
                    <a:pt x="608" y="522"/>
                  </a:lnTo>
                  <a:cubicBezTo>
                    <a:pt x="596" y="534"/>
                    <a:pt x="584" y="546"/>
                    <a:pt x="572" y="558"/>
                  </a:cubicBezTo>
                  <a:lnTo>
                    <a:pt x="537" y="547"/>
                  </a:lnTo>
                  <a:close/>
                  <a:moveTo>
                    <a:pt x="586" y="579"/>
                  </a:moveTo>
                  <a:lnTo>
                    <a:pt x="608" y="559"/>
                  </a:lnTo>
                  <a:lnTo>
                    <a:pt x="622" y="545"/>
                  </a:lnTo>
                  <a:lnTo>
                    <a:pt x="658" y="555"/>
                  </a:lnTo>
                  <a:lnTo>
                    <a:pt x="658" y="600"/>
                  </a:lnTo>
                  <a:lnTo>
                    <a:pt x="622" y="636"/>
                  </a:lnTo>
                  <a:cubicBezTo>
                    <a:pt x="610" y="633"/>
                    <a:pt x="598" y="629"/>
                    <a:pt x="586" y="625"/>
                  </a:cubicBezTo>
                  <a:lnTo>
                    <a:pt x="586" y="579"/>
                  </a:lnTo>
                  <a:close/>
                  <a:moveTo>
                    <a:pt x="587" y="433"/>
                  </a:moveTo>
                  <a:lnTo>
                    <a:pt x="587" y="387"/>
                  </a:lnTo>
                  <a:lnTo>
                    <a:pt x="608" y="366"/>
                  </a:lnTo>
                  <a:lnTo>
                    <a:pt x="622" y="352"/>
                  </a:lnTo>
                  <a:lnTo>
                    <a:pt x="658" y="362"/>
                  </a:lnTo>
                  <a:lnTo>
                    <a:pt x="658" y="408"/>
                  </a:lnTo>
                  <a:lnTo>
                    <a:pt x="622" y="444"/>
                  </a:lnTo>
                  <a:cubicBezTo>
                    <a:pt x="610" y="441"/>
                    <a:pt x="598" y="437"/>
                    <a:pt x="587" y="433"/>
                  </a:cubicBezTo>
                  <a:close/>
                  <a:moveTo>
                    <a:pt x="608" y="329"/>
                  </a:moveTo>
                  <a:cubicBezTo>
                    <a:pt x="596" y="341"/>
                    <a:pt x="585" y="353"/>
                    <a:pt x="573" y="365"/>
                  </a:cubicBezTo>
                  <a:lnTo>
                    <a:pt x="537" y="354"/>
                  </a:lnTo>
                  <a:lnTo>
                    <a:pt x="537" y="308"/>
                  </a:lnTo>
                  <a:lnTo>
                    <a:pt x="573" y="273"/>
                  </a:lnTo>
                  <a:cubicBezTo>
                    <a:pt x="585" y="276"/>
                    <a:pt x="597" y="280"/>
                    <a:pt x="608" y="283"/>
                  </a:cubicBezTo>
                  <a:lnTo>
                    <a:pt x="608" y="329"/>
                  </a:lnTo>
                  <a:close/>
                  <a:moveTo>
                    <a:pt x="559" y="397"/>
                  </a:moveTo>
                  <a:lnTo>
                    <a:pt x="559" y="443"/>
                  </a:lnTo>
                  <a:lnTo>
                    <a:pt x="531" y="470"/>
                  </a:lnTo>
                  <a:lnTo>
                    <a:pt x="523" y="479"/>
                  </a:lnTo>
                  <a:lnTo>
                    <a:pt x="488" y="468"/>
                  </a:lnTo>
                  <a:lnTo>
                    <a:pt x="488" y="422"/>
                  </a:lnTo>
                  <a:cubicBezTo>
                    <a:pt x="499" y="410"/>
                    <a:pt x="511" y="398"/>
                    <a:pt x="523" y="387"/>
                  </a:cubicBezTo>
                  <a:lnTo>
                    <a:pt x="559" y="397"/>
                  </a:lnTo>
                  <a:close/>
                  <a:moveTo>
                    <a:pt x="509" y="364"/>
                  </a:moveTo>
                  <a:lnTo>
                    <a:pt x="474" y="400"/>
                  </a:lnTo>
                  <a:lnTo>
                    <a:pt x="438" y="389"/>
                  </a:lnTo>
                  <a:lnTo>
                    <a:pt x="438" y="343"/>
                  </a:lnTo>
                  <a:cubicBezTo>
                    <a:pt x="450" y="331"/>
                    <a:pt x="462" y="319"/>
                    <a:pt x="474" y="307"/>
                  </a:cubicBezTo>
                  <a:cubicBezTo>
                    <a:pt x="486" y="311"/>
                    <a:pt x="497" y="315"/>
                    <a:pt x="509" y="318"/>
                  </a:cubicBezTo>
                  <a:lnTo>
                    <a:pt x="509" y="364"/>
                  </a:lnTo>
                  <a:close/>
                  <a:moveTo>
                    <a:pt x="459" y="432"/>
                  </a:moveTo>
                  <a:lnTo>
                    <a:pt x="459" y="478"/>
                  </a:lnTo>
                  <a:lnTo>
                    <a:pt x="424" y="514"/>
                  </a:lnTo>
                  <a:cubicBezTo>
                    <a:pt x="412" y="510"/>
                    <a:pt x="400" y="506"/>
                    <a:pt x="388" y="503"/>
                  </a:cubicBezTo>
                  <a:lnTo>
                    <a:pt x="388" y="457"/>
                  </a:lnTo>
                  <a:cubicBezTo>
                    <a:pt x="400" y="445"/>
                    <a:pt x="412" y="433"/>
                    <a:pt x="424" y="421"/>
                  </a:cubicBezTo>
                  <a:lnTo>
                    <a:pt x="459" y="432"/>
                  </a:lnTo>
                  <a:close/>
                  <a:moveTo>
                    <a:pt x="374" y="434"/>
                  </a:moveTo>
                  <a:lnTo>
                    <a:pt x="339" y="424"/>
                  </a:lnTo>
                  <a:lnTo>
                    <a:pt x="339" y="378"/>
                  </a:lnTo>
                  <a:lnTo>
                    <a:pt x="375" y="342"/>
                  </a:lnTo>
                  <a:cubicBezTo>
                    <a:pt x="386" y="346"/>
                    <a:pt x="398" y="349"/>
                    <a:pt x="410" y="353"/>
                  </a:cubicBezTo>
                  <a:lnTo>
                    <a:pt x="410" y="399"/>
                  </a:lnTo>
                  <a:cubicBezTo>
                    <a:pt x="398" y="411"/>
                    <a:pt x="386" y="423"/>
                    <a:pt x="374" y="434"/>
                  </a:cubicBezTo>
                  <a:close/>
                  <a:moveTo>
                    <a:pt x="360" y="467"/>
                  </a:moveTo>
                  <a:lnTo>
                    <a:pt x="360" y="513"/>
                  </a:lnTo>
                  <a:lnTo>
                    <a:pt x="324" y="549"/>
                  </a:lnTo>
                  <a:lnTo>
                    <a:pt x="289" y="538"/>
                  </a:lnTo>
                  <a:lnTo>
                    <a:pt x="289" y="492"/>
                  </a:lnTo>
                  <a:cubicBezTo>
                    <a:pt x="301" y="480"/>
                    <a:pt x="313" y="468"/>
                    <a:pt x="325" y="456"/>
                  </a:cubicBezTo>
                  <a:lnTo>
                    <a:pt x="360" y="467"/>
                  </a:lnTo>
                  <a:close/>
                  <a:moveTo>
                    <a:pt x="311" y="434"/>
                  </a:moveTo>
                  <a:lnTo>
                    <a:pt x="275" y="469"/>
                  </a:lnTo>
                  <a:lnTo>
                    <a:pt x="239" y="459"/>
                  </a:lnTo>
                  <a:lnTo>
                    <a:pt x="240" y="413"/>
                  </a:lnTo>
                  <a:cubicBezTo>
                    <a:pt x="251" y="401"/>
                    <a:pt x="263" y="389"/>
                    <a:pt x="275" y="377"/>
                  </a:cubicBezTo>
                  <a:lnTo>
                    <a:pt x="288" y="381"/>
                  </a:lnTo>
                  <a:lnTo>
                    <a:pt x="311" y="388"/>
                  </a:lnTo>
                  <a:lnTo>
                    <a:pt x="311" y="434"/>
                  </a:lnTo>
                  <a:close/>
                  <a:moveTo>
                    <a:pt x="261" y="502"/>
                  </a:moveTo>
                  <a:lnTo>
                    <a:pt x="261" y="548"/>
                  </a:lnTo>
                  <a:lnTo>
                    <a:pt x="225" y="582"/>
                  </a:lnTo>
                  <a:cubicBezTo>
                    <a:pt x="213" y="579"/>
                    <a:pt x="202" y="575"/>
                    <a:pt x="190" y="573"/>
                  </a:cubicBezTo>
                  <a:lnTo>
                    <a:pt x="190" y="527"/>
                  </a:lnTo>
                  <a:lnTo>
                    <a:pt x="211" y="505"/>
                  </a:lnTo>
                  <a:lnTo>
                    <a:pt x="225" y="491"/>
                  </a:lnTo>
                  <a:lnTo>
                    <a:pt x="261" y="502"/>
                  </a:lnTo>
                  <a:close/>
                  <a:moveTo>
                    <a:pt x="211" y="469"/>
                  </a:moveTo>
                  <a:cubicBezTo>
                    <a:pt x="200" y="481"/>
                    <a:pt x="188" y="492"/>
                    <a:pt x="176" y="504"/>
                  </a:cubicBezTo>
                  <a:lnTo>
                    <a:pt x="140" y="494"/>
                  </a:lnTo>
                  <a:lnTo>
                    <a:pt x="140" y="448"/>
                  </a:lnTo>
                  <a:lnTo>
                    <a:pt x="176" y="412"/>
                  </a:lnTo>
                  <a:cubicBezTo>
                    <a:pt x="188" y="415"/>
                    <a:pt x="200" y="419"/>
                    <a:pt x="211" y="423"/>
                  </a:cubicBezTo>
                  <a:lnTo>
                    <a:pt x="211" y="469"/>
                  </a:lnTo>
                  <a:close/>
                  <a:moveTo>
                    <a:pt x="162" y="536"/>
                  </a:moveTo>
                  <a:lnTo>
                    <a:pt x="162" y="582"/>
                  </a:lnTo>
                  <a:lnTo>
                    <a:pt x="135" y="609"/>
                  </a:lnTo>
                  <a:lnTo>
                    <a:pt x="126" y="617"/>
                  </a:lnTo>
                  <a:lnTo>
                    <a:pt x="91" y="607"/>
                  </a:lnTo>
                  <a:lnTo>
                    <a:pt x="91" y="561"/>
                  </a:lnTo>
                  <a:cubicBezTo>
                    <a:pt x="102" y="549"/>
                    <a:pt x="114" y="538"/>
                    <a:pt x="126" y="526"/>
                  </a:cubicBezTo>
                  <a:lnTo>
                    <a:pt x="162" y="536"/>
                  </a:lnTo>
                  <a:close/>
                  <a:moveTo>
                    <a:pt x="162" y="728"/>
                  </a:moveTo>
                  <a:lnTo>
                    <a:pt x="162" y="775"/>
                  </a:lnTo>
                  <a:lnTo>
                    <a:pt x="134" y="802"/>
                  </a:lnTo>
                  <a:lnTo>
                    <a:pt x="126" y="810"/>
                  </a:lnTo>
                  <a:lnTo>
                    <a:pt x="90" y="800"/>
                  </a:lnTo>
                  <a:lnTo>
                    <a:pt x="90" y="753"/>
                  </a:lnTo>
                  <a:cubicBezTo>
                    <a:pt x="102" y="742"/>
                    <a:pt x="114" y="730"/>
                    <a:pt x="126" y="718"/>
                  </a:cubicBezTo>
                  <a:lnTo>
                    <a:pt x="162" y="728"/>
                  </a:lnTo>
                  <a:close/>
                  <a:moveTo>
                    <a:pt x="140" y="879"/>
                  </a:moveTo>
                  <a:lnTo>
                    <a:pt x="140" y="833"/>
                  </a:lnTo>
                  <a:lnTo>
                    <a:pt x="176" y="797"/>
                  </a:lnTo>
                  <a:cubicBezTo>
                    <a:pt x="187" y="800"/>
                    <a:pt x="199" y="804"/>
                    <a:pt x="211" y="808"/>
                  </a:cubicBezTo>
                  <a:lnTo>
                    <a:pt x="211" y="854"/>
                  </a:lnTo>
                  <a:cubicBezTo>
                    <a:pt x="199" y="866"/>
                    <a:pt x="187" y="877"/>
                    <a:pt x="175" y="889"/>
                  </a:cubicBezTo>
                  <a:lnTo>
                    <a:pt x="140" y="879"/>
                  </a:lnTo>
                  <a:close/>
                  <a:moveTo>
                    <a:pt x="260" y="933"/>
                  </a:moveTo>
                  <a:lnTo>
                    <a:pt x="225" y="968"/>
                  </a:lnTo>
                  <a:cubicBezTo>
                    <a:pt x="213" y="965"/>
                    <a:pt x="201" y="961"/>
                    <a:pt x="189" y="958"/>
                  </a:cubicBezTo>
                  <a:lnTo>
                    <a:pt x="189" y="912"/>
                  </a:lnTo>
                  <a:lnTo>
                    <a:pt x="211" y="890"/>
                  </a:lnTo>
                  <a:lnTo>
                    <a:pt x="225" y="876"/>
                  </a:lnTo>
                  <a:lnTo>
                    <a:pt x="261" y="887"/>
                  </a:lnTo>
                  <a:lnTo>
                    <a:pt x="260" y="933"/>
                  </a:lnTo>
                  <a:close/>
                  <a:moveTo>
                    <a:pt x="275" y="854"/>
                  </a:moveTo>
                  <a:lnTo>
                    <a:pt x="239" y="844"/>
                  </a:lnTo>
                  <a:lnTo>
                    <a:pt x="239" y="798"/>
                  </a:lnTo>
                  <a:cubicBezTo>
                    <a:pt x="251" y="786"/>
                    <a:pt x="263" y="774"/>
                    <a:pt x="275" y="762"/>
                  </a:cubicBezTo>
                  <a:lnTo>
                    <a:pt x="287" y="766"/>
                  </a:lnTo>
                  <a:lnTo>
                    <a:pt x="310" y="773"/>
                  </a:lnTo>
                  <a:lnTo>
                    <a:pt x="310" y="819"/>
                  </a:lnTo>
                  <a:lnTo>
                    <a:pt x="275" y="854"/>
                  </a:lnTo>
                  <a:close/>
                  <a:moveTo>
                    <a:pt x="360" y="898"/>
                  </a:moveTo>
                  <a:lnTo>
                    <a:pt x="324" y="933"/>
                  </a:lnTo>
                  <a:lnTo>
                    <a:pt x="289" y="923"/>
                  </a:lnTo>
                  <a:lnTo>
                    <a:pt x="289" y="877"/>
                  </a:lnTo>
                  <a:cubicBezTo>
                    <a:pt x="300" y="865"/>
                    <a:pt x="312" y="853"/>
                    <a:pt x="324" y="841"/>
                  </a:cubicBezTo>
                  <a:lnTo>
                    <a:pt x="360" y="852"/>
                  </a:lnTo>
                  <a:lnTo>
                    <a:pt x="360" y="898"/>
                  </a:lnTo>
                  <a:close/>
                  <a:moveTo>
                    <a:pt x="339" y="809"/>
                  </a:moveTo>
                  <a:lnTo>
                    <a:pt x="339" y="763"/>
                  </a:lnTo>
                  <a:lnTo>
                    <a:pt x="374" y="727"/>
                  </a:lnTo>
                  <a:cubicBezTo>
                    <a:pt x="386" y="731"/>
                    <a:pt x="398" y="734"/>
                    <a:pt x="410" y="738"/>
                  </a:cubicBezTo>
                  <a:lnTo>
                    <a:pt x="410" y="784"/>
                  </a:lnTo>
                  <a:cubicBezTo>
                    <a:pt x="398" y="796"/>
                    <a:pt x="386" y="808"/>
                    <a:pt x="374" y="819"/>
                  </a:cubicBezTo>
                  <a:lnTo>
                    <a:pt x="339" y="809"/>
                  </a:lnTo>
                  <a:close/>
                  <a:moveTo>
                    <a:pt x="459" y="863"/>
                  </a:moveTo>
                  <a:lnTo>
                    <a:pt x="423" y="899"/>
                  </a:lnTo>
                  <a:cubicBezTo>
                    <a:pt x="412" y="895"/>
                    <a:pt x="400" y="892"/>
                    <a:pt x="388" y="888"/>
                  </a:cubicBezTo>
                  <a:lnTo>
                    <a:pt x="388" y="842"/>
                  </a:lnTo>
                  <a:cubicBezTo>
                    <a:pt x="400" y="830"/>
                    <a:pt x="412" y="818"/>
                    <a:pt x="424" y="806"/>
                  </a:cubicBezTo>
                  <a:lnTo>
                    <a:pt x="459" y="817"/>
                  </a:lnTo>
                  <a:lnTo>
                    <a:pt x="459" y="863"/>
                  </a:lnTo>
                  <a:close/>
                  <a:moveTo>
                    <a:pt x="438" y="774"/>
                  </a:moveTo>
                  <a:lnTo>
                    <a:pt x="438" y="728"/>
                  </a:lnTo>
                  <a:cubicBezTo>
                    <a:pt x="450" y="716"/>
                    <a:pt x="461" y="704"/>
                    <a:pt x="473" y="692"/>
                  </a:cubicBezTo>
                  <a:cubicBezTo>
                    <a:pt x="485" y="696"/>
                    <a:pt x="497" y="700"/>
                    <a:pt x="509" y="703"/>
                  </a:cubicBezTo>
                  <a:lnTo>
                    <a:pt x="509" y="749"/>
                  </a:lnTo>
                  <a:lnTo>
                    <a:pt x="473" y="785"/>
                  </a:lnTo>
                  <a:lnTo>
                    <a:pt x="438" y="774"/>
                  </a:lnTo>
                  <a:close/>
                  <a:moveTo>
                    <a:pt x="558" y="828"/>
                  </a:moveTo>
                  <a:lnTo>
                    <a:pt x="531" y="855"/>
                  </a:lnTo>
                  <a:lnTo>
                    <a:pt x="523" y="864"/>
                  </a:lnTo>
                  <a:lnTo>
                    <a:pt x="487" y="853"/>
                  </a:lnTo>
                  <a:lnTo>
                    <a:pt x="487" y="807"/>
                  </a:lnTo>
                  <a:cubicBezTo>
                    <a:pt x="499" y="795"/>
                    <a:pt x="511" y="783"/>
                    <a:pt x="523" y="771"/>
                  </a:cubicBezTo>
                  <a:lnTo>
                    <a:pt x="558" y="782"/>
                  </a:lnTo>
                  <a:lnTo>
                    <a:pt x="558" y="828"/>
                  </a:lnTo>
                  <a:close/>
                  <a:moveTo>
                    <a:pt x="537" y="739"/>
                  </a:moveTo>
                  <a:lnTo>
                    <a:pt x="537" y="693"/>
                  </a:lnTo>
                  <a:lnTo>
                    <a:pt x="572" y="658"/>
                  </a:lnTo>
                  <a:cubicBezTo>
                    <a:pt x="584" y="661"/>
                    <a:pt x="596" y="665"/>
                    <a:pt x="608" y="668"/>
                  </a:cubicBezTo>
                  <a:lnTo>
                    <a:pt x="608" y="714"/>
                  </a:lnTo>
                  <a:cubicBezTo>
                    <a:pt x="596" y="726"/>
                    <a:pt x="584" y="738"/>
                    <a:pt x="572" y="750"/>
                  </a:cubicBezTo>
                  <a:lnTo>
                    <a:pt x="537" y="739"/>
                  </a:lnTo>
                  <a:close/>
                  <a:moveTo>
                    <a:pt x="657" y="793"/>
                  </a:moveTo>
                  <a:lnTo>
                    <a:pt x="622" y="829"/>
                  </a:lnTo>
                  <a:cubicBezTo>
                    <a:pt x="610" y="825"/>
                    <a:pt x="598" y="822"/>
                    <a:pt x="586" y="818"/>
                  </a:cubicBezTo>
                  <a:lnTo>
                    <a:pt x="586" y="772"/>
                  </a:lnTo>
                  <a:lnTo>
                    <a:pt x="607" y="751"/>
                  </a:lnTo>
                  <a:lnTo>
                    <a:pt x="622" y="737"/>
                  </a:lnTo>
                  <a:lnTo>
                    <a:pt x="657" y="747"/>
                  </a:lnTo>
                  <a:lnTo>
                    <a:pt x="657" y="793"/>
                  </a:lnTo>
                  <a:close/>
                  <a:moveTo>
                    <a:pt x="707" y="633"/>
                  </a:moveTo>
                  <a:lnTo>
                    <a:pt x="707" y="680"/>
                  </a:lnTo>
                  <a:lnTo>
                    <a:pt x="671" y="715"/>
                  </a:lnTo>
                  <a:lnTo>
                    <a:pt x="636" y="705"/>
                  </a:lnTo>
                  <a:lnTo>
                    <a:pt x="636" y="658"/>
                  </a:lnTo>
                  <a:cubicBezTo>
                    <a:pt x="648" y="647"/>
                    <a:pt x="660" y="635"/>
                    <a:pt x="672" y="623"/>
                  </a:cubicBezTo>
                  <a:lnTo>
                    <a:pt x="684" y="627"/>
                  </a:lnTo>
                  <a:lnTo>
                    <a:pt x="707" y="633"/>
                  </a:lnTo>
                  <a:close/>
                  <a:moveTo>
                    <a:pt x="707" y="441"/>
                  </a:moveTo>
                  <a:lnTo>
                    <a:pt x="707" y="488"/>
                  </a:lnTo>
                  <a:lnTo>
                    <a:pt x="672" y="523"/>
                  </a:lnTo>
                  <a:lnTo>
                    <a:pt x="636" y="513"/>
                  </a:lnTo>
                  <a:lnTo>
                    <a:pt x="636" y="466"/>
                  </a:lnTo>
                  <a:cubicBezTo>
                    <a:pt x="648" y="455"/>
                    <a:pt x="660" y="443"/>
                    <a:pt x="672" y="431"/>
                  </a:cubicBezTo>
                  <a:lnTo>
                    <a:pt x="685" y="435"/>
                  </a:lnTo>
                  <a:lnTo>
                    <a:pt x="707" y="441"/>
                  </a:lnTo>
                  <a:close/>
                  <a:moveTo>
                    <a:pt x="707" y="249"/>
                  </a:moveTo>
                  <a:lnTo>
                    <a:pt x="707" y="295"/>
                  </a:lnTo>
                  <a:lnTo>
                    <a:pt x="672" y="330"/>
                  </a:lnTo>
                  <a:lnTo>
                    <a:pt x="636" y="320"/>
                  </a:lnTo>
                  <a:lnTo>
                    <a:pt x="636" y="274"/>
                  </a:lnTo>
                  <a:cubicBezTo>
                    <a:pt x="648" y="262"/>
                    <a:pt x="660" y="250"/>
                    <a:pt x="672" y="238"/>
                  </a:cubicBezTo>
                  <a:lnTo>
                    <a:pt x="685" y="242"/>
                  </a:lnTo>
                  <a:lnTo>
                    <a:pt x="707" y="249"/>
                  </a:lnTo>
                  <a:close/>
                  <a:moveTo>
                    <a:pt x="637" y="81"/>
                  </a:moveTo>
                  <a:cubicBezTo>
                    <a:pt x="648" y="69"/>
                    <a:pt x="660" y="57"/>
                    <a:pt x="672" y="45"/>
                  </a:cubicBezTo>
                  <a:lnTo>
                    <a:pt x="685" y="49"/>
                  </a:lnTo>
                  <a:lnTo>
                    <a:pt x="708" y="56"/>
                  </a:lnTo>
                  <a:lnTo>
                    <a:pt x="708" y="102"/>
                  </a:lnTo>
                  <a:lnTo>
                    <a:pt x="672" y="137"/>
                  </a:lnTo>
                  <a:lnTo>
                    <a:pt x="637" y="127"/>
                  </a:lnTo>
                  <a:lnTo>
                    <a:pt x="637" y="81"/>
                  </a:lnTo>
                  <a:close/>
                  <a:moveTo>
                    <a:pt x="658" y="169"/>
                  </a:moveTo>
                  <a:lnTo>
                    <a:pt x="658" y="216"/>
                  </a:lnTo>
                  <a:lnTo>
                    <a:pt x="622" y="251"/>
                  </a:lnTo>
                  <a:cubicBezTo>
                    <a:pt x="610" y="248"/>
                    <a:pt x="599" y="244"/>
                    <a:pt x="587" y="241"/>
                  </a:cubicBezTo>
                  <a:lnTo>
                    <a:pt x="587" y="194"/>
                  </a:lnTo>
                  <a:lnTo>
                    <a:pt x="608" y="173"/>
                  </a:lnTo>
                  <a:lnTo>
                    <a:pt x="622" y="159"/>
                  </a:lnTo>
                  <a:lnTo>
                    <a:pt x="658" y="169"/>
                  </a:lnTo>
                  <a:close/>
                  <a:moveTo>
                    <a:pt x="537" y="115"/>
                  </a:moveTo>
                  <a:lnTo>
                    <a:pt x="573" y="80"/>
                  </a:lnTo>
                  <a:cubicBezTo>
                    <a:pt x="585" y="83"/>
                    <a:pt x="597" y="87"/>
                    <a:pt x="609" y="90"/>
                  </a:cubicBezTo>
                  <a:lnTo>
                    <a:pt x="608" y="136"/>
                  </a:lnTo>
                  <a:cubicBezTo>
                    <a:pt x="597" y="148"/>
                    <a:pt x="585" y="160"/>
                    <a:pt x="573" y="172"/>
                  </a:cubicBezTo>
                  <a:lnTo>
                    <a:pt x="537" y="161"/>
                  </a:lnTo>
                  <a:lnTo>
                    <a:pt x="537" y="115"/>
                  </a:lnTo>
                  <a:close/>
                  <a:moveTo>
                    <a:pt x="559" y="204"/>
                  </a:moveTo>
                  <a:lnTo>
                    <a:pt x="559" y="250"/>
                  </a:lnTo>
                  <a:lnTo>
                    <a:pt x="532" y="277"/>
                  </a:lnTo>
                  <a:lnTo>
                    <a:pt x="523" y="286"/>
                  </a:lnTo>
                  <a:lnTo>
                    <a:pt x="488" y="275"/>
                  </a:lnTo>
                  <a:lnTo>
                    <a:pt x="488" y="229"/>
                  </a:lnTo>
                  <a:cubicBezTo>
                    <a:pt x="500" y="217"/>
                    <a:pt x="511" y="205"/>
                    <a:pt x="523" y="194"/>
                  </a:cubicBezTo>
                  <a:lnTo>
                    <a:pt x="559" y="204"/>
                  </a:lnTo>
                  <a:close/>
                  <a:moveTo>
                    <a:pt x="438" y="150"/>
                  </a:moveTo>
                  <a:cubicBezTo>
                    <a:pt x="450" y="138"/>
                    <a:pt x="462" y="126"/>
                    <a:pt x="474" y="115"/>
                  </a:cubicBezTo>
                  <a:cubicBezTo>
                    <a:pt x="486" y="118"/>
                    <a:pt x="498" y="122"/>
                    <a:pt x="509" y="125"/>
                  </a:cubicBezTo>
                  <a:lnTo>
                    <a:pt x="509" y="171"/>
                  </a:lnTo>
                  <a:lnTo>
                    <a:pt x="474" y="207"/>
                  </a:lnTo>
                  <a:lnTo>
                    <a:pt x="438" y="196"/>
                  </a:lnTo>
                  <a:lnTo>
                    <a:pt x="438" y="150"/>
                  </a:lnTo>
                  <a:close/>
                  <a:moveTo>
                    <a:pt x="460" y="239"/>
                  </a:moveTo>
                  <a:lnTo>
                    <a:pt x="460" y="285"/>
                  </a:lnTo>
                  <a:lnTo>
                    <a:pt x="424" y="321"/>
                  </a:lnTo>
                  <a:cubicBezTo>
                    <a:pt x="412" y="317"/>
                    <a:pt x="400" y="314"/>
                    <a:pt x="389" y="310"/>
                  </a:cubicBezTo>
                  <a:lnTo>
                    <a:pt x="389" y="264"/>
                  </a:lnTo>
                  <a:cubicBezTo>
                    <a:pt x="400" y="252"/>
                    <a:pt x="412" y="240"/>
                    <a:pt x="424" y="228"/>
                  </a:cubicBezTo>
                  <a:lnTo>
                    <a:pt x="460" y="239"/>
                  </a:lnTo>
                  <a:close/>
                  <a:moveTo>
                    <a:pt x="339" y="185"/>
                  </a:moveTo>
                  <a:lnTo>
                    <a:pt x="375" y="149"/>
                  </a:lnTo>
                  <a:cubicBezTo>
                    <a:pt x="387" y="153"/>
                    <a:pt x="398" y="156"/>
                    <a:pt x="410" y="160"/>
                  </a:cubicBezTo>
                  <a:lnTo>
                    <a:pt x="410" y="206"/>
                  </a:lnTo>
                  <a:cubicBezTo>
                    <a:pt x="398" y="218"/>
                    <a:pt x="387" y="230"/>
                    <a:pt x="375" y="242"/>
                  </a:cubicBezTo>
                  <a:lnTo>
                    <a:pt x="339" y="231"/>
                  </a:lnTo>
                  <a:lnTo>
                    <a:pt x="339" y="185"/>
                  </a:lnTo>
                  <a:close/>
                  <a:moveTo>
                    <a:pt x="360" y="274"/>
                  </a:moveTo>
                  <a:lnTo>
                    <a:pt x="360" y="320"/>
                  </a:lnTo>
                  <a:lnTo>
                    <a:pt x="325" y="356"/>
                  </a:lnTo>
                  <a:lnTo>
                    <a:pt x="289" y="345"/>
                  </a:lnTo>
                  <a:lnTo>
                    <a:pt x="289" y="299"/>
                  </a:lnTo>
                  <a:cubicBezTo>
                    <a:pt x="301" y="287"/>
                    <a:pt x="313" y="275"/>
                    <a:pt x="325" y="263"/>
                  </a:cubicBezTo>
                  <a:lnTo>
                    <a:pt x="360" y="274"/>
                  </a:lnTo>
                  <a:close/>
                  <a:moveTo>
                    <a:pt x="240" y="220"/>
                  </a:moveTo>
                  <a:cubicBezTo>
                    <a:pt x="252" y="208"/>
                    <a:pt x="263" y="196"/>
                    <a:pt x="275" y="184"/>
                  </a:cubicBezTo>
                  <a:lnTo>
                    <a:pt x="288" y="188"/>
                  </a:lnTo>
                  <a:lnTo>
                    <a:pt x="311" y="195"/>
                  </a:lnTo>
                  <a:lnTo>
                    <a:pt x="311" y="241"/>
                  </a:lnTo>
                  <a:lnTo>
                    <a:pt x="275" y="277"/>
                  </a:lnTo>
                  <a:lnTo>
                    <a:pt x="240" y="266"/>
                  </a:lnTo>
                  <a:lnTo>
                    <a:pt x="240" y="220"/>
                  </a:lnTo>
                  <a:close/>
                  <a:moveTo>
                    <a:pt x="261" y="309"/>
                  </a:moveTo>
                  <a:lnTo>
                    <a:pt x="261" y="355"/>
                  </a:lnTo>
                  <a:lnTo>
                    <a:pt x="225" y="390"/>
                  </a:lnTo>
                  <a:cubicBezTo>
                    <a:pt x="214" y="387"/>
                    <a:pt x="202" y="383"/>
                    <a:pt x="190" y="380"/>
                  </a:cubicBezTo>
                  <a:lnTo>
                    <a:pt x="190" y="334"/>
                  </a:lnTo>
                  <a:lnTo>
                    <a:pt x="211" y="313"/>
                  </a:lnTo>
                  <a:lnTo>
                    <a:pt x="226" y="298"/>
                  </a:lnTo>
                  <a:lnTo>
                    <a:pt x="261" y="309"/>
                  </a:lnTo>
                  <a:close/>
                  <a:moveTo>
                    <a:pt x="141" y="255"/>
                  </a:moveTo>
                  <a:lnTo>
                    <a:pt x="176" y="219"/>
                  </a:lnTo>
                  <a:cubicBezTo>
                    <a:pt x="188" y="223"/>
                    <a:pt x="200" y="226"/>
                    <a:pt x="212" y="230"/>
                  </a:cubicBezTo>
                  <a:lnTo>
                    <a:pt x="212" y="276"/>
                  </a:lnTo>
                  <a:cubicBezTo>
                    <a:pt x="200" y="288"/>
                    <a:pt x="188" y="299"/>
                    <a:pt x="176" y="311"/>
                  </a:cubicBezTo>
                  <a:lnTo>
                    <a:pt x="140" y="301"/>
                  </a:lnTo>
                  <a:lnTo>
                    <a:pt x="141" y="255"/>
                  </a:lnTo>
                  <a:close/>
                  <a:moveTo>
                    <a:pt x="162" y="343"/>
                  </a:moveTo>
                  <a:lnTo>
                    <a:pt x="162" y="390"/>
                  </a:lnTo>
                  <a:lnTo>
                    <a:pt x="135" y="417"/>
                  </a:lnTo>
                  <a:lnTo>
                    <a:pt x="126" y="425"/>
                  </a:lnTo>
                  <a:lnTo>
                    <a:pt x="91" y="415"/>
                  </a:lnTo>
                  <a:lnTo>
                    <a:pt x="91" y="368"/>
                  </a:lnTo>
                  <a:cubicBezTo>
                    <a:pt x="103" y="357"/>
                    <a:pt x="115" y="345"/>
                    <a:pt x="126" y="333"/>
                  </a:cubicBezTo>
                  <a:lnTo>
                    <a:pt x="162" y="343"/>
                  </a:lnTo>
                  <a:close/>
                  <a:moveTo>
                    <a:pt x="41" y="335"/>
                  </a:moveTo>
                  <a:lnTo>
                    <a:pt x="41" y="289"/>
                  </a:lnTo>
                  <a:cubicBezTo>
                    <a:pt x="53" y="278"/>
                    <a:pt x="65" y="266"/>
                    <a:pt x="77" y="254"/>
                  </a:cubicBezTo>
                  <a:cubicBezTo>
                    <a:pt x="89" y="257"/>
                    <a:pt x="101" y="261"/>
                    <a:pt x="113" y="264"/>
                  </a:cubicBezTo>
                  <a:lnTo>
                    <a:pt x="112" y="311"/>
                  </a:lnTo>
                  <a:lnTo>
                    <a:pt x="77" y="346"/>
                  </a:lnTo>
                  <a:lnTo>
                    <a:pt x="41" y="335"/>
                  </a:lnTo>
                  <a:close/>
                  <a:moveTo>
                    <a:pt x="41" y="528"/>
                  </a:moveTo>
                  <a:lnTo>
                    <a:pt x="41" y="482"/>
                  </a:lnTo>
                  <a:cubicBezTo>
                    <a:pt x="53" y="470"/>
                    <a:pt x="65" y="459"/>
                    <a:pt x="77" y="447"/>
                  </a:cubicBezTo>
                  <a:cubicBezTo>
                    <a:pt x="89" y="450"/>
                    <a:pt x="100" y="454"/>
                    <a:pt x="112" y="457"/>
                  </a:cubicBezTo>
                  <a:lnTo>
                    <a:pt x="112" y="503"/>
                  </a:lnTo>
                  <a:lnTo>
                    <a:pt x="77" y="539"/>
                  </a:lnTo>
                  <a:lnTo>
                    <a:pt x="41" y="528"/>
                  </a:lnTo>
                  <a:close/>
                  <a:moveTo>
                    <a:pt x="41" y="720"/>
                  </a:moveTo>
                  <a:lnTo>
                    <a:pt x="41" y="674"/>
                  </a:lnTo>
                  <a:cubicBezTo>
                    <a:pt x="53" y="663"/>
                    <a:pt x="65" y="651"/>
                    <a:pt x="77" y="639"/>
                  </a:cubicBezTo>
                  <a:cubicBezTo>
                    <a:pt x="88" y="642"/>
                    <a:pt x="100" y="646"/>
                    <a:pt x="112" y="649"/>
                  </a:cubicBezTo>
                  <a:lnTo>
                    <a:pt x="112" y="696"/>
                  </a:lnTo>
                  <a:lnTo>
                    <a:pt x="77" y="731"/>
                  </a:lnTo>
                  <a:lnTo>
                    <a:pt x="41" y="720"/>
                  </a:lnTo>
                  <a:close/>
                  <a:moveTo>
                    <a:pt x="41" y="913"/>
                  </a:moveTo>
                  <a:lnTo>
                    <a:pt x="41" y="867"/>
                  </a:lnTo>
                  <a:cubicBezTo>
                    <a:pt x="53" y="855"/>
                    <a:pt x="65" y="844"/>
                    <a:pt x="76" y="832"/>
                  </a:cubicBezTo>
                  <a:cubicBezTo>
                    <a:pt x="88" y="835"/>
                    <a:pt x="100" y="839"/>
                    <a:pt x="112" y="842"/>
                  </a:cubicBezTo>
                  <a:lnTo>
                    <a:pt x="112" y="888"/>
                  </a:lnTo>
                  <a:lnTo>
                    <a:pt x="76" y="924"/>
                  </a:lnTo>
                  <a:lnTo>
                    <a:pt x="41" y="913"/>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3" name="Freeform 26"/>
            <p:cNvSpPr>
              <a:spLocks noChangeArrowheads="1"/>
            </p:cNvSpPr>
            <p:nvPr/>
          </p:nvSpPr>
          <p:spPr bwMode="auto">
            <a:xfrm>
              <a:off x="4532313" y="2713038"/>
              <a:ext cx="827087" cy="398462"/>
            </a:xfrm>
            <a:custGeom>
              <a:avLst/>
              <a:gdLst>
                <a:gd name="T0" fmla="*/ 56 w 2299"/>
                <a:gd name="T1" fmla="*/ 639 h 1105"/>
                <a:gd name="T2" fmla="*/ 22 w 2299"/>
                <a:gd name="T3" fmla="*/ 632 h 1105"/>
                <a:gd name="T4" fmla="*/ 15 w 2299"/>
                <a:gd name="T5" fmla="*/ 706 h 1105"/>
                <a:gd name="T6" fmla="*/ 76 w 2299"/>
                <a:gd name="T7" fmla="*/ 748 h 1105"/>
                <a:gd name="T8" fmla="*/ 133 w 2299"/>
                <a:gd name="T9" fmla="*/ 726 h 1105"/>
                <a:gd name="T10" fmla="*/ 547 w 2299"/>
                <a:gd name="T11" fmla="*/ 1085 h 1105"/>
                <a:gd name="T12" fmla="*/ 598 w 2299"/>
                <a:gd name="T13" fmla="*/ 1104 h 1105"/>
                <a:gd name="T14" fmla="*/ 598 w 2299"/>
                <a:gd name="T15" fmla="*/ 1104 h 1105"/>
                <a:gd name="T16" fmla="*/ 621 w 2299"/>
                <a:gd name="T17" fmla="*/ 1100 h 1105"/>
                <a:gd name="T18" fmla="*/ 2275 w 2299"/>
                <a:gd name="T19" fmla="*/ 485 h 1105"/>
                <a:gd name="T20" fmla="*/ 2298 w 2299"/>
                <a:gd name="T21" fmla="*/ 461 h 1105"/>
                <a:gd name="T22" fmla="*/ 2298 w 2299"/>
                <a:gd name="T23" fmla="*/ 444 h 1105"/>
                <a:gd name="T24" fmla="*/ 1814 w 2299"/>
                <a:gd name="T25" fmla="*/ 22 h 1105"/>
                <a:gd name="T26" fmla="*/ 1740 w 2299"/>
                <a:gd name="T27" fmla="*/ 8 h 1105"/>
                <a:gd name="T28" fmla="*/ 57 w 2299"/>
                <a:gd name="T29" fmla="*/ 637 h 1105"/>
                <a:gd name="T30" fmla="*/ 56 w 2299"/>
                <a:gd name="T31" fmla="*/ 639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99" h="1105">
                  <a:moveTo>
                    <a:pt x="56" y="639"/>
                  </a:moveTo>
                  <a:cubicBezTo>
                    <a:pt x="44" y="631"/>
                    <a:pt x="32" y="628"/>
                    <a:pt x="22" y="632"/>
                  </a:cubicBezTo>
                  <a:cubicBezTo>
                    <a:pt x="4" y="641"/>
                    <a:pt x="0" y="674"/>
                    <a:pt x="15" y="706"/>
                  </a:cubicBezTo>
                  <a:cubicBezTo>
                    <a:pt x="30" y="738"/>
                    <a:pt x="58" y="757"/>
                    <a:pt x="76" y="748"/>
                  </a:cubicBezTo>
                  <a:lnTo>
                    <a:pt x="133" y="726"/>
                  </a:lnTo>
                  <a:lnTo>
                    <a:pt x="547" y="1085"/>
                  </a:lnTo>
                  <a:cubicBezTo>
                    <a:pt x="559" y="1097"/>
                    <a:pt x="579" y="1104"/>
                    <a:pt x="598" y="1104"/>
                  </a:cubicBezTo>
                  <a:lnTo>
                    <a:pt x="598" y="1104"/>
                  </a:lnTo>
                  <a:cubicBezTo>
                    <a:pt x="606" y="1104"/>
                    <a:pt x="614" y="1102"/>
                    <a:pt x="621" y="1100"/>
                  </a:cubicBezTo>
                  <a:lnTo>
                    <a:pt x="2275" y="485"/>
                  </a:lnTo>
                  <a:cubicBezTo>
                    <a:pt x="2288" y="480"/>
                    <a:pt x="2296" y="472"/>
                    <a:pt x="2298" y="461"/>
                  </a:cubicBezTo>
                  <a:lnTo>
                    <a:pt x="2298" y="444"/>
                  </a:lnTo>
                  <a:lnTo>
                    <a:pt x="1814" y="22"/>
                  </a:lnTo>
                  <a:cubicBezTo>
                    <a:pt x="1796" y="6"/>
                    <a:pt x="1762" y="0"/>
                    <a:pt x="1740" y="8"/>
                  </a:cubicBezTo>
                  <a:lnTo>
                    <a:pt x="57" y="637"/>
                  </a:lnTo>
                  <a:lnTo>
                    <a:pt x="56" y="639"/>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4" name="Freeform 27"/>
            <p:cNvSpPr>
              <a:spLocks noChangeArrowheads="1"/>
            </p:cNvSpPr>
            <p:nvPr/>
          </p:nvSpPr>
          <p:spPr bwMode="auto">
            <a:xfrm>
              <a:off x="4310063" y="1897063"/>
              <a:ext cx="871537" cy="887412"/>
            </a:xfrm>
            <a:custGeom>
              <a:avLst/>
              <a:gdLst>
                <a:gd name="T0" fmla="*/ 2196 w 2423"/>
                <a:gd name="T1" fmla="*/ 0 h 2467"/>
                <a:gd name="T2" fmla="*/ 2176 w 2423"/>
                <a:gd name="T3" fmla="*/ 4 h 2467"/>
                <a:gd name="T4" fmla="*/ 62 w 2423"/>
                <a:gd name="T5" fmla="*/ 755 h 2467"/>
                <a:gd name="T6" fmla="*/ 4 w 2423"/>
                <a:gd name="T7" fmla="*/ 847 h 2467"/>
                <a:gd name="T8" fmla="*/ 178 w 2423"/>
                <a:gd name="T9" fmla="*/ 2420 h 2467"/>
                <a:gd name="T10" fmla="*/ 226 w 2423"/>
                <a:gd name="T11" fmla="*/ 2466 h 2467"/>
                <a:gd name="T12" fmla="*/ 246 w 2423"/>
                <a:gd name="T13" fmla="*/ 2463 h 2467"/>
                <a:gd name="T14" fmla="*/ 2360 w 2423"/>
                <a:gd name="T15" fmla="*/ 1713 h 2467"/>
                <a:gd name="T16" fmla="*/ 2418 w 2423"/>
                <a:gd name="T17" fmla="*/ 1620 h 2467"/>
                <a:gd name="T18" fmla="*/ 2244 w 2423"/>
                <a:gd name="T19" fmla="*/ 47 h 2467"/>
                <a:gd name="T20" fmla="*/ 2196 w 2423"/>
                <a:gd name="T21" fmla="*/ 0 h 2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23" h="2467">
                  <a:moveTo>
                    <a:pt x="2196" y="0"/>
                  </a:moveTo>
                  <a:cubicBezTo>
                    <a:pt x="2189" y="0"/>
                    <a:pt x="2182" y="1"/>
                    <a:pt x="2176" y="4"/>
                  </a:cubicBezTo>
                  <a:lnTo>
                    <a:pt x="62" y="755"/>
                  </a:lnTo>
                  <a:cubicBezTo>
                    <a:pt x="27" y="767"/>
                    <a:pt x="0" y="810"/>
                    <a:pt x="4" y="847"/>
                  </a:cubicBezTo>
                  <a:lnTo>
                    <a:pt x="178" y="2420"/>
                  </a:lnTo>
                  <a:cubicBezTo>
                    <a:pt x="181" y="2448"/>
                    <a:pt x="200" y="2466"/>
                    <a:pt x="226" y="2466"/>
                  </a:cubicBezTo>
                  <a:cubicBezTo>
                    <a:pt x="233" y="2466"/>
                    <a:pt x="239" y="2465"/>
                    <a:pt x="246" y="2463"/>
                  </a:cubicBezTo>
                  <a:lnTo>
                    <a:pt x="2360" y="1713"/>
                  </a:lnTo>
                  <a:cubicBezTo>
                    <a:pt x="2395" y="1700"/>
                    <a:pt x="2422" y="1658"/>
                    <a:pt x="2418" y="1620"/>
                  </a:cubicBezTo>
                  <a:lnTo>
                    <a:pt x="2244" y="47"/>
                  </a:lnTo>
                  <a:cubicBezTo>
                    <a:pt x="2241" y="19"/>
                    <a:pt x="2221" y="0"/>
                    <a:pt x="2196" y="0"/>
                  </a:cubicBez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5" name="Freeform 28"/>
            <p:cNvSpPr>
              <a:spLocks noChangeArrowheads="1"/>
            </p:cNvSpPr>
            <p:nvPr/>
          </p:nvSpPr>
          <p:spPr bwMode="auto">
            <a:xfrm>
              <a:off x="4292600" y="1879600"/>
              <a:ext cx="817563" cy="300038"/>
            </a:xfrm>
            <a:custGeom>
              <a:avLst/>
              <a:gdLst>
                <a:gd name="T0" fmla="*/ 2211 w 2271"/>
                <a:gd name="T1" fmla="*/ 10 h 834"/>
                <a:gd name="T2" fmla="*/ 2181 w 2271"/>
                <a:gd name="T3" fmla="*/ 0 h 834"/>
                <a:gd name="T4" fmla="*/ 2161 w 2271"/>
                <a:gd name="T5" fmla="*/ 3 h 834"/>
                <a:gd name="T6" fmla="*/ 47 w 2271"/>
                <a:gd name="T7" fmla="*/ 755 h 834"/>
                <a:gd name="T8" fmla="*/ 0 w 2271"/>
                <a:gd name="T9" fmla="*/ 798 h 834"/>
                <a:gd name="T10" fmla="*/ 9 w 2271"/>
                <a:gd name="T11" fmla="*/ 784 h 834"/>
                <a:gd name="T12" fmla="*/ 71 w 2271"/>
                <a:gd name="T13" fmla="*/ 830 h 834"/>
                <a:gd name="T14" fmla="*/ 69 w 2271"/>
                <a:gd name="T15" fmla="*/ 833 h 834"/>
                <a:gd name="T16" fmla="*/ 109 w 2271"/>
                <a:gd name="T17" fmla="*/ 801 h 834"/>
                <a:gd name="T18" fmla="*/ 2223 w 2271"/>
                <a:gd name="T19" fmla="*/ 50 h 834"/>
                <a:gd name="T20" fmla="*/ 2243 w 2271"/>
                <a:gd name="T21" fmla="*/ 46 h 834"/>
                <a:gd name="T22" fmla="*/ 2270 w 2271"/>
                <a:gd name="T23" fmla="*/ 55 h 834"/>
                <a:gd name="T24" fmla="*/ 2211 w 2271"/>
                <a:gd name="T25" fmla="*/ 1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1" h="834">
                  <a:moveTo>
                    <a:pt x="2211" y="10"/>
                  </a:moveTo>
                  <a:cubicBezTo>
                    <a:pt x="2203" y="4"/>
                    <a:pt x="2193" y="0"/>
                    <a:pt x="2181" y="0"/>
                  </a:cubicBezTo>
                  <a:cubicBezTo>
                    <a:pt x="2175" y="0"/>
                    <a:pt x="2168" y="1"/>
                    <a:pt x="2161" y="3"/>
                  </a:cubicBezTo>
                  <a:lnTo>
                    <a:pt x="47" y="755"/>
                  </a:lnTo>
                  <a:cubicBezTo>
                    <a:pt x="28" y="762"/>
                    <a:pt x="11" y="778"/>
                    <a:pt x="0" y="798"/>
                  </a:cubicBezTo>
                  <a:cubicBezTo>
                    <a:pt x="3" y="793"/>
                    <a:pt x="6" y="788"/>
                    <a:pt x="9" y="784"/>
                  </a:cubicBezTo>
                  <a:lnTo>
                    <a:pt x="71" y="830"/>
                  </a:lnTo>
                  <a:cubicBezTo>
                    <a:pt x="70" y="831"/>
                    <a:pt x="69" y="832"/>
                    <a:pt x="69" y="833"/>
                  </a:cubicBezTo>
                  <a:cubicBezTo>
                    <a:pt x="79" y="818"/>
                    <a:pt x="93" y="807"/>
                    <a:pt x="109" y="801"/>
                  </a:cubicBezTo>
                  <a:lnTo>
                    <a:pt x="2223" y="50"/>
                  </a:lnTo>
                  <a:cubicBezTo>
                    <a:pt x="2229" y="47"/>
                    <a:pt x="2236" y="46"/>
                    <a:pt x="2243" y="46"/>
                  </a:cubicBezTo>
                  <a:cubicBezTo>
                    <a:pt x="2253" y="46"/>
                    <a:pt x="2263" y="49"/>
                    <a:pt x="2270" y="55"/>
                  </a:cubicBezTo>
                  <a:lnTo>
                    <a:pt x="2211" y="1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6" name="Freeform 29"/>
            <p:cNvSpPr>
              <a:spLocks noChangeArrowheads="1"/>
            </p:cNvSpPr>
            <p:nvPr/>
          </p:nvSpPr>
          <p:spPr bwMode="auto">
            <a:xfrm>
              <a:off x="5110163" y="1900238"/>
              <a:ext cx="1587" cy="1587"/>
            </a:xfrm>
            <a:custGeom>
              <a:avLst/>
              <a:gdLst>
                <a:gd name="T0" fmla="*/ 0 w 3"/>
                <a:gd name="T1" fmla="*/ 0 h 2"/>
                <a:gd name="T2" fmla="*/ 2 w 3"/>
                <a:gd name="T3" fmla="*/ 1 h 2"/>
                <a:gd name="T4" fmla="*/ 0 w 3"/>
                <a:gd name="T5" fmla="*/ 0 h 2"/>
              </a:gdLst>
              <a:ahLst/>
              <a:cxnLst>
                <a:cxn ang="0">
                  <a:pos x="T0" y="T1"/>
                </a:cxn>
                <a:cxn ang="0">
                  <a:pos x="T2" y="T3"/>
                </a:cxn>
                <a:cxn ang="0">
                  <a:pos x="T4" y="T5"/>
                </a:cxn>
              </a:cxnLst>
              <a:rect l="0" t="0" r="r" b="b"/>
              <a:pathLst>
                <a:path w="3" h="2">
                  <a:moveTo>
                    <a:pt x="0" y="0"/>
                  </a:moveTo>
                  <a:lnTo>
                    <a:pt x="2" y="1"/>
                  </a:lnTo>
                  <a:cubicBezTo>
                    <a:pt x="1" y="1"/>
                    <a:pt x="1" y="0"/>
                    <a:pt x="0" y="0"/>
                  </a:cubicBez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7" name="Freeform 30"/>
            <p:cNvSpPr>
              <a:spLocks noChangeArrowheads="1"/>
            </p:cNvSpPr>
            <p:nvPr/>
          </p:nvSpPr>
          <p:spPr bwMode="auto">
            <a:xfrm>
              <a:off x="4287838" y="2162175"/>
              <a:ext cx="93662" cy="619125"/>
            </a:xfrm>
            <a:custGeom>
              <a:avLst/>
              <a:gdLst>
                <a:gd name="T0" fmla="*/ 238 w 259"/>
                <a:gd name="T1" fmla="*/ 1682 h 1720"/>
                <a:gd name="T2" fmla="*/ 238 w 259"/>
                <a:gd name="T3" fmla="*/ 1680 h 1720"/>
                <a:gd name="T4" fmla="*/ 64 w 259"/>
                <a:gd name="T5" fmla="*/ 109 h 1720"/>
                <a:gd name="T6" fmla="*/ 84 w 259"/>
                <a:gd name="T7" fmla="*/ 46 h 1720"/>
                <a:gd name="T8" fmla="*/ 22 w 259"/>
                <a:gd name="T9" fmla="*/ 0 h 1720"/>
                <a:gd name="T10" fmla="*/ 3 w 259"/>
                <a:gd name="T11" fmla="*/ 63 h 1720"/>
                <a:gd name="T12" fmla="*/ 176 w 259"/>
                <a:gd name="T13" fmla="*/ 1636 h 1720"/>
                <a:gd name="T14" fmla="*/ 196 w 259"/>
                <a:gd name="T15" fmla="*/ 1673 h 1720"/>
                <a:gd name="T16" fmla="*/ 258 w 259"/>
                <a:gd name="T17" fmla="*/ 1719 h 1720"/>
                <a:gd name="T18" fmla="*/ 238 w 259"/>
                <a:gd name="T19" fmla="*/ 168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1720">
                  <a:moveTo>
                    <a:pt x="238" y="1682"/>
                  </a:moveTo>
                  <a:lnTo>
                    <a:pt x="238" y="1680"/>
                  </a:lnTo>
                  <a:lnTo>
                    <a:pt x="64" y="109"/>
                  </a:lnTo>
                  <a:cubicBezTo>
                    <a:pt x="62" y="87"/>
                    <a:pt x="70" y="64"/>
                    <a:pt x="84" y="46"/>
                  </a:cubicBezTo>
                  <a:lnTo>
                    <a:pt x="22" y="0"/>
                  </a:lnTo>
                  <a:cubicBezTo>
                    <a:pt x="8" y="18"/>
                    <a:pt x="0" y="41"/>
                    <a:pt x="3" y="63"/>
                  </a:cubicBezTo>
                  <a:lnTo>
                    <a:pt x="176" y="1636"/>
                  </a:lnTo>
                  <a:cubicBezTo>
                    <a:pt x="178" y="1652"/>
                    <a:pt x="185" y="1664"/>
                    <a:pt x="196" y="1673"/>
                  </a:cubicBezTo>
                  <a:lnTo>
                    <a:pt x="258" y="1719"/>
                  </a:lnTo>
                  <a:cubicBezTo>
                    <a:pt x="247" y="1711"/>
                    <a:pt x="240" y="1698"/>
                    <a:pt x="238" y="1682"/>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8" name="Freeform 31"/>
            <p:cNvSpPr>
              <a:spLocks noChangeArrowheads="1"/>
            </p:cNvSpPr>
            <p:nvPr/>
          </p:nvSpPr>
          <p:spPr bwMode="auto">
            <a:xfrm>
              <a:off x="4330700" y="1917700"/>
              <a:ext cx="830263" cy="844550"/>
            </a:xfrm>
            <a:custGeom>
              <a:avLst/>
              <a:gdLst>
                <a:gd name="T0" fmla="*/ 181 w 2308"/>
                <a:gd name="T1" fmla="*/ 2344 h 2345"/>
                <a:gd name="T2" fmla="*/ 2307 w 2308"/>
                <a:gd name="T3" fmla="*/ 1589 h 2345"/>
                <a:gd name="T4" fmla="*/ 2126 w 2308"/>
                <a:gd name="T5" fmla="*/ 0 h 2345"/>
                <a:gd name="T6" fmla="*/ 0 w 2308"/>
                <a:gd name="T7" fmla="*/ 756 h 2345"/>
                <a:gd name="T8" fmla="*/ 181 w 2308"/>
                <a:gd name="T9" fmla="*/ 2344 h 2345"/>
              </a:gdLst>
              <a:ahLst/>
              <a:cxnLst>
                <a:cxn ang="0">
                  <a:pos x="T0" y="T1"/>
                </a:cxn>
                <a:cxn ang="0">
                  <a:pos x="T2" y="T3"/>
                </a:cxn>
                <a:cxn ang="0">
                  <a:pos x="T4" y="T5"/>
                </a:cxn>
                <a:cxn ang="0">
                  <a:pos x="T6" y="T7"/>
                </a:cxn>
                <a:cxn ang="0">
                  <a:pos x="T8" y="T9"/>
                </a:cxn>
              </a:cxnLst>
              <a:rect l="0" t="0" r="r" b="b"/>
              <a:pathLst>
                <a:path w="2308" h="2345">
                  <a:moveTo>
                    <a:pt x="181" y="2344"/>
                  </a:moveTo>
                  <a:lnTo>
                    <a:pt x="2307" y="1589"/>
                  </a:lnTo>
                  <a:lnTo>
                    <a:pt x="2126" y="0"/>
                  </a:lnTo>
                  <a:lnTo>
                    <a:pt x="0" y="756"/>
                  </a:lnTo>
                  <a:lnTo>
                    <a:pt x="181" y="2344"/>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9" name="Freeform 32"/>
            <p:cNvSpPr>
              <a:spLocks noChangeArrowheads="1"/>
            </p:cNvSpPr>
            <p:nvPr/>
          </p:nvSpPr>
          <p:spPr bwMode="auto">
            <a:xfrm>
              <a:off x="4335463" y="1931988"/>
              <a:ext cx="806450" cy="811212"/>
            </a:xfrm>
            <a:custGeom>
              <a:avLst/>
              <a:gdLst>
                <a:gd name="T0" fmla="*/ 174 w 2241"/>
                <a:gd name="T1" fmla="*/ 2254 h 2255"/>
                <a:gd name="T2" fmla="*/ 2240 w 2241"/>
                <a:gd name="T3" fmla="*/ 1520 h 2255"/>
                <a:gd name="T4" fmla="*/ 2066 w 2241"/>
                <a:gd name="T5" fmla="*/ 0 h 2255"/>
                <a:gd name="T6" fmla="*/ 0 w 2241"/>
                <a:gd name="T7" fmla="*/ 735 h 2255"/>
                <a:gd name="T8" fmla="*/ 174 w 2241"/>
                <a:gd name="T9" fmla="*/ 2254 h 2255"/>
              </a:gdLst>
              <a:ahLst/>
              <a:cxnLst>
                <a:cxn ang="0">
                  <a:pos x="T0" y="T1"/>
                </a:cxn>
                <a:cxn ang="0">
                  <a:pos x="T2" y="T3"/>
                </a:cxn>
                <a:cxn ang="0">
                  <a:pos x="T4" y="T5"/>
                </a:cxn>
                <a:cxn ang="0">
                  <a:pos x="T6" y="T7"/>
                </a:cxn>
                <a:cxn ang="0">
                  <a:pos x="T8" y="T9"/>
                </a:cxn>
              </a:cxnLst>
              <a:rect l="0" t="0" r="r" b="b"/>
              <a:pathLst>
                <a:path w="2241" h="2255">
                  <a:moveTo>
                    <a:pt x="174" y="2254"/>
                  </a:moveTo>
                  <a:lnTo>
                    <a:pt x="2240" y="1520"/>
                  </a:lnTo>
                  <a:lnTo>
                    <a:pt x="2066" y="0"/>
                  </a:lnTo>
                  <a:lnTo>
                    <a:pt x="0" y="735"/>
                  </a:lnTo>
                  <a:lnTo>
                    <a:pt x="174" y="225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0" name="Freeform 33"/>
            <p:cNvSpPr>
              <a:spLocks noChangeArrowheads="1"/>
            </p:cNvSpPr>
            <p:nvPr/>
          </p:nvSpPr>
          <p:spPr bwMode="auto">
            <a:xfrm>
              <a:off x="5080000" y="1917700"/>
              <a:ext cx="80963" cy="573088"/>
            </a:xfrm>
            <a:custGeom>
              <a:avLst/>
              <a:gdLst>
                <a:gd name="T0" fmla="*/ 225 w 226"/>
                <a:gd name="T1" fmla="*/ 1589 h 1590"/>
                <a:gd name="T2" fmla="*/ 174 w 226"/>
                <a:gd name="T3" fmla="*/ 1558 h 1590"/>
                <a:gd name="T4" fmla="*/ 0 w 226"/>
                <a:gd name="T5" fmla="*/ 38 h 1590"/>
                <a:gd name="T6" fmla="*/ 43 w 226"/>
                <a:gd name="T7" fmla="*/ 0 h 1590"/>
                <a:gd name="T8" fmla="*/ 225 w 226"/>
                <a:gd name="T9" fmla="*/ 1589 h 1590"/>
              </a:gdLst>
              <a:ahLst/>
              <a:cxnLst>
                <a:cxn ang="0">
                  <a:pos x="T0" y="T1"/>
                </a:cxn>
                <a:cxn ang="0">
                  <a:pos x="T2" y="T3"/>
                </a:cxn>
                <a:cxn ang="0">
                  <a:pos x="T4" y="T5"/>
                </a:cxn>
                <a:cxn ang="0">
                  <a:pos x="T6" y="T7"/>
                </a:cxn>
                <a:cxn ang="0">
                  <a:pos x="T8" y="T9"/>
                </a:cxn>
              </a:cxnLst>
              <a:rect l="0" t="0" r="r" b="b"/>
              <a:pathLst>
                <a:path w="226" h="1590">
                  <a:moveTo>
                    <a:pt x="225" y="1589"/>
                  </a:moveTo>
                  <a:lnTo>
                    <a:pt x="174" y="1558"/>
                  </a:lnTo>
                  <a:lnTo>
                    <a:pt x="0" y="38"/>
                  </a:lnTo>
                  <a:lnTo>
                    <a:pt x="43" y="0"/>
                  </a:lnTo>
                  <a:lnTo>
                    <a:pt x="225" y="1589"/>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1" name="Freeform 34"/>
            <p:cNvSpPr>
              <a:spLocks noChangeArrowheads="1"/>
            </p:cNvSpPr>
            <p:nvPr/>
          </p:nvSpPr>
          <p:spPr bwMode="auto">
            <a:xfrm>
              <a:off x="4330700" y="2190750"/>
              <a:ext cx="69850" cy="571500"/>
            </a:xfrm>
            <a:custGeom>
              <a:avLst/>
              <a:gdLst>
                <a:gd name="T0" fmla="*/ 181 w 192"/>
                <a:gd name="T1" fmla="*/ 1588 h 1589"/>
                <a:gd name="T2" fmla="*/ 191 w 192"/>
                <a:gd name="T3" fmla="*/ 1536 h 1589"/>
                <a:gd name="T4" fmla="*/ 17 w 192"/>
                <a:gd name="T5" fmla="*/ 17 h 1589"/>
                <a:gd name="T6" fmla="*/ 0 w 192"/>
                <a:gd name="T7" fmla="*/ 0 h 1589"/>
                <a:gd name="T8" fmla="*/ 181 w 192"/>
                <a:gd name="T9" fmla="*/ 1588 h 1589"/>
              </a:gdLst>
              <a:ahLst/>
              <a:cxnLst>
                <a:cxn ang="0">
                  <a:pos x="T0" y="T1"/>
                </a:cxn>
                <a:cxn ang="0">
                  <a:pos x="T2" y="T3"/>
                </a:cxn>
                <a:cxn ang="0">
                  <a:pos x="T4" y="T5"/>
                </a:cxn>
                <a:cxn ang="0">
                  <a:pos x="T6" y="T7"/>
                </a:cxn>
                <a:cxn ang="0">
                  <a:pos x="T8" y="T9"/>
                </a:cxn>
              </a:cxnLst>
              <a:rect l="0" t="0" r="r" b="b"/>
              <a:pathLst>
                <a:path w="192" h="1589">
                  <a:moveTo>
                    <a:pt x="181" y="1588"/>
                  </a:moveTo>
                  <a:lnTo>
                    <a:pt x="191" y="1536"/>
                  </a:lnTo>
                  <a:lnTo>
                    <a:pt x="17" y="17"/>
                  </a:lnTo>
                  <a:lnTo>
                    <a:pt x="0" y="0"/>
                  </a:lnTo>
                  <a:lnTo>
                    <a:pt x="181" y="1588"/>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2" name="Freeform 35"/>
            <p:cNvSpPr>
              <a:spLocks noChangeArrowheads="1"/>
            </p:cNvSpPr>
            <p:nvPr/>
          </p:nvSpPr>
          <p:spPr bwMode="auto">
            <a:xfrm>
              <a:off x="4492625" y="2735263"/>
              <a:ext cx="463550" cy="139700"/>
            </a:xfrm>
            <a:custGeom>
              <a:avLst/>
              <a:gdLst>
                <a:gd name="T0" fmla="*/ 22 w 1287"/>
                <a:gd name="T1" fmla="*/ 33 h 390"/>
                <a:gd name="T2" fmla="*/ 0 w 1287"/>
                <a:gd name="T3" fmla="*/ 41 h 390"/>
                <a:gd name="T4" fmla="*/ 265 w 1287"/>
                <a:gd name="T5" fmla="*/ 366 h 390"/>
                <a:gd name="T6" fmla="*/ 331 w 1287"/>
                <a:gd name="T7" fmla="*/ 389 h 390"/>
                <a:gd name="T8" fmla="*/ 371 w 1287"/>
                <a:gd name="T9" fmla="*/ 382 h 390"/>
                <a:gd name="T10" fmla="*/ 1254 w 1287"/>
                <a:gd name="T11" fmla="*/ 68 h 390"/>
                <a:gd name="T12" fmla="*/ 1286 w 1287"/>
                <a:gd name="T13" fmla="*/ 36 h 390"/>
                <a:gd name="T14" fmla="*/ 1286 w 1287"/>
                <a:gd name="T15" fmla="*/ 0 h 390"/>
                <a:gd name="T16" fmla="*/ 22 w 1287"/>
                <a:gd name="T17" fmla="*/ 33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7" h="390">
                  <a:moveTo>
                    <a:pt x="22" y="33"/>
                  </a:moveTo>
                  <a:lnTo>
                    <a:pt x="0" y="41"/>
                  </a:lnTo>
                  <a:lnTo>
                    <a:pt x="265" y="366"/>
                  </a:lnTo>
                  <a:cubicBezTo>
                    <a:pt x="276" y="379"/>
                    <a:pt x="301" y="389"/>
                    <a:pt x="331" y="389"/>
                  </a:cubicBezTo>
                  <a:cubicBezTo>
                    <a:pt x="346" y="389"/>
                    <a:pt x="360" y="386"/>
                    <a:pt x="371" y="382"/>
                  </a:cubicBezTo>
                  <a:lnTo>
                    <a:pt x="1254" y="68"/>
                  </a:lnTo>
                  <a:cubicBezTo>
                    <a:pt x="1273" y="61"/>
                    <a:pt x="1286" y="49"/>
                    <a:pt x="1286" y="36"/>
                  </a:cubicBezTo>
                  <a:lnTo>
                    <a:pt x="1286" y="0"/>
                  </a:lnTo>
                  <a:lnTo>
                    <a:pt x="22" y="33"/>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3" name="Freeform 36"/>
            <p:cNvSpPr>
              <a:spLocks noChangeArrowheads="1"/>
            </p:cNvSpPr>
            <p:nvPr/>
          </p:nvSpPr>
          <p:spPr bwMode="auto">
            <a:xfrm>
              <a:off x="4492625" y="2743200"/>
              <a:ext cx="114300" cy="131763"/>
            </a:xfrm>
            <a:custGeom>
              <a:avLst/>
              <a:gdLst>
                <a:gd name="T0" fmla="*/ 316 w 317"/>
                <a:gd name="T1" fmla="*/ 0 h 364"/>
                <a:gd name="T2" fmla="*/ 22 w 317"/>
                <a:gd name="T3" fmla="*/ 8 h 364"/>
                <a:gd name="T4" fmla="*/ 0 w 317"/>
                <a:gd name="T5" fmla="*/ 16 h 364"/>
                <a:gd name="T6" fmla="*/ 265 w 317"/>
                <a:gd name="T7" fmla="*/ 341 h 364"/>
                <a:gd name="T8" fmla="*/ 316 w 317"/>
                <a:gd name="T9" fmla="*/ 363 h 364"/>
                <a:gd name="T10" fmla="*/ 316 w 317"/>
                <a:gd name="T11" fmla="*/ 0 h 364"/>
              </a:gdLst>
              <a:ahLst/>
              <a:cxnLst>
                <a:cxn ang="0">
                  <a:pos x="T0" y="T1"/>
                </a:cxn>
                <a:cxn ang="0">
                  <a:pos x="T2" y="T3"/>
                </a:cxn>
                <a:cxn ang="0">
                  <a:pos x="T4" y="T5"/>
                </a:cxn>
                <a:cxn ang="0">
                  <a:pos x="T6" y="T7"/>
                </a:cxn>
                <a:cxn ang="0">
                  <a:pos x="T8" y="T9"/>
                </a:cxn>
                <a:cxn ang="0">
                  <a:pos x="T10" y="T11"/>
                </a:cxn>
              </a:cxnLst>
              <a:rect l="0" t="0" r="r" b="b"/>
              <a:pathLst>
                <a:path w="317" h="364">
                  <a:moveTo>
                    <a:pt x="316" y="0"/>
                  </a:moveTo>
                  <a:lnTo>
                    <a:pt x="22" y="8"/>
                  </a:lnTo>
                  <a:lnTo>
                    <a:pt x="0" y="16"/>
                  </a:lnTo>
                  <a:lnTo>
                    <a:pt x="265" y="341"/>
                  </a:lnTo>
                  <a:cubicBezTo>
                    <a:pt x="274" y="352"/>
                    <a:pt x="293" y="360"/>
                    <a:pt x="316" y="363"/>
                  </a:cubicBezTo>
                  <a:lnTo>
                    <a:pt x="316" y="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4" name="Freeform 37"/>
            <p:cNvSpPr>
              <a:spLocks noChangeArrowheads="1"/>
            </p:cNvSpPr>
            <p:nvPr/>
          </p:nvSpPr>
          <p:spPr bwMode="auto">
            <a:xfrm>
              <a:off x="4500563" y="2646363"/>
              <a:ext cx="455612" cy="215900"/>
            </a:xfrm>
            <a:custGeom>
              <a:avLst/>
              <a:gdLst>
                <a:gd name="T0" fmla="*/ 1243 w 1265"/>
                <a:gd name="T1" fmla="*/ 219 h 600"/>
                <a:gd name="T2" fmla="*/ 1264 w 1265"/>
                <a:gd name="T3" fmla="*/ 246 h 600"/>
                <a:gd name="T4" fmla="*/ 1232 w 1265"/>
                <a:gd name="T5" fmla="*/ 278 h 600"/>
                <a:gd name="T6" fmla="*/ 349 w 1265"/>
                <a:gd name="T7" fmla="*/ 592 h 600"/>
                <a:gd name="T8" fmla="*/ 309 w 1265"/>
                <a:gd name="T9" fmla="*/ 599 h 600"/>
                <a:gd name="T10" fmla="*/ 243 w 1265"/>
                <a:gd name="T11" fmla="*/ 576 h 600"/>
                <a:gd name="T12" fmla="*/ 0 w 1265"/>
                <a:gd name="T13" fmla="*/ 279 h 600"/>
                <a:gd name="T14" fmla="*/ 787 w 1265"/>
                <a:gd name="T15" fmla="*/ 0 h 600"/>
                <a:gd name="T16" fmla="*/ 1243 w 1265"/>
                <a:gd name="T17" fmla="*/ 219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5" h="600">
                  <a:moveTo>
                    <a:pt x="1243" y="219"/>
                  </a:moveTo>
                  <a:cubicBezTo>
                    <a:pt x="1256" y="226"/>
                    <a:pt x="1264" y="235"/>
                    <a:pt x="1264" y="246"/>
                  </a:cubicBezTo>
                  <a:cubicBezTo>
                    <a:pt x="1264" y="259"/>
                    <a:pt x="1251" y="271"/>
                    <a:pt x="1232" y="278"/>
                  </a:cubicBezTo>
                  <a:lnTo>
                    <a:pt x="349" y="592"/>
                  </a:lnTo>
                  <a:cubicBezTo>
                    <a:pt x="338" y="596"/>
                    <a:pt x="324" y="599"/>
                    <a:pt x="309" y="599"/>
                  </a:cubicBezTo>
                  <a:cubicBezTo>
                    <a:pt x="279" y="599"/>
                    <a:pt x="254" y="589"/>
                    <a:pt x="243" y="576"/>
                  </a:cubicBezTo>
                  <a:lnTo>
                    <a:pt x="0" y="279"/>
                  </a:lnTo>
                  <a:lnTo>
                    <a:pt x="787" y="0"/>
                  </a:lnTo>
                  <a:lnTo>
                    <a:pt x="1243" y="2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5" name="Freeform 38"/>
            <p:cNvSpPr>
              <a:spLocks noChangeArrowheads="1"/>
            </p:cNvSpPr>
            <p:nvPr/>
          </p:nvSpPr>
          <p:spPr bwMode="auto">
            <a:xfrm>
              <a:off x="4540250" y="2706688"/>
              <a:ext cx="820738" cy="398462"/>
            </a:xfrm>
            <a:custGeom>
              <a:avLst/>
              <a:gdLst>
                <a:gd name="T0" fmla="*/ 34 w 2279"/>
                <a:gd name="T1" fmla="*/ 656 h 1105"/>
                <a:gd name="T2" fmla="*/ 4 w 2279"/>
                <a:gd name="T3" fmla="*/ 648 h 1105"/>
                <a:gd name="T4" fmla="*/ 1718 w 2279"/>
                <a:gd name="T5" fmla="*/ 8 h 1105"/>
                <a:gd name="T6" fmla="*/ 1792 w 2279"/>
                <a:gd name="T7" fmla="*/ 22 h 1105"/>
                <a:gd name="T8" fmla="*/ 2263 w 2279"/>
                <a:gd name="T9" fmla="*/ 431 h 1105"/>
                <a:gd name="T10" fmla="*/ 2276 w 2279"/>
                <a:gd name="T11" fmla="*/ 461 h 1105"/>
                <a:gd name="T12" fmla="*/ 2253 w 2279"/>
                <a:gd name="T13" fmla="*/ 485 h 1105"/>
                <a:gd name="T14" fmla="*/ 599 w 2279"/>
                <a:gd name="T15" fmla="*/ 1100 h 1105"/>
                <a:gd name="T16" fmla="*/ 576 w 2279"/>
                <a:gd name="T17" fmla="*/ 1104 h 1105"/>
                <a:gd name="T18" fmla="*/ 525 w 2279"/>
                <a:gd name="T19" fmla="*/ 1085 h 1105"/>
                <a:gd name="T20" fmla="*/ 34 w 2279"/>
                <a:gd name="T21" fmla="*/ 656 h 1105"/>
                <a:gd name="T22" fmla="*/ 0 w 2279"/>
                <a:gd name="T23" fmla="*/ 649 h 1105"/>
                <a:gd name="T24" fmla="*/ 4 w 2279"/>
                <a:gd name="T25" fmla="*/ 648 h 1105"/>
                <a:gd name="T26" fmla="*/ 0 w 2279"/>
                <a:gd name="T27" fmla="*/ 649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9" h="1105">
                  <a:moveTo>
                    <a:pt x="34" y="656"/>
                  </a:moveTo>
                  <a:cubicBezTo>
                    <a:pt x="24" y="648"/>
                    <a:pt x="13" y="645"/>
                    <a:pt x="4" y="648"/>
                  </a:cubicBezTo>
                  <a:lnTo>
                    <a:pt x="1718" y="8"/>
                  </a:lnTo>
                  <a:cubicBezTo>
                    <a:pt x="1741" y="0"/>
                    <a:pt x="1774" y="6"/>
                    <a:pt x="1792" y="22"/>
                  </a:cubicBezTo>
                  <a:lnTo>
                    <a:pt x="2263" y="431"/>
                  </a:lnTo>
                  <a:cubicBezTo>
                    <a:pt x="2274" y="439"/>
                    <a:pt x="2278" y="451"/>
                    <a:pt x="2276" y="461"/>
                  </a:cubicBezTo>
                  <a:cubicBezTo>
                    <a:pt x="2274" y="472"/>
                    <a:pt x="2266" y="480"/>
                    <a:pt x="2253" y="485"/>
                  </a:cubicBezTo>
                  <a:lnTo>
                    <a:pt x="599" y="1100"/>
                  </a:lnTo>
                  <a:cubicBezTo>
                    <a:pt x="592" y="1102"/>
                    <a:pt x="584" y="1104"/>
                    <a:pt x="576" y="1104"/>
                  </a:cubicBezTo>
                  <a:cubicBezTo>
                    <a:pt x="557" y="1104"/>
                    <a:pt x="537" y="1097"/>
                    <a:pt x="525" y="1085"/>
                  </a:cubicBezTo>
                  <a:lnTo>
                    <a:pt x="34" y="656"/>
                  </a:lnTo>
                  <a:close/>
                  <a:moveTo>
                    <a:pt x="0" y="649"/>
                  </a:moveTo>
                  <a:lnTo>
                    <a:pt x="4" y="648"/>
                  </a:lnTo>
                  <a:cubicBezTo>
                    <a:pt x="3" y="648"/>
                    <a:pt x="1" y="649"/>
                    <a:pt x="0" y="649"/>
                  </a:cubicBezTo>
                  <a:close/>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6" name="Freeform 39"/>
            <p:cNvSpPr>
              <a:spLocks noChangeArrowheads="1"/>
            </p:cNvSpPr>
            <p:nvPr/>
          </p:nvSpPr>
          <p:spPr bwMode="auto">
            <a:xfrm>
              <a:off x="4703763" y="3017838"/>
              <a:ext cx="103187"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7" name="Freeform 40"/>
            <p:cNvSpPr>
              <a:spLocks noChangeArrowheads="1"/>
            </p:cNvSpPr>
            <p:nvPr/>
          </p:nvSpPr>
          <p:spPr bwMode="auto">
            <a:xfrm>
              <a:off x="4651375" y="2971800"/>
              <a:ext cx="103188"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8" name="Freeform 41"/>
            <p:cNvSpPr>
              <a:spLocks noChangeArrowheads="1"/>
            </p:cNvSpPr>
            <p:nvPr/>
          </p:nvSpPr>
          <p:spPr bwMode="auto">
            <a:xfrm>
              <a:off x="4598988" y="2925763"/>
              <a:ext cx="103187"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9" name="Freeform 42"/>
            <p:cNvSpPr>
              <a:spLocks noChangeArrowheads="1"/>
            </p:cNvSpPr>
            <p:nvPr/>
          </p:nvSpPr>
          <p:spPr bwMode="auto">
            <a:xfrm>
              <a:off x="4778375" y="2990850"/>
              <a:ext cx="101600" cy="60325"/>
            </a:xfrm>
            <a:custGeom>
              <a:avLst/>
              <a:gdLst>
                <a:gd name="T0" fmla="*/ 283 w 284"/>
                <a:gd name="T1" fmla="*/ 105 h 166"/>
                <a:gd name="T2" fmla="*/ 162 w 284"/>
                <a:gd name="T3" fmla="*/ 0 h 166"/>
                <a:gd name="T4" fmla="*/ 0 w 284"/>
                <a:gd name="T5" fmla="*/ 61 h 166"/>
                <a:gd name="T6" fmla="*/ 121 w 284"/>
                <a:gd name="T7" fmla="*/ 165 h 166"/>
                <a:gd name="T8" fmla="*/ 283 w 284"/>
                <a:gd name="T9" fmla="*/ 105 h 166"/>
              </a:gdLst>
              <a:ahLst/>
              <a:cxnLst>
                <a:cxn ang="0">
                  <a:pos x="T0" y="T1"/>
                </a:cxn>
                <a:cxn ang="0">
                  <a:pos x="T2" y="T3"/>
                </a:cxn>
                <a:cxn ang="0">
                  <a:pos x="T4" y="T5"/>
                </a:cxn>
                <a:cxn ang="0">
                  <a:pos x="T6" y="T7"/>
                </a:cxn>
                <a:cxn ang="0">
                  <a:pos x="T8" y="T9"/>
                </a:cxn>
              </a:cxnLst>
              <a:rect l="0" t="0" r="r" b="b"/>
              <a:pathLst>
                <a:path w="284" h="166">
                  <a:moveTo>
                    <a:pt x="283" y="105"/>
                  </a:moveTo>
                  <a:lnTo>
                    <a:pt x="162" y="0"/>
                  </a:lnTo>
                  <a:lnTo>
                    <a:pt x="0" y="61"/>
                  </a:lnTo>
                  <a:lnTo>
                    <a:pt x="121" y="165"/>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0" name="Freeform 43"/>
            <p:cNvSpPr>
              <a:spLocks noChangeArrowheads="1"/>
            </p:cNvSpPr>
            <p:nvPr/>
          </p:nvSpPr>
          <p:spPr bwMode="auto">
            <a:xfrm>
              <a:off x="4724400" y="2944813"/>
              <a:ext cx="103188" cy="60325"/>
            </a:xfrm>
            <a:custGeom>
              <a:avLst/>
              <a:gdLst>
                <a:gd name="T0" fmla="*/ 284 w 285"/>
                <a:gd name="T1" fmla="*/ 105 h 167"/>
                <a:gd name="T2" fmla="*/ 162 w 285"/>
                <a:gd name="T3" fmla="*/ 0 h 167"/>
                <a:gd name="T4" fmla="*/ 0 w 285"/>
                <a:gd name="T5" fmla="*/ 61 h 167"/>
                <a:gd name="T6" fmla="*/ 122 w 285"/>
                <a:gd name="T7" fmla="*/ 166 h 167"/>
                <a:gd name="T8" fmla="*/ 284 w 285"/>
                <a:gd name="T9" fmla="*/ 105 h 167"/>
              </a:gdLst>
              <a:ahLst/>
              <a:cxnLst>
                <a:cxn ang="0">
                  <a:pos x="T0" y="T1"/>
                </a:cxn>
                <a:cxn ang="0">
                  <a:pos x="T2" y="T3"/>
                </a:cxn>
                <a:cxn ang="0">
                  <a:pos x="T4" y="T5"/>
                </a:cxn>
                <a:cxn ang="0">
                  <a:pos x="T6" y="T7"/>
                </a:cxn>
                <a:cxn ang="0">
                  <a:pos x="T8" y="T9"/>
                </a:cxn>
              </a:cxnLst>
              <a:rect l="0" t="0" r="r" b="b"/>
              <a:pathLst>
                <a:path w="285" h="167">
                  <a:moveTo>
                    <a:pt x="284" y="105"/>
                  </a:moveTo>
                  <a:lnTo>
                    <a:pt x="162" y="0"/>
                  </a:lnTo>
                  <a:lnTo>
                    <a:pt x="0" y="61"/>
                  </a:lnTo>
                  <a:lnTo>
                    <a:pt x="122" y="166"/>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1" name="Freeform 44"/>
            <p:cNvSpPr>
              <a:spLocks noChangeArrowheads="1"/>
            </p:cNvSpPr>
            <p:nvPr/>
          </p:nvSpPr>
          <p:spPr bwMode="auto">
            <a:xfrm>
              <a:off x="4672013" y="2898775"/>
              <a:ext cx="103187" cy="60325"/>
            </a:xfrm>
            <a:custGeom>
              <a:avLst/>
              <a:gdLst>
                <a:gd name="T0" fmla="*/ 284 w 285"/>
                <a:gd name="T1" fmla="*/ 104 h 166"/>
                <a:gd name="T2" fmla="*/ 162 w 285"/>
                <a:gd name="T3" fmla="*/ 0 h 166"/>
                <a:gd name="T4" fmla="*/ 0 w 285"/>
                <a:gd name="T5" fmla="*/ 60 h 166"/>
                <a:gd name="T6" fmla="*/ 122 w 285"/>
                <a:gd name="T7" fmla="*/ 165 h 166"/>
                <a:gd name="T8" fmla="*/ 284 w 285"/>
                <a:gd name="T9" fmla="*/ 104 h 166"/>
              </a:gdLst>
              <a:ahLst/>
              <a:cxnLst>
                <a:cxn ang="0">
                  <a:pos x="T0" y="T1"/>
                </a:cxn>
                <a:cxn ang="0">
                  <a:pos x="T2" y="T3"/>
                </a:cxn>
                <a:cxn ang="0">
                  <a:pos x="T4" y="T5"/>
                </a:cxn>
                <a:cxn ang="0">
                  <a:pos x="T6" y="T7"/>
                </a:cxn>
                <a:cxn ang="0">
                  <a:pos x="T8" y="T9"/>
                </a:cxn>
              </a:cxnLst>
              <a:rect l="0" t="0" r="r" b="b"/>
              <a:pathLst>
                <a:path w="285" h="166">
                  <a:moveTo>
                    <a:pt x="284" y="104"/>
                  </a:moveTo>
                  <a:lnTo>
                    <a:pt x="162" y="0"/>
                  </a:lnTo>
                  <a:lnTo>
                    <a:pt x="0" y="60"/>
                  </a:lnTo>
                  <a:lnTo>
                    <a:pt x="122" y="165"/>
                  </a:lnTo>
                  <a:lnTo>
                    <a:pt x="284" y="1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2" name="Freeform 45"/>
            <p:cNvSpPr>
              <a:spLocks noChangeArrowheads="1"/>
            </p:cNvSpPr>
            <p:nvPr/>
          </p:nvSpPr>
          <p:spPr bwMode="auto">
            <a:xfrm>
              <a:off x="4851400" y="2963863"/>
              <a:ext cx="101600" cy="60325"/>
            </a:xfrm>
            <a:custGeom>
              <a:avLst/>
              <a:gdLst>
                <a:gd name="T0" fmla="*/ 283 w 284"/>
                <a:gd name="T1" fmla="*/ 105 h 167"/>
                <a:gd name="T2" fmla="*/ 163 w 284"/>
                <a:gd name="T3" fmla="*/ 0 h 167"/>
                <a:gd name="T4" fmla="*/ 0 w 284"/>
                <a:gd name="T5" fmla="*/ 61 h 167"/>
                <a:gd name="T6" fmla="*/ 122 w 284"/>
                <a:gd name="T7" fmla="*/ 166 h 167"/>
                <a:gd name="T8" fmla="*/ 283 w 284"/>
                <a:gd name="T9" fmla="*/ 105 h 167"/>
              </a:gdLst>
              <a:ahLst/>
              <a:cxnLst>
                <a:cxn ang="0">
                  <a:pos x="T0" y="T1"/>
                </a:cxn>
                <a:cxn ang="0">
                  <a:pos x="T2" y="T3"/>
                </a:cxn>
                <a:cxn ang="0">
                  <a:pos x="T4" y="T5"/>
                </a:cxn>
                <a:cxn ang="0">
                  <a:pos x="T6" y="T7"/>
                </a:cxn>
                <a:cxn ang="0">
                  <a:pos x="T8" y="T9"/>
                </a:cxn>
              </a:cxnLst>
              <a:rect l="0" t="0" r="r" b="b"/>
              <a:pathLst>
                <a:path w="284" h="167">
                  <a:moveTo>
                    <a:pt x="283" y="105"/>
                  </a:moveTo>
                  <a:lnTo>
                    <a:pt x="163" y="0"/>
                  </a:lnTo>
                  <a:lnTo>
                    <a:pt x="0" y="61"/>
                  </a:lnTo>
                  <a:lnTo>
                    <a:pt x="122" y="166"/>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3" name="Freeform 46"/>
            <p:cNvSpPr>
              <a:spLocks noChangeArrowheads="1"/>
            </p:cNvSpPr>
            <p:nvPr/>
          </p:nvSpPr>
          <p:spPr bwMode="auto">
            <a:xfrm>
              <a:off x="4799013" y="2917825"/>
              <a:ext cx="103187" cy="60325"/>
            </a:xfrm>
            <a:custGeom>
              <a:avLst/>
              <a:gdLst>
                <a:gd name="T0" fmla="*/ 284 w 285"/>
                <a:gd name="T1" fmla="*/ 104 h 166"/>
                <a:gd name="T2" fmla="*/ 162 w 285"/>
                <a:gd name="T3" fmla="*/ 0 h 166"/>
                <a:gd name="T4" fmla="*/ 0 w 285"/>
                <a:gd name="T5" fmla="*/ 60 h 166"/>
                <a:gd name="T6" fmla="*/ 122 w 285"/>
                <a:gd name="T7" fmla="*/ 165 h 166"/>
                <a:gd name="T8" fmla="*/ 284 w 285"/>
                <a:gd name="T9" fmla="*/ 104 h 166"/>
              </a:gdLst>
              <a:ahLst/>
              <a:cxnLst>
                <a:cxn ang="0">
                  <a:pos x="T0" y="T1"/>
                </a:cxn>
                <a:cxn ang="0">
                  <a:pos x="T2" y="T3"/>
                </a:cxn>
                <a:cxn ang="0">
                  <a:pos x="T4" y="T5"/>
                </a:cxn>
                <a:cxn ang="0">
                  <a:pos x="T6" y="T7"/>
                </a:cxn>
                <a:cxn ang="0">
                  <a:pos x="T8" y="T9"/>
                </a:cxn>
              </a:cxnLst>
              <a:rect l="0" t="0" r="r" b="b"/>
              <a:pathLst>
                <a:path w="285" h="166">
                  <a:moveTo>
                    <a:pt x="284" y="104"/>
                  </a:moveTo>
                  <a:lnTo>
                    <a:pt x="162" y="0"/>
                  </a:lnTo>
                  <a:lnTo>
                    <a:pt x="0" y="60"/>
                  </a:lnTo>
                  <a:lnTo>
                    <a:pt x="122" y="165"/>
                  </a:lnTo>
                  <a:lnTo>
                    <a:pt x="284" y="1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4" name="Freeform 47"/>
            <p:cNvSpPr>
              <a:spLocks noChangeArrowheads="1"/>
            </p:cNvSpPr>
            <p:nvPr/>
          </p:nvSpPr>
          <p:spPr bwMode="auto">
            <a:xfrm>
              <a:off x="4745038" y="2871788"/>
              <a:ext cx="103187"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5" name="Freeform 48"/>
            <p:cNvSpPr>
              <a:spLocks noChangeArrowheads="1"/>
            </p:cNvSpPr>
            <p:nvPr/>
          </p:nvSpPr>
          <p:spPr bwMode="auto">
            <a:xfrm>
              <a:off x="4924425" y="2936875"/>
              <a:ext cx="101600" cy="60325"/>
            </a:xfrm>
            <a:custGeom>
              <a:avLst/>
              <a:gdLst>
                <a:gd name="T0" fmla="*/ 283 w 284"/>
                <a:gd name="T1" fmla="*/ 105 h 166"/>
                <a:gd name="T2" fmla="*/ 161 w 284"/>
                <a:gd name="T3" fmla="*/ 0 h 166"/>
                <a:gd name="T4" fmla="*/ 0 w 284"/>
                <a:gd name="T5" fmla="*/ 60 h 166"/>
                <a:gd name="T6" fmla="*/ 121 w 284"/>
                <a:gd name="T7" fmla="*/ 165 h 166"/>
                <a:gd name="T8" fmla="*/ 283 w 284"/>
                <a:gd name="T9" fmla="*/ 105 h 166"/>
              </a:gdLst>
              <a:ahLst/>
              <a:cxnLst>
                <a:cxn ang="0">
                  <a:pos x="T0" y="T1"/>
                </a:cxn>
                <a:cxn ang="0">
                  <a:pos x="T2" y="T3"/>
                </a:cxn>
                <a:cxn ang="0">
                  <a:pos x="T4" y="T5"/>
                </a:cxn>
                <a:cxn ang="0">
                  <a:pos x="T6" y="T7"/>
                </a:cxn>
                <a:cxn ang="0">
                  <a:pos x="T8" y="T9"/>
                </a:cxn>
              </a:cxnLst>
              <a:rect l="0" t="0" r="r" b="b"/>
              <a:pathLst>
                <a:path w="284" h="166">
                  <a:moveTo>
                    <a:pt x="283" y="105"/>
                  </a:moveTo>
                  <a:lnTo>
                    <a:pt x="161" y="0"/>
                  </a:lnTo>
                  <a:lnTo>
                    <a:pt x="0" y="60"/>
                  </a:lnTo>
                  <a:lnTo>
                    <a:pt x="121" y="165"/>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6" name="Freeform 49"/>
            <p:cNvSpPr>
              <a:spLocks noChangeArrowheads="1"/>
            </p:cNvSpPr>
            <p:nvPr/>
          </p:nvSpPr>
          <p:spPr bwMode="auto">
            <a:xfrm>
              <a:off x="4872038" y="2890838"/>
              <a:ext cx="101600" cy="60325"/>
            </a:xfrm>
            <a:custGeom>
              <a:avLst/>
              <a:gdLst>
                <a:gd name="T0" fmla="*/ 282 w 283"/>
                <a:gd name="T1" fmla="*/ 105 h 166"/>
                <a:gd name="T2" fmla="*/ 162 w 283"/>
                <a:gd name="T3" fmla="*/ 0 h 166"/>
                <a:gd name="T4" fmla="*/ 0 w 283"/>
                <a:gd name="T5" fmla="*/ 60 h 166"/>
                <a:gd name="T6" fmla="*/ 121 w 283"/>
                <a:gd name="T7" fmla="*/ 165 h 166"/>
                <a:gd name="T8" fmla="*/ 282 w 283"/>
                <a:gd name="T9" fmla="*/ 105 h 166"/>
              </a:gdLst>
              <a:ahLst/>
              <a:cxnLst>
                <a:cxn ang="0">
                  <a:pos x="T0" y="T1"/>
                </a:cxn>
                <a:cxn ang="0">
                  <a:pos x="T2" y="T3"/>
                </a:cxn>
                <a:cxn ang="0">
                  <a:pos x="T4" y="T5"/>
                </a:cxn>
                <a:cxn ang="0">
                  <a:pos x="T6" y="T7"/>
                </a:cxn>
                <a:cxn ang="0">
                  <a:pos x="T8" y="T9"/>
                </a:cxn>
              </a:cxnLst>
              <a:rect l="0" t="0" r="r" b="b"/>
              <a:pathLst>
                <a:path w="283" h="166">
                  <a:moveTo>
                    <a:pt x="282" y="105"/>
                  </a:moveTo>
                  <a:lnTo>
                    <a:pt x="162" y="0"/>
                  </a:lnTo>
                  <a:lnTo>
                    <a:pt x="0" y="60"/>
                  </a:lnTo>
                  <a:lnTo>
                    <a:pt x="121" y="165"/>
                  </a:lnTo>
                  <a:lnTo>
                    <a:pt x="282"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7" name="Freeform 50"/>
            <p:cNvSpPr>
              <a:spLocks noChangeArrowheads="1"/>
            </p:cNvSpPr>
            <p:nvPr/>
          </p:nvSpPr>
          <p:spPr bwMode="auto">
            <a:xfrm>
              <a:off x="4819650" y="2843213"/>
              <a:ext cx="103188"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8" name="Freeform 51"/>
            <p:cNvSpPr>
              <a:spLocks noChangeArrowheads="1"/>
            </p:cNvSpPr>
            <p:nvPr/>
          </p:nvSpPr>
          <p:spPr bwMode="auto">
            <a:xfrm>
              <a:off x="4997450" y="2909888"/>
              <a:ext cx="103188"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9" name="Freeform 52"/>
            <p:cNvSpPr>
              <a:spLocks noChangeArrowheads="1"/>
            </p:cNvSpPr>
            <p:nvPr/>
          </p:nvSpPr>
          <p:spPr bwMode="auto">
            <a:xfrm>
              <a:off x="4945063" y="2863850"/>
              <a:ext cx="103187"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0" name="Freeform 53"/>
            <p:cNvSpPr>
              <a:spLocks noChangeArrowheads="1"/>
            </p:cNvSpPr>
            <p:nvPr/>
          </p:nvSpPr>
          <p:spPr bwMode="auto">
            <a:xfrm>
              <a:off x="4892675" y="2816225"/>
              <a:ext cx="101600" cy="60325"/>
            </a:xfrm>
            <a:custGeom>
              <a:avLst/>
              <a:gdLst>
                <a:gd name="T0" fmla="*/ 282 w 283"/>
                <a:gd name="T1" fmla="*/ 105 h 167"/>
                <a:gd name="T2" fmla="*/ 161 w 283"/>
                <a:gd name="T3" fmla="*/ 0 h 167"/>
                <a:gd name="T4" fmla="*/ 0 w 283"/>
                <a:gd name="T5" fmla="*/ 61 h 167"/>
                <a:gd name="T6" fmla="*/ 121 w 283"/>
                <a:gd name="T7" fmla="*/ 166 h 167"/>
                <a:gd name="T8" fmla="*/ 282 w 283"/>
                <a:gd name="T9" fmla="*/ 105 h 167"/>
              </a:gdLst>
              <a:ahLst/>
              <a:cxnLst>
                <a:cxn ang="0">
                  <a:pos x="T0" y="T1"/>
                </a:cxn>
                <a:cxn ang="0">
                  <a:pos x="T2" y="T3"/>
                </a:cxn>
                <a:cxn ang="0">
                  <a:pos x="T4" y="T5"/>
                </a:cxn>
                <a:cxn ang="0">
                  <a:pos x="T6" y="T7"/>
                </a:cxn>
                <a:cxn ang="0">
                  <a:pos x="T8" y="T9"/>
                </a:cxn>
              </a:cxnLst>
              <a:rect l="0" t="0" r="r" b="b"/>
              <a:pathLst>
                <a:path w="283" h="167">
                  <a:moveTo>
                    <a:pt x="282" y="105"/>
                  </a:moveTo>
                  <a:lnTo>
                    <a:pt x="161" y="0"/>
                  </a:lnTo>
                  <a:lnTo>
                    <a:pt x="0" y="61"/>
                  </a:lnTo>
                  <a:lnTo>
                    <a:pt x="121" y="166"/>
                  </a:lnTo>
                  <a:lnTo>
                    <a:pt x="282"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1" name="Freeform 54"/>
            <p:cNvSpPr>
              <a:spLocks noChangeArrowheads="1"/>
            </p:cNvSpPr>
            <p:nvPr/>
          </p:nvSpPr>
          <p:spPr bwMode="auto">
            <a:xfrm>
              <a:off x="5070475" y="2882900"/>
              <a:ext cx="103188" cy="60325"/>
            </a:xfrm>
            <a:custGeom>
              <a:avLst/>
              <a:gdLst>
                <a:gd name="T0" fmla="*/ 284 w 285"/>
                <a:gd name="T1" fmla="*/ 105 h 167"/>
                <a:gd name="T2" fmla="*/ 162 w 285"/>
                <a:gd name="T3" fmla="*/ 0 h 167"/>
                <a:gd name="T4" fmla="*/ 0 w 285"/>
                <a:gd name="T5" fmla="*/ 61 h 167"/>
                <a:gd name="T6" fmla="*/ 122 w 285"/>
                <a:gd name="T7" fmla="*/ 166 h 167"/>
                <a:gd name="T8" fmla="*/ 284 w 285"/>
                <a:gd name="T9" fmla="*/ 105 h 167"/>
              </a:gdLst>
              <a:ahLst/>
              <a:cxnLst>
                <a:cxn ang="0">
                  <a:pos x="T0" y="T1"/>
                </a:cxn>
                <a:cxn ang="0">
                  <a:pos x="T2" y="T3"/>
                </a:cxn>
                <a:cxn ang="0">
                  <a:pos x="T4" y="T5"/>
                </a:cxn>
                <a:cxn ang="0">
                  <a:pos x="T6" y="T7"/>
                </a:cxn>
                <a:cxn ang="0">
                  <a:pos x="T8" y="T9"/>
                </a:cxn>
              </a:cxnLst>
              <a:rect l="0" t="0" r="r" b="b"/>
              <a:pathLst>
                <a:path w="285" h="167">
                  <a:moveTo>
                    <a:pt x="284" y="105"/>
                  </a:moveTo>
                  <a:lnTo>
                    <a:pt x="162" y="0"/>
                  </a:lnTo>
                  <a:lnTo>
                    <a:pt x="0" y="61"/>
                  </a:lnTo>
                  <a:lnTo>
                    <a:pt x="122" y="166"/>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2" name="Freeform 55"/>
            <p:cNvSpPr>
              <a:spLocks noChangeArrowheads="1"/>
            </p:cNvSpPr>
            <p:nvPr/>
          </p:nvSpPr>
          <p:spPr bwMode="auto">
            <a:xfrm>
              <a:off x="5018088" y="2836863"/>
              <a:ext cx="103187" cy="60325"/>
            </a:xfrm>
            <a:custGeom>
              <a:avLst/>
              <a:gdLst>
                <a:gd name="T0" fmla="*/ 284 w 285"/>
                <a:gd name="T1" fmla="*/ 104 h 166"/>
                <a:gd name="T2" fmla="*/ 162 w 285"/>
                <a:gd name="T3" fmla="*/ 0 h 166"/>
                <a:gd name="T4" fmla="*/ 0 w 285"/>
                <a:gd name="T5" fmla="*/ 60 h 166"/>
                <a:gd name="T6" fmla="*/ 122 w 285"/>
                <a:gd name="T7" fmla="*/ 165 h 166"/>
                <a:gd name="T8" fmla="*/ 284 w 285"/>
                <a:gd name="T9" fmla="*/ 104 h 166"/>
              </a:gdLst>
              <a:ahLst/>
              <a:cxnLst>
                <a:cxn ang="0">
                  <a:pos x="T0" y="T1"/>
                </a:cxn>
                <a:cxn ang="0">
                  <a:pos x="T2" y="T3"/>
                </a:cxn>
                <a:cxn ang="0">
                  <a:pos x="T4" y="T5"/>
                </a:cxn>
                <a:cxn ang="0">
                  <a:pos x="T6" y="T7"/>
                </a:cxn>
                <a:cxn ang="0">
                  <a:pos x="T8" y="T9"/>
                </a:cxn>
              </a:cxnLst>
              <a:rect l="0" t="0" r="r" b="b"/>
              <a:pathLst>
                <a:path w="285" h="166">
                  <a:moveTo>
                    <a:pt x="284" y="104"/>
                  </a:moveTo>
                  <a:lnTo>
                    <a:pt x="162" y="0"/>
                  </a:lnTo>
                  <a:lnTo>
                    <a:pt x="0" y="60"/>
                  </a:lnTo>
                  <a:lnTo>
                    <a:pt x="122" y="165"/>
                  </a:lnTo>
                  <a:lnTo>
                    <a:pt x="284" y="1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3" name="Freeform 56"/>
            <p:cNvSpPr>
              <a:spLocks noChangeArrowheads="1"/>
            </p:cNvSpPr>
            <p:nvPr/>
          </p:nvSpPr>
          <p:spPr bwMode="auto">
            <a:xfrm>
              <a:off x="4965700" y="2789238"/>
              <a:ext cx="103188"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4" name="Freeform 57"/>
            <p:cNvSpPr>
              <a:spLocks noChangeArrowheads="1"/>
            </p:cNvSpPr>
            <p:nvPr/>
          </p:nvSpPr>
          <p:spPr bwMode="auto">
            <a:xfrm>
              <a:off x="5145088" y="2855913"/>
              <a:ext cx="101600" cy="60325"/>
            </a:xfrm>
            <a:custGeom>
              <a:avLst/>
              <a:gdLst>
                <a:gd name="T0" fmla="*/ 283 w 284"/>
                <a:gd name="T1" fmla="*/ 105 h 166"/>
                <a:gd name="T2" fmla="*/ 162 w 284"/>
                <a:gd name="T3" fmla="*/ 0 h 166"/>
                <a:gd name="T4" fmla="*/ 0 w 284"/>
                <a:gd name="T5" fmla="*/ 60 h 166"/>
                <a:gd name="T6" fmla="*/ 121 w 284"/>
                <a:gd name="T7" fmla="*/ 165 h 166"/>
                <a:gd name="T8" fmla="*/ 283 w 284"/>
                <a:gd name="T9" fmla="*/ 105 h 166"/>
              </a:gdLst>
              <a:ahLst/>
              <a:cxnLst>
                <a:cxn ang="0">
                  <a:pos x="T0" y="T1"/>
                </a:cxn>
                <a:cxn ang="0">
                  <a:pos x="T2" y="T3"/>
                </a:cxn>
                <a:cxn ang="0">
                  <a:pos x="T4" y="T5"/>
                </a:cxn>
                <a:cxn ang="0">
                  <a:pos x="T6" y="T7"/>
                </a:cxn>
                <a:cxn ang="0">
                  <a:pos x="T8" y="T9"/>
                </a:cxn>
              </a:cxnLst>
              <a:rect l="0" t="0" r="r" b="b"/>
              <a:pathLst>
                <a:path w="284" h="166">
                  <a:moveTo>
                    <a:pt x="283" y="105"/>
                  </a:moveTo>
                  <a:lnTo>
                    <a:pt x="162" y="0"/>
                  </a:lnTo>
                  <a:lnTo>
                    <a:pt x="0" y="60"/>
                  </a:lnTo>
                  <a:lnTo>
                    <a:pt x="121" y="165"/>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5" name="Freeform 58"/>
            <p:cNvSpPr>
              <a:spLocks noChangeArrowheads="1"/>
            </p:cNvSpPr>
            <p:nvPr/>
          </p:nvSpPr>
          <p:spPr bwMode="auto">
            <a:xfrm>
              <a:off x="5091113" y="2808288"/>
              <a:ext cx="103187"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6" name="Freeform 59"/>
            <p:cNvSpPr>
              <a:spLocks noChangeArrowheads="1"/>
            </p:cNvSpPr>
            <p:nvPr/>
          </p:nvSpPr>
          <p:spPr bwMode="auto">
            <a:xfrm>
              <a:off x="5038725" y="2762250"/>
              <a:ext cx="103188"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7" name="Freeform 60"/>
            <p:cNvSpPr>
              <a:spLocks noChangeArrowheads="1"/>
            </p:cNvSpPr>
            <p:nvPr/>
          </p:nvSpPr>
          <p:spPr bwMode="auto">
            <a:xfrm>
              <a:off x="5218113" y="2827338"/>
              <a:ext cx="103187" cy="60325"/>
            </a:xfrm>
            <a:custGeom>
              <a:avLst/>
              <a:gdLst>
                <a:gd name="T0" fmla="*/ 284 w 285"/>
                <a:gd name="T1" fmla="*/ 105 h 166"/>
                <a:gd name="T2" fmla="*/ 163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3"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8" name="Freeform 61"/>
            <p:cNvSpPr>
              <a:spLocks noChangeArrowheads="1"/>
            </p:cNvSpPr>
            <p:nvPr/>
          </p:nvSpPr>
          <p:spPr bwMode="auto">
            <a:xfrm>
              <a:off x="5164138" y="2781300"/>
              <a:ext cx="103187"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9" name="Freeform 62"/>
            <p:cNvSpPr>
              <a:spLocks noChangeArrowheads="1"/>
            </p:cNvSpPr>
            <p:nvPr/>
          </p:nvSpPr>
          <p:spPr bwMode="auto">
            <a:xfrm>
              <a:off x="5111750" y="2735263"/>
              <a:ext cx="103188" cy="60325"/>
            </a:xfrm>
            <a:custGeom>
              <a:avLst/>
              <a:gdLst>
                <a:gd name="T0" fmla="*/ 284 w 285"/>
                <a:gd name="T1" fmla="*/ 105 h 167"/>
                <a:gd name="T2" fmla="*/ 162 w 285"/>
                <a:gd name="T3" fmla="*/ 0 h 167"/>
                <a:gd name="T4" fmla="*/ 0 w 285"/>
                <a:gd name="T5" fmla="*/ 61 h 167"/>
                <a:gd name="T6" fmla="*/ 122 w 285"/>
                <a:gd name="T7" fmla="*/ 166 h 167"/>
                <a:gd name="T8" fmla="*/ 284 w 285"/>
                <a:gd name="T9" fmla="*/ 105 h 167"/>
              </a:gdLst>
              <a:ahLst/>
              <a:cxnLst>
                <a:cxn ang="0">
                  <a:pos x="T0" y="T1"/>
                </a:cxn>
                <a:cxn ang="0">
                  <a:pos x="T2" y="T3"/>
                </a:cxn>
                <a:cxn ang="0">
                  <a:pos x="T4" y="T5"/>
                </a:cxn>
                <a:cxn ang="0">
                  <a:pos x="T6" y="T7"/>
                </a:cxn>
                <a:cxn ang="0">
                  <a:pos x="T8" y="T9"/>
                </a:cxn>
              </a:cxnLst>
              <a:rect l="0" t="0" r="r" b="b"/>
              <a:pathLst>
                <a:path w="285" h="167">
                  <a:moveTo>
                    <a:pt x="284" y="105"/>
                  </a:moveTo>
                  <a:lnTo>
                    <a:pt x="162" y="0"/>
                  </a:lnTo>
                  <a:lnTo>
                    <a:pt x="0" y="61"/>
                  </a:lnTo>
                  <a:lnTo>
                    <a:pt x="122" y="166"/>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0" name="Freeform 63"/>
            <p:cNvSpPr>
              <a:spLocks noChangeArrowheads="1"/>
            </p:cNvSpPr>
            <p:nvPr/>
          </p:nvSpPr>
          <p:spPr bwMode="auto">
            <a:xfrm>
              <a:off x="4537075" y="2941638"/>
              <a:ext cx="26988" cy="38100"/>
            </a:xfrm>
            <a:custGeom>
              <a:avLst/>
              <a:gdLst>
                <a:gd name="T0" fmla="*/ 66 w 76"/>
                <a:gd name="T1" fmla="*/ 39 h 105"/>
                <a:gd name="T2" fmla="*/ 74 w 76"/>
                <a:gd name="T3" fmla="*/ 65 h 105"/>
                <a:gd name="T4" fmla="*/ 72 w 76"/>
                <a:gd name="T5" fmla="*/ 88 h 105"/>
                <a:gd name="T6" fmla="*/ 60 w 76"/>
                <a:gd name="T7" fmla="*/ 101 h 105"/>
                <a:gd name="T8" fmla="*/ 43 w 76"/>
                <a:gd name="T9" fmla="*/ 101 h 105"/>
                <a:gd name="T10" fmla="*/ 24 w 76"/>
                <a:gd name="T11" fmla="*/ 88 h 105"/>
                <a:gd name="T12" fmla="*/ 8 w 76"/>
                <a:gd name="T13" fmla="*/ 66 h 105"/>
                <a:gd name="T14" fmla="*/ 1 w 76"/>
                <a:gd name="T15" fmla="*/ 39 h 105"/>
                <a:gd name="T16" fmla="*/ 3 w 76"/>
                <a:gd name="T17" fmla="*/ 16 h 105"/>
                <a:gd name="T18" fmla="*/ 14 w 76"/>
                <a:gd name="T19" fmla="*/ 3 h 105"/>
                <a:gd name="T20" fmla="*/ 32 w 76"/>
                <a:gd name="T21" fmla="*/ 3 h 105"/>
                <a:gd name="T22" fmla="*/ 51 w 76"/>
                <a:gd name="T23" fmla="*/ 16 h 105"/>
                <a:gd name="T24" fmla="*/ 66 w 76"/>
                <a:gd name="T25" fmla="*/ 3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105">
                  <a:moveTo>
                    <a:pt x="66" y="39"/>
                  </a:moveTo>
                  <a:cubicBezTo>
                    <a:pt x="71" y="48"/>
                    <a:pt x="73" y="56"/>
                    <a:pt x="74" y="65"/>
                  </a:cubicBezTo>
                  <a:cubicBezTo>
                    <a:pt x="75" y="74"/>
                    <a:pt x="74" y="81"/>
                    <a:pt x="72" y="88"/>
                  </a:cubicBezTo>
                  <a:cubicBezTo>
                    <a:pt x="70" y="95"/>
                    <a:pt x="66" y="99"/>
                    <a:pt x="60" y="101"/>
                  </a:cubicBezTo>
                  <a:cubicBezTo>
                    <a:pt x="54" y="103"/>
                    <a:pt x="49" y="104"/>
                    <a:pt x="43" y="101"/>
                  </a:cubicBezTo>
                  <a:cubicBezTo>
                    <a:pt x="37" y="98"/>
                    <a:pt x="30" y="95"/>
                    <a:pt x="24" y="88"/>
                  </a:cubicBezTo>
                  <a:cubicBezTo>
                    <a:pt x="18" y="81"/>
                    <a:pt x="13" y="75"/>
                    <a:pt x="8" y="66"/>
                  </a:cubicBezTo>
                  <a:cubicBezTo>
                    <a:pt x="3" y="57"/>
                    <a:pt x="2" y="48"/>
                    <a:pt x="1" y="39"/>
                  </a:cubicBezTo>
                  <a:cubicBezTo>
                    <a:pt x="0" y="30"/>
                    <a:pt x="1" y="23"/>
                    <a:pt x="3" y="16"/>
                  </a:cubicBezTo>
                  <a:cubicBezTo>
                    <a:pt x="6" y="10"/>
                    <a:pt x="9" y="5"/>
                    <a:pt x="14" y="3"/>
                  </a:cubicBezTo>
                  <a:cubicBezTo>
                    <a:pt x="20" y="0"/>
                    <a:pt x="25" y="0"/>
                    <a:pt x="32" y="3"/>
                  </a:cubicBezTo>
                  <a:cubicBezTo>
                    <a:pt x="38" y="6"/>
                    <a:pt x="45" y="9"/>
                    <a:pt x="51" y="16"/>
                  </a:cubicBezTo>
                  <a:cubicBezTo>
                    <a:pt x="57" y="23"/>
                    <a:pt x="62" y="29"/>
                    <a:pt x="66" y="39"/>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1" name="Freeform 64"/>
            <p:cNvSpPr>
              <a:spLocks noChangeArrowheads="1"/>
            </p:cNvSpPr>
            <p:nvPr/>
          </p:nvSpPr>
          <p:spPr bwMode="auto">
            <a:xfrm>
              <a:off x="5699125" y="2652713"/>
              <a:ext cx="279400" cy="103187"/>
            </a:xfrm>
            <a:custGeom>
              <a:avLst/>
              <a:gdLst>
                <a:gd name="T0" fmla="*/ 746 w 774"/>
                <a:gd name="T1" fmla="*/ 0 h 287"/>
                <a:gd name="T2" fmla="*/ 0 w 774"/>
                <a:gd name="T3" fmla="*/ 254 h 287"/>
                <a:gd name="T4" fmla="*/ 0 w 774"/>
                <a:gd name="T5" fmla="*/ 286 h 287"/>
                <a:gd name="T6" fmla="*/ 773 w 774"/>
                <a:gd name="T7" fmla="*/ 22 h 287"/>
                <a:gd name="T8" fmla="*/ 746 w 774"/>
                <a:gd name="T9" fmla="*/ 0 h 287"/>
              </a:gdLst>
              <a:ahLst/>
              <a:cxnLst>
                <a:cxn ang="0">
                  <a:pos x="T0" y="T1"/>
                </a:cxn>
                <a:cxn ang="0">
                  <a:pos x="T2" y="T3"/>
                </a:cxn>
                <a:cxn ang="0">
                  <a:pos x="T4" y="T5"/>
                </a:cxn>
                <a:cxn ang="0">
                  <a:pos x="T6" y="T7"/>
                </a:cxn>
                <a:cxn ang="0">
                  <a:pos x="T8" y="T9"/>
                </a:cxn>
              </a:cxnLst>
              <a:rect l="0" t="0" r="r" b="b"/>
              <a:pathLst>
                <a:path w="774" h="287">
                  <a:moveTo>
                    <a:pt x="746" y="0"/>
                  </a:moveTo>
                  <a:lnTo>
                    <a:pt x="0" y="254"/>
                  </a:lnTo>
                  <a:lnTo>
                    <a:pt x="0" y="286"/>
                  </a:lnTo>
                  <a:lnTo>
                    <a:pt x="773" y="22"/>
                  </a:lnTo>
                  <a:lnTo>
                    <a:pt x="746"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2" name="Freeform 65"/>
            <p:cNvSpPr>
              <a:spLocks noChangeArrowheads="1"/>
            </p:cNvSpPr>
            <p:nvPr/>
          </p:nvSpPr>
          <p:spPr bwMode="auto">
            <a:xfrm>
              <a:off x="5967413" y="2338388"/>
              <a:ext cx="9525" cy="323850"/>
            </a:xfrm>
            <a:custGeom>
              <a:avLst/>
              <a:gdLst>
                <a:gd name="T0" fmla="*/ 0 w 28"/>
                <a:gd name="T1" fmla="*/ 9 h 898"/>
                <a:gd name="T2" fmla="*/ 0 w 28"/>
                <a:gd name="T3" fmla="*/ 875 h 898"/>
                <a:gd name="T4" fmla="*/ 27 w 28"/>
                <a:gd name="T5" fmla="*/ 897 h 898"/>
                <a:gd name="T6" fmla="*/ 27 w 28"/>
                <a:gd name="T7" fmla="*/ 0 h 898"/>
                <a:gd name="T8" fmla="*/ 0 w 28"/>
                <a:gd name="T9" fmla="*/ 9 h 898"/>
              </a:gdLst>
              <a:ahLst/>
              <a:cxnLst>
                <a:cxn ang="0">
                  <a:pos x="T0" y="T1"/>
                </a:cxn>
                <a:cxn ang="0">
                  <a:pos x="T2" y="T3"/>
                </a:cxn>
                <a:cxn ang="0">
                  <a:pos x="T4" y="T5"/>
                </a:cxn>
                <a:cxn ang="0">
                  <a:pos x="T6" y="T7"/>
                </a:cxn>
                <a:cxn ang="0">
                  <a:pos x="T8" y="T9"/>
                </a:cxn>
              </a:cxnLst>
              <a:rect l="0" t="0" r="r" b="b"/>
              <a:pathLst>
                <a:path w="28" h="898">
                  <a:moveTo>
                    <a:pt x="0" y="9"/>
                  </a:moveTo>
                  <a:lnTo>
                    <a:pt x="0" y="875"/>
                  </a:lnTo>
                  <a:lnTo>
                    <a:pt x="27" y="897"/>
                  </a:lnTo>
                  <a:lnTo>
                    <a:pt x="27" y="0"/>
                  </a:lnTo>
                  <a:lnTo>
                    <a:pt x="0" y="9"/>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3" name="Freeform 66"/>
            <p:cNvSpPr>
              <a:spLocks noChangeArrowheads="1"/>
            </p:cNvSpPr>
            <p:nvPr/>
          </p:nvSpPr>
          <p:spPr bwMode="auto">
            <a:xfrm>
              <a:off x="5699125" y="2233613"/>
              <a:ext cx="279400" cy="165100"/>
            </a:xfrm>
            <a:custGeom>
              <a:avLst/>
              <a:gdLst>
                <a:gd name="T0" fmla="*/ 703 w 774"/>
                <a:gd name="T1" fmla="*/ 0 h 459"/>
                <a:gd name="T2" fmla="*/ 773 w 774"/>
                <a:gd name="T3" fmla="*/ 60 h 459"/>
                <a:gd name="T4" fmla="*/ 773 w 774"/>
                <a:gd name="T5" fmla="*/ 152 h 459"/>
                <a:gd name="T6" fmla="*/ 718 w 774"/>
                <a:gd name="T7" fmla="*/ 240 h 459"/>
                <a:gd name="T8" fmla="*/ 71 w 774"/>
                <a:gd name="T9" fmla="*/ 458 h 459"/>
                <a:gd name="T10" fmla="*/ 0 w 774"/>
                <a:gd name="T11" fmla="*/ 398 h 459"/>
                <a:gd name="T12" fmla="*/ 1 w 774"/>
                <a:gd name="T13" fmla="*/ 306 h 459"/>
                <a:gd name="T14" fmla="*/ 56 w 774"/>
                <a:gd name="T15" fmla="*/ 217 h 459"/>
                <a:gd name="T16" fmla="*/ 703 w 774"/>
                <a:gd name="T17"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4" h="459">
                  <a:moveTo>
                    <a:pt x="703" y="0"/>
                  </a:moveTo>
                  <a:lnTo>
                    <a:pt x="773" y="60"/>
                  </a:lnTo>
                  <a:lnTo>
                    <a:pt x="773" y="152"/>
                  </a:lnTo>
                  <a:lnTo>
                    <a:pt x="718" y="240"/>
                  </a:lnTo>
                  <a:lnTo>
                    <a:pt x="71" y="458"/>
                  </a:lnTo>
                  <a:lnTo>
                    <a:pt x="0" y="398"/>
                  </a:lnTo>
                  <a:lnTo>
                    <a:pt x="1" y="306"/>
                  </a:lnTo>
                  <a:lnTo>
                    <a:pt x="56" y="217"/>
                  </a:lnTo>
                  <a:lnTo>
                    <a:pt x="703"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4" name="Freeform 67"/>
            <p:cNvSpPr>
              <a:spLocks noChangeArrowheads="1"/>
            </p:cNvSpPr>
            <p:nvPr/>
          </p:nvSpPr>
          <p:spPr bwMode="auto">
            <a:xfrm>
              <a:off x="5718175" y="2338388"/>
              <a:ext cx="31750" cy="34925"/>
            </a:xfrm>
            <a:custGeom>
              <a:avLst/>
              <a:gdLst>
                <a:gd name="T0" fmla="*/ 78 w 87"/>
                <a:gd name="T1" fmla="*/ 69 h 99"/>
                <a:gd name="T2" fmla="*/ 60 w 87"/>
                <a:gd name="T3" fmla="*/ 88 h 99"/>
                <a:gd name="T4" fmla="*/ 39 w 87"/>
                <a:gd name="T5" fmla="*/ 97 h 99"/>
                <a:gd name="T6" fmla="*/ 18 w 87"/>
                <a:gd name="T7" fmla="*/ 93 h 99"/>
                <a:gd name="T8" fmla="*/ 4 w 87"/>
                <a:gd name="T9" fmla="*/ 77 h 99"/>
                <a:gd name="T10" fmla="*/ 1 w 87"/>
                <a:gd name="T11" fmla="*/ 54 h 99"/>
                <a:gd name="T12" fmla="*/ 9 w 87"/>
                <a:gd name="T13" fmla="*/ 29 h 99"/>
                <a:gd name="T14" fmla="*/ 26 w 87"/>
                <a:gd name="T15" fmla="*/ 10 h 99"/>
                <a:gd name="T16" fmla="*/ 48 w 87"/>
                <a:gd name="T17" fmla="*/ 1 h 99"/>
                <a:gd name="T18" fmla="*/ 68 w 87"/>
                <a:gd name="T19" fmla="*/ 5 h 99"/>
                <a:gd name="T20" fmla="*/ 82 w 87"/>
                <a:gd name="T21" fmla="*/ 21 h 99"/>
                <a:gd name="T22" fmla="*/ 86 w 87"/>
                <a:gd name="T23" fmla="*/ 44 h 99"/>
                <a:gd name="T24" fmla="*/ 78 w 87"/>
                <a:gd name="T25" fmla="*/ 6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99">
                  <a:moveTo>
                    <a:pt x="78" y="69"/>
                  </a:moveTo>
                  <a:cubicBezTo>
                    <a:pt x="73" y="77"/>
                    <a:pt x="67" y="83"/>
                    <a:pt x="60" y="88"/>
                  </a:cubicBezTo>
                  <a:cubicBezTo>
                    <a:pt x="53" y="93"/>
                    <a:pt x="46" y="96"/>
                    <a:pt x="39" y="97"/>
                  </a:cubicBezTo>
                  <a:cubicBezTo>
                    <a:pt x="32" y="98"/>
                    <a:pt x="24" y="96"/>
                    <a:pt x="18" y="93"/>
                  </a:cubicBezTo>
                  <a:cubicBezTo>
                    <a:pt x="12" y="90"/>
                    <a:pt x="7" y="84"/>
                    <a:pt x="4" y="77"/>
                  </a:cubicBezTo>
                  <a:cubicBezTo>
                    <a:pt x="1" y="70"/>
                    <a:pt x="0" y="63"/>
                    <a:pt x="1" y="54"/>
                  </a:cubicBezTo>
                  <a:cubicBezTo>
                    <a:pt x="2" y="45"/>
                    <a:pt x="4" y="37"/>
                    <a:pt x="9" y="29"/>
                  </a:cubicBezTo>
                  <a:cubicBezTo>
                    <a:pt x="14" y="21"/>
                    <a:pt x="19" y="15"/>
                    <a:pt x="26" y="10"/>
                  </a:cubicBezTo>
                  <a:cubicBezTo>
                    <a:pt x="33" y="5"/>
                    <a:pt x="40" y="2"/>
                    <a:pt x="48" y="1"/>
                  </a:cubicBezTo>
                  <a:cubicBezTo>
                    <a:pt x="56" y="0"/>
                    <a:pt x="62" y="2"/>
                    <a:pt x="68" y="5"/>
                  </a:cubicBezTo>
                  <a:cubicBezTo>
                    <a:pt x="74" y="8"/>
                    <a:pt x="79" y="14"/>
                    <a:pt x="82" y="21"/>
                  </a:cubicBezTo>
                  <a:cubicBezTo>
                    <a:pt x="85" y="28"/>
                    <a:pt x="86" y="36"/>
                    <a:pt x="86" y="44"/>
                  </a:cubicBezTo>
                  <a:cubicBezTo>
                    <a:pt x="85" y="53"/>
                    <a:pt x="82" y="61"/>
                    <a:pt x="78" y="69"/>
                  </a:cubicBez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5" name="Freeform 68"/>
            <p:cNvSpPr>
              <a:spLocks noChangeArrowheads="1"/>
            </p:cNvSpPr>
            <p:nvPr/>
          </p:nvSpPr>
          <p:spPr bwMode="auto">
            <a:xfrm>
              <a:off x="5722938" y="2344738"/>
              <a:ext cx="23812" cy="26987"/>
            </a:xfrm>
            <a:custGeom>
              <a:avLst/>
              <a:gdLst>
                <a:gd name="T0" fmla="*/ 58 w 66"/>
                <a:gd name="T1" fmla="*/ 51 h 73"/>
                <a:gd name="T2" fmla="*/ 45 w 66"/>
                <a:gd name="T3" fmla="*/ 66 h 73"/>
                <a:gd name="T4" fmla="*/ 29 w 66"/>
                <a:gd name="T5" fmla="*/ 72 h 73"/>
                <a:gd name="T6" fmla="*/ 13 w 66"/>
                <a:gd name="T7" fmla="*/ 69 h 73"/>
                <a:gd name="T8" fmla="*/ 3 w 66"/>
                <a:gd name="T9" fmla="*/ 58 h 73"/>
                <a:gd name="T10" fmla="*/ 0 w 66"/>
                <a:gd name="T11" fmla="*/ 40 h 73"/>
                <a:gd name="T12" fmla="*/ 6 w 66"/>
                <a:gd name="T13" fmla="*/ 22 h 73"/>
                <a:gd name="T14" fmla="*/ 19 w 66"/>
                <a:gd name="T15" fmla="*/ 7 h 73"/>
                <a:gd name="T16" fmla="*/ 36 w 66"/>
                <a:gd name="T17" fmla="*/ 0 h 73"/>
                <a:gd name="T18" fmla="*/ 51 w 66"/>
                <a:gd name="T19" fmla="*/ 3 h 73"/>
                <a:gd name="T20" fmla="*/ 62 w 66"/>
                <a:gd name="T21" fmla="*/ 15 h 73"/>
                <a:gd name="T22" fmla="*/ 64 w 66"/>
                <a:gd name="T23" fmla="*/ 33 h 73"/>
                <a:gd name="T24" fmla="*/ 58 w 66"/>
                <a:gd name="T25" fmla="*/ 5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3">
                  <a:moveTo>
                    <a:pt x="58" y="51"/>
                  </a:moveTo>
                  <a:cubicBezTo>
                    <a:pt x="55" y="57"/>
                    <a:pt x="51" y="62"/>
                    <a:pt x="45" y="66"/>
                  </a:cubicBezTo>
                  <a:cubicBezTo>
                    <a:pt x="39" y="70"/>
                    <a:pt x="35" y="72"/>
                    <a:pt x="29" y="72"/>
                  </a:cubicBezTo>
                  <a:cubicBezTo>
                    <a:pt x="23" y="72"/>
                    <a:pt x="18" y="72"/>
                    <a:pt x="13" y="69"/>
                  </a:cubicBezTo>
                  <a:cubicBezTo>
                    <a:pt x="8" y="66"/>
                    <a:pt x="5" y="63"/>
                    <a:pt x="3" y="58"/>
                  </a:cubicBezTo>
                  <a:cubicBezTo>
                    <a:pt x="1" y="53"/>
                    <a:pt x="0" y="47"/>
                    <a:pt x="0" y="40"/>
                  </a:cubicBezTo>
                  <a:cubicBezTo>
                    <a:pt x="1" y="33"/>
                    <a:pt x="3" y="28"/>
                    <a:pt x="6" y="22"/>
                  </a:cubicBezTo>
                  <a:cubicBezTo>
                    <a:pt x="9" y="16"/>
                    <a:pt x="14" y="11"/>
                    <a:pt x="19" y="7"/>
                  </a:cubicBezTo>
                  <a:cubicBezTo>
                    <a:pt x="24" y="3"/>
                    <a:pt x="30" y="1"/>
                    <a:pt x="36" y="0"/>
                  </a:cubicBezTo>
                  <a:cubicBezTo>
                    <a:pt x="42" y="0"/>
                    <a:pt x="46" y="1"/>
                    <a:pt x="51" y="3"/>
                  </a:cubicBezTo>
                  <a:cubicBezTo>
                    <a:pt x="56" y="6"/>
                    <a:pt x="59" y="10"/>
                    <a:pt x="62" y="15"/>
                  </a:cubicBezTo>
                  <a:cubicBezTo>
                    <a:pt x="65" y="20"/>
                    <a:pt x="65" y="26"/>
                    <a:pt x="64" y="33"/>
                  </a:cubicBezTo>
                  <a:cubicBezTo>
                    <a:pt x="63" y="39"/>
                    <a:pt x="62" y="45"/>
                    <a:pt x="58" y="51"/>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6" name="Freeform 69"/>
            <p:cNvSpPr>
              <a:spLocks noChangeArrowheads="1"/>
            </p:cNvSpPr>
            <p:nvPr/>
          </p:nvSpPr>
          <p:spPr bwMode="auto">
            <a:xfrm>
              <a:off x="5927725" y="2297113"/>
              <a:ext cx="11113" cy="12700"/>
            </a:xfrm>
            <a:custGeom>
              <a:avLst/>
              <a:gdLst>
                <a:gd name="T0" fmla="*/ 29 w 33"/>
                <a:gd name="T1" fmla="*/ 24 h 35"/>
                <a:gd name="T2" fmla="*/ 23 w 33"/>
                <a:gd name="T3" fmla="*/ 31 h 35"/>
                <a:gd name="T4" fmla="*/ 15 w 33"/>
                <a:gd name="T5" fmla="*/ 34 h 35"/>
                <a:gd name="T6" fmla="*/ 7 w 33"/>
                <a:gd name="T7" fmla="*/ 33 h 35"/>
                <a:gd name="T8" fmla="*/ 2 w 33"/>
                <a:gd name="T9" fmla="*/ 27 h 35"/>
                <a:gd name="T10" fmla="*/ 1 w 33"/>
                <a:gd name="T11" fmla="*/ 19 h 35"/>
                <a:gd name="T12" fmla="*/ 4 w 33"/>
                <a:gd name="T13" fmla="*/ 10 h 35"/>
                <a:gd name="T14" fmla="*/ 10 w 33"/>
                <a:gd name="T15" fmla="*/ 3 h 35"/>
                <a:gd name="T16" fmla="*/ 18 w 33"/>
                <a:gd name="T17" fmla="*/ 0 h 35"/>
                <a:gd name="T18" fmla="*/ 25 w 33"/>
                <a:gd name="T19" fmla="*/ 1 h 35"/>
                <a:gd name="T20" fmla="*/ 30 w 33"/>
                <a:gd name="T21" fmla="*/ 7 h 35"/>
                <a:gd name="T22" fmla="*/ 32 w 33"/>
                <a:gd name="T23" fmla="*/ 15 h 35"/>
                <a:gd name="T24" fmla="*/ 29 w 33"/>
                <a:gd name="T25"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5">
                  <a:moveTo>
                    <a:pt x="29" y="24"/>
                  </a:moveTo>
                  <a:cubicBezTo>
                    <a:pt x="27" y="27"/>
                    <a:pt x="25" y="29"/>
                    <a:pt x="23" y="31"/>
                  </a:cubicBezTo>
                  <a:cubicBezTo>
                    <a:pt x="21" y="33"/>
                    <a:pt x="18" y="34"/>
                    <a:pt x="15" y="34"/>
                  </a:cubicBezTo>
                  <a:cubicBezTo>
                    <a:pt x="12" y="34"/>
                    <a:pt x="10" y="34"/>
                    <a:pt x="7" y="33"/>
                  </a:cubicBezTo>
                  <a:cubicBezTo>
                    <a:pt x="4" y="32"/>
                    <a:pt x="4" y="30"/>
                    <a:pt x="2" y="27"/>
                  </a:cubicBezTo>
                  <a:cubicBezTo>
                    <a:pt x="0" y="24"/>
                    <a:pt x="1" y="22"/>
                    <a:pt x="1" y="19"/>
                  </a:cubicBezTo>
                  <a:cubicBezTo>
                    <a:pt x="2" y="16"/>
                    <a:pt x="3" y="13"/>
                    <a:pt x="4" y="10"/>
                  </a:cubicBezTo>
                  <a:cubicBezTo>
                    <a:pt x="5" y="7"/>
                    <a:pt x="8" y="5"/>
                    <a:pt x="10" y="3"/>
                  </a:cubicBezTo>
                  <a:cubicBezTo>
                    <a:pt x="12" y="1"/>
                    <a:pt x="15" y="0"/>
                    <a:pt x="18" y="0"/>
                  </a:cubicBezTo>
                  <a:cubicBezTo>
                    <a:pt x="21" y="0"/>
                    <a:pt x="23" y="0"/>
                    <a:pt x="25" y="1"/>
                  </a:cubicBezTo>
                  <a:cubicBezTo>
                    <a:pt x="28" y="3"/>
                    <a:pt x="29" y="5"/>
                    <a:pt x="30" y="7"/>
                  </a:cubicBezTo>
                  <a:cubicBezTo>
                    <a:pt x="31" y="9"/>
                    <a:pt x="32" y="12"/>
                    <a:pt x="32" y="15"/>
                  </a:cubicBezTo>
                  <a:cubicBezTo>
                    <a:pt x="31" y="19"/>
                    <a:pt x="30" y="21"/>
                    <a:pt x="29" y="24"/>
                  </a:cubicBezTo>
                </a:path>
              </a:pathLst>
            </a:custGeom>
            <a:solidFill>
              <a:srgbClr val="00C2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7" name="Freeform 70"/>
            <p:cNvSpPr>
              <a:spLocks noChangeArrowheads="1"/>
            </p:cNvSpPr>
            <p:nvPr/>
          </p:nvSpPr>
          <p:spPr bwMode="auto">
            <a:xfrm>
              <a:off x="5927725" y="2278063"/>
              <a:ext cx="11113" cy="12700"/>
            </a:xfrm>
            <a:custGeom>
              <a:avLst/>
              <a:gdLst>
                <a:gd name="T0" fmla="*/ 28 w 33"/>
                <a:gd name="T1" fmla="*/ 24 h 35"/>
                <a:gd name="T2" fmla="*/ 22 w 33"/>
                <a:gd name="T3" fmla="*/ 31 h 35"/>
                <a:gd name="T4" fmla="*/ 14 w 33"/>
                <a:gd name="T5" fmla="*/ 34 h 35"/>
                <a:gd name="T6" fmla="*/ 7 w 33"/>
                <a:gd name="T7" fmla="*/ 33 h 35"/>
                <a:gd name="T8" fmla="*/ 2 w 33"/>
                <a:gd name="T9" fmla="*/ 27 h 35"/>
                <a:gd name="T10" fmla="*/ 0 w 33"/>
                <a:gd name="T11" fmla="*/ 19 h 35"/>
                <a:gd name="T12" fmla="*/ 3 w 33"/>
                <a:gd name="T13" fmla="*/ 10 h 35"/>
                <a:gd name="T14" fmla="*/ 9 w 33"/>
                <a:gd name="T15" fmla="*/ 3 h 35"/>
                <a:gd name="T16" fmla="*/ 17 w 33"/>
                <a:gd name="T17" fmla="*/ 0 h 35"/>
                <a:gd name="T18" fmla="*/ 25 w 33"/>
                <a:gd name="T19" fmla="*/ 1 h 35"/>
                <a:gd name="T20" fmla="*/ 30 w 33"/>
                <a:gd name="T21" fmla="*/ 7 h 35"/>
                <a:gd name="T22" fmla="*/ 31 w 33"/>
                <a:gd name="T23" fmla="*/ 15 h 35"/>
                <a:gd name="T24" fmla="*/ 28 w 33"/>
                <a:gd name="T25"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5">
                  <a:moveTo>
                    <a:pt x="28" y="24"/>
                  </a:moveTo>
                  <a:cubicBezTo>
                    <a:pt x="26" y="27"/>
                    <a:pt x="24" y="29"/>
                    <a:pt x="22" y="31"/>
                  </a:cubicBezTo>
                  <a:cubicBezTo>
                    <a:pt x="20" y="33"/>
                    <a:pt x="17" y="34"/>
                    <a:pt x="14" y="34"/>
                  </a:cubicBezTo>
                  <a:cubicBezTo>
                    <a:pt x="11" y="34"/>
                    <a:pt x="9" y="34"/>
                    <a:pt x="7" y="33"/>
                  </a:cubicBezTo>
                  <a:cubicBezTo>
                    <a:pt x="5" y="32"/>
                    <a:pt x="3" y="30"/>
                    <a:pt x="2" y="27"/>
                  </a:cubicBezTo>
                  <a:cubicBezTo>
                    <a:pt x="1" y="24"/>
                    <a:pt x="0" y="22"/>
                    <a:pt x="0" y="19"/>
                  </a:cubicBezTo>
                  <a:cubicBezTo>
                    <a:pt x="1" y="16"/>
                    <a:pt x="2" y="13"/>
                    <a:pt x="3" y="10"/>
                  </a:cubicBezTo>
                  <a:cubicBezTo>
                    <a:pt x="4" y="7"/>
                    <a:pt x="7" y="5"/>
                    <a:pt x="9" y="3"/>
                  </a:cubicBezTo>
                  <a:cubicBezTo>
                    <a:pt x="11" y="1"/>
                    <a:pt x="14" y="0"/>
                    <a:pt x="17" y="0"/>
                  </a:cubicBezTo>
                  <a:cubicBezTo>
                    <a:pt x="20" y="0"/>
                    <a:pt x="22" y="0"/>
                    <a:pt x="25" y="1"/>
                  </a:cubicBezTo>
                  <a:cubicBezTo>
                    <a:pt x="27" y="3"/>
                    <a:pt x="28" y="5"/>
                    <a:pt x="30" y="7"/>
                  </a:cubicBezTo>
                  <a:cubicBezTo>
                    <a:pt x="32" y="9"/>
                    <a:pt x="31" y="12"/>
                    <a:pt x="31" y="15"/>
                  </a:cubicBezTo>
                  <a:cubicBezTo>
                    <a:pt x="30" y="19"/>
                    <a:pt x="29" y="21"/>
                    <a:pt x="28" y="24"/>
                  </a:cubicBezTo>
                </a:path>
              </a:pathLst>
            </a:custGeom>
            <a:solidFill>
              <a:srgbClr val="00C2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8" name="Freeform 71"/>
            <p:cNvSpPr>
              <a:spLocks noChangeArrowheads="1"/>
            </p:cNvSpPr>
            <p:nvPr/>
          </p:nvSpPr>
          <p:spPr bwMode="auto">
            <a:xfrm>
              <a:off x="5927725" y="2259013"/>
              <a:ext cx="11113" cy="12700"/>
            </a:xfrm>
            <a:custGeom>
              <a:avLst/>
              <a:gdLst>
                <a:gd name="T0" fmla="*/ 29 w 33"/>
                <a:gd name="T1" fmla="*/ 24 h 35"/>
                <a:gd name="T2" fmla="*/ 23 w 33"/>
                <a:gd name="T3" fmla="*/ 31 h 35"/>
                <a:gd name="T4" fmla="*/ 15 w 33"/>
                <a:gd name="T5" fmla="*/ 34 h 35"/>
                <a:gd name="T6" fmla="*/ 7 w 33"/>
                <a:gd name="T7" fmla="*/ 33 h 35"/>
                <a:gd name="T8" fmla="*/ 2 w 33"/>
                <a:gd name="T9" fmla="*/ 27 h 35"/>
                <a:gd name="T10" fmla="*/ 1 w 33"/>
                <a:gd name="T11" fmla="*/ 19 h 35"/>
                <a:gd name="T12" fmla="*/ 4 w 33"/>
                <a:gd name="T13" fmla="*/ 10 h 35"/>
                <a:gd name="T14" fmla="*/ 10 w 33"/>
                <a:gd name="T15" fmla="*/ 3 h 35"/>
                <a:gd name="T16" fmla="*/ 18 w 33"/>
                <a:gd name="T17" fmla="*/ 0 h 35"/>
                <a:gd name="T18" fmla="*/ 25 w 33"/>
                <a:gd name="T19" fmla="*/ 2 h 35"/>
                <a:gd name="T20" fmla="*/ 30 w 33"/>
                <a:gd name="T21" fmla="*/ 7 h 35"/>
                <a:gd name="T22" fmla="*/ 32 w 33"/>
                <a:gd name="T23" fmla="*/ 16 h 35"/>
                <a:gd name="T24" fmla="*/ 29 w 33"/>
                <a:gd name="T25"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5">
                  <a:moveTo>
                    <a:pt x="29" y="24"/>
                  </a:moveTo>
                  <a:cubicBezTo>
                    <a:pt x="27" y="27"/>
                    <a:pt x="25" y="29"/>
                    <a:pt x="23" y="31"/>
                  </a:cubicBezTo>
                  <a:cubicBezTo>
                    <a:pt x="21" y="33"/>
                    <a:pt x="18" y="34"/>
                    <a:pt x="15" y="34"/>
                  </a:cubicBezTo>
                  <a:cubicBezTo>
                    <a:pt x="12" y="34"/>
                    <a:pt x="10" y="34"/>
                    <a:pt x="7" y="33"/>
                  </a:cubicBezTo>
                  <a:cubicBezTo>
                    <a:pt x="4" y="32"/>
                    <a:pt x="4" y="30"/>
                    <a:pt x="2" y="27"/>
                  </a:cubicBezTo>
                  <a:cubicBezTo>
                    <a:pt x="0" y="24"/>
                    <a:pt x="1" y="22"/>
                    <a:pt x="1" y="19"/>
                  </a:cubicBezTo>
                  <a:cubicBezTo>
                    <a:pt x="2" y="16"/>
                    <a:pt x="3" y="13"/>
                    <a:pt x="4" y="10"/>
                  </a:cubicBezTo>
                  <a:cubicBezTo>
                    <a:pt x="5" y="7"/>
                    <a:pt x="8" y="5"/>
                    <a:pt x="10" y="3"/>
                  </a:cubicBezTo>
                  <a:cubicBezTo>
                    <a:pt x="12" y="1"/>
                    <a:pt x="15" y="1"/>
                    <a:pt x="18" y="0"/>
                  </a:cubicBezTo>
                  <a:cubicBezTo>
                    <a:pt x="21" y="0"/>
                    <a:pt x="23" y="0"/>
                    <a:pt x="25" y="2"/>
                  </a:cubicBezTo>
                  <a:cubicBezTo>
                    <a:pt x="28" y="3"/>
                    <a:pt x="29" y="5"/>
                    <a:pt x="30" y="7"/>
                  </a:cubicBezTo>
                  <a:cubicBezTo>
                    <a:pt x="31" y="9"/>
                    <a:pt x="32" y="12"/>
                    <a:pt x="32" y="16"/>
                  </a:cubicBezTo>
                  <a:cubicBezTo>
                    <a:pt x="31" y="19"/>
                    <a:pt x="30" y="22"/>
                    <a:pt x="29" y="24"/>
                  </a:cubicBezTo>
                </a:path>
              </a:pathLst>
            </a:custGeom>
            <a:solidFill>
              <a:srgbClr val="00C2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499" name="Group 498"/>
          <p:cNvGrpSpPr>
            <a:grpSpLocks noChangeAspect="1"/>
          </p:cNvGrpSpPr>
          <p:nvPr/>
        </p:nvGrpSpPr>
        <p:grpSpPr>
          <a:xfrm>
            <a:off x="7470228" y="3554468"/>
            <a:ext cx="780401" cy="816072"/>
            <a:chOff x="4287838" y="1331913"/>
            <a:chExt cx="1701800" cy="1779587"/>
          </a:xfrm>
        </p:grpSpPr>
        <p:sp>
          <p:nvSpPr>
            <p:cNvPr id="500" name="Freeform 18"/>
            <p:cNvSpPr>
              <a:spLocks noChangeArrowheads="1"/>
            </p:cNvSpPr>
            <p:nvPr/>
          </p:nvSpPr>
          <p:spPr bwMode="auto">
            <a:xfrm>
              <a:off x="5688013" y="1831975"/>
              <a:ext cx="301625" cy="973138"/>
            </a:xfrm>
            <a:custGeom>
              <a:avLst/>
              <a:gdLst>
                <a:gd name="T0" fmla="*/ 0 w 838"/>
                <a:gd name="T1" fmla="*/ 2703 h 2704"/>
                <a:gd name="T2" fmla="*/ 0 w 838"/>
                <a:gd name="T3" fmla="*/ 286 h 2704"/>
                <a:gd name="T4" fmla="*/ 837 w 838"/>
                <a:gd name="T5" fmla="*/ 0 h 2704"/>
                <a:gd name="T6" fmla="*/ 837 w 838"/>
                <a:gd name="T7" fmla="*/ 2417 h 2704"/>
                <a:gd name="T8" fmla="*/ 0 w 838"/>
                <a:gd name="T9" fmla="*/ 2703 h 2704"/>
              </a:gdLst>
              <a:ahLst/>
              <a:cxnLst>
                <a:cxn ang="0">
                  <a:pos x="T0" y="T1"/>
                </a:cxn>
                <a:cxn ang="0">
                  <a:pos x="T2" y="T3"/>
                </a:cxn>
                <a:cxn ang="0">
                  <a:pos x="T4" y="T5"/>
                </a:cxn>
                <a:cxn ang="0">
                  <a:pos x="T6" y="T7"/>
                </a:cxn>
                <a:cxn ang="0">
                  <a:pos x="T8" y="T9"/>
                </a:cxn>
              </a:cxnLst>
              <a:rect l="0" t="0" r="r" b="b"/>
              <a:pathLst>
                <a:path w="838" h="2704">
                  <a:moveTo>
                    <a:pt x="0" y="2703"/>
                  </a:moveTo>
                  <a:lnTo>
                    <a:pt x="0" y="286"/>
                  </a:lnTo>
                  <a:lnTo>
                    <a:pt x="837" y="0"/>
                  </a:lnTo>
                  <a:lnTo>
                    <a:pt x="837" y="2417"/>
                  </a:lnTo>
                  <a:lnTo>
                    <a:pt x="0" y="270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 name="Freeform 19"/>
            <p:cNvSpPr>
              <a:spLocks noChangeArrowheads="1"/>
            </p:cNvSpPr>
            <p:nvPr/>
          </p:nvSpPr>
          <p:spPr bwMode="auto">
            <a:xfrm>
              <a:off x="4962525" y="1439863"/>
              <a:ext cx="661988" cy="1360487"/>
            </a:xfrm>
            <a:custGeom>
              <a:avLst/>
              <a:gdLst>
                <a:gd name="T0" fmla="*/ 1839 w 1840"/>
                <a:gd name="T1" fmla="*/ 3777 h 3778"/>
                <a:gd name="T2" fmla="*/ 0 w 1840"/>
                <a:gd name="T3" fmla="*/ 2418 h 3778"/>
                <a:gd name="T4" fmla="*/ 0 w 1840"/>
                <a:gd name="T5" fmla="*/ 0 h 3778"/>
                <a:gd name="T6" fmla="*/ 1839 w 1840"/>
                <a:gd name="T7" fmla="*/ 1360 h 3778"/>
                <a:gd name="T8" fmla="*/ 1839 w 1840"/>
                <a:gd name="T9" fmla="*/ 3777 h 3778"/>
              </a:gdLst>
              <a:ahLst/>
              <a:cxnLst>
                <a:cxn ang="0">
                  <a:pos x="T0" y="T1"/>
                </a:cxn>
                <a:cxn ang="0">
                  <a:pos x="T2" y="T3"/>
                </a:cxn>
                <a:cxn ang="0">
                  <a:pos x="T4" y="T5"/>
                </a:cxn>
                <a:cxn ang="0">
                  <a:pos x="T6" y="T7"/>
                </a:cxn>
                <a:cxn ang="0">
                  <a:pos x="T8" y="T9"/>
                </a:cxn>
              </a:cxnLst>
              <a:rect l="0" t="0" r="r" b="b"/>
              <a:pathLst>
                <a:path w="1840" h="3778">
                  <a:moveTo>
                    <a:pt x="1839" y="3777"/>
                  </a:moveTo>
                  <a:lnTo>
                    <a:pt x="0" y="2418"/>
                  </a:lnTo>
                  <a:lnTo>
                    <a:pt x="0" y="0"/>
                  </a:lnTo>
                  <a:lnTo>
                    <a:pt x="1839" y="1360"/>
                  </a:lnTo>
                  <a:lnTo>
                    <a:pt x="1839" y="3777"/>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 name="Freeform 20"/>
            <p:cNvSpPr>
              <a:spLocks noChangeArrowheads="1"/>
            </p:cNvSpPr>
            <p:nvPr/>
          </p:nvSpPr>
          <p:spPr bwMode="auto">
            <a:xfrm>
              <a:off x="4962525" y="1331913"/>
              <a:ext cx="1025525" cy="603250"/>
            </a:xfrm>
            <a:custGeom>
              <a:avLst/>
              <a:gdLst>
                <a:gd name="T0" fmla="*/ 2849 w 2850"/>
                <a:gd name="T1" fmla="*/ 1311 h 1676"/>
                <a:gd name="T2" fmla="*/ 2837 w 2850"/>
                <a:gd name="T3" fmla="*/ 1344 h 1676"/>
                <a:gd name="T4" fmla="*/ 2849 w 2850"/>
                <a:gd name="T5" fmla="*/ 1389 h 1676"/>
                <a:gd name="T6" fmla="*/ 2012 w 2850"/>
                <a:gd name="T7" fmla="*/ 1675 h 1676"/>
                <a:gd name="T8" fmla="*/ 1933 w 2850"/>
                <a:gd name="T9" fmla="*/ 1653 h 1676"/>
                <a:gd name="T10" fmla="*/ 1839 w 2850"/>
                <a:gd name="T11" fmla="*/ 1659 h 1676"/>
                <a:gd name="T12" fmla="*/ 0 w 2850"/>
                <a:gd name="T13" fmla="*/ 299 h 1676"/>
                <a:gd name="T14" fmla="*/ 1001 w 2850"/>
                <a:gd name="T15" fmla="*/ 0 h 1676"/>
                <a:gd name="T16" fmla="*/ 2849 w 2850"/>
                <a:gd name="T17" fmla="*/ 1311 h 1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0" h="1676">
                  <a:moveTo>
                    <a:pt x="2849" y="1311"/>
                  </a:moveTo>
                  <a:lnTo>
                    <a:pt x="2837" y="1344"/>
                  </a:lnTo>
                  <a:lnTo>
                    <a:pt x="2849" y="1389"/>
                  </a:lnTo>
                  <a:lnTo>
                    <a:pt x="2012" y="1675"/>
                  </a:lnTo>
                  <a:lnTo>
                    <a:pt x="1933" y="1653"/>
                  </a:lnTo>
                  <a:lnTo>
                    <a:pt x="1839" y="1659"/>
                  </a:lnTo>
                  <a:lnTo>
                    <a:pt x="0" y="299"/>
                  </a:lnTo>
                  <a:lnTo>
                    <a:pt x="1001" y="0"/>
                  </a:lnTo>
                  <a:lnTo>
                    <a:pt x="2849" y="131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3" name="Freeform 21"/>
            <p:cNvSpPr>
              <a:spLocks noChangeArrowheads="1"/>
            </p:cNvSpPr>
            <p:nvPr/>
          </p:nvSpPr>
          <p:spPr bwMode="auto">
            <a:xfrm>
              <a:off x="5624513" y="1927225"/>
              <a:ext cx="34925" cy="873125"/>
            </a:xfrm>
            <a:custGeom>
              <a:avLst/>
              <a:gdLst>
                <a:gd name="T0" fmla="*/ 0 w 95"/>
                <a:gd name="T1" fmla="*/ 2423 h 2424"/>
                <a:gd name="T2" fmla="*/ 0 w 95"/>
                <a:gd name="T3" fmla="*/ 6 h 2424"/>
                <a:gd name="T4" fmla="*/ 94 w 95"/>
                <a:gd name="T5" fmla="*/ 0 h 2424"/>
                <a:gd name="T6" fmla="*/ 94 w 95"/>
                <a:gd name="T7" fmla="*/ 2417 h 2424"/>
                <a:gd name="T8" fmla="*/ 0 w 95"/>
                <a:gd name="T9" fmla="*/ 2423 h 2424"/>
              </a:gdLst>
              <a:ahLst/>
              <a:cxnLst>
                <a:cxn ang="0">
                  <a:pos x="T0" y="T1"/>
                </a:cxn>
                <a:cxn ang="0">
                  <a:pos x="T2" y="T3"/>
                </a:cxn>
                <a:cxn ang="0">
                  <a:pos x="T4" y="T5"/>
                </a:cxn>
                <a:cxn ang="0">
                  <a:pos x="T6" y="T7"/>
                </a:cxn>
                <a:cxn ang="0">
                  <a:pos x="T8" y="T9"/>
                </a:cxn>
              </a:cxnLst>
              <a:rect l="0" t="0" r="r" b="b"/>
              <a:pathLst>
                <a:path w="95" h="2424">
                  <a:moveTo>
                    <a:pt x="0" y="2423"/>
                  </a:moveTo>
                  <a:lnTo>
                    <a:pt x="0" y="6"/>
                  </a:lnTo>
                  <a:lnTo>
                    <a:pt x="94" y="0"/>
                  </a:lnTo>
                  <a:lnTo>
                    <a:pt x="94" y="2417"/>
                  </a:lnTo>
                  <a:lnTo>
                    <a:pt x="0" y="242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4" name="Freeform 22"/>
            <p:cNvSpPr>
              <a:spLocks noChangeArrowheads="1"/>
            </p:cNvSpPr>
            <p:nvPr/>
          </p:nvSpPr>
          <p:spPr bwMode="auto">
            <a:xfrm>
              <a:off x="5659438" y="1927225"/>
              <a:ext cx="28575" cy="877888"/>
            </a:xfrm>
            <a:custGeom>
              <a:avLst/>
              <a:gdLst>
                <a:gd name="T0" fmla="*/ 79 w 80"/>
                <a:gd name="T1" fmla="*/ 2439 h 2440"/>
                <a:gd name="T2" fmla="*/ 79 w 80"/>
                <a:gd name="T3" fmla="*/ 22 h 2440"/>
                <a:gd name="T4" fmla="*/ 0 w 80"/>
                <a:gd name="T5" fmla="*/ 0 h 2440"/>
                <a:gd name="T6" fmla="*/ 0 w 80"/>
                <a:gd name="T7" fmla="*/ 2417 h 2440"/>
                <a:gd name="T8" fmla="*/ 79 w 80"/>
                <a:gd name="T9" fmla="*/ 2439 h 2440"/>
              </a:gdLst>
              <a:ahLst/>
              <a:cxnLst>
                <a:cxn ang="0">
                  <a:pos x="T0" y="T1"/>
                </a:cxn>
                <a:cxn ang="0">
                  <a:pos x="T2" y="T3"/>
                </a:cxn>
                <a:cxn ang="0">
                  <a:pos x="T4" y="T5"/>
                </a:cxn>
                <a:cxn ang="0">
                  <a:pos x="T6" y="T7"/>
                </a:cxn>
                <a:cxn ang="0">
                  <a:pos x="T8" y="T9"/>
                </a:cxn>
              </a:cxnLst>
              <a:rect l="0" t="0" r="r" b="b"/>
              <a:pathLst>
                <a:path w="80" h="2440">
                  <a:moveTo>
                    <a:pt x="79" y="2439"/>
                  </a:moveTo>
                  <a:lnTo>
                    <a:pt x="79" y="22"/>
                  </a:lnTo>
                  <a:lnTo>
                    <a:pt x="0" y="0"/>
                  </a:lnTo>
                  <a:lnTo>
                    <a:pt x="0" y="2417"/>
                  </a:lnTo>
                  <a:lnTo>
                    <a:pt x="79" y="243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5" name="Freeform 23"/>
            <p:cNvSpPr>
              <a:spLocks noChangeArrowheads="1"/>
            </p:cNvSpPr>
            <p:nvPr/>
          </p:nvSpPr>
          <p:spPr bwMode="auto">
            <a:xfrm>
              <a:off x="5984875" y="1803400"/>
              <a:ext cx="4763" cy="28575"/>
            </a:xfrm>
            <a:custGeom>
              <a:avLst/>
              <a:gdLst>
                <a:gd name="T0" fmla="*/ 0 w 13"/>
                <a:gd name="T1" fmla="*/ 32 h 78"/>
                <a:gd name="T2" fmla="*/ 12 w 13"/>
                <a:gd name="T3" fmla="*/ 0 h 78"/>
                <a:gd name="T4" fmla="*/ 12 w 13"/>
                <a:gd name="T5" fmla="*/ 77 h 78"/>
                <a:gd name="T6" fmla="*/ 0 w 13"/>
                <a:gd name="T7" fmla="*/ 32 h 78"/>
              </a:gdLst>
              <a:ahLst/>
              <a:cxnLst>
                <a:cxn ang="0">
                  <a:pos x="T0" y="T1"/>
                </a:cxn>
                <a:cxn ang="0">
                  <a:pos x="T2" y="T3"/>
                </a:cxn>
                <a:cxn ang="0">
                  <a:pos x="T4" y="T5"/>
                </a:cxn>
                <a:cxn ang="0">
                  <a:pos x="T6" y="T7"/>
                </a:cxn>
              </a:cxnLst>
              <a:rect l="0" t="0" r="r" b="b"/>
              <a:pathLst>
                <a:path w="13" h="78">
                  <a:moveTo>
                    <a:pt x="0" y="32"/>
                  </a:moveTo>
                  <a:lnTo>
                    <a:pt x="12" y="0"/>
                  </a:lnTo>
                  <a:lnTo>
                    <a:pt x="12" y="77"/>
                  </a:lnTo>
                  <a:lnTo>
                    <a:pt x="0" y="32"/>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6" name="Freeform 24"/>
            <p:cNvSpPr>
              <a:spLocks noChangeArrowheads="1"/>
            </p:cNvSpPr>
            <p:nvPr/>
          </p:nvSpPr>
          <p:spPr bwMode="auto">
            <a:xfrm>
              <a:off x="5699125" y="2338388"/>
              <a:ext cx="279400" cy="419100"/>
            </a:xfrm>
            <a:custGeom>
              <a:avLst/>
              <a:gdLst>
                <a:gd name="T0" fmla="*/ 0 w 774"/>
                <a:gd name="T1" fmla="*/ 1161 h 1162"/>
                <a:gd name="T2" fmla="*/ 0 w 774"/>
                <a:gd name="T3" fmla="*/ 263 h 1162"/>
                <a:gd name="T4" fmla="*/ 773 w 774"/>
                <a:gd name="T5" fmla="*/ 0 h 1162"/>
                <a:gd name="T6" fmla="*/ 773 w 774"/>
                <a:gd name="T7" fmla="*/ 897 h 1162"/>
                <a:gd name="T8" fmla="*/ 0 w 774"/>
                <a:gd name="T9" fmla="*/ 1161 h 1162"/>
              </a:gdLst>
              <a:ahLst/>
              <a:cxnLst>
                <a:cxn ang="0">
                  <a:pos x="T0" y="T1"/>
                </a:cxn>
                <a:cxn ang="0">
                  <a:pos x="T2" y="T3"/>
                </a:cxn>
                <a:cxn ang="0">
                  <a:pos x="T4" y="T5"/>
                </a:cxn>
                <a:cxn ang="0">
                  <a:pos x="T6" y="T7"/>
                </a:cxn>
                <a:cxn ang="0">
                  <a:pos x="T8" y="T9"/>
                </a:cxn>
              </a:cxnLst>
              <a:rect l="0" t="0" r="r" b="b"/>
              <a:pathLst>
                <a:path w="774" h="1162">
                  <a:moveTo>
                    <a:pt x="0" y="1161"/>
                  </a:moveTo>
                  <a:lnTo>
                    <a:pt x="0" y="263"/>
                  </a:lnTo>
                  <a:lnTo>
                    <a:pt x="773" y="0"/>
                  </a:lnTo>
                  <a:lnTo>
                    <a:pt x="773" y="897"/>
                  </a:lnTo>
                  <a:lnTo>
                    <a:pt x="0" y="116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7" name="Freeform 25"/>
            <p:cNvSpPr>
              <a:spLocks noChangeArrowheads="1"/>
            </p:cNvSpPr>
            <p:nvPr/>
          </p:nvSpPr>
          <p:spPr bwMode="auto">
            <a:xfrm>
              <a:off x="5699125" y="2347913"/>
              <a:ext cx="268288" cy="395287"/>
            </a:xfrm>
            <a:custGeom>
              <a:avLst/>
              <a:gdLst>
                <a:gd name="T0" fmla="*/ 175 w 746"/>
                <a:gd name="T1" fmla="*/ 990 h 1096"/>
                <a:gd name="T2" fmla="*/ 338 w 746"/>
                <a:gd name="T3" fmla="*/ 984 h 1096"/>
                <a:gd name="T4" fmla="*/ 509 w 746"/>
                <a:gd name="T5" fmla="*/ 926 h 1096"/>
                <a:gd name="T6" fmla="*/ 684 w 746"/>
                <a:gd name="T7" fmla="*/ 820 h 1096"/>
                <a:gd name="T8" fmla="*/ 685 w 746"/>
                <a:gd name="T9" fmla="*/ 737 h 1096"/>
                <a:gd name="T10" fmla="*/ 686 w 746"/>
                <a:gd name="T11" fmla="*/ 591 h 1096"/>
                <a:gd name="T12" fmla="*/ 721 w 746"/>
                <a:gd name="T13" fmla="*/ 409 h 1096"/>
                <a:gd name="T14" fmla="*/ 745 w 746"/>
                <a:gd name="T15" fmla="*/ 193 h 1096"/>
                <a:gd name="T16" fmla="*/ 745 w 746"/>
                <a:gd name="T17" fmla="*/ 36 h 1096"/>
                <a:gd name="T18" fmla="*/ 587 w 746"/>
                <a:gd name="T19" fmla="*/ 34 h 1096"/>
                <a:gd name="T20" fmla="*/ 424 w 746"/>
                <a:gd name="T21" fmla="*/ 128 h 1096"/>
                <a:gd name="T22" fmla="*/ 261 w 746"/>
                <a:gd name="T23" fmla="*/ 162 h 1096"/>
                <a:gd name="T24" fmla="*/ 91 w 746"/>
                <a:gd name="T25" fmla="*/ 203 h 1096"/>
                <a:gd name="T26" fmla="*/ 0 w 746"/>
                <a:gd name="T27" fmla="*/ 395 h 1096"/>
                <a:gd name="T28" fmla="*/ 0 w 746"/>
                <a:gd name="T29" fmla="*/ 552 h 1096"/>
                <a:gd name="T30" fmla="*/ 13 w 746"/>
                <a:gd name="T31" fmla="*/ 730 h 1096"/>
                <a:gd name="T32" fmla="*/ 13 w 746"/>
                <a:gd name="T33" fmla="*/ 877 h 1096"/>
                <a:gd name="T34" fmla="*/ 0 w 746"/>
                <a:gd name="T35" fmla="*/ 1066 h 1096"/>
                <a:gd name="T36" fmla="*/ 161 w 746"/>
                <a:gd name="T37" fmla="*/ 921 h 1096"/>
                <a:gd name="T38" fmla="*/ 190 w 746"/>
                <a:gd name="T39" fmla="*/ 719 h 1096"/>
                <a:gd name="T40" fmla="*/ 239 w 746"/>
                <a:gd name="T41" fmla="*/ 605 h 1096"/>
                <a:gd name="T42" fmla="*/ 360 w 746"/>
                <a:gd name="T43" fmla="*/ 659 h 1096"/>
                <a:gd name="T44" fmla="*/ 410 w 746"/>
                <a:gd name="T45" fmla="*/ 591 h 1096"/>
                <a:gd name="T46" fmla="*/ 388 w 746"/>
                <a:gd name="T47" fmla="*/ 649 h 1096"/>
                <a:gd name="T48" fmla="*/ 523 w 746"/>
                <a:gd name="T49" fmla="*/ 578 h 1096"/>
                <a:gd name="T50" fmla="*/ 573 w 746"/>
                <a:gd name="T51" fmla="*/ 466 h 1096"/>
                <a:gd name="T52" fmla="*/ 658 w 746"/>
                <a:gd name="T53" fmla="*/ 600 h 1096"/>
                <a:gd name="T54" fmla="*/ 658 w 746"/>
                <a:gd name="T55" fmla="*/ 408 h 1096"/>
                <a:gd name="T56" fmla="*/ 608 w 746"/>
                <a:gd name="T57" fmla="*/ 329 h 1096"/>
                <a:gd name="T58" fmla="*/ 509 w 746"/>
                <a:gd name="T59" fmla="*/ 364 h 1096"/>
                <a:gd name="T60" fmla="*/ 424 w 746"/>
                <a:gd name="T61" fmla="*/ 514 h 1096"/>
                <a:gd name="T62" fmla="*/ 410 w 746"/>
                <a:gd name="T63" fmla="*/ 353 h 1096"/>
                <a:gd name="T64" fmla="*/ 360 w 746"/>
                <a:gd name="T65" fmla="*/ 467 h 1096"/>
                <a:gd name="T66" fmla="*/ 261 w 746"/>
                <a:gd name="T67" fmla="*/ 502 h 1096"/>
                <a:gd name="T68" fmla="*/ 176 w 746"/>
                <a:gd name="T69" fmla="*/ 504 h 1096"/>
                <a:gd name="T70" fmla="*/ 126 w 746"/>
                <a:gd name="T71" fmla="*/ 617 h 1096"/>
                <a:gd name="T72" fmla="*/ 90 w 746"/>
                <a:gd name="T73" fmla="*/ 800 h 1096"/>
                <a:gd name="T74" fmla="*/ 175 w 746"/>
                <a:gd name="T75" fmla="*/ 889 h 1096"/>
                <a:gd name="T76" fmla="*/ 260 w 746"/>
                <a:gd name="T77" fmla="*/ 933 h 1096"/>
                <a:gd name="T78" fmla="*/ 360 w 746"/>
                <a:gd name="T79" fmla="*/ 898 h 1096"/>
                <a:gd name="T80" fmla="*/ 374 w 746"/>
                <a:gd name="T81" fmla="*/ 727 h 1096"/>
                <a:gd name="T82" fmla="*/ 424 w 746"/>
                <a:gd name="T83" fmla="*/ 806 h 1096"/>
                <a:gd name="T84" fmla="*/ 438 w 746"/>
                <a:gd name="T85" fmla="*/ 774 h 1096"/>
                <a:gd name="T86" fmla="*/ 537 w 746"/>
                <a:gd name="T87" fmla="*/ 739 h 1096"/>
                <a:gd name="T88" fmla="*/ 586 w 746"/>
                <a:gd name="T89" fmla="*/ 818 h 1096"/>
                <a:gd name="T90" fmla="*/ 636 w 746"/>
                <a:gd name="T91" fmla="*/ 705 h 1096"/>
                <a:gd name="T92" fmla="*/ 636 w 746"/>
                <a:gd name="T93" fmla="*/ 466 h 1096"/>
                <a:gd name="T94" fmla="*/ 672 w 746"/>
                <a:gd name="T95" fmla="*/ 238 h 1096"/>
                <a:gd name="T96" fmla="*/ 637 w 746"/>
                <a:gd name="T97" fmla="*/ 127 h 1096"/>
                <a:gd name="T98" fmla="*/ 658 w 746"/>
                <a:gd name="T99" fmla="*/ 169 h 1096"/>
                <a:gd name="T100" fmla="*/ 559 w 746"/>
                <a:gd name="T101" fmla="*/ 250 h 1096"/>
                <a:gd name="T102" fmla="*/ 509 w 746"/>
                <a:gd name="T103" fmla="*/ 125 h 1096"/>
                <a:gd name="T104" fmla="*/ 389 w 746"/>
                <a:gd name="T105" fmla="*/ 264 h 1096"/>
                <a:gd name="T106" fmla="*/ 339 w 746"/>
                <a:gd name="T107" fmla="*/ 185 h 1096"/>
                <a:gd name="T108" fmla="*/ 275 w 746"/>
                <a:gd name="T109" fmla="*/ 184 h 1096"/>
                <a:gd name="T110" fmla="*/ 225 w 746"/>
                <a:gd name="T111" fmla="*/ 390 h 1096"/>
                <a:gd name="T112" fmla="*/ 212 w 746"/>
                <a:gd name="T113" fmla="*/ 276 h 1096"/>
                <a:gd name="T114" fmla="*/ 91 w 746"/>
                <a:gd name="T115" fmla="*/ 368 h 1096"/>
                <a:gd name="T116" fmla="*/ 41 w 746"/>
                <a:gd name="T117" fmla="*/ 335 h 1096"/>
                <a:gd name="T118" fmla="*/ 41 w 746"/>
                <a:gd name="T119" fmla="*/ 674 h 1096"/>
                <a:gd name="T120" fmla="*/ 112 w 746"/>
                <a:gd name="T121" fmla="*/ 842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6" h="1096">
                  <a:moveTo>
                    <a:pt x="13" y="1095"/>
                  </a:moveTo>
                  <a:lnTo>
                    <a:pt x="41" y="1086"/>
                  </a:lnTo>
                  <a:lnTo>
                    <a:pt x="41" y="1060"/>
                  </a:lnTo>
                  <a:cubicBezTo>
                    <a:pt x="52" y="1048"/>
                    <a:pt x="64" y="1037"/>
                    <a:pt x="76" y="1025"/>
                  </a:cubicBezTo>
                  <a:cubicBezTo>
                    <a:pt x="88" y="1028"/>
                    <a:pt x="100" y="1032"/>
                    <a:pt x="112" y="1035"/>
                  </a:cubicBezTo>
                  <a:lnTo>
                    <a:pt x="112" y="1061"/>
                  </a:lnTo>
                  <a:lnTo>
                    <a:pt x="140" y="1052"/>
                  </a:lnTo>
                  <a:lnTo>
                    <a:pt x="140" y="1025"/>
                  </a:lnTo>
                  <a:lnTo>
                    <a:pt x="175" y="990"/>
                  </a:lnTo>
                  <a:cubicBezTo>
                    <a:pt x="187" y="993"/>
                    <a:pt x="199" y="997"/>
                    <a:pt x="211" y="1001"/>
                  </a:cubicBezTo>
                  <a:lnTo>
                    <a:pt x="211" y="1028"/>
                  </a:lnTo>
                  <a:lnTo>
                    <a:pt x="239" y="1018"/>
                  </a:lnTo>
                  <a:lnTo>
                    <a:pt x="239" y="991"/>
                  </a:lnTo>
                  <a:cubicBezTo>
                    <a:pt x="251" y="979"/>
                    <a:pt x="263" y="967"/>
                    <a:pt x="274" y="955"/>
                  </a:cubicBezTo>
                  <a:lnTo>
                    <a:pt x="287" y="959"/>
                  </a:lnTo>
                  <a:lnTo>
                    <a:pt x="310" y="966"/>
                  </a:lnTo>
                  <a:lnTo>
                    <a:pt x="310" y="994"/>
                  </a:lnTo>
                  <a:lnTo>
                    <a:pt x="338" y="984"/>
                  </a:lnTo>
                  <a:lnTo>
                    <a:pt x="338" y="956"/>
                  </a:lnTo>
                  <a:lnTo>
                    <a:pt x="374" y="920"/>
                  </a:lnTo>
                  <a:cubicBezTo>
                    <a:pt x="386" y="924"/>
                    <a:pt x="398" y="927"/>
                    <a:pt x="409" y="931"/>
                  </a:cubicBezTo>
                  <a:lnTo>
                    <a:pt x="409" y="960"/>
                  </a:lnTo>
                  <a:lnTo>
                    <a:pt x="438" y="950"/>
                  </a:lnTo>
                  <a:lnTo>
                    <a:pt x="438" y="921"/>
                  </a:lnTo>
                  <a:cubicBezTo>
                    <a:pt x="449" y="909"/>
                    <a:pt x="461" y="897"/>
                    <a:pt x="473" y="885"/>
                  </a:cubicBezTo>
                  <a:cubicBezTo>
                    <a:pt x="485" y="889"/>
                    <a:pt x="497" y="892"/>
                    <a:pt x="509" y="896"/>
                  </a:cubicBezTo>
                  <a:lnTo>
                    <a:pt x="509" y="926"/>
                  </a:lnTo>
                  <a:lnTo>
                    <a:pt x="537" y="917"/>
                  </a:lnTo>
                  <a:lnTo>
                    <a:pt x="537" y="886"/>
                  </a:lnTo>
                  <a:lnTo>
                    <a:pt x="572" y="851"/>
                  </a:lnTo>
                  <a:cubicBezTo>
                    <a:pt x="584" y="854"/>
                    <a:pt x="596" y="858"/>
                    <a:pt x="608" y="861"/>
                  </a:cubicBezTo>
                  <a:lnTo>
                    <a:pt x="608" y="892"/>
                  </a:lnTo>
                  <a:lnTo>
                    <a:pt x="636" y="883"/>
                  </a:lnTo>
                  <a:lnTo>
                    <a:pt x="636" y="851"/>
                  </a:lnTo>
                  <a:cubicBezTo>
                    <a:pt x="648" y="839"/>
                    <a:pt x="659" y="828"/>
                    <a:pt x="671" y="816"/>
                  </a:cubicBezTo>
                  <a:lnTo>
                    <a:pt x="684" y="820"/>
                  </a:lnTo>
                  <a:lnTo>
                    <a:pt x="707" y="826"/>
                  </a:lnTo>
                  <a:lnTo>
                    <a:pt x="707" y="859"/>
                  </a:lnTo>
                  <a:lnTo>
                    <a:pt x="735" y="849"/>
                  </a:lnTo>
                  <a:lnTo>
                    <a:pt x="735" y="817"/>
                  </a:lnTo>
                  <a:lnTo>
                    <a:pt x="745" y="806"/>
                  </a:lnTo>
                  <a:lnTo>
                    <a:pt x="745" y="770"/>
                  </a:lnTo>
                  <a:lnTo>
                    <a:pt x="721" y="794"/>
                  </a:lnTo>
                  <a:lnTo>
                    <a:pt x="685" y="784"/>
                  </a:lnTo>
                  <a:lnTo>
                    <a:pt x="685" y="737"/>
                  </a:lnTo>
                  <a:cubicBezTo>
                    <a:pt x="697" y="726"/>
                    <a:pt x="709" y="714"/>
                    <a:pt x="721" y="702"/>
                  </a:cubicBezTo>
                  <a:lnTo>
                    <a:pt x="745" y="709"/>
                  </a:lnTo>
                  <a:lnTo>
                    <a:pt x="745" y="673"/>
                  </a:lnTo>
                  <a:lnTo>
                    <a:pt x="735" y="670"/>
                  </a:lnTo>
                  <a:lnTo>
                    <a:pt x="735" y="624"/>
                  </a:lnTo>
                  <a:lnTo>
                    <a:pt x="745" y="614"/>
                  </a:lnTo>
                  <a:lnTo>
                    <a:pt x="745" y="577"/>
                  </a:lnTo>
                  <a:lnTo>
                    <a:pt x="721" y="601"/>
                  </a:lnTo>
                  <a:lnTo>
                    <a:pt x="686" y="591"/>
                  </a:lnTo>
                  <a:lnTo>
                    <a:pt x="686" y="545"/>
                  </a:lnTo>
                  <a:cubicBezTo>
                    <a:pt x="698" y="534"/>
                    <a:pt x="709" y="522"/>
                    <a:pt x="721" y="510"/>
                  </a:cubicBezTo>
                  <a:lnTo>
                    <a:pt x="745" y="517"/>
                  </a:lnTo>
                  <a:lnTo>
                    <a:pt x="745" y="481"/>
                  </a:lnTo>
                  <a:lnTo>
                    <a:pt x="735" y="478"/>
                  </a:lnTo>
                  <a:lnTo>
                    <a:pt x="735" y="432"/>
                  </a:lnTo>
                  <a:lnTo>
                    <a:pt x="745" y="422"/>
                  </a:lnTo>
                  <a:lnTo>
                    <a:pt x="745" y="385"/>
                  </a:lnTo>
                  <a:lnTo>
                    <a:pt x="721" y="409"/>
                  </a:lnTo>
                  <a:lnTo>
                    <a:pt x="686" y="398"/>
                  </a:lnTo>
                  <a:lnTo>
                    <a:pt x="686" y="352"/>
                  </a:lnTo>
                  <a:cubicBezTo>
                    <a:pt x="698" y="341"/>
                    <a:pt x="710" y="329"/>
                    <a:pt x="721" y="317"/>
                  </a:cubicBezTo>
                  <a:lnTo>
                    <a:pt x="745" y="324"/>
                  </a:lnTo>
                  <a:lnTo>
                    <a:pt x="745" y="288"/>
                  </a:lnTo>
                  <a:lnTo>
                    <a:pt x="736" y="285"/>
                  </a:lnTo>
                  <a:lnTo>
                    <a:pt x="736" y="239"/>
                  </a:lnTo>
                  <a:lnTo>
                    <a:pt x="745" y="229"/>
                  </a:lnTo>
                  <a:lnTo>
                    <a:pt x="745" y="193"/>
                  </a:lnTo>
                  <a:lnTo>
                    <a:pt x="722" y="216"/>
                  </a:lnTo>
                  <a:lnTo>
                    <a:pt x="686" y="206"/>
                  </a:lnTo>
                  <a:lnTo>
                    <a:pt x="686" y="159"/>
                  </a:lnTo>
                  <a:cubicBezTo>
                    <a:pt x="698" y="148"/>
                    <a:pt x="710" y="136"/>
                    <a:pt x="722" y="124"/>
                  </a:cubicBezTo>
                  <a:lnTo>
                    <a:pt x="745" y="131"/>
                  </a:lnTo>
                  <a:lnTo>
                    <a:pt x="745" y="94"/>
                  </a:lnTo>
                  <a:lnTo>
                    <a:pt x="736" y="92"/>
                  </a:lnTo>
                  <a:lnTo>
                    <a:pt x="736" y="46"/>
                  </a:lnTo>
                  <a:lnTo>
                    <a:pt x="745" y="36"/>
                  </a:lnTo>
                  <a:lnTo>
                    <a:pt x="745" y="0"/>
                  </a:lnTo>
                  <a:lnTo>
                    <a:pt x="722" y="23"/>
                  </a:lnTo>
                  <a:lnTo>
                    <a:pt x="686" y="13"/>
                  </a:lnTo>
                  <a:lnTo>
                    <a:pt x="686" y="0"/>
                  </a:lnTo>
                  <a:lnTo>
                    <a:pt x="658" y="10"/>
                  </a:lnTo>
                  <a:lnTo>
                    <a:pt x="658" y="22"/>
                  </a:lnTo>
                  <a:lnTo>
                    <a:pt x="623" y="58"/>
                  </a:lnTo>
                  <a:cubicBezTo>
                    <a:pt x="611" y="54"/>
                    <a:pt x="599" y="51"/>
                    <a:pt x="587" y="47"/>
                  </a:cubicBezTo>
                  <a:lnTo>
                    <a:pt x="587" y="34"/>
                  </a:lnTo>
                  <a:lnTo>
                    <a:pt x="559" y="44"/>
                  </a:lnTo>
                  <a:lnTo>
                    <a:pt x="559" y="57"/>
                  </a:lnTo>
                  <a:lnTo>
                    <a:pt x="532" y="84"/>
                  </a:lnTo>
                  <a:lnTo>
                    <a:pt x="523" y="93"/>
                  </a:lnTo>
                  <a:lnTo>
                    <a:pt x="488" y="82"/>
                  </a:lnTo>
                  <a:lnTo>
                    <a:pt x="488" y="68"/>
                  </a:lnTo>
                  <a:lnTo>
                    <a:pt x="460" y="77"/>
                  </a:lnTo>
                  <a:lnTo>
                    <a:pt x="460" y="92"/>
                  </a:lnTo>
                  <a:lnTo>
                    <a:pt x="424" y="128"/>
                  </a:lnTo>
                  <a:cubicBezTo>
                    <a:pt x="413" y="124"/>
                    <a:pt x="401" y="120"/>
                    <a:pt x="389" y="117"/>
                  </a:cubicBezTo>
                  <a:lnTo>
                    <a:pt x="389" y="102"/>
                  </a:lnTo>
                  <a:lnTo>
                    <a:pt x="360" y="111"/>
                  </a:lnTo>
                  <a:lnTo>
                    <a:pt x="360" y="127"/>
                  </a:lnTo>
                  <a:lnTo>
                    <a:pt x="325" y="162"/>
                  </a:lnTo>
                  <a:lnTo>
                    <a:pt x="289" y="152"/>
                  </a:lnTo>
                  <a:lnTo>
                    <a:pt x="289" y="136"/>
                  </a:lnTo>
                  <a:lnTo>
                    <a:pt x="261" y="145"/>
                  </a:lnTo>
                  <a:lnTo>
                    <a:pt x="261" y="162"/>
                  </a:lnTo>
                  <a:lnTo>
                    <a:pt x="226" y="197"/>
                  </a:lnTo>
                  <a:cubicBezTo>
                    <a:pt x="214" y="194"/>
                    <a:pt x="202" y="190"/>
                    <a:pt x="190" y="187"/>
                  </a:cubicBezTo>
                  <a:lnTo>
                    <a:pt x="190" y="169"/>
                  </a:lnTo>
                  <a:lnTo>
                    <a:pt x="162" y="179"/>
                  </a:lnTo>
                  <a:lnTo>
                    <a:pt x="162" y="197"/>
                  </a:lnTo>
                  <a:lnTo>
                    <a:pt x="135" y="224"/>
                  </a:lnTo>
                  <a:lnTo>
                    <a:pt x="127" y="232"/>
                  </a:lnTo>
                  <a:lnTo>
                    <a:pt x="91" y="221"/>
                  </a:lnTo>
                  <a:lnTo>
                    <a:pt x="91" y="203"/>
                  </a:lnTo>
                  <a:lnTo>
                    <a:pt x="63" y="213"/>
                  </a:lnTo>
                  <a:lnTo>
                    <a:pt x="63" y="231"/>
                  </a:lnTo>
                  <a:lnTo>
                    <a:pt x="27" y="267"/>
                  </a:lnTo>
                  <a:cubicBezTo>
                    <a:pt x="18" y="264"/>
                    <a:pt x="9" y="261"/>
                    <a:pt x="0" y="258"/>
                  </a:cubicBezTo>
                  <a:lnTo>
                    <a:pt x="0" y="295"/>
                  </a:lnTo>
                  <a:cubicBezTo>
                    <a:pt x="4" y="296"/>
                    <a:pt x="9" y="298"/>
                    <a:pt x="13" y="299"/>
                  </a:cubicBezTo>
                  <a:lnTo>
                    <a:pt x="13" y="345"/>
                  </a:lnTo>
                  <a:cubicBezTo>
                    <a:pt x="9" y="350"/>
                    <a:pt x="4" y="354"/>
                    <a:pt x="0" y="359"/>
                  </a:cubicBezTo>
                  <a:lnTo>
                    <a:pt x="0" y="395"/>
                  </a:lnTo>
                  <a:cubicBezTo>
                    <a:pt x="9" y="386"/>
                    <a:pt x="18" y="377"/>
                    <a:pt x="27" y="368"/>
                  </a:cubicBezTo>
                  <a:lnTo>
                    <a:pt x="63" y="378"/>
                  </a:lnTo>
                  <a:lnTo>
                    <a:pt x="63" y="424"/>
                  </a:lnTo>
                  <a:lnTo>
                    <a:pt x="27" y="460"/>
                  </a:lnTo>
                  <a:cubicBezTo>
                    <a:pt x="18" y="457"/>
                    <a:pt x="9" y="454"/>
                    <a:pt x="0" y="452"/>
                  </a:cubicBezTo>
                  <a:lnTo>
                    <a:pt x="0" y="488"/>
                  </a:lnTo>
                  <a:cubicBezTo>
                    <a:pt x="4" y="489"/>
                    <a:pt x="9" y="491"/>
                    <a:pt x="13" y="492"/>
                  </a:cubicBezTo>
                  <a:lnTo>
                    <a:pt x="13" y="538"/>
                  </a:lnTo>
                  <a:cubicBezTo>
                    <a:pt x="9" y="543"/>
                    <a:pt x="4" y="547"/>
                    <a:pt x="0" y="552"/>
                  </a:cubicBezTo>
                  <a:lnTo>
                    <a:pt x="0" y="587"/>
                  </a:lnTo>
                  <a:cubicBezTo>
                    <a:pt x="9" y="578"/>
                    <a:pt x="18" y="570"/>
                    <a:pt x="27" y="560"/>
                  </a:cubicBezTo>
                  <a:lnTo>
                    <a:pt x="63" y="571"/>
                  </a:lnTo>
                  <a:lnTo>
                    <a:pt x="63" y="616"/>
                  </a:lnTo>
                  <a:lnTo>
                    <a:pt x="27" y="652"/>
                  </a:lnTo>
                  <a:cubicBezTo>
                    <a:pt x="18" y="649"/>
                    <a:pt x="9" y="646"/>
                    <a:pt x="0" y="644"/>
                  </a:cubicBezTo>
                  <a:lnTo>
                    <a:pt x="0" y="680"/>
                  </a:lnTo>
                  <a:cubicBezTo>
                    <a:pt x="4" y="681"/>
                    <a:pt x="8" y="683"/>
                    <a:pt x="13" y="684"/>
                  </a:cubicBezTo>
                  <a:lnTo>
                    <a:pt x="13" y="730"/>
                  </a:lnTo>
                  <a:cubicBezTo>
                    <a:pt x="8" y="735"/>
                    <a:pt x="4" y="739"/>
                    <a:pt x="0" y="744"/>
                  </a:cubicBezTo>
                  <a:lnTo>
                    <a:pt x="0" y="780"/>
                  </a:lnTo>
                  <a:cubicBezTo>
                    <a:pt x="9" y="771"/>
                    <a:pt x="18" y="762"/>
                    <a:pt x="27" y="753"/>
                  </a:cubicBezTo>
                  <a:lnTo>
                    <a:pt x="62" y="763"/>
                  </a:lnTo>
                  <a:lnTo>
                    <a:pt x="62" y="809"/>
                  </a:lnTo>
                  <a:lnTo>
                    <a:pt x="27" y="845"/>
                  </a:lnTo>
                  <a:cubicBezTo>
                    <a:pt x="18" y="842"/>
                    <a:pt x="9" y="839"/>
                    <a:pt x="0" y="837"/>
                  </a:cubicBezTo>
                  <a:lnTo>
                    <a:pt x="0" y="873"/>
                  </a:lnTo>
                  <a:cubicBezTo>
                    <a:pt x="4" y="874"/>
                    <a:pt x="8" y="876"/>
                    <a:pt x="13" y="877"/>
                  </a:cubicBezTo>
                  <a:lnTo>
                    <a:pt x="13" y="923"/>
                  </a:lnTo>
                  <a:cubicBezTo>
                    <a:pt x="8" y="928"/>
                    <a:pt x="4" y="932"/>
                    <a:pt x="0" y="936"/>
                  </a:cubicBezTo>
                  <a:lnTo>
                    <a:pt x="0" y="973"/>
                  </a:lnTo>
                  <a:cubicBezTo>
                    <a:pt x="9" y="964"/>
                    <a:pt x="18" y="955"/>
                    <a:pt x="27" y="945"/>
                  </a:cubicBezTo>
                  <a:lnTo>
                    <a:pt x="62" y="956"/>
                  </a:lnTo>
                  <a:lnTo>
                    <a:pt x="62" y="1002"/>
                  </a:lnTo>
                  <a:lnTo>
                    <a:pt x="27" y="1038"/>
                  </a:lnTo>
                  <a:cubicBezTo>
                    <a:pt x="18" y="1035"/>
                    <a:pt x="9" y="1032"/>
                    <a:pt x="0" y="1030"/>
                  </a:cubicBezTo>
                  <a:lnTo>
                    <a:pt x="0" y="1066"/>
                  </a:lnTo>
                  <a:cubicBezTo>
                    <a:pt x="4" y="1067"/>
                    <a:pt x="8" y="1069"/>
                    <a:pt x="13" y="1070"/>
                  </a:cubicBezTo>
                  <a:lnTo>
                    <a:pt x="13" y="1095"/>
                  </a:lnTo>
                  <a:close/>
                  <a:moveTo>
                    <a:pt x="161" y="968"/>
                  </a:moveTo>
                  <a:lnTo>
                    <a:pt x="134" y="995"/>
                  </a:lnTo>
                  <a:lnTo>
                    <a:pt x="126" y="1003"/>
                  </a:lnTo>
                  <a:lnTo>
                    <a:pt x="90" y="992"/>
                  </a:lnTo>
                  <a:lnTo>
                    <a:pt x="90" y="946"/>
                  </a:lnTo>
                  <a:cubicBezTo>
                    <a:pt x="102" y="935"/>
                    <a:pt x="114" y="923"/>
                    <a:pt x="126" y="911"/>
                  </a:cubicBezTo>
                  <a:lnTo>
                    <a:pt x="161" y="921"/>
                  </a:lnTo>
                  <a:lnTo>
                    <a:pt x="161" y="968"/>
                  </a:lnTo>
                  <a:close/>
                  <a:moveTo>
                    <a:pt x="190" y="719"/>
                  </a:moveTo>
                  <a:lnTo>
                    <a:pt x="211" y="697"/>
                  </a:lnTo>
                  <a:lnTo>
                    <a:pt x="225" y="683"/>
                  </a:lnTo>
                  <a:lnTo>
                    <a:pt x="261" y="694"/>
                  </a:lnTo>
                  <a:lnTo>
                    <a:pt x="261" y="740"/>
                  </a:lnTo>
                  <a:lnTo>
                    <a:pt x="225" y="775"/>
                  </a:lnTo>
                  <a:cubicBezTo>
                    <a:pt x="213" y="772"/>
                    <a:pt x="201" y="768"/>
                    <a:pt x="190" y="765"/>
                  </a:cubicBezTo>
                  <a:lnTo>
                    <a:pt x="190" y="719"/>
                  </a:lnTo>
                  <a:close/>
                  <a:moveTo>
                    <a:pt x="176" y="696"/>
                  </a:moveTo>
                  <a:lnTo>
                    <a:pt x="140" y="686"/>
                  </a:lnTo>
                  <a:lnTo>
                    <a:pt x="140" y="640"/>
                  </a:lnTo>
                  <a:lnTo>
                    <a:pt x="176" y="604"/>
                  </a:lnTo>
                  <a:cubicBezTo>
                    <a:pt x="188" y="608"/>
                    <a:pt x="199" y="611"/>
                    <a:pt x="211" y="615"/>
                  </a:cubicBezTo>
                  <a:lnTo>
                    <a:pt x="211" y="661"/>
                  </a:lnTo>
                  <a:cubicBezTo>
                    <a:pt x="199" y="673"/>
                    <a:pt x="188" y="684"/>
                    <a:pt x="176" y="696"/>
                  </a:cubicBezTo>
                  <a:close/>
                  <a:moveTo>
                    <a:pt x="239" y="651"/>
                  </a:moveTo>
                  <a:lnTo>
                    <a:pt x="239" y="605"/>
                  </a:lnTo>
                  <a:cubicBezTo>
                    <a:pt x="251" y="593"/>
                    <a:pt x="263" y="581"/>
                    <a:pt x="275" y="570"/>
                  </a:cubicBezTo>
                  <a:lnTo>
                    <a:pt x="288" y="574"/>
                  </a:lnTo>
                  <a:lnTo>
                    <a:pt x="310" y="580"/>
                  </a:lnTo>
                  <a:lnTo>
                    <a:pt x="310" y="626"/>
                  </a:lnTo>
                  <a:lnTo>
                    <a:pt x="275" y="661"/>
                  </a:lnTo>
                  <a:lnTo>
                    <a:pt x="239" y="651"/>
                  </a:lnTo>
                  <a:close/>
                  <a:moveTo>
                    <a:pt x="289" y="684"/>
                  </a:moveTo>
                  <a:cubicBezTo>
                    <a:pt x="301" y="672"/>
                    <a:pt x="312" y="660"/>
                    <a:pt x="324" y="648"/>
                  </a:cubicBezTo>
                  <a:lnTo>
                    <a:pt x="360" y="659"/>
                  </a:lnTo>
                  <a:lnTo>
                    <a:pt x="360" y="705"/>
                  </a:lnTo>
                  <a:lnTo>
                    <a:pt x="324" y="741"/>
                  </a:lnTo>
                  <a:lnTo>
                    <a:pt x="289" y="730"/>
                  </a:lnTo>
                  <a:lnTo>
                    <a:pt x="289" y="684"/>
                  </a:lnTo>
                  <a:close/>
                  <a:moveTo>
                    <a:pt x="339" y="616"/>
                  </a:moveTo>
                  <a:lnTo>
                    <a:pt x="339" y="571"/>
                  </a:lnTo>
                  <a:lnTo>
                    <a:pt x="374" y="535"/>
                  </a:lnTo>
                  <a:cubicBezTo>
                    <a:pt x="386" y="539"/>
                    <a:pt x="398" y="542"/>
                    <a:pt x="410" y="546"/>
                  </a:cubicBezTo>
                  <a:lnTo>
                    <a:pt x="410" y="591"/>
                  </a:lnTo>
                  <a:cubicBezTo>
                    <a:pt x="398" y="603"/>
                    <a:pt x="386" y="615"/>
                    <a:pt x="374" y="626"/>
                  </a:cubicBezTo>
                  <a:lnTo>
                    <a:pt x="339" y="616"/>
                  </a:lnTo>
                  <a:close/>
                  <a:moveTo>
                    <a:pt x="388" y="649"/>
                  </a:moveTo>
                  <a:cubicBezTo>
                    <a:pt x="400" y="637"/>
                    <a:pt x="412" y="625"/>
                    <a:pt x="424" y="613"/>
                  </a:cubicBezTo>
                  <a:lnTo>
                    <a:pt x="459" y="624"/>
                  </a:lnTo>
                  <a:lnTo>
                    <a:pt x="459" y="670"/>
                  </a:lnTo>
                  <a:lnTo>
                    <a:pt x="424" y="706"/>
                  </a:lnTo>
                  <a:cubicBezTo>
                    <a:pt x="412" y="702"/>
                    <a:pt x="400" y="699"/>
                    <a:pt x="388" y="695"/>
                  </a:cubicBezTo>
                  <a:lnTo>
                    <a:pt x="388" y="649"/>
                  </a:lnTo>
                  <a:close/>
                  <a:moveTo>
                    <a:pt x="438" y="581"/>
                  </a:moveTo>
                  <a:lnTo>
                    <a:pt x="438" y="536"/>
                  </a:lnTo>
                  <a:cubicBezTo>
                    <a:pt x="450" y="524"/>
                    <a:pt x="462" y="512"/>
                    <a:pt x="473" y="500"/>
                  </a:cubicBezTo>
                  <a:cubicBezTo>
                    <a:pt x="485" y="504"/>
                    <a:pt x="497" y="508"/>
                    <a:pt x="509" y="511"/>
                  </a:cubicBezTo>
                  <a:lnTo>
                    <a:pt x="509" y="557"/>
                  </a:lnTo>
                  <a:lnTo>
                    <a:pt x="473" y="592"/>
                  </a:lnTo>
                  <a:lnTo>
                    <a:pt x="438" y="581"/>
                  </a:lnTo>
                  <a:close/>
                  <a:moveTo>
                    <a:pt x="487" y="614"/>
                  </a:moveTo>
                  <a:cubicBezTo>
                    <a:pt x="499" y="602"/>
                    <a:pt x="511" y="590"/>
                    <a:pt x="523" y="578"/>
                  </a:cubicBezTo>
                  <a:lnTo>
                    <a:pt x="558" y="589"/>
                  </a:lnTo>
                  <a:lnTo>
                    <a:pt x="558" y="635"/>
                  </a:lnTo>
                  <a:lnTo>
                    <a:pt x="531" y="662"/>
                  </a:lnTo>
                  <a:lnTo>
                    <a:pt x="523" y="671"/>
                  </a:lnTo>
                  <a:lnTo>
                    <a:pt x="487" y="660"/>
                  </a:lnTo>
                  <a:lnTo>
                    <a:pt x="487" y="614"/>
                  </a:lnTo>
                  <a:close/>
                  <a:moveTo>
                    <a:pt x="537" y="547"/>
                  </a:moveTo>
                  <a:lnTo>
                    <a:pt x="537" y="501"/>
                  </a:lnTo>
                  <a:lnTo>
                    <a:pt x="573" y="466"/>
                  </a:lnTo>
                  <a:cubicBezTo>
                    <a:pt x="584" y="469"/>
                    <a:pt x="596" y="473"/>
                    <a:pt x="608" y="476"/>
                  </a:cubicBezTo>
                  <a:lnTo>
                    <a:pt x="608" y="522"/>
                  </a:lnTo>
                  <a:cubicBezTo>
                    <a:pt x="596" y="534"/>
                    <a:pt x="584" y="546"/>
                    <a:pt x="572" y="558"/>
                  </a:cubicBezTo>
                  <a:lnTo>
                    <a:pt x="537" y="547"/>
                  </a:lnTo>
                  <a:close/>
                  <a:moveTo>
                    <a:pt x="586" y="579"/>
                  </a:moveTo>
                  <a:lnTo>
                    <a:pt x="608" y="559"/>
                  </a:lnTo>
                  <a:lnTo>
                    <a:pt x="622" y="545"/>
                  </a:lnTo>
                  <a:lnTo>
                    <a:pt x="658" y="555"/>
                  </a:lnTo>
                  <a:lnTo>
                    <a:pt x="658" y="600"/>
                  </a:lnTo>
                  <a:lnTo>
                    <a:pt x="622" y="636"/>
                  </a:lnTo>
                  <a:cubicBezTo>
                    <a:pt x="610" y="633"/>
                    <a:pt x="598" y="629"/>
                    <a:pt x="586" y="625"/>
                  </a:cubicBezTo>
                  <a:lnTo>
                    <a:pt x="586" y="579"/>
                  </a:lnTo>
                  <a:close/>
                  <a:moveTo>
                    <a:pt x="587" y="433"/>
                  </a:moveTo>
                  <a:lnTo>
                    <a:pt x="587" y="387"/>
                  </a:lnTo>
                  <a:lnTo>
                    <a:pt x="608" y="366"/>
                  </a:lnTo>
                  <a:lnTo>
                    <a:pt x="622" y="352"/>
                  </a:lnTo>
                  <a:lnTo>
                    <a:pt x="658" y="362"/>
                  </a:lnTo>
                  <a:lnTo>
                    <a:pt x="658" y="408"/>
                  </a:lnTo>
                  <a:lnTo>
                    <a:pt x="622" y="444"/>
                  </a:lnTo>
                  <a:cubicBezTo>
                    <a:pt x="610" y="441"/>
                    <a:pt x="598" y="437"/>
                    <a:pt x="587" y="433"/>
                  </a:cubicBezTo>
                  <a:close/>
                  <a:moveTo>
                    <a:pt x="608" y="329"/>
                  </a:moveTo>
                  <a:cubicBezTo>
                    <a:pt x="596" y="341"/>
                    <a:pt x="585" y="353"/>
                    <a:pt x="573" y="365"/>
                  </a:cubicBezTo>
                  <a:lnTo>
                    <a:pt x="537" y="354"/>
                  </a:lnTo>
                  <a:lnTo>
                    <a:pt x="537" y="308"/>
                  </a:lnTo>
                  <a:lnTo>
                    <a:pt x="573" y="273"/>
                  </a:lnTo>
                  <a:cubicBezTo>
                    <a:pt x="585" y="276"/>
                    <a:pt x="597" y="280"/>
                    <a:pt x="608" y="283"/>
                  </a:cubicBezTo>
                  <a:lnTo>
                    <a:pt x="608" y="329"/>
                  </a:lnTo>
                  <a:close/>
                  <a:moveTo>
                    <a:pt x="559" y="397"/>
                  </a:moveTo>
                  <a:lnTo>
                    <a:pt x="559" y="443"/>
                  </a:lnTo>
                  <a:lnTo>
                    <a:pt x="531" y="470"/>
                  </a:lnTo>
                  <a:lnTo>
                    <a:pt x="523" y="479"/>
                  </a:lnTo>
                  <a:lnTo>
                    <a:pt x="488" y="468"/>
                  </a:lnTo>
                  <a:lnTo>
                    <a:pt x="488" y="422"/>
                  </a:lnTo>
                  <a:cubicBezTo>
                    <a:pt x="499" y="410"/>
                    <a:pt x="511" y="398"/>
                    <a:pt x="523" y="387"/>
                  </a:cubicBezTo>
                  <a:lnTo>
                    <a:pt x="559" y="397"/>
                  </a:lnTo>
                  <a:close/>
                  <a:moveTo>
                    <a:pt x="509" y="364"/>
                  </a:moveTo>
                  <a:lnTo>
                    <a:pt x="474" y="400"/>
                  </a:lnTo>
                  <a:lnTo>
                    <a:pt x="438" y="389"/>
                  </a:lnTo>
                  <a:lnTo>
                    <a:pt x="438" y="343"/>
                  </a:lnTo>
                  <a:cubicBezTo>
                    <a:pt x="450" y="331"/>
                    <a:pt x="462" y="319"/>
                    <a:pt x="474" y="307"/>
                  </a:cubicBezTo>
                  <a:cubicBezTo>
                    <a:pt x="486" y="311"/>
                    <a:pt x="497" y="315"/>
                    <a:pt x="509" y="318"/>
                  </a:cubicBezTo>
                  <a:lnTo>
                    <a:pt x="509" y="364"/>
                  </a:lnTo>
                  <a:close/>
                  <a:moveTo>
                    <a:pt x="459" y="432"/>
                  </a:moveTo>
                  <a:lnTo>
                    <a:pt x="459" y="478"/>
                  </a:lnTo>
                  <a:lnTo>
                    <a:pt x="424" y="514"/>
                  </a:lnTo>
                  <a:cubicBezTo>
                    <a:pt x="412" y="510"/>
                    <a:pt x="400" y="506"/>
                    <a:pt x="388" y="503"/>
                  </a:cubicBezTo>
                  <a:lnTo>
                    <a:pt x="388" y="457"/>
                  </a:lnTo>
                  <a:cubicBezTo>
                    <a:pt x="400" y="445"/>
                    <a:pt x="412" y="433"/>
                    <a:pt x="424" y="421"/>
                  </a:cubicBezTo>
                  <a:lnTo>
                    <a:pt x="459" y="432"/>
                  </a:lnTo>
                  <a:close/>
                  <a:moveTo>
                    <a:pt x="374" y="434"/>
                  </a:moveTo>
                  <a:lnTo>
                    <a:pt x="339" y="424"/>
                  </a:lnTo>
                  <a:lnTo>
                    <a:pt x="339" y="378"/>
                  </a:lnTo>
                  <a:lnTo>
                    <a:pt x="375" y="342"/>
                  </a:lnTo>
                  <a:cubicBezTo>
                    <a:pt x="386" y="346"/>
                    <a:pt x="398" y="349"/>
                    <a:pt x="410" y="353"/>
                  </a:cubicBezTo>
                  <a:lnTo>
                    <a:pt x="410" y="399"/>
                  </a:lnTo>
                  <a:cubicBezTo>
                    <a:pt x="398" y="411"/>
                    <a:pt x="386" y="423"/>
                    <a:pt x="374" y="434"/>
                  </a:cubicBezTo>
                  <a:close/>
                  <a:moveTo>
                    <a:pt x="360" y="467"/>
                  </a:moveTo>
                  <a:lnTo>
                    <a:pt x="360" y="513"/>
                  </a:lnTo>
                  <a:lnTo>
                    <a:pt x="324" y="549"/>
                  </a:lnTo>
                  <a:lnTo>
                    <a:pt x="289" y="538"/>
                  </a:lnTo>
                  <a:lnTo>
                    <a:pt x="289" y="492"/>
                  </a:lnTo>
                  <a:cubicBezTo>
                    <a:pt x="301" y="480"/>
                    <a:pt x="313" y="468"/>
                    <a:pt x="325" y="456"/>
                  </a:cubicBezTo>
                  <a:lnTo>
                    <a:pt x="360" y="467"/>
                  </a:lnTo>
                  <a:close/>
                  <a:moveTo>
                    <a:pt x="311" y="434"/>
                  </a:moveTo>
                  <a:lnTo>
                    <a:pt x="275" y="469"/>
                  </a:lnTo>
                  <a:lnTo>
                    <a:pt x="239" y="459"/>
                  </a:lnTo>
                  <a:lnTo>
                    <a:pt x="240" y="413"/>
                  </a:lnTo>
                  <a:cubicBezTo>
                    <a:pt x="251" y="401"/>
                    <a:pt x="263" y="389"/>
                    <a:pt x="275" y="377"/>
                  </a:cubicBezTo>
                  <a:lnTo>
                    <a:pt x="288" y="381"/>
                  </a:lnTo>
                  <a:lnTo>
                    <a:pt x="311" y="388"/>
                  </a:lnTo>
                  <a:lnTo>
                    <a:pt x="311" y="434"/>
                  </a:lnTo>
                  <a:close/>
                  <a:moveTo>
                    <a:pt x="261" y="502"/>
                  </a:moveTo>
                  <a:lnTo>
                    <a:pt x="261" y="548"/>
                  </a:lnTo>
                  <a:lnTo>
                    <a:pt x="225" y="582"/>
                  </a:lnTo>
                  <a:cubicBezTo>
                    <a:pt x="213" y="579"/>
                    <a:pt x="202" y="575"/>
                    <a:pt x="190" y="573"/>
                  </a:cubicBezTo>
                  <a:lnTo>
                    <a:pt x="190" y="527"/>
                  </a:lnTo>
                  <a:lnTo>
                    <a:pt x="211" y="505"/>
                  </a:lnTo>
                  <a:lnTo>
                    <a:pt x="225" y="491"/>
                  </a:lnTo>
                  <a:lnTo>
                    <a:pt x="261" y="502"/>
                  </a:lnTo>
                  <a:close/>
                  <a:moveTo>
                    <a:pt x="211" y="469"/>
                  </a:moveTo>
                  <a:cubicBezTo>
                    <a:pt x="200" y="481"/>
                    <a:pt x="188" y="492"/>
                    <a:pt x="176" y="504"/>
                  </a:cubicBezTo>
                  <a:lnTo>
                    <a:pt x="140" y="494"/>
                  </a:lnTo>
                  <a:lnTo>
                    <a:pt x="140" y="448"/>
                  </a:lnTo>
                  <a:lnTo>
                    <a:pt x="176" y="412"/>
                  </a:lnTo>
                  <a:cubicBezTo>
                    <a:pt x="188" y="415"/>
                    <a:pt x="200" y="419"/>
                    <a:pt x="211" y="423"/>
                  </a:cubicBezTo>
                  <a:lnTo>
                    <a:pt x="211" y="469"/>
                  </a:lnTo>
                  <a:close/>
                  <a:moveTo>
                    <a:pt x="162" y="536"/>
                  </a:moveTo>
                  <a:lnTo>
                    <a:pt x="162" y="582"/>
                  </a:lnTo>
                  <a:lnTo>
                    <a:pt x="135" y="609"/>
                  </a:lnTo>
                  <a:lnTo>
                    <a:pt x="126" y="617"/>
                  </a:lnTo>
                  <a:lnTo>
                    <a:pt x="91" y="607"/>
                  </a:lnTo>
                  <a:lnTo>
                    <a:pt x="91" y="561"/>
                  </a:lnTo>
                  <a:cubicBezTo>
                    <a:pt x="102" y="549"/>
                    <a:pt x="114" y="538"/>
                    <a:pt x="126" y="526"/>
                  </a:cubicBezTo>
                  <a:lnTo>
                    <a:pt x="162" y="536"/>
                  </a:lnTo>
                  <a:close/>
                  <a:moveTo>
                    <a:pt x="162" y="728"/>
                  </a:moveTo>
                  <a:lnTo>
                    <a:pt x="162" y="775"/>
                  </a:lnTo>
                  <a:lnTo>
                    <a:pt x="134" y="802"/>
                  </a:lnTo>
                  <a:lnTo>
                    <a:pt x="126" y="810"/>
                  </a:lnTo>
                  <a:lnTo>
                    <a:pt x="90" y="800"/>
                  </a:lnTo>
                  <a:lnTo>
                    <a:pt x="90" y="753"/>
                  </a:lnTo>
                  <a:cubicBezTo>
                    <a:pt x="102" y="742"/>
                    <a:pt x="114" y="730"/>
                    <a:pt x="126" y="718"/>
                  </a:cubicBezTo>
                  <a:lnTo>
                    <a:pt x="162" y="728"/>
                  </a:lnTo>
                  <a:close/>
                  <a:moveTo>
                    <a:pt x="140" y="879"/>
                  </a:moveTo>
                  <a:lnTo>
                    <a:pt x="140" y="833"/>
                  </a:lnTo>
                  <a:lnTo>
                    <a:pt x="176" y="797"/>
                  </a:lnTo>
                  <a:cubicBezTo>
                    <a:pt x="187" y="800"/>
                    <a:pt x="199" y="804"/>
                    <a:pt x="211" y="808"/>
                  </a:cubicBezTo>
                  <a:lnTo>
                    <a:pt x="211" y="854"/>
                  </a:lnTo>
                  <a:cubicBezTo>
                    <a:pt x="199" y="866"/>
                    <a:pt x="187" y="877"/>
                    <a:pt x="175" y="889"/>
                  </a:cubicBezTo>
                  <a:lnTo>
                    <a:pt x="140" y="879"/>
                  </a:lnTo>
                  <a:close/>
                  <a:moveTo>
                    <a:pt x="260" y="933"/>
                  </a:moveTo>
                  <a:lnTo>
                    <a:pt x="225" y="968"/>
                  </a:lnTo>
                  <a:cubicBezTo>
                    <a:pt x="213" y="965"/>
                    <a:pt x="201" y="961"/>
                    <a:pt x="189" y="958"/>
                  </a:cubicBezTo>
                  <a:lnTo>
                    <a:pt x="189" y="912"/>
                  </a:lnTo>
                  <a:lnTo>
                    <a:pt x="211" y="890"/>
                  </a:lnTo>
                  <a:lnTo>
                    <a:pt x="225" y="876"/>
                  </a:lnTo>
                  <a:lnTo>
                    <a:pt x="261" y="887"/>
                  </a:lnTo>
                  <a:lnTo>
                    <a:pt x="260" y="933"/>
                  </a:lnTo>
                  <a:close/>
                  <a:moveTo>
                    <a:pt x="275" y="854"/>
                  </a:moveTo>
                  <a:lnTo>
                    <a:pt x="239" y="844"/>
                  </a:lnTo>
                  <a:lnTo>
                    <a:pt x="239" y="798"/>
                  </a:lnTo>
                  <a:cubicBezTo>
                    <a:pt x="251" y="786"/>
                    <a:pt x="263" y="774"/>
                    <a:pt x="275" y="762"/>
                  </a:cubicBezTo>
                  <a:lnTo>
                    <a:pt x="287" y="766"/>
                  </a:lnTo>
                  <a:lnTo>
                    <a:pt x="310" y="773"/>
                  </a:lnTo>
                  <a:lnTo>
                    <a:pt x="310" y="819"/>
                  </a:lnTo>
                  <a:lnTo>
                    <a:pt x="275" y="854"/>
                  </a:lnTo>
                  <a:close/>
                  <a:moveTo>
                    <a:pt x="360" y="898"/>
                  </a:moveTo>
                  <a:lnTo>
                    <a:pt x="324" y="933"/>
                  </a:lnTo>
                  <a:lnTo>
                    <a:pt x="289" y="923"/>
                  </a:lnTo>
                  <a:lnTo>
                    <a:pt x="289" y="877"/>
                  </a:lnTo>
                  <a:cubicBezTo>
                    <a:pt x="300" y="865"/>
                    <a:pt x="312" y="853"/>
                    <a:pt x="324" y="841"/>
                  </a:cubicBezTo>
                  <a:lnTo>
                    <a:pt x="360" y="852"/>
                  </a:lnTo>
                  <a:lnTo>
                    <a:pt x="360" y="898"/>
                  </a:lnTo>
                  <a:close/>
                  <a:moveTo>
                    <a:pt x="339" y="809"/>
                  </a:moveTo>
                  <a:lnTo>
                    <a:pt x="339" y="763"/>
                  </a:lnTo>
                  <a:lnTo>
                    <a:pt x="374" y="727"/>
                  </a:lnTo>
                  <a:cubicBezTo>
                    <a:pt x="386" y="731"/>
                    <a:pt x="398" y="734"/>
                    <a:pt x="410" y="738"/>
                  </a:cubicBezTo>
                  <a:lnTo>
                    <a:pt x="410" y="784"/>
                  </a:lnTo>
                  <a:cubicBezTo>
                    <a:pt x="398" y="796"/>
                    <a:pt x="386" y="808"/>
                    <a:pt x="374" y="819"/>
                  </a:cubicBezTo>
                  <a:lnTo>
                    <a:pt x="339" y="809"/>
                  </a:lnTo>
                  <a:close/>
                  <a:moveTo>
                    <a:pt x="459" y="863"/>
                  </a:moveTo>
                  <a:lnTo>
                    <a:pt x="423" y="899"/>
                  </a:lnTo>
                  <a:cubicBezTo>
                    <a:pt x="412" y="895"/>
                    <a:pt x="400" y="892"/>
                    <a:pt x="388" y="888"/>
                  </a:cubicBezTo>
                  <a:lnTo>
                    <a:pt x="388" y="842"/>
                  </a:lnTo>
                  <a:cubicBezTo>
                    <a:pt x="400" y="830"/>
                    <a:pt x="412" y="818"/>
                    <a:pt x="424" y="806"/>
                  </a:cubicBezTo>
                  <a:lnTo>
                    <a:pt x="459" y="817"/>
                  </a:lnTo>
                  <a:lnTo>
                    <a:pt x="459" y="863"/>
                  </a:lnTo>
                  <a:close/>
                  <a:moveTo>
                    <a:pt x="438" y="774"/>
                  </a:moveTo>
                  <a:lnTo>
                    <a:pt x="438" y="728"/>
                  </a:lnTo>
                  <a:cubicBezTo>
                    <a:pt x="450" y="716"/>
                    <a:pt x="461" y="704"/>
                    <a:pt x="473" y="692"/>
                  </a:cubicBezTo>
                  <a:cubicBezTo>
                    <a:pt x="485" y="696"/>
                    <a:pt x="497" y="700"/>
                    <a:pt x="509" y="703"/>
                  </a:cubicBezTo>
                  <a:lnTo>
                    <a:pt x="509" y="749"/>
                  </a:lnTo>
                  <a:lnTo>
                    <a:pt x="473" y="785"/>
                  </a:lnTo>
                  <a:lnTo>
                    <a:pt x="438" y="774"/>
                  </a:lnTo>
                  <a:close/>
                  <a:moveTo>
                    <a:pt x="558" y="828"/>
                  </a:moveTo>
                  <a:lnTo>
                    <a:pt x="531" y="855"/>
                  </a:lnTo>
                  <a:lnTo>
                    <a:pt x="523" y="864"/>
                  </a:lnTo>
                  <a:lnTo>
                    <a:pt x="487" y="853"/>
                  </a:lnTo>
                  <a:lnTo>
                    <a:pt x="487" y="807"/>
                  </a:lnTo>
                  <a:cubicBezTo>
                    <a:pt x="499" y="795"/>
                    <a:pt x="511" y="783"/>
                    <a:pt x="523" y="771"/>
                  </a:cubicBezTo>
                  <a:lnTo>
                    <a:pt x="558" y="782"/>
                  </a:lnTo>
                  <a:lnTo>
                    <a:pt x="558" y="828"/>
                  </a:lnTo>
                  <a:close/>
                  <a:moveTo>
                    <a:pt x="537" y="739"/>
                  </a:moveTo>
                  <a:lnTo>
                    <a:pt x="537" y="693"/>
                  </a:lnTo>
                  <a:lnTo>
                    <a:pt x="572" y="658"/>
                  </a:lnTo>
                  <a:cubicBezTo>
                    <a:pt x="584" y="661"/>
                    <a:pt x="596" y="665"/>
                    <a:pt x="608" y="668"/>
                  </a:cubicBezTo>
                  <a:lnTo>
                    <a:pt x="608" y="714"/>
                  </a:lnTo>
                  <a:cubicBezTo>
                    <a:pt x="596" y="726"/>
                    <a:pt x="584" y="738"/>
                    <a:pt x="572" y="750"/>
                  </a:cubicBezTo>
                  <a:lnTo>
                    <a:pt x="537" y="739"/>
                  </a:lnTo>
                  <a:close/>
                  <a:moveTo>
                    <a:pt x="657" y="793"/>
                  </a:moveTo>
                  <a:lnTo>
                    <a:pt x="622" y="829"/>
                  </a:lnTo>
                  <a:cubicBezTo>
                    <a:pt x="610" y="825"/>
                    <a:pt x="598" y="822"/>
                    <a:pt x="586" y="818"/>
                  </a:cubicBezTo>
                  <a:lnTo>
                    <a:pt x="586" y="772"/>
                  </a:lnTo>
                  <a:lnTo>
                    <a:pt x="607" y="751"/>
                  </a:lnTo>
                  <a:lnTo>
                    <a:pt x="622" y="737"/>
                  </a:lnTo>
                  <a:lnTo>
                    <a:pt x="657" y="747"/>
                  </a:lnTo>
                  <a:lnTo>
                    <a:pt x="657" y="793"/>
                  </a:lnTo>
                  <a:close/>
                  <a:moveTo>
                    <a:pt x="707" y="633"/>
                  </a:moveTo>
                  <a:lnTo>
                    <a:pt x="707" y="680"/>
                  </a:lnTo>
                  <a:lnTo>
                    <a:pt x="671" y="715"/>
                  </a:lnTo>
                  <a:lnTo>
                    <a:pt x="636" y="705"/>
                  </a:lnTo>
                  <a:lnTo>
                    <a:pt x="636" y="658"/>
                  </a:lnTo>
                  <a:cubicBezTo>
                    <a:pt x="648" y="647"/>
                    <a:pt x="660" y="635"/>
                    <a:pt x="672" y="623"/>
                  </a:cubicBezTo>
                  <a:lnTo>
                    <a:pt x="684" y="627"/>
                  </a:lnTo>
                  <a:lnTo>
                    <a:pt x="707" y="633"/>
                  </a:lnTo>
                  <a:close/>
                  <a:moveTo>
                    <a:pt x="707" y="441"/>
                  </a:moveTo>
                  <a:lnTo>
                    <a:pt x="707" y="488"/>
                  </a:lnTo>
                  <a:lnTo>
                    <a:pt x="672" y="523"/>
                  </a:lnTo>
                  <a:lnTo>
                    <a:pt x="636" y="513"/>
                  </a:lnTo>
                  <a:lnTo>
                    <a:pt x="636" y="466"/>
                  </a:lnTo>
                  <a:cubicBezTo>
                    <a:pt x="648" y="455"/>
                    <a:pt x="660" y="443"/>
                    <a:pt x="672" y="431"/>
                  </a:cubicBezTo>
                  <a:lnTo>
                    <a:pt x="685" y="435"/>
                  </a:lnTo>
                  <a:lnTo>
                    <a:pt x="707" y="441"/>
                  </a:lnTo>
                  <a:close/>
                  <a:moveTo>
                    <a:pt x="707" y="249"/>
                  </a:moveTo>
                  <a:lnTo>
                    <a:pt x="707" y="295"/>
                  </a:lnTo>
                  <a:lnTo>
                    <a:pt x="672" y="330"/>
                  </a:lnTo>
                  <a:lnTo>
                    <a:pt x="636" y="320"/>
                  </a:lnTo>
                  <a:lnTo>
                    <a:pt x="636" y="274"/>
                  </a:lnTo>
                  <a:cubicBezTo>
                    <a:pt x="648" y="262"/>
                    <a:pt x="660" y="250"/>
                    <a:pt x="672" y="238"/>
                  </a:cubicBezTo>
                  <a:lnTo>
                    <a:pt x="685" y="242"/>
                  </a:lnTo>
                  <a:lnTo>
                    <a:pt x="707" y="249"/>
                  </a:lnTo>
                  <a:close/>
                  <a:moveTo>
                    <a:pt x="637" y="81"/>
                  </a:moveTo>
                  <a:cubicBezTo>
                    <a:pt x="648" y="69"/>
                    <a:pt x="660" y="57"/>
                    <a:pt x="672" y="45"/>
                  </a:cubicBezTo>
                  <a:lnTo>
                    <a:pt x="685" y="49"/>
                  </a:lnTo>
                  <a:lnTo>
                    <a:pt x="708" y="56"/>
                  </a:lnTo>
                  <a:lnTo>
                    <a:pt x="708" y="102"/>
                  </a:lnTo>
                  <a:lnTo>
                    <a:pt x="672" y="137"/>
                  </a:lnTo>
                  <a:lnTo>
                    <a:pt x="637" y="127"/>
                  </a:lnTo>
                  <a:lnTo>
                    <a:pt x="637" y="81"/>
                  </a:lnTo>
                  <a:close/>
                  <a:moveTo>
                    <a:pt x="658" y="169"/>
                  </a:moveTo>
                  <a:lnTo>
                    <a:pt x="658" y="216"/>
                  </a:lnTo>
                  <a:lnTo>
                    <a:pt x="622" y="251"/>
                  </a:lnTo>
                  <a:cubicBezTo>
                    <a:pt x="610" y="248"/>
                    <a:pt x="599" y="244"/>
                    <a:pt x="587" y="241"/>
                  </a:cubicBezTo>
                  <a:lnTo>
                    <a:pt x="587" y="194"/>
                  </a:lnTo>
                  <a:lnTo>
                    <a:pt x="608" y="173"/>
                  </a:lnTo>
                  <a:lnTo>
                    <a:pt x="622" y="159"/>
                  </a:lnTo>
                  <a:lnTo>
                    <a:pt x="658" y="169"/>
                  </a:lnTo>
                  <a:close/>
                  <a:moveTo>
                    <a:pt x="537" y="115"/>
                  </a:moveTo>
                  <a:lnTo>
                    <a:pt x="573" y="80"/>
                  </a:lnTo>
                  <a:cubicBezTo>
                    <a:pt x="585" y="83"/>
                    <a:pt x="597" y="87"/>
                    <a:pt x="609" y="90"/>
                  </a:cubicBezTo>
                  <a:lnTo>
                    <a:pt x="608" y="136"/>
                  </a:lnTo>
                  <a:cubicBezTo>
                    <a:pt x="597" y="148"/>
                    <a:pt x="585" y="160"/>
                    <a:pt x="573" y="172"/>
                  </a:cubicBezTo>
                  <a:lnTo>
                    <a:pt x="537" y="161"/>
                  </a:lnTo>
                  <a:lnTo>
                    <a:pt x="537" y="115"/>
                  </a:lnTo>
                  <a:close/>
                  <a:moveTo>
                    <a:pt x="559" y="204"/>
                  </a:moveTo>
                  <a:lnTo>
                    <a:pt x="559" y="250"/>
                  </a:lnTo>
                  <a:lnTo>
                    <a:pt x="532" y="277"/>
                  </a:lnTo>
                  <a:lnTo>
                    <a:pt x="523" y="286"/>
                  </a:lnTo>
                  <a:lnTo>
                    <a:pt x="488" y="275"/>
                  </a:lnTo>
                  <a:lnTo>
                    <a:pt x="488" y="229"/>
                  </a:lnTo>
                  <a:cubicBezTo>
                    <a:pt x="500" y="217"/>
                    <a:pt x="511" y="205"/>
                    <a:pt x="523" y="194"/>
                  </a:cubicBezTo>
                  <a:lnTo>
                    <a:pt x="559" y="204"/>
                  </a:lnTo>
                  <a:close/>
                  <a:moveTo>
                    <a:pt x="438" y="150"/>
                  </a:moveTo>
                  <a:cubicBezTo>
                    <a:pt x="450" y="138"/>
                    <a:pt x="462" y="126"/>
                    <a:pt x="474" y="115"/>
                  </a:cubicBezTo>
                  <a:cubicBezTo>
                    <a:pt x="486" y="118"/>
                    <a:pt x="498" y="122"/>
                    <a:pt x="509" y="125"/>
                  </a:cubicBezTo>
                  <a:lnTo>
                    <a:pt x="509" y="171"/>
                  </a:lnTo>
                  <a:lnTo>
                    <a:pt x="474" y="207"/>
                  </a:lnTo>
                  <a:lnTo>
                    <a:pt x="438" y="196"/>
                  </a:lnTo>
                  <a:lnTo>
                    <a:pt x="438" y="150"/>
                  </a:lnTo>
                  <a:close/>
                  <a:moveTo>
                    <a:pt x="460" y="239"/>
                  </a:moveTo>
                  <a:lnTo>
                    <a:pt x="460" y="285"/>
                  </a:lnTo>
                  <a:lnTo>
                    <a:pt x="424" y="321"/>
                  </a:lnTo>
                  <a:cubicBezTo>
                    <a:pt x="412" y="317"/>
                    <a:pt x="400" y="314"/>
                    <a:pt x="389" y="310"/>
                  </a:cubicBezTo>
                  <a:lnTo>
                    <a:pt x="389" y="264"/>
                  </a:lnTo>
                  <a:cubicBezTo>
                    <a:pt x="400" y="252"/>
                    <a:pt x="412" y="240"/>
                    <a:pt x="424" y="228"/>
                  </a:cubicBezTo>
                  <a:lnTo>
                    <a:pt x="460" y="239"/>
                  </a:lnTo>
                  <a:close/>
                  <a:moveTo>
                    <a:pt x="339" y="185"/>
                  </a:moveTo>
                  <a:lnTo>
                    <a:pt x="375" y="149"/>
                  </a:lnTo>
                  <a:cubicBezTo>
                    <a:pt x="387" y="153"/>
                    <a:pt x="398" y="156"/>
                    <a:pt x="410" y="160"/>
                  </a:cubicBezTo>
                  <a:lnTo>
                    <a:pt x="410" y="206"/>
                  </a:lnTo>
                  <a:cubicBezTo>
                    <a:pt x="398" y="218"/>
                    <a:pt x="387" y="230"/>
                    <a:pt x="375" y="242"/>
                  </a:cubicBezTo>
                  <a:lnTo>
                    <a:pt x="339" y="231"/>
                  </a:lnTo>
                  <a:lnTo>
                    <a:pt x="339" y="185"/>
                  </a:lnTo>
                  <a:close/>
                  <a:moveTo>
                    <a:pt x="360" y="274"/>
                  </a:moveTo>
                  <a:lnTo>
                    <a:pt x="360" y="320"/>
                  </a:lnTo>
                  <a:lnTo>
                    <a:pt x="325" y="356"/>
                  </a:lnTo>
                  <a:lnTo>
                    <a:pt x="289" y="345"/>
                  </a:lnTo>
                  <a:lnTo>
                    <a:pt x="289" y="299"/>
                  </a:lnTo>
                  <a:cubicBezTo>
                    <a:pt x="301" y="287"/>
                    <a:pt x="313" y="275"/>
                    <a:pt x="325" y="263"/>
                  </a:cubicBezTo>
                  <a:lnTo>
                    <a:pt x="360" y="274"/>
                  </a:lnTo>
                  <a:close/>
                  <a:moveTo>
                    <a:pt x="240" y="220"/>
                  </a:moveTo>
                  <a:cubicBezTo>
                    <a:pt x="252" y="208"/>
                    <a:pt x="263" y="196"/>
                    <a:pt x="275" y="184"/>
                  </a:cubicBezTo>
                  <a:lnTo>
                    <a:pt x="288" y="188"/>
                  </a:lnTo>
                  <a:lnTo>
                    <a:pt x="311" y="195"/>
                  </a:lnTo>
                  <a:lnTo>
                    <a:pt x="311" y="241"/>
                  </a:lnTo>
                  <a:lnTo>
                    <a:pt x="275" y="277"/>
                  </a:lnTo>
                  <a:lnTo>
                    <a:pt x="240" y="266"/>
                  </a:lnTo>
                  <a:lnTo>
                    <a:pt x="240" y="220"/>
                  </a:lnTo>
                  <a:close/>
                  <a:moveTo>
                    <a:pt x="261" y="309"/>
                  </a:moveTo>
                  <a:lnTo>
                    <a:pt x="261" y="355"/>
                  </a:lnTo>
                  <a:lnTo>
                    <a:pt x="225" y="390"/>
                  </a:lnTo>
                  <a:cubicBezTo>
                    <a:pt x="214" y="387"/>
                    <a:pt x="202" y="383"/>
                    <a:pt x="190" y="380"/>
                  </a:cubicBezTo>
                  <a:lnTo>
                    <a:pt x="190" y="334"/>
                  </a:lnTo>
                  <a:lnTo>
                    <a:pt x="211" y="313"/>
                  </a:lnTo>
                  <a:lnTo>
                    <a:pt x="226" y="298"/>
                  </a:lnTo>
                  <a:lnTo>
                    <a:pt x="261" y="309"/>
                  </a:lnTo>
                  <a:close/>
                  <a:moveTo>
                    <a:pt x="141" y="255"/>
                  </a:moveTo>
                  <a:lnTo>
                    <a:pt x="176" y="219"/>
                  </a:lnTo>
                  <a:cubicBezTo>
                    <a:pt x="188" y="223"/>
                    <a:pt x="200" y="226"/>
                    <a:pt x="212" y="230"/>
                  </a:cubicBezTo>
                  <a:lnTo>
                    <a:pt x="212" y="276"/>
                  </a:lnTo>
                  <a:cubicBezTo>
                    <a:pt x="200" y="288"/>
                    <a:pt x="188" y="299"/>
                    <a:pt x="176" y="311"/>
                  </a:cubicBezTo>
                  <a:lnTo>
                    <a:pt x="140" y="301"/>
                  </a:lnTo>
                  <a:lnTo>
                    <a:pt x="141" y="255"/>
                  </a:lnTo>
                  <a:close/>
                  <a:moveTo>
                    <a:pt x="162" y="343"/>
                  </a:moveTo>
                  <a:lnTo>
                    <a:pt x="162" y="390"/>
                  </a:lnTo>
                  <a:lnTo>
                    <a:pt x="135" y="417"/>
                  </a:lnTo>
                  <a:lnTo>
                    <a:pt x="126" y="425"/>
                  </a:lnTo>
                  <a:lnTo>
                    <a:pt x="91" y="415"/>
                  </a:lnTo>
                  <a:lnTo>
                    <a:pt x="91" y="368"/>
                  </a:lnTo>
                  <a:cubicBezTo>
                    <a:pt x="103" y="357"/>
                    <a:pt x="115" y="345"/>
                    <a:pt x="126" y="333"/>
                  </a:cubicBezTo>
                  <a:lnTo>
                    <a:pt x="162" y="343"/>
                  </a:lnTo>
                  <a:close/>
                  <a:moveTo>
                    <a:pt x="41" y="335"/>
                  </a:moveTo>
                  <a:lnTo>
                    <a:pt x="41" y="289"/>
                  </a:lnTo>
                  <a:cubicBezTo>
                    <a:pt x="53" y="278"/>
                    <a:pt x="65" y="266"/>
                    <a:pt x="77" y="254"/>
                  </a:cubicBezTo>
                  <a:cubicBezTo>
                    <a:pt x="89" y="257"/>
                    <a:pt x="101" y="261"/>
                    <a:pt x="113" y="264"/>
                  </a:cubicBezTo>
                  <a:lnTo>
                    <a:pt x="112" y="311"/>
                  </a:lnTo>
                  <a:lnTo>
                    <a:pt x="77" y="346"/>
                  </a:lnTo>
                  <a:lnTo>
                    <a:pt x="41" y="335"/>
                  </a:lnTo>
                  <a:close/>
                  <a:moveTo>
                    <a:pt x="41" y="528"/>
                  </a:moveTo>
                  <a:lnTo>
                    <a:pt x="41" y="482"/>
                  </a:lnTo>
                  <a:cubicBezTo>
                    <a:pt x="53" y="470"/>
                    <a:pt x="65" y="459"/>
                    <a:pt x="77" y="447"/>
                  </a:cubicBezTo>
                  <a:cubicBezTo>
                    <a:pt x="89" y="450"/>
                    <a:pt x="100" y="454"/>
                    <a:pt x="112" y="457"/>
                  </a:cubicBezTo>
                  <a:lnTo>
                    <a:pt x="112" y="503"/>
                  </a:lnTo>
                  <a:lnTo>
                    <a:pt x="77" y="539"/>
                  </a:lnTo>
                  <a:lnTo>
                    <a:pt x="41" y="528"/>
                  </a:lnTo>
                  <a:close/>
                  <a:moveTo>
                    <a:pt x="41" y="720"/>
                  </a:moveTo>
                  <a:lnTo>
                    <a:pt x="41" y="674"/>
                  </a:lnTo>
                  <a:cubicBezTo>
                    <a:pt x="53" y="663"/>
                    <a:pt x="65" y="651"/>
                    <a:pt x="77" y="639"/>
                  </a:cubicBezTo>
                  <a:cubicBezTo>
                    <a:pt x="88" y="642"/>
                    <a:pt x="100" y="646"/>
                    <a:pt x="112" y="649"/>
                  </a:cubicBezTo>
                  <a:lnTo>
                    <a:pt x="112" y="696"/>
                  </a:lnTo>
                  <a:lnTo>
                    <a:pt x="77" y="731"/>
                  </a:lnTo>
                  <a:lnTo>
                    <a:pt x="41" y="720"/>
                  </a:lnTo>
                  <a:close/>
                  <a:moveTo>
                    <a:pt x="41" y="913"/>
                  </a:moveTo>
                  <a:lnTo>
                    <a:pt x="41" y="867"/>
                  </a:lnTo>
                  <a:cubicBezTo>
                    <a:pt x="53" y="855"/>
                    <a:pt x="65" y="844"/>
                    <a:pt x="76" y="832"/>
                  </a:cubicBezTo>
                  <a:cubicBezTo>
                    <a:pt x="88" y="835"/>
                    <a:pt x="100" y="839"/>
                    <a:pt x="112" y="842"/>
                  </a:cubicBezTo>
                  <a:lnTo>
                    <a:pt x="112" y="888"/>
                  </a:lnTo>
                  <a:lnTo>
                    <a:pt x="76" y="924"/>
                  </a:lnTo>
                  <a:lnTo>
                    <a:pt x="41" y="913"/>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8" name="Freeform 26"/>
            <p:cNvSpPr>
              <a:spLocks noChangeArrowheads="1"/>
            </p:cNvSpPr>
            <p:nvPr/>
          </p:nvSpPr>
          <p:spPr bwMode="auto">
            <a:xfrm>
              <a:off x="4532313" y="2713038"/>
              <a:ext cx="827087" cy="398462"/>
            </a:xfrm>
            <a:custGeom>
              <a:avLst/>
              <a:gdLst>
                <a:gd name="T0" fmla="*/ 56 w 2299"/>
                <a:gd name="T1" fmla="*/ 639 h 1105"/>
                <a:gd name="T2" fmla="*/ 22 w 2299"/>
                <a:gd name="T3" fmla="*/ 632 h 1105"/>
                <a:gd name="T4" fmla="*/ 15 w 2299"/>
                <a:gd name="T5" fmla="*/ 706 h 1105"/>
                <a:gd name="T6" fmla="*/ 76 w 2299"/>
                <a:gd name="T7" fmla="*/ 748 h 1105"/>
                <a:gd name="T8" fmla="*/ 133 w 2299"/>
                <a:gd name="T9" fmla="*/ 726 h 1105"/>
                <a:gd name="T10" fmla="*/ 547 w 2299"/>
                <a:gd name="T11" fmla="*/ 1085 h 1105"/>
                <a:gd name="T12" fmla="*/ 598 w 2299"/>
                <a:gd name="T13" fmla="*/ 1104 h 1105"/>
                <a:gd name="T14" fmla="*/ 598 w 2299"/>
                <a:gd name="T15" fmla="*/ 1104 h 1105"/>
                <a:gd name="T16" fmla="*/ 621 w 2299"/>
                <a:gd name="T17" fmla="*/ 1100 h 1105"/>
                <a:gd name="T18" fmla="*/ 2275 w 2299"/>
                <a:gd name="T19" fmla="*/ 485 h 1105"/>
                <a:gd name="T20" fmla="*/ 2298 w 2299"/>
                <a:gd name="T21" fmla="*/ 461 h 1105"/>
                <a:gd name="T22" fmla="*/ 2298 w 2299"/>
                <a:gd name="T23" fmla="*/ 444 h 1105"/>
                <a:gd name="T24" fmla="*/ 1814 w 2299"/>
                <a:gd name="T25" fmla="*/ 22 h 1105"/>
                <a:gd name="T26" fmla="*/ 1740 w 2299"/>
                <a:gd name="T27" fmla="*/ 8 h 1105"/>
                <a:gd name="T28" fmla="*/ 57 w 2299"/>
                <a:gd name="T29" fmla="*/ 637 h 1105"/>
                <a:gd name="T30" fmla="*/ 56 w 2299"/>
                <a:gd name="T31" fmla="*/ 639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99" h="1105">
                  <a:moveTo>
                    <a:pt x="56" y="639"/>
                  </a:moveTo>
                  <a:cubicBezTo>
                    <a:pt x="44" y="631"/>
                    <a:pt x="32" y="628"/>
                    <a:pt x="22" y="632"/>
                  </a:cubicBezTo>
                  <a:cubicBezTo>
                    <a:pt x="4" y="641"/>
                    <a:pt x="0" y="674"/>
                    <a:pt x="15" y="706"/>
                  </a:cubicBezTo>
                  <a:cubicBezTo>
                    <a:pt x="30" y="738"/>
                    <a:pt x="58" y="757"/>
                    <a:pt x="76" y="748"/>
                  </a:cubicBezTo>
                  <a:lnTo>
                    <a:pt x="133" y="726"/>
                  </a:lnTo>
                  <a:lnTo>
                    <a:pt x="547" y="1085"/>
                  </a:lnTo>
                  <a:cubicBezTo>
                    <a:pt x="559" y="1097"/>
                    <a:pt x="579" y="1104"/>
                    <a:pt x="598" y="1104"/>
                  </a:cubicBezTo>
                  <a:lnTo>
                    <a:pt x="598" y="1104"/>
                  </a:lnTo>
                  <a:cubicBezTo>
                    <a:pt x="606" y="1104"/>
                    <a:pt x="614" y="1102"/>
                    <a:pt x="621" y="1100"/>
                  </a:cubicBezTo>
                  <a:lnTo>
                    <a:pt x="2275" y="485"/>
                  </a:lnTo>
                  <a:cubicBezTo>
                    <a:pt x="2288" y="480"/>
                    <a:pt x="2296" y="472"/>
                    <a:pt x="2298" y="461"/>
                  </a:cubicBezTo>
                  <a:lnTo>
                    <a:pt x="2298" y="444"/>
                  </a:lnTo>
                  <a:lnTo>
                    <a:pt x="1814" y="22"/>
                  </a:lnTo>
                  <a:cubicBezTo>
                    <a:pt x="1796" y="6"/>
                    <a:pt x="1762" y="0"/>
                    <a:pt x="1740" y="8"/>
                  </a:cubicBezTo>
                  <a:lnTo>
                    <a:pt x="57" y="637"/>
                  </a:lnTo>
                  <a:lnTo>
                    <a:pt x="56" y="639"/>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9" name="Freeform 27"/>
            <p:cNvSpPr>
              <a:spLocks noChangeArrowheads="1"/>
            </p:cNvSpPr>
            <p:nvPr/>
          </p:nvSpPr>
          <p:spPr bwMode="auto">
            <a:xfrm>
              <a:off x="4310063" y="1897063"/>
              <a:ext cx="871537" cy="887412"/>
            </a:xfrm>
            <a:custGeom>
              <a:avLst/>
              <a:gdLst>
                <a:gd name="T0" fmla="*/ 2196 w 2423"/>
                <a:gd name="T1" fmla="*/ 0 h 2467"/>
                <a:gd name="T2" fmla="*/ 2176 w 2423"/>
                <a:gd name="T3" fmla="*/ 4 h 2467"/>
                <a:gd name="T4" fmla="*/ 62 w 2423"/>
                <a:gd name="T5" fmla="*/ 755 h 2467"/>
                <a:gd name="T6" fmla="*/ 4 w 2423"/>
                <a:gd name="T7" fmla="*/ 847 h 2467"/>
                <a:gd name="T8" fmla="*/ 178 w 2423"/>
                <a:gd name="T9" fmla="*/ 2420 h 2467"/>
                <a:gd name="T10" fmla="*/ 226 w 2423"/>
                <a:gd name="T11" fmla="*/ 2466 h 2467"/>
                <a:gd name="T12" fmla="*/ 246 w 2423"/>
                <a:gd name="T13" fmla="*/ 2463 h 2467"/>
                <a:gd name="T14" fmla="*/ 2360 w 2423"/>
                <a:gd name="T15" fmla="*/ 1713 h 2467"/>
                <a:gd name="T16" fmla="*/ 2418 w 2423"/>
                <a:gd name="T17" fmla="*/ 1620 h 2467"/>
                <a:gd name="T18" fmla="*/ 2244 w 2423"/>
                <a:gd name="T19" fmla="*/ 47 h 2467"/>
                <a:gd name="T20" fmla="*/ 2196 w 2423"/>
                <a:gd name="T21" fmla="*/ 0 h 2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23" h="2467">
                  <a:moveTo>
                    <a:pt x="2196" y="0"/>
                  </a:moveTo>
                  <a:cubicBezTo>
                    <a:pt x="2189" y="0"/>
                    <a:pt x="2182" y="1"/>
                    <a:pt x="2176" y="4"/>
                  </a:cubicBezTo>
                  <a:lnTo>
                    <a:pt x="62" y="755"/>
                  </a:lnTo>
                  <a:cubicBezTo>
                    <a:pt x="27" y="767"/>
                    <a:pt x="0" y="810"/>
                    <a:pt x="4" y="847"/>
                  </a:cubicBezTo>
                  <a:lnTo>
                    <a:pt x="178" y="2420"/>
                  </a:lnTo>
                  <a:cubicBezTo>
                    <a:pt x="181" y="2448"/>
                    <a:pt x="200" y="2466"/>
                    <a:pt x="226" y="2466"/>
                  </a:cubicBezTo>
                  <a:cubicBezTo>
                    <a:pt x="233" y="2466"/>
                    <a:pt x="239" y="2465"/>
                    <a:pt x="246" y="2463"/>
                  </a:cubicBezTo>
                  <a:lnTo>
                    <a:pt x="2360" y="1713"/>
                  </a:lnTo>
                  <a:cubicBezTo>
                    <a:pt x="2395" y="1700"/>
                    <a:pt x="2422" y="1658"/>
                    <a:pt x="2418" y="1620"/>
                  </a:cubicBezTo>
                  <a:lnTo>
                    <a:pt x="2244" y="47"/>
                  </a:lnTo>
                  <a:cubicBezTo>
                    <a:pt x="2241" y="19"/>
                    <a:pt x="2221" y="0"/>
                    <a:pt x="2196" y="0"/>
                  </a:cubicBez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0" name="Freeform 28"/>
            <p:cNvSpPr>
              <a:spLocks noChangeArrowheads="1"/>
            </p:cNvSpPr>
            <p:nvPr/>
          </p:nvSpPr>
          <p:spPr bwMode="auto">
            <a:xfrm>
              <a:off x="4292600" y="1879600"/>
              <a:ext cx="817563" cy="300038"/>
            </a:xfrm>
            <a:custGeom>
              <a:avLst/>
              <a:gdLst>
                <a:gd name="T0" fmla="*/ 2211 w 2271"/>
                <a:gd name="T1" fmla="*/ 10 h 834"/>
                <a:gd name="T2" fmla="*/ 2181 w 2271"/>
                <a:gd name="T3" fmla="*/ 0 h 834"/>
                <a:gd name="T4" fmla="*/ 2161 w 2271"/>
                <a:gd name="T5" fmla="*/ 3 h 834"/>
                <a:gd name="T6" fmla="*/ 47 w 2271"/>
                <a:gd name="T7" fmla="*/ 755 h 834"/>
                <a:gd name="T8" fmla="*/ 0 w 2271"/>
                <a:gd name="T9" fmla="*/ 798 h 834"/>
                <a:gd name="T10" fmla="*/ 9 w 2271"/>
                <a:gd name="T11" fmla="*/ 784 h 834"/>
                <a:gd name="T12" fmla="*/ 71 w 2271"/>
                <a:gd name="T13" fmla="*/ 830 h 834"/>
                <a:gd name="T14" fmla="*/ 69 w 2271"/>
                <a:gd name="T15" fmla="*/ 833 h 834"/>
                <a:gd name="T16" fmla="*/ 109 w 2271"/>
                <a:gd name="T17" fmla="*/ 801 h 834"/>
                <a:gd name="T18" fmla="*/ 2223 w 2271"/>
                <a:gd name="T19" fmla="*/ 50 h 834"/>
                <a:gd name="T20" fmla="*/ 2243 w 2271"/>
                <a:gd name="T21" fmla="*/ 46 h 834"/>
                <a:gd name="T22" fmla="*/ 2270 w 2271"/>
                <a:gd name="T23" fmla="*/ 55 h 834"/>
                <a:gd name="T24" fmla="*/ 2211 w 2271"/>
                <a:gd name="T25" fmla="*/ 1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1" h="834">
                  <a:moveTo>
                    <a:pt x="2211" y="10"/>
                  </a:moveTo>
                  <a:cubicBezTo>
                    <a:pt x="2203" y="4"/>
                    <a:pt x="2193" y="0"/>
                    <a:pt x="2181" y="0"/>
                  </a:cubicBezTo>
                  <a:cubicBezTo>
                    <a:pt x="2175" y="0"/>
                    <a:pt x="2168" y="1"/>
                    <a:pt x="2161" y="3"/>
                  </a:cubicBezTo>
                  <a:lnTo>
                    <a:pt x="47" y="755"/>
                  </a:lnTo>
                  <a:cubicBezTo>
                    <a:pt x="28" y="762"/>
                    <a:pt x="11" y="778"/>
                    <a:pt x="0" y="798"/>
                  </a:cubicBezTo>
                  <a:cubicBezTo>
                    <a:pt x="3" y="793"/>
                    <a:pt x="6" y="788"/>
                    <a:pt x="9" y="784"/>
                  </a:cubicBezTo>
                  <a:lnTo>
                    <a:pt x="71" y="830"/>
                  </a:lnTo>
                  <a:cubicBezTo>
                    <a:pt x="70" y="831"/>
                    <a:pt x="69" y="832"/>
                    <a:pt x="69" y="833"/>
                  </a:cubicBezTo>
                  <a:cubicBezTo>
                    <a:pt x="79" y="818"/>
                    <a:pt x="93" y="807"/>
                    <a:pt x="109" y="801"/>
                  </a:cubicBezTo>
                  <a:lnTo>
                    <a:pt x="2223" y="50"/>
                  </a:lnTo>
                  <a:cubicBezTo>
                    <a:pt x="2229" y="47"/>
                    <a:pt x="2236" y="46"/>
                    <a:pt x="2243" y="46"/>
                  </a:cubicBezTo>
                  <a:cubicBezTo>
                    <a:pt x="2253" y="46"/>
                    <a:pt x="2263" y="49"/>
                    <a:pt x="2270" y="55"/>
                  </a:cubicBezTo>
                  <a:lnTo>
                    <a:pt x="2211" y="1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1" name="Freeform 29"/>
            <p:cNvSpPr>
              <a:spLocks noChangeArrowheads="1"/>
            </p:cNvSpPr>
            <p:nvPr/>
          </p:nvSpPr>
          <p:spPr bwMode="auto">
            <a:xfrm>
              <a:off x="5110163" y="1900238"/>
              <a:ext cx="1587" cy="1587"/>
            </a:xfrm>
            <a:custGeom>
              <a:avLst/>
              <a:gdLst>
                <a:gd name="T0" fmla="*/ 0 w 3"/>
                <a:gd name="T1" fmla="*/ 0 h 2"/>
                <a:gd name="T2" fmla="*/ 2 w 3"/>
                <a:gd name="T3" fmla="*/ 1 h 2"/>
                <a:gd name="T4" fmla="*/ 0 w 3"/>
                <a:gd name="T5" fmla="*/ 0 h 2"/>
              </a:gdLst>
              <a:ahLst/>
              <a:cxnLst>
                <a:cxn ang="0">
                  <a:pos x="T0" y="T1"/>
                </a:cxn>
                <a:cxn ang="0">
                  <a:pos x="T2" y="T3"/>
                </a:cxn>
                <a:cxn ang="0">
                  <a:pos x="T4" y="T5"/>
                </a:cxn>
              </a:cxnLst>
              <a:rect l="0" t="0" r="r" b="b"/>
              <a:pathLst>
                <a:path w="3" h="2">
                  <a:moveTo>
                    <a:pt x="0" y="0"/>
                  </a:moveTo>
                  <a:lnTo>
                    <a:pt x="2" y="1"/>
                  </a:lnTo>
                  <a:cubicBezTo>
                    <a:pt x="1" y="1"/>
                    <a:pt x="1" y="0"/>
                    <a:pt x="0" y="0"/>
                  </a:cubicBez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2" name="Freeform 30"/>
            <p:cNvSpPr>
              <a:spLocks noChangeArrowheads="1"/>
            </p:cNvSpPr>
            <p:nvPr/>
          </p:nvSpPr>
          <p:spPr bwMode="auto">
            <a:xfrm>
              <a:off x="4287838" y="2162175"/>
              <a:ext cx="93662" cy="619125"/>
            </a:xfrm>
            <a:custGeom>
              <a:avLst/>
              <a:gdLst>
                <a:gd name="T0" fmla="*/ 238 w 259"/>
                <a:gd name="T1" fmla="*/ 1682 h 1720"/>
                <a:gd name="T2" fmla="*/ 238 w 259"/>
                <a:gd name="T3" fmla="*/ 1680 h 1720"/>
                <a:gd name="T4" fmla="*/ 64 w 259"/>
                <a:gd name="T5" fmla="*/ 109 h 1720"/>
                <a:gd name="T6" fmla="*/ 84 w 259"/>
                <a:gd name="T7" fmla="*/ 46 h 1720"/>
                <a:gd name="T8" fmla="*/ 22 w 259"/>
                <a:gd name="T9" fmla="*/ 0 h 1720"/>
                <a:gd name="T10" fmla="*/ 3 w 259"/>
                <a:gd name="T11" fmla="*/ 63 h 1720"/>
                <a:gd name="T12" fmla="*/ 176 w 259"/>
                <a:gd name="T13" fmla="*/ 1636 h 1720"/>
                <a:gd name="T14" fmla="*/ 196 w 259"/>
                <a:gd name="T15" fmla="*/ 1673 h 1720"/>
                <a:gd name="T16" fmla="*/ 258 w 259"/>
                <a:gd name="T17" fmla="*/ 1719 h 1720"/>
                <a:gd name="T18" fmla="*/ 238 w 259"/>
                <a:gd name="T19" fmla="*/ 168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1720">
                  <a:moveTo>
                    <a:pt x="238" y="1682"/>
                  </a:moveTo>
                  <a:lnTo>
                    <a:pt x="238" y="1680"/>
                  </a:lnTo>
                  <a:lnTo>
                    <a:pt x="64" y="109"/>
                  </a:lnTo>
                  <a:cubicBezTo>
                    <a:pt x="62" y="87"/>
                    <a:pt x="70" y="64"/>
                    <a:pt x="84" y="46"/>
                  </a:cubicBezTo>
                  <a:lnTo>
                    <a:pt x="22" y="0"/>
                  </a:lnTo>
                  <a:cubicBezTo>
                    <a:pt x="8" y="18"/>
                    <a:pt x="0" y="41"/>
                    <a:pt x="3" y="63"/>
                  </a:cubicBezTo>
                  <a:lnTo>
                    <a:pt x="176" y="1636"/>
                  </a:lnTo>
                  <a:cubicBezTo>
                    <a:pt x="178" y="1652"/>
                    <a:pt x="185" y="1664"/>
                    <a:pt x="196" y="1673"/>
                  </a:cubicBezTo>
                  <a:lnTo>
                    <a:pt x="258" y="1719"/>
                  </a:lnTo>
                  <a:cubicBezTo>
                    <a:pt x="247" y="1711"/>
                    <a:pt x="240" y="1698"/>
                    <a:pt x="238" y="1682"/>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3" name="Freeform 31"/>
            <p:cNvSpPr>
              <a:spLocks noChangeArrowheads="1"/>
            </p:cNvSpPr>
            <p:nvPr/>
          </p:nvSpPr>
          <p:spPr bwMode="auto">
            <a:xfrm>
              <a:off x="4330700" y="1917700"/>
              <a:ext cx="830263" cy="844550"/>
            </a:xfrm>
            <a:custGeom>
              <a:avLst/>
              <a:gdLst>
                <a:gd name="T0" fmla="*/ 181 w 2308"/>
                <a:gd name="T1" fmla="*/ 2344 h 2345"/>
                <a:gd name="T2" fmla="*/ 2307 w 2308"/>
                <a:gd name="T3" fmla="*/ 1589 h 2345"/>
                <a:gd name="T4" fmla="*/ 2126 w 2308"/>
                <a:gd name="T5" fmla="*/ 0 h 2345"/>
                <a:gd name="T6" fmla="*/ 0 w 2308"/>
                <a:gd name="T7" fmla="*/ 756 h 2345"/>
                <a:gd name="T8" fmla="*/ 181 w 2308"/>
                <a:gd name="T9" fmla="*/ 2344 h 2345"/>
              </a:gdLst>
              <a:ahLst/>
              <a:cxnLst>
                <a:cxn ang="0">
                  <a:pos x="T0" y="T1"/>
                </a:cxn>
                <a:cxn ang="0">
                  <a:pos x="T2" y="T3"/>
                </a:cxn>
                <a:cxn ang="0">
                  <a:pos x="T4" y="T5"/>
                </a:cxn>
                <a:cxn ang="0">
                  <a:pos x="T6" y="T7"/>
                </a:cxn>
                <a:cxn ang="0">
                  <a:pos x="T8" y="T9"/>
                </a:cxn>
              </a:cxnLst>
              <a:rect l="0" t="0" r="r" b="b"/>
              <a:pathLst>
                <a:path w="2308" h="2345">
                  <a:moveTo>
                    <a:pt x="181" y="2344"/>
                  </a:moveTo>
                  <a:lnTo>
                    <a:pt x="2307" y="1589"/>
                  </a:lnTo>
                  <a:lnTo>
                    <a:pt x="2126" y="0"/>
                  </a:lnTo>
                  <a:lnTo>
                    <a:pt x="0" y="756"/>
                  </a:lnTo>
                  <a:lnTo>
                    <a:pt x="181" y="2344"/>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4" name="Freeform 32"/>
            <p:cNvSpPr>
              <a:spLocks noChangeArrowheads="1"/>
            </p:cNvSpPr>
            <p:nvPr/>
          </p:nvSpPr>
          <p:spPr bwMode="auto">
            <a:xfrm>
              <a:off x="4335463" y="1931988"/>
              <a:ext cx="806450" cy="811212"/>
            </a:xfrm>
            <a:custGeom>
              <a:avLst/>
              <a:gdLst>
                <a:gd name="T0" fmla="*/ 174 w 2241"/>
                <a:gd name="T1" fmla="*/ 2254 h 2255"/>
                <a:gd name="T2" fmla="*/ 2240 w 2241"/>
                <a:gd name="T3" fmla="*/ 1520 h 2255"/>
                <a:gd name="T4" fmla="*/ 2066 w 2241"/>
                <a:gd name="T5" fmla="*/ 0 h 2255"/>
                <a:gd name="T6" fmla="*/ 0 w 2241"/>
                <a:gd name="T7" fmla="*/ 735 h 2255"/>
                <a:gd name="T8" fmla="*/ 174 w 2241"/>
                <a:gd name="T9" fmla="*/ 2254 h 2255"/>
              </a:gdLst>
              <a:ahLst/>
              <a:cxnLst>
                <a:cxn ang="0">
                  <a:pos x="T0" y="T1"/>
                </a:cxn>
                <a:cxn ang="0">
                  <a:pos x="T2" y="T3"/>
                </a:cxn>
                <a:cxn ang="0">
                  <a:pos x="T4" y="T5"/>
                </a:cxn>
                <a:cxn ang="0">
                  <a:pos x="T6" y="T7"/>
                </a:cxn>
                <a:cxn ang="0">
                  <a:pos x="T8" y="T9"/>
                </a:cxn>
              </a:cxnLst>
              <a:rect l="0" t="0" r="r" b="b"/>
              <a:pathLst>
                <a:path w="2241" h="2255">
                  <a:moveTo>
                    <a:pt x="174" y="2254"/>
                  </a:moveTo>
                  <a:lnTo>
                    <a:pt x="2240" y="1520"/>
                  </a:lnTo>
                  <a:lnTo>
                    <a:pt x="2066" y="0"/>
                  </a:lnTo>
                  <a:lnTo>
                    <a:pt x="0" y="735"/>
                  </a:lnTo>
                  <a:lnTo>
                    <a:pt x="174" y="225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5" name="Freeform 33"/>
            <p:cNvSpPr>
              <a:spLocks noChangeArrowheads="1"/>
            </p:cNvSpPr>
            <p:nvPr/>
          </p:nvSpPr>
          <p:spPr bwMode="auto">
            <a:xfrm>
              <a:off x="5080000" y="1917700"/>
              <a:ext cx="80963" cy="573088"/>
            </a:xfrm>
            <a:custGeom>
              <a:avLst/>
              <a:gdLst>
                <a:gd name="T0" fmla="*/ 225 w 226"/>
                <a:gd name="T1" fmla="*/ 1589 h 1590"/>
                <a:gd name="T2" fmla="*/ 174 w 226"/>
                <a:gd name="T3" fmla="*/ 1558 h 1590"/>
                <a:gd name="T4" fmla="*/ 0 w 226"/>
                <a:gd name="T5" fmla="*/ 38 h 1590"/>
                <a:gd name="T6" fmla="*/ 43 w 226"/>
                <a:gd name="T7" fmla="*/ 0 h 1590"/>
                <a:gd name="T8" fmla="*/ 225 w 226"/>
                <a:gd name="T9" fmla="*/ 1589 h 1590"/>
              </a:gdLst>
              <a:ahLst/>
              <a:cxnLst>
                <a:cxn ang="0">
                  <a:pos x="T0" y="T1"/>
                </a:cxn>
                <a:cxn ang="0">
                  <a:pos x="T2" y="T3"/>
                </a:cxn>
                <a:cxn ang="0">
                  <a:pos x="T4" y="T5"/>
                </a:cxn>
                <a:cxn ang="0">
                  <a:pos x="T6" y="T7"/>
                </a:cxn>
                <a:cxn ang="0">
                  <a:pos x="T8" y="T9"/>
                </a:cxn>
              </a:cxnLst>
              <a:rect l="0" t="0" r="r" b="b"/>
              <a:pathLst>
                <a:path w="226" h="1590">
                  <a:moveTo>
                    <a:pt x="225" y="1589"/>
                  </a:moveTo>
                  <a:lnTo>
                    <a:pt x="174" y="1558"/>
                  </a:lnTo>
                  <a:lnTo>
                    <a:pt x="0" y="38"/>
                  </a:lnTo>
                  <a:lnTo>
                    <a:pt x="43" y="0"/>
                  </a:lnTo>
                  <a:lnTo>
                    <a:pt x="225" y="1589"/>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6" name="Freeform 34"/>
            <p:cNvSpPr>
              <a:spLocks noChangeArrowheads="1"/>
            </p:cNvSpPr>
            <p:nvPr/>
          </p:nvSpPr>
          <p:spPr bwMode="auto">
            <a:xfrm>
              <a:off x="4330700" y="2190750"/>
              <a:ext cx="69850" cy="571500"/>
            </a:xfrm>
            <a:custGeom>
              <a:avLst/>
              <a:gdLst>
                <a:gd name="T0" fmla="*/ 181 w 192"/>
                <a:gd name="T1" fmla="*/ 1588 h 1589"/>
                <a:gd name="T2" fmla="*/ 191 w 192"/>
                <a:gd name="T3" fmla="*/ 1536 h 1589"/>
                <a:gd name="T4" fmla="*/ 17 w 192"/>
                <a:gd name="T5" fmla="*/ 17 h 1589"/>
                <a:gd name="T6" fmla="*/ 0 w 192"/>
                <a:gd name="T7" fmla="*/ 0 h 1589"/>
                <a:gd name="T8" fmla="*/ 181 w 192"/>
                <a:gd name="T9" fmla="*/ 1588 h 1589"/>
              </a:gdLst>
              <a:ahLst/>
              <a:cxnLst>
                <a:cxn ang="0">
                  <a:pos x="T0" y="T1"/>
                </a:cxn>
                <a:cxn ang="0">
                  <a:pos x="T2" y="T3"/>
                </a:cxn>
                <a:cxn ang="0">
                  <a:pos x="T4" y="T5"/>
                </a:cxn>
                <a:cxn ang="0">
                  <a:pos x="T6" y="T7"/>
                </a:cxn>
                <a:cxn ang="0">
                  <a:pos x="T8" y="T9"/>
                </a:cxn>
              </a:cxnLst>
              <a:rect l="0" t="0" r="r" b="b"/>
              <a:pathLst>
                <a:path w="192" h="1589">
                  <a:moveTo>
                    <a:pt x="181" y="1588"/>
                  </a:moveTo>
                  <a:lnTo>
                    <a:pt x="191" y="1536"/>
                  </a:lnTo>
                  <a:lnTo>
                    <a:pt x="17" y="17"/>
                  </a:lnTo>
                  <a:lnTo>
                    <a:pt x="0" y="0"/>
                  </a:lnTo>
                  <a:lnTo>
                    <a:pt x="181" y="1588"/>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7" name="Freeform 35"/>
            <p:cNvSpPr>
              <a:spLocks noChangeArrowheads="1"/>
            </p:cNvSpPr>
            <p:nvPr/>
          </p:nvSpPr>
          <p:spPr bwMode="auto">
            <a:xfrm>
              <a:off x="4492625" y="2735263"/>
              <a:ext cx="463550" cy="139700"/>
            </a:xfrm>
            <a:custGeom>
              <a:avLst/>
              <a:gdLst>
                <a:gd name="T0" fmla="*/ 22 w 1287"/>
                <a:gd name="T1" fmla="*/ 33 h 390"/>
                <a:gd name="T2" fmla="*/ 0 w 1287"/>
                <a:gd name="T3" fmla="*/ 41 h 390"/>
                <a:gd name="T4" fmla="*/ 265 w 1287"/>
                <a:gd name="T5" fmla="*/ 366 h 390"/>
                <a:gd name="T6" fmla="*/ 331 w 1287"/>
                <a:gd name="T7" fmla="*/ 389 h 390"/>
                <a:gd name="T8" fmla="*/ 371 w 1287"/>
                <a:gd name="T9" fmla="*/ 382 h 390"/>
                <a:gd name="T10" fmla="*/ 1254 w 1287"/>
                <a:gd name="T11" fmla="*/ 68 h 390"/>
                <a:gd name="T12" fmla="*/ 1286 w 1287"/>
                <a:gd name="T13" fmla="*/ 36 h 390"/>
                <a:gd name="T14" fmla="*/ 1286 w 1287"/>
                <a:gd name="T15" fmla="*/ 0 h 390"/>
                <a:gd name="T16" fmla="*/ 22 w 1287"/>
                <a:gd name="T17" fmla="*/ 33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7" h="390">
                  <a:moveTo>
                    <a:pt x="22" y="33"/>
                  </a:moveTo>
                  <a:lnTo>
                    <a:pt x="0" y="41"/>
                  </a:lnTo>
                  <a:lnTo>
                    <a:pt x="265" y="366"/>
                  </a:lnTo>
                  <a:cubicBezTo>
                    <a:pt x="276" y="379"/>
                    <a:pt x="301" y="389"/>
                    <a:pt x="331" y="389"/>
                  </a:cubicBezTo>
                  <a:cubicBezTo>
                    <a:pt x="346" y="389"/>
                    <a:pt x="360" y="386"/>
                    <a:pt x="371" y="382"/>
                  </a:cubicBezTo>
                  <a:lnTo>
                    <a:pt x="1254" y="68"/>
                  </a:lnTo>
                  <a:cubicBezTo>
                    <a:pt x="1273" y="61"/>
                    <a:pt x="1286" y="49"/>
                    <a:pt x="1286" y="36"/>
                  </a:cubicBezTo>
                  <a:lnTo>
                    <a:pt x="1286" y="0"/>
                  </a:lnTo>
                  <a:lnTo>
                    <a:pt x="22" y="33"/>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8" name="Freeform 36"/>
            <p:cNvSpPr>
              <a:spLocks noChangeArrowheads="1"/>
            </p:cNvSpPr>
            <p:nvPr/>
          </p:nvSpPr>
          <p:spPr bwMode="auto">
            <a:xfrm>
              <a:off x="4492625" y="2743200"/>
              <a:ext cx="114300" cy="131763"/>
            </a:xfrm>
            <a:custGeom>
              <a:avLst/>
              <a:gdLst>
                <a:gd name="T0" fmla="*/ 316 w 317"/>
                <a:gd name="T1" fmla="*/ 0 h 364"/>
                <a:gd name="T2" fmla="*/ 22 w 317"/>
                <a:gd name="T3" fmla="*/ 8 h 364"/>
                <a:gd name="T4" fmla="*/ 0 w 317"/>
                <a:gd name="T5" fmla="*/ 16 h 364"/>
                <a:gd name="T6" fmla="*/ 265 w 317"/>
                <a:gd name="T7" fmla="*/ 341 h 364"/>
                <a:gd name="T8" fmla="*/ 316 w 317"/>
                <a:gd name="T9" fmla="*/ 363 h 364"/>
                <a:gd name="T10" fmla="*/ 316 w 317"/>
                <a:gd name="T11" fmla="*/ 0 h 364"/>
              </a:gdLst>
              <a:ahLst/>
              <a:cxnLst>
                <a:cxn ang="0">
                  <a:pos x="T0" y="T1"/>
                </a:cxn>
                <a:cxn ang="0">
                  <a:pos x="T2" y="T3"/>
                </a:cxn>
                <a:cxn ang="0">
                  <a:pos x="T4" y="T5"/>
                </a:cxn>
                <a:cxn ang="0">
                  <a:pos x="T6" y="T7"/>
                </a:cxn>
                <a:cxn ang="0">
                  <a:pos x="T8" y="T9"/>
                </a:cxn>
                <a:cxn ang="0">
                  <a:pos x="T10" y="T11"/>
                </a:cxn>
              </a:cxnLst>
              <a:rect l="0" t="0" r="r" b="b"/>
              <a:pathLst>
                <a:path w="317" h="364">
                  <a:moveTo>
                    <a:pt x="316" y="0"/>
                  </a:moveTo>
                  <a:lnTo>
                    <a:pt x="22" y="8"/>
                  </a:lnTo>
                  <a:lnTo>
                    <a:pt x="0" y="16"/>
                  </a:lnTo>
                  <a:lnTo>
                    <a:pt x="265" y="341"/>
                  </a:lnTo>
                  <a:cubicBezTo>
                    <a:pt x="274" y="352"/>
                    <a:pt x="293" y="360"/>
                    <a:pt x="316" y="363"/>
                  </a:cubicBezTo>
                  <a:lnTo>
                    <a:pt x="316" y="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9" name="Freeform 37"/>
            <p:cNvSpPr>
              <a:spLocks noChangeArrowheads="1"/>
            </p:cNvSpPr>
            <p:nvPr/>
          </p:nvSpPr>
          <p:spPr bwMode="auto">
            <a:xfrm>
              <a:off x="4500563" y="2646363"/>
              <a:ext cx="455612" cy="215900"/>
            </a:xfrm>
            <a:custGeom>
              <a:avLst/>
              <a:gdLst>
                <a:gd name="T0" fmla="*/ 1243 w 1265"/>
                <a:gd name="T1" fmla="*/ 219 h 600"/>
                <a:gd name="T2" fmla="*/ 1264 w 1265"/>
                <a:gd name="T3" fmla="*/ 246 h 600"/>
                <a:gd name="T4" fmla="*/ 1232 w 1265"/>
                <a:gd name="T5" fmla="*/ 278 h 600"/>
                <a:gd name="T6" fmla="*/ 349 w 1265"/>
                <a:gd name="T7" fmla="*/ 592 h 600"/>
                <a:gd name="T8" fmla="*/ 309 w 1265"/>
                <a:gd name="T9" fmla="*/ 599 h 600"/>
                <a:gd name="T10" fmla="*/ 243 w 1265"/>
                <a:gd name="T11" fmla="*/ 576 h 600"/>
                <a:gd name="T12" fmla="*/ 0 w 1265"/>
                <a:gd name="T13" fmla="*/ 279 h 600"/>
                <a:gd name="T14" fmla="*/ 787 w 1265"/>
                <a:gd name="T15" fmla="*/ 0 h 600"/>
                <a:gd name="T16" fmla="*/ 1243 w 1265"/>
                <a:gd name="T17" fmla="*/ 219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5" h="600">
                  <a:moveTo>
                    <a:pt x="1243" y="219"/>
                  </a:moveTo>
                  <a:cubicBezTo>
                    <a:pt x="1256" y="226"/>
                    <a:pt x="1264" y="235"/>
                    <a:pt x="1264" y="246"/>
                  </a:cubicBezTo>
                  <a:cubicBezTo>
                    <a:pt x="1264" y="259"/>
                    <a:pt x="1251" y="271"/>
                    <a:pt x="1232" y="278"/>
                  </a:cubicBezTo>
                  <a:lnTo>
                    <a:pt x="349" y="592"/>
                  </a:lnTo>
                  <a:cubicBezTo>
                    <a:pt x="338" y="596"/>
                    <a:pt x="324" y="599"/>
                    <a:pt x="309" y="599"/>
                  </a:cubicBezTo>
                  <a:cubicBezTo>
                    <a:pt x="279" y="599"/>
                    <a:pt x="254" y="589"/>
                    <a:pt x="243" y="576"/>
                  </a:cubicBezTo>
                  <a:lnTo>
                    <a:pt x="0" y="279"/>
                  </a:lnTo>
                  <a:lnTo>
                    <a:pt x="787" y="0"/>
                  </a:lnTo>
                  <a:lnTo>
                    <a:pt x="1243" y="2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0" name="Freeform 38"/>
            <p:cNvSpPr>
              <a:spLocks noChangeArrowheads="1"/>
            </p:cNvSpPr>
            <p:nvPr/>
          </p:nvSpPr>
          <p:spPr bwMode="auto">
            <a:xfrm>
              <a:off x="4540250" y="2706688"/>
              <a:ext cx="820738" cy="398462"/>
            </a:xfrm>
            <a:custGeom>
              <a:avLst/>
              <a:gdLst>
                <a:gd name="T0" fmla="*/ 34 w 2279"/>
                <a:gd name="T1" fmla="*/ 656 h 1105"/>
                <a:gd name="T2" fmla="*/ 4 w 2279"/>
                <a:gd name="T3" fmla="*/ 648 h 1105"/>
                <a:gd name="T4" fmla="*/ 1718 w 2279"/>
                <a:gd name="T5" fmla="*/ 8 h 1105"/>
                <a:gd name="T6" fmla="*/ 1792 w 2279"/>
                <a:gd name="T7" fmla="*/ 22 h 1105"/>
                <a:gd name="T8" fmla="*/ 2263 w 2279"/>
                <a:gd name="T9" fmla="*/ 431 h 1105"/>
                <a:gd name="T10" fmla="*/ 2276 w 2279"/>
                <a:gd name="T11" fmla="*/ 461 h 1105"/>
                <a:gd name="T12" fmla="*/ 2253 w 2279"/>
                <a:gd name="T13" fmla="*/ 485 h 1105"/>
                <a:gd name="T14" fmla="*/ 599 w 2279"/>
                <a:gd name="T15" fmla="*/ 1100 h 1105"/>
                <a:gd name="T16" fmla="*/ 576 w 2279"/>
                <a:gd name="T17" fmla="*/ 1104 h 1105"/>
                <a:gd name="T18" fmla="*/ 525 w 2279"/>
                <a:gd name="T19" fmla="*/ 1085 h 1105"/>
                <a:gd name="T20" fmla="*/ 34 w 2279"/>
                <a:gd name="T21" fmla="*/ 656 h 1105"/>
                <a:gd name="T22" fmla="*/ 0 w 2279"/>
                <a:gd name="T23" fmla="*/ 649 h 1105"/>
                <a:gd name="T24" fmla="*/ 4 w 2279"/>
                <a:gd name="T25" fmla="*/ 648 h 1105"/>
                <a:gd name="T26" fmla="*/ 0 w 2279"/>
                <a:gd name="T27" fmla="*/ 649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9" h="1105">
                  <a:moveTo>
                    <a:pt x="34" y="656"/>
                  </a:moveTo>
                  <a:cubicBezTo>
                    <a:pt x="24" y="648"/>
                    <a:pt x="13" y="645"/>
                    <a:pt x="4" y="648"/>
                  </a:cubicBezTo>
                  <a:lnTo>
                    <a:pt x="1718" y="8"/>
                  </a:lnTo>
                  <a:cubicBezTo>
                    <a:pt x="1741" y="0"/>
                    <a:pt x="1774" y="6"/>
                    <a:pt x="1792" y="22"/>
                  </a:cubicBezTo>
                  <a:lnTo>
                    <a:pt x="2263" y="431"/>
                  </a:lnTo>
                  <a:cubicBezTo>
                    <a:pt x="2274" y="439"/>
                    <a:pt x="2278" y="451"/>
                    <a:pt x="2276" y="461"/>
                  </a:cubicBezTo>
                  <a:cubicBezTo>
                    <a:pt x="2274" y="472"/>
                    <a:pt x="2266" y="480"/>
                    <a:pt x="2253" y="485"/>
                  </a:cubicBezTo>
                  <a:lnTo>
                    <a:pt x="599" y="1100"/>
                  </a:lnTo>
                  <a:cubicBezTo>
                    <a:pt x="592" y="1102"/>
                    <a:pt x="584" y="1104"/>
                    <a:pt x="576" y="1104"/>
                  </a:cubicBezTo>
                  <a:cubicBezTo>
                    <a:pt x="557" y="1104"/>
                    <a:pt x="537" y="1097"/>
                    <a:pt x="525" y="1085"/>
                  </a:cubicBezTo>
                  <a:lnTo>
                    <a:pt x="34" y="656"/>
                  </a:lnTo>
                  <a:close/>
                  <a:moveTo>
                    <a:pt x="0" y="649"/>
                  </a:moveTo>
                  <a:lnTo>
                    <a:pt x="4" y="648"/>
                  </a:lnTo>
                  <a:cubicBezTo>
                    <a:pt x="3" y="648"/>
                    <a:pt x="1" y="649"/>
                    <a:pt x="0" y="649"/>
                  </a:cubicBezTo>
                  <a:close/>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1" name="Freeform 39"/>
            <p:cNvSpPr>
              <a:spLocks noChangeArrowheads="1"/>
            </p:cNvSpPr>
            <p:nvPr/>
          </p:nvSpPr>
          <p:spPr bwMode="auto">
            <a:xfrm>
              <a:off x="4703763" y="3017838"/>
              <a:ext cx="103187"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2" name="Freeform 40"/>
            <p:cNvSpPr>
              <a:spLocks noChangeArrowheads="1"/>
            </p:cNvSpPr>
            <p:nvPr/>
          </p:nvSpPr>
          <p:spPr bwMode="auto">
            <a:xfrm>
              <a:off x="4651375" y="2971800"/>
              <a:ext cx="103188"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3" name="Freeform 41"/>
            <p:cNvSpPr>
              <a:spLocks noChangeArrowheads="1"/>
            </p:cNvSpPr>
            <p:nvPr/>
          </p:nvSpPr>
          <p:spPr bwMode="auto">
            <a:xfrm>
              <a:off x="4598988" y="2925763"/>
              <a:ext cx="103187"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4" name="Freeform 42"/>
            <p:cNvSpPr>
              <a:spLocks noChangeArrowheads="1"/>
            </p:cNvSpPr>
            <p:nvPr/>
          </p:nvSpPr>
          <p:spPr bwMode="auto">
            <a:xfrm>
              <a:off x="4778375" y="2990850"/>
              <a:ext cx="101600" cy="60325"/>
            </a:xfrm>
            <a:custGeom>
              <a:avLst/>
              <a:gdLst>
                <a:gd name="T0" fmla="*/ 283 w 284"/>
                <a:gd name="T1" fmla="*/ 105 h 166"/>
                <a:gd name="T2" fmla="*/ 162 w 284"/>
                <a:gd name="T3" fmla="*/ 0 h 166"/>
                <a:gd name="T4" fmla="*/ 0 w 284"/>
                <a:gd name="T5" fmla="*/ 61 h 166"/>
                <a:gd name="T6" fmla="*/ 121 w 284"/>
                <a:gd name="T7" fmla="*/ 165 h 166"/>
                <a:gd name="T8" fmla="*/ 283 w 284"/>
                <a:gd name="T9" fmla="*/ 105 h 166"/>
              </a:gdLst>
              <a:ahLst/>
              <a:cxnLst>
                <a:cxn ang="0">
                  <a:pos x="T0" y="T1"/>
                </a:cxn>
                <a:cxn ang="0">
                  <a:pos x="T2" y="T3"/>
                </a:cxn>
                <a:cxn ang="0">
                  <a:pos x="T4" y="T5"/>
                </a:cxn>
                <a:cxn ang="0">
                  <a:pos x="T6" y="T7"/>
                </a:cxn>
                <a:cxn ang="0">
                  <a:pos x="T8" y="T9"/>
                </a:cxn>
              </a:cxnLst>
              <a:rect l="0" t="0" r="r" b="b"/>
              <a:pathLst>
                <a:path w="284" h="166">
                  <a:moveTo>
                    <a:pt x="283" y="105"/>
                  </a:moveTo>
                  <a:lnTo>
                    <a:pt x="162" y="0"/>
                  </a:lnTo>
                  <a:lnTo>
                    <a:pt x="0" y="61"/>
                  </a:lnTo>
                  <a:lnTo>
                    <a:pt x="121" y="165"/>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5" name="Freeform 43"/>
            <p:cNvSpPr>
              <a:spLocks noChangeArrowheads="1"/>
            </p:cNvSpPr>
            <p:nvPr/>
          </p:nvSpPr>
          <p:spPr bwMode="auto">
            <a:xfrm>
              <a:off x="4724400" y="2944813"/>
              <a:ext cx="103188" cy="60325"/>
            </a:xfrm>
            <a:custGeom>
              <a:avLst/>
              <a:gdLst>
                <a:gd name="T0" fmla="*/ 284 w 285"/>
                <a:gd name="T1" fmla="*/ 105 h 167"/>
                <a:gd name="T2" fmla="*/ 162 w 285"/>
                <a:gd name="T3" fmla="*/ 0 h 167"/>
                <a:gd name="T4" fmla="*/ 0 w 285"/>
                <a:gd name="T5" fmla="*/ 61 h 167"/>
                <a:gd name="T6" fmla="*/ 122 w 285"/>
                <a:gd name="T7" fmla="*/ 166 h 167"/>
                <a:gd name="T8" fmla="*/ 284 w 285"/>
                <a:gd name="T9" fmla="*/ 105 h 167"/>
              </a:gdLst>
              <a:ahLst/>
              <a:cxnLst>
                <a:cxn ang="0">
                  <a:pos x="T0" y="T1"/>
                </a:cxn>
                <a:cxn ang="0">
                  <a:pos x="T2" y="T3"/>
                </a:cxn>
                <a:cxn ang="0">
                  <a:pos x="T4" y="T5"/>
                </a:cxn>
                <a:cxn ang="0">
                  <a:pos x="T6" y="T7"/>
                </a:cxn>
                <a:cxn ang="0">
                  <a:pos x="T8" y="T9"/>
                </a:cxn>
              </a:cxnLst>
              <a:rect l="0" t="0" r="r" b="b"/>
              <a:pathLst>
                <a:path w="285" h="167">
                  <a:moveTo>
                    <a:pt x="284" y="105"/>
                  </a:moveTo>
                  <a:lnTo>
                    <a:pt x="162" y="0"/>
                  </a:lnTo>
                  <a:lnTo>
                    <a:pt x="0" y="61"/>
                  </a:lnTo>
                  <a:lnTo>
                    <a:pt x="122" y="166"/>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6" name="Freeform 44"/>
            <p:cNvSpPr>
              <a:spLocks noChangeArrowheads="1"/>
            </p:cNvSpPr>
            <p:nvPr/>
          </p:nvSpPr>
          <p:spPr bwMode="auto">
            <a:xfrm>
              <a:off x="4672013" y="2898775"/>
              <a:ext cx="103187" cy="60325"/>
            </a:xfrm>
            <a:custGeom>
              <a:avLst/>
              <a:gdLst>
                <a:gd name="T0" fmla="*/ 284 w 285"/>
                <a:gd name="T1" fmla="*/ 104 h 166"/>
                <a:gd name="T2" fmla="*/ 162 w 285"/>
                <a:gd name="T3" fmla="*/ 0 h 166"/>
                <a:gd name="T4" fmla="*/ 0 w 285"/>
                <a:gd name="T5" fmla="*/ 60 h 166"/>
                <a:gd name="T6" fmla="*/ 122 w 285"/>
                <a:gd name="T7" fmla="*/ 165 h 166"/>
                <a:gd name="T8" fmla="*/ 284 w 285"/>
                <a:gd name="T9" fmla="*/ 104 h 166"/>
              </a:gdLst>
              <a:ahLst/>
              <a:cxnLst>
                <a:cxn ang="0">
                  <a:pos x="T0" y="T1"/>
                </a:cxn>
                <a:cxn ang="0">
                  <a:pos x="T2" y="T3"/>
                </a:cxn>
                <a:cxn ang="0">
                  <a:pos x="T4" y="T5"/>
                </a:cxn>
                <a:cxn ang="0">
                  <a:pos x="T6" y="T7"/>
                </a:cxn>
                <a:cxn ang="0">
                  <a:pos x="T8" y="T9"/>
                </a:cxn>
              </a:cxnLst>
              <a:rect l="0" t="0" r="r" b="b"/>
              <a:pathLst>
                <a:path w="285" h="166">
                  <a:moveTo>
                    <a:pt x="284" y="104"/>
                  </a:moveTo>
                  <a:lnTo>
                    <a:pt x="162" y="0"/>
                  </a:lnTo>
                  <a:lnTo>
                    <a:pt x="0" y="60"/>
                  </a:lnTo>
                  <a:lnTo>
                    <a:pt x="122" y="165"/>
                  </a:lnTo>
                  <a:lnTo>
                    <a:pt x="284" y="1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7" name="Freeform 45"/>
            <p:cNvSpPr>
              <a:spLocks noChangeArrowheads="1"/>
            </p:cNvSpPr>
            <p:nvPr/>
          </p:nvSpPr>
          <p:spPr bwMode="auto">
            <a:xfrm>
              <a:off x="4851400" y="2963863"/>
              <a:ext cx="101600" cy="60325"/>
            </a:xfrm>
            <a:custGeom>
              <a:avLst/>
              <a:gdLst>
                <a:gd name="T0" fmla="*/ 283 w 284"/>
                <a:gd name="T1" fmla="*/ 105 h 167"/>
                <a:gd name="T2" fmla="*/ 163 w 284"/>
                <a:gd name="T3" fmla="*/ 0 h 167"/>
                <a:gd name="T4" fmla="*/ 0 w 284"/>
                <a:gd name="T5" fmla="*/ 61 h 167"/>
                <a:gd name="T6" fmla="*/ 122 w 284"/>
                <a:gd name="T7" fmla="*/ 166 h 167"/>
                <a:gd name="T8" fmla="*/ 283 w 284"/>
                <a:gd name="T9" fmla="*/ 105 h 167"/>
              </a:gdLst>
              <a:ahLst/>
              <a:cxnLst>
                <a:cxn ang="0">
                  <a:pos x="T0" y="T1"/>
                </a:cxn>
                <a:cxn ang="0">
                  <a:pos x="T2" y="T3"/>
                </a:cxn>
                <a:cxn ang="0">
                  <a:pos x="T4" y="T5"/>
                </a:cxn>
                <a:cxn ang="0">
                  <a:pos x="T6" y="T7"/>
                </a:cxn>
                <a:cxn ang="0">
                  <a:pos x="T8" y="T9"/>
                </a:cxn>
              </a:cxnLst>
              <a:rect l="0" t="0" r="r" b="b"/>
              <a:pathLst>
                <a:path w="284" h="167">
                  <a:moveTo>
                    <a:pt x="283" y="105"/>
                  </a:moveTo>
                  <a:lnTo>
                    <a:pt x="163" y="0"/>
                  </a:lnTo>
                  <a:lnTo>
                    <a:pt x="0" y="61"/>
                  </a:lnTo>
                  <a:lnTo>
                    <a:pt x="122" y="166"/>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8" name="Freeform 46"/>
            <p:cNvSpPr>
              <a:spLocks noChangeArrowheads="1"/>
            </p:cNvSpPr>
            <p:nvPr/>
          </p:nvSpPr>
          <p:spPr bwMode="auto">
            <a:xfrm>
              <a:off x="4799013" y="2917825"/>
              <a:ext cx="103187" cy="60325"/>
            </a:xfrm>
            <a:custGeom>
              <a:avLst/>
              <a:gdLst>
                <a:gd name="T0" fmla="*/ 284 w 285"/>
                <a:gd name="T1" fmla="*/ 104 h 166"/>
                <a:gd name="T2" fmla="*/ 162 w 285"/>
                <a:gd name="T3" fmla="*/ 0 h 166"/>
                <a:gd name="T4" fmla="*/ 0 w 285"/>
                <a:gd name="T5" fmla="*/ 60 h 166"/>
                <a:gd name="T6" fmla="*/ 122 w 285"/>
                <a:gd name="T7" fmla="*/ 165 h 166"/>
                <a:gd name="T8" fmla="*/ 284 w 285"/>
                <a:gd name="T9" fmla="*/ 104 h 166"/>
              </a:gdLst>
              <a:ahLst/>
              <a:cxnLst>
                <a:cxn ang="0">
                  <a:pos x="T0" y="T1"/>
                </a:cxn>
                <a:cxn ang="0">
                  <a:pos x="T2" y="T3"/>
                </a:cxn>
                <a:cxn ang="0">
                  <a:pos x="T4" y="T5"/>
                </a:cxn>
                <a:cxn ang="0">
                  <a:pos x="T6" y="T7"/>
                </a:cxn>
                <a:cxn ang="0">
                  <a:pos x="T8" y="T9"/>
                </a:cxn>
              </a:cxnLst>
              <a:rect l="0" t="0" r="r" b="b"/>
              <a:pathLst>
                <a:path w="285" h="166">
                  <a:moveTo>
                    <a:pt x="284" y="104"/>
                  </a:moveTo>
                  <a:lnTo>
                    <a:pt x="162" y="0"/>
                  </a:lnTo>
                  <a:lnTo>
                    <a:pt x="0" y="60"/>
                  </a:lnTo>
                  <a:lnTo>
                    <a:pt x="122" y="165"/>
                  </a:lnTo>
                  <a:lnTo>
                    <a:pt x="284" y="1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9" name="Freeform 47"/>
            <p:cNvSpPr>
              <a:spLocks noChangeArrowheads="1"/>
            </p:cNvSpPr>
            <p:nvPr/>
          </p:nvSpPr>
          <p:spPr bwMode="auto">
            <a:xfrm>
              <a:off x="4745038" y="2871788"/>
              <a:ext cx="103187"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0" name="Freeform 48"/>
            <p:cNvSpPr>
              <a:spLocks noChangeArrowheads="1"/>
            </p:cNvSpPr>
            <p:nvPr/>
          </p:nvSpPr>
          <p:spPr bwMode="auto">
            <a:xfrm>
              <a:off x="4924425" y="2936875"/>
              <a:ext cx="101600" cy="60325"/>
            </a:xfrm>
            <a:custGeom>
              <a:avLst/>
              <a:gdLst>
                <a:gd name="T0" fmla="*/ 283 w 284"/>
                <a:gd name="T1" fmla="*/ 105 h 166"/>
                <a:gd name="T2" fmla="*/ 161 w 284"/>
                <a:gd name="T3" fmla="*/ 0 h 166"/>
                <a:gd name="T4" fmla="*/ 0 w 284"/>
                <a:gd name="T5" fmla="*/ 60 h 166"/>
                <a:gd name="T6" fmla="*/ 121 w 284"/>
                <a:gd name="T7" fmla="*/ 165 h 166"/>
                <a:gd name="T8" fmla="*/ 283 w 284"/>
                <a:gd name="T9" fmla="*/ 105 h 166"/>
              </a:gdLst>
              <a:ahLst/>
              <a:cxnLst>
                <a:cxn ang="0">
                  <a:pos x="T0" y="T1"/>
                </a:cxn>
                <a:cxn ang="0">
                  <a:pos x="T2" y="T3"/>
                </a:cxn>
                <a:cxn ang="0">
                  <a:pos x="T4" y="T5"/>
                </a:cxn>
                <a:cxn ang="0">
                  <a:pos x="T6" y="T7"/>
                </a:cxn>
                <a:cxn ang="0">
                  <a:pos x="T8" y="T9"/>
                </a:cxn>
              </a:cxnLst>
              <a:rect l="0" t="0" r="r" b="b"/>
              <a:pathLst>
                <a:path w="284" h="166">
                  <a:moveTo>
                    <a:pt x="283" y="105"/>
                  </a:moveTo>
                  <a:lnTo>
                    <a:pt x="161" y="0"/>
                  </a:lnTo>
                  <a:lnTo>
                    <a:pt x="0" y="60"/>
                  </a:lnTo>
                  <a:lnTo>
                    <a:pt x="121" y="165"/>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1" name="Freeform 49"/>
            <p:cNvSpPr>
              <a:spLocks noChangeArrowheads="1"/>
            </p:cNvSpPr>
            <p:nvPr/>
          </p:nvSpPr>
          <p:spPr bwMode="auto">
            <a:xfrm>
              <a:off x="4872038" y="2890838"/>
              <a:ext cx="101600" cy="60325"/>
            </a:xfrm>
            <a:custGeom>
              <a:avLst/>
              <a:gdLst>
                <a:gd name="T0" fmla="*/ 282 w 283"/>
                <a:gd name="T1" fmla="*/ 105 h 166"/>
                <a:gd name="T2" fmla="*/ 162 w 283"/>
                <a:gd name="T3" fmla="*/ 0 h 166"/>
                <a:gd name="T4" fmla="*/ 0 w 283"/>
                <a:gd name="T5" fmla="*/ 60 h 166"/>
                <a:gd name="T6" fmla="*/ 121 w 283"/>
                <a:gd name="T7" fmla="*/ 165 h 166"/>
                <a:gd name="T8" fmla="*/ 282 w 283"/>
                <a:gd name="T9" fmla="*/ 105 h 166"/>
              </a:gdLst>
              <a:ahLst/>
              <a:cxnLst>
                <a:cxn ang="0">
                  <a:pos x="T0" y="T1"/>
                </a:cxn>
                <a:cxn ang="0">
                  <a:pos x="T2" y="T3"/>
                </a:cxn>
                <a:cxn ang="0">
                  <a:pos x="T4" y="T5"/>
                </a:cxn>
                <a:cxn ang="0">
                  <a:pos x="T6" y="T7"/>
                </a:cxn>
                <a:cxn ang="0">
                  <a:pos x="T8" y="T9"/>
                </a:cxn>
              </a:cxnLst>
              <a:rect l="0" t="0" r="r" b="b"/>
              <a:pathLst>
                <a:path w="283" h="166">
                  <a:moveTo>
                    <a:pt x="282" y="105"/>
                  </a:moveTo>
                  <a:lnTo>
                    <a:pt x="162" y="0"/>
                  </a:lnTo>
                  <a:lnTo>
                    <a:pt x="0" y="60"/>
                  </a:lnTo>
                  <a:lnTo>
                    <a:pt x="121" y="165"/>
                  </a:lnTo>
                  <a:lnTo>
                    <a:pt x="282"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 name="Freeform 50"/>
            <p:cNvSpPr>
              <a:spLocks noChangeArrowheads="1"/>
            </p:cNvSpPr>
            <p:nvPr/>
          </p:nvSpPr>
          <p:spPr bwMode="auto">
            <a:xfrm>
              <a:off x="4819650" y="2843213"/>
              <a:ext cx="103188"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3" name="Freeform 51"/>
            <p:cNvSpPr>
              <a:spLocks noChangeArrowheads="1"/>
            </p:cNvSpPr>
            <p:nvPr/>
          </p:nvSpPr>
          <p:spPr bwMode="auto">
            <a:xfrm>
              <a:off x="4997450" y="2909888"/>
              <a:ext cx="103188"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4" name="Freeform 52"/>
            <p:cNvSpPr>
              <a:spLocks noChangeArrowheads="1"/>
            </p:cNvSpPr>
            <p:nvPr/>
          </p:nvSpPr>
          <p:spPr bwMode="auto">
            <a:xfrm>
              <a:off x="4945063" y="2863850"/>
              <a:ext cx="103187"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5" name="Freeform 53"/>
            <p:cNvSpPr>
              <a:spLocks noChangeArrowheads="1"/>
            </p:cNvSpPr>
            <p:nvPr/>
          </p:nvSpPr>
          <p:spPr bwMode="auto">
            <a:xfrm>
              <a:off x="4892675" y="2816225"/>
              <a:ext cx="101600" cy="60325"/>
            </a:xfrm>
            <a:custGeom>
              <a:avLst/>
              <a:gdLst>
                <a:gd name="T0" fmla="*/ 282 w 283"/>
                <a:gd name="T1" fmla="*/ 105 h 167"/>
                <a:gd name="T2" fmla="*/ 161 w 283"/>
                <a:gd name="T3" fmla="*/ 0 h 167"/>
                <a:gd name="T4" fmla="*/ 0 w 283"/>
                <a:gd name="T5" fmla="*/ 61 h 167"/>
                <a:gd name="T6" fmla="*/ 121 w 283"/>
                <a:gd name="T7" fmla="*/ 166 h 167"/>
                <a:gd name="T8" fmla="*/ 282 w 283"/>
                <a:gd name="T9" fmla="*/ 105 h 167"/>
              </a:gdLst>
              <a:ahLst/>
              <a:cxnLst>
                <a:cxn ang="0">
                  <a:pos x="T0" y="T1"/>
                </a:cxn>
                <a:cxn ang="0">
                  <a:pos x="T2" y="T3"/>
                </a:cxn>
                <a:cxn ang="0">
                  <a:pos x="T4" y="T5"/>
                </a:cxn>
                <a:cxn ang="0">
                  <a:pos x="T6" y="T7"/>
                </a:cxn>
                <a:cxn ang="0">
                  <a:pos x="T8" y="T9"/>
                </a:cxn>
              </a:cxnLst>
              <a:rect l="0" t="0" r="r" b="b"/>
              <a:pathLst>
                <a:path w="283" h="167">
                  <a:moveTo>
                    <a:pt x="282" y="105"/>
                  </a:moveTo>
                  <a:lnTo>
                    <a:pt x="161" y="0"/>
                  </a:lnTo>
                  <a:lnTo>
                    <a:pt x="0" y="61"/>
                  </a:lnTo>
                  <a:lnTo>
                    <a:pt x="121" y="166"/>
                  </a:lnTo>
                  <a:lnTo>
                    <a:pt x="282"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6" name="Freeform 54"/>
            <p:cNvSpPr>
              <a:spLocks noChangeArrowheads="1"/>
            </p:cNvSpPr>
            <p:nvPr/>
          </p:nvSpPr>
          <p:spPr bwMode="auto">
            <a:xfrm>
              <a:off x="5070475" y="2882900"/>
              <a:ext cx="103188" cy="60325"/>
            </a:xfrm>
            <a:custGeom>
              <a:avLst/>
              <a:gdLst>
                <a:gd name="T0" fmla="*/ 284 w 285"/>
                <a:gd name="T1" fmla="*/ 105 h 167"/>
                <a:gd name="T2" fmla="*/ 162 w 285"/>
                <a:gd name="T3" fmla="*/ 0 h 167"/>
                <a:gd name="T4" fmla="*/ 0 w 285"/>
                <a:gd name="T5" fmla="*/ 61 h 167"/>
                <a:gd name="T6" fmla="*/ 122 w 285"/>
                <a:gd name="T7" fmla="*/ 166 h 167"/>
                <a:gd name="T8" fmla="*/ 284 w 285"/>
                <a:gd name="T9" fmla="*/ 105 h 167"/>
              </a:gdLst>
              <a:ahLst/>
              <a:cxnLst>
                <a:cxn ang="0">
                  <a:pos x="T0" y="T1"/>
                </a:cxn>
                <a:cxn ang="0">
                  <a:pos x="T2" y="T3"/>
                </a:cxn>
                <a:cxn ang="0">
                  <a:pos x="T4" y="T5"/>
                </a:cxn>
                <a:cxn ang="0">
                  <a:pos x="T6" y="T7"/>
                </a:cxn>
                <a:cxn ang="0">
                  <a:pos x="T8" y="T9"/>
                </a:cxn>
              </a:cxnLst>
              <a:rect l="0" t="0" r="r" b="b"/>
              <a:pathLst>
                <a:path w="285" h="167">
                  <a:moveTo>
                    <a:pt x="284" y="105"/>
                  </a:moveTo>
                  <a:lnTo>
                    <a:pt x="162" y="0"/>
                  </a:lnTo>
                  <a:lnTo>
                    <a:pt x="0" y="61"/>
                  </a:lnTo>
                  <a:lnTo>
                    <a:pt x="122" y="166"/>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7" name="Freeform 55"/>
            <p:cNvSpPr>
              <a:spLocks noChangeArrowheads="1"/>
            </p:cNvSpPr>
            <p:nvPr/>
          </p:nvSpPr>
          <p:spPr bwMode="auto">
            <a:xfrm>
              <a:off x="5018088" y="2836863"/>
              <a:ext cx="103187" cy="60325"/>
            </a:xfrm>
            <a:custGeom>
              <a:avLst/>
              <a:gdLst>
                <a:gd name="T0" fmla="*/ 284 w 285"/>
                <a:gd name="T1" fmla="*/ 104 h 166"/>
                <a:gd name="T2" fmla="*/ 162 w 285"/>
                <a:gd name="T3" fmla="*/ 0 h 166"/>
                <a:gd name="T4" fmla="*/ 0 w 285"/>
                <a:gd name="T5" fmla="*/ 60 h 166"/>
                <a:gd name="T6" fmla="*/ 122 w 285"/>
                <a:gd name="T7" fmla="*/ 165 h 166"/>
                <a:gd name="T8" fmla="*/ 284 w 285"/>
                <a:gd name="T9" fmla="*/ 104 h 166"/>
              </a:gdLst>
              <a:ahLst/>
              <a:cxnLst>
                <a:cxn ang="0">
                  <a:pos x="T0" y="T1"/>
                </a:cxn>
                <a:cxn ang="0">
                  <a:pos x="T2" y="T3"/>
                </a:cxn>
                <a:cxn ang="0">
                  <a:pos x="T4" y="T5"/>
                </a:cxn>
                <a:cxn ang="0">
                  <a:pos x="T6" y="T7"/>
                </a:cxn>
                <a:cxn ang="0">
                  <a:pos x="T8" y="T9"/>
                </a:cxn>
              </a:cxnLst>
              <a:rect l="0" t="0" r="r" b="b"/>
              <a:pathLst>
                <a:path w="285" h="166">
                  <a:moveTo>
                    <a:pt x="284" y="104"/>
                  </a:moveTo>
                  <a:lnTo>
                    <a:pt x="162" y="0"/>
                  </a:lnTo>
                  <a:lnTo>
                    <a:pt x="0" y="60"/>
                  </a:lnTo>
                  <a:lnTo>
                    <a:pt x="122" y="165"/>
                  </a:lnTo>
                  <a:lnTo>
                    <a:pt x="284" y="1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8" name="Freeform 56"/>
            <p:cNvSpPr>
              <a:spLocks noChangeArrowheads="1"/>
            </p:cNvSpPr>
            <p:nvPr/>
          </p:nvSpPr>
          <p:spPr bwMode="auto">
            <a:xfrm>
              <a:off x="4965700" y="2789238"/>
              <a:ext cx="103188"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9" name="Freeform 57"/>
            <p:cNvSpPr>
              <a:spLocks noChangeArrowheads="1"/>
            </p:cNvSpPr>
            <p:nvPr/>
          </p:nvSpPr>
          <p:spPr bwMode="auto">
            <a:xfrm>
              <a:off x="5145088" y="2855913"/>
              <a:ext cx="101600" cy="60325"/>
            </a:xfrm>
            <a:custGeom>
              <a:avLst/>
              <a:gdLst>
                <a:gd name="T0" fmla="*/ 283 w 284"/>
                <a:gd name="T1" fmla="*/ 105 h 166"/>
                <a:gd name="T2" fmla="*/ 162 w 284"/>
                <a:gd name="T3" fmla="*/ 0 h 166"/>
                <a:gd name="T4" fmla="*/ 0 w 284"/>
                <a:gd name="T5" fmla="*/ 60 h 166"/>
                <a:gd name="T6" fmla="*/ 121 w 284"/>
                <a:gd name="T7" fmla="*/ 165 h 166"/>
                <a:gd name="T8" fmla="*/ 283 w 284"/>
                <a:gd name="T9" fmla="*/ 105 h 166"/>
              </a:gdLst>
              <a:ahLst/>
              <a:cxnLst>
                <a:cxn ang="0">
                  <a:pos x="T0" y="T1"/>
                </a:cxn>
                <a:cxn ang="0">
                  <a:pos x="T2" y="T3"/>
                </a:cxn>
                <a:cxn ang="0">
                  <a:pos x="T4" y="T5"/>
                </a:cxn>
                <a:cxn ang="0">
                  <a:pos x="T6" y="T7"/>
                </a:cxn>
                <a:cxn ang="0">
                  <a:pos x="T8" y="T9"/>
                </a:cxn>
              </a:cxnLst>
              <a:rect l="0" t="0" r="r" b="b"/>
              <a:pathLst>
                <a:path w="284" h="166">
                  <a:moveTo>
                    <a:pt x="283" y="105"/>
                  </a:moveTo>
                  <a:lnTo>
                    <a:pt x="162" y="0"/>
                  </a:lnTo>
                  <a:lnTo>
                    <a:pt x="0" y="60"/>
                  </a:lnTo>
                  <a:lnTo>
                    <a:pt x="121" y="165"/>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0" name="Freeform 58"/>
            <p:cNvSpPr>
              <a:spLocks noChangeArrowheads="1"/>
            </p:cNvSpPr>
            <p:nvPr/>
          </p:nvSpPr>
          <p:spPr bwMode="auto">
            <a:xfrm>
              <a:off x="5091113" y="2808288"/>
              <a:ext cx="103187"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1" name="Freeform 59"/>
            <p:cNvSpPr>
              <a:spLocks noChangeArrowheads="1"/>
            </p:cNvSpPr>
            <p:nvPr/>
          </p:nvSpPr>
          <p:spPr bwMode="auto">
            <a:xfrm>
              <a:off x="5038725" y="2762250"/>
              <a:ext cx="103188"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2" name="Freeform 60"/>
            <p:cNvSpPr>
              <a:spLocks noChangeArrowheads="1"/>
            </p:cNvSpPr>
            <p:nvPr/>
          </p:nvSpPr>
          <p:spPr bwMode="auto">
            <a:xfrm>
              <a:off x="5218113" y="2827338"/>
              <a:ext cx="103187" cy="60325"/>
            </a:xfrm>
            <a:custGeom>
              <a:avLst/>
              <a:gdLst>
                <a:gd name="T0" fmla="*/ 284 w 285"/>
                <a:gd name="T1" fmla="*/ 105 h 166"/>
                <a:gd name="T2" fmla="*/ 163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3"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3" name="Freeform 61"/>
            <p:cNvSpPr>
              <a:spLocks noChangeArrowheads="1"/>
            </p:cNvSpPr>
            <p:nvPr/>
          </p:nvSpPr>
          <p:spPr bwMode="auto">
            <a:xfrm>
              <a:off x="5164138" y="2781300"/>
              <a:ext cx="103187"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4" name="Freeform 62"/>
            <p:cNvSpPr>
              <a:spLocks noChangeArrowheads="1"/>
            </p:cNvSpPr>
            <p:nvPr/>
          </p:nvSpPr>
          <p:spPr bwMode="auto">
            <a:xfrm>
              <a:off x="5111750" y="2735263"/>
              <a:ext cx="103188" cy="60325"/>
            </a:xfrm>
            <a:custGeom>
              <a:avLst/>
              <a:gdLst>
                <a:gd name="T0" fmla="*/ 284 w 285"/>
                <a:gd name="T1" fmla="*/ 105 h 167"/>
                <a:gd name="T2" fmla="*/ 162 w 285"/>
                <a:gd name="T3" fmla="*/ 0 h 167"/>
                <a:gd name="T4" fmla="*/ 0 w 285"/>
                <a:gd name="T5" fmla="*/ 61 h 167"/>
                <a:gd name="T6" fmla="*/ 122 w 285"/>
                <a:gd name="T7" fmla="*/ 166 h 167"/>
                <a:gd name="T8" fmla="*/ 284 w 285"/>
                <a:gd name="T9" fmla="*/ 105 h 167"/>
              </a:gdLst>
              <a:ahLst/>
              <a:cxnLst>
                <a:cxn ang="0">
                  <a:pos x="T0" y="T1"/>
                </a:cxn>
                <a:cxn ang="0">
                  <a:pos x="T2" y="T3"/>
                </a:cxn>
                <a:cxn ang="0">
                  <a:pos x="T4" y="T5"/>
                </a:cxn>
                <a:cxn ang="0">
                  <a:pos x="T6" y="T7"/>
                </a:cxn>
                <a:cxn ang="0">
                  <a:pos x="T8" y="T9"/>
                </a:cxn>
              </a:cxnLst>
              <a:rect l="0" t="0" r="r" b="b"/>
              <a:pathLst>
                <a:path w="285" h="167">
                  <a:moveTo>
                    <a:pt x="284" y="105"/>
                  </a:moveTo>
                  <a:lnTo>
                    <a:pt x="162" y="0"/>
                  </a:lnTo>
                  <a:lnTo>
                    <a:pt x="0" y="61"/>
                  </a:lnTo>
                  <a:lnTo>
                    <a:pt x="122" y="166"/>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5" name="Freeform 63"/>
            <p:cNvSpPr>
              <a:spLocks noChangeArrowheads="1"/>
            </p:cNvSpPr>
            <p:nvPr/>
          </p:nvSpPr>
          <p:spPr bwMode="auto">
            <a:xfrm>
              <a:off x="4537075" y="2941638"/>
              <a:ext cx="26988" cy="38100"/>
            </a:xfrm>
            <a:custGeom>
              <a:avLst/>
              <a:gdLst>
                <a:gd name="T0" fmla="*/ 66 w 76"/>
                <a:gd name="T1" fmla="*/ 39 h 105"/>
                <a:gd name="T2" fmla="*/ 74 w 76"/>
                <a:gd name="T3" fmla="*/ 65 h 105"/>
                <a:gd name="T4" fmla="*/ 72 w 76"/>
                <a:gd name="T5" fmla="*/ 88 h 105"/>
                <a:gd name="T6" fmla="*/ 60 w 76"/>
                <a:gd name="T7" fmla="*/ 101 h 105"/>
                <a:gd name="T8" fmla="*/ 43 w 76"/>
                <a:gd name="T9" fmla="*/ 101 h 105"/>
                <a:gd name="T10" fmla="*/ 24 w 76"/>
                <a:gd name="T11" fmla="*/ 88 h 105"/>
                <a:gd name="T12" fmla="*/ 8 w 76"/>
                <a:gd name="T13" fmla="*/ 66 h 105"/>
                <a:gd name="T14" fmla="*/ 1 w 76"/>
                <a:gd name="T15" fmla="*/ 39 h 105"/>
                <a:gd name="T16" fmla="*/ 3 w 76"/>
                <a:gd name="T17" fmla="*/ 16 h 105"/>
                <a:gd name="T18" fmla="*/ 14 w 76"/>
                <a:gd name="T19" fmla="*/ 3 h 105"/>
                <a:gd name="T20" fmla="*/ 32 w 76"/>
                <a:gd name="T21" fmla="*/ 3 h 105"/>
                <a:gd name="T22" fmla="*/ 51 w 76"/>
                <a:gd name="T23" fmla="*/ 16 h 105"/>
                <a:gd name="T24" fmla="*/ 66 w 76"/>
                <a:gd name="T25" fmla="*/ 3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105">
                  <a:moveTo>
                    <a:pt x="66" y="39"/>
                  </a:moveTo>
                  <a:cubicBezTo>
                    <a:pt x="71" y="48"/>
                    <a:pt x="73" y="56"/>
                    <a:pt x="74" y="65"/>
                  </a:cubicBezTo>
                  <a:cubicBezTo>
                    <a:pt x="75" y="74"/>
                    <a:pt x="74" y="81"/>
                    <a:pt x="72" y="88"/>
                  </a:cubicBezTo>
                  <a:cubicBezTo>
                    <a:pt x="70" y="95"/>
                    <a:pt x="66" y="99"/>
                    <a:pt x="60" y="101"/>
                  </a:cubicBezTo>
                  <a:cubicBezTo>
                    <a:pt x="54" y="103"/>
                    <a:pt x="49" y="104"/>
                    <a:pt x="43" y="101"/>
                  </a:cubicBezTo>
                  <a:cubicBezTo>
                    <a:pt x="37" y="98"/>
                    <a:pt x="30" y="95"/>
                    <a:pt x="24" y="88"/>
                  </a:cubicBezTo>
                  <a:cubicBezTo>
                    <a:pt x="18" y="81"/>
                    <a:pt x="13" y="75"/>
                    <a:pt x="8" y="66"/>
                  </a:cubicBezTo>
                  <a:cubicBezTo>
                    <a:pt x="3" y="57"/>
                    <a:pt x="2" y="48"/>
                    <a:pt x="1" y="39"/>
                  </a:cubicBezTo>
                  <a:cubicBezTo>
                    <a:pt x="0" y="30"/>
                    <a:pt x="1" y="23"/>
                    <a:pt x="3" y="16"/>
                  </a:cubicBezTo>
                  <a:cubicBezTo>
                    <a:pt x="6" y="10"/>
                    <a:pt x="9" y="5"/>
                    <a:pt x="14" y="3"/>
                  </a:cubicBezTo>
                  <a:cubicBezTo>
                    <a:pt x="20" y="0"/>
                    <a:pt x="25" y="0"/>
                    <a:pt x="32" y="3"/>
                  </a:cubicBezTo>
                  <a:cubicBezTo>
                    <a:pt x="38" y="6"/>
                    <a:pt x="45" y="9"/>
                    <a:pt x="51" y="16"/>
                  </a:cubicBezTo>
                  <a:cubicBezTo>
                    <a:pt x="57" y="23"/>
                    <a:pt x="62" y="29"/>
                    <a:pt x="66" y="39"/>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6" name="Freeform 64"/>
            <p:cNvSpPr>
              <a:spLocks noChangeArrowheads="1"/>
            </p:cNvSpPr>
            <p:nvPr/>
          </p:nvSpPr>
          <p:spPr bwMode="auto">
            <a:xfrm>
              <a:off x="5699125" y="2652713"/>
              <a:ext cx="279400" cy="103187"/>
            </a:xfrm>
            <a:custGeom>
              <a:avLst/>
              <a:gdLst>
                <a:gd name="T0" fmla="*/ 746 w 774"/>
                <a:gd name="T1" fmla="*/ 0 h 287"/>
                <a:gd name="T2" fmla="*/ 0 w 774"/>
                <a:gd name="T3" fmla="*/ 254 h 287"/>
                <a:gd name="T4" fmla="*/ 0 w 774"/>
                <a:gd name="T5" fmla="*/ 286 h 287"/>
                <a:gd name="T6" fmla="*/ 773 w 774"/>
                <a:gd name="T7" fmla="*/ 22 h 287"/>
                <a:gd name="T8" fmla="*/ 746 w 774"/>
                <a:gd name="T9" fmla="*/ 0 h 287"/>
              </a:gdLst>
              <a:ahLst/>
              <a:cxnLst>
                <a:cxn ang="0">
                  <a:pos x="T0" y="T1"/>
                </a:cxn>
                <a:cxn ang="0">
                  <a:pos x="T2" y="T3"/>
                </a:cxn>
                <a:cxn ang="0">
                  <a:pos x="T4" y="T5"/>
                </a:cxn>
                <a:cxn ang="0">
                  <a:pos x="T6" y="T7"/>
                </a:cxn>
                <a:cxn ang="0">
                  <a:pos x="T8" y="T9"/>
                </a:cxn>
              </a:cxnLst>
              <a:rect l="0" t="0" r="r" b="b"/>
              <a:pathLst>
                <a:path w="774" h="287">
                  <a:moveTo>
                    <a:pt x="746" y="0"/>
                  </a:moveTo>
                  <a:lnTo>
                    <a:pt x="0" y="254"/>
                  </a:lnTo>
                  <a:lnTo>
                    <a:pt x="0" y="286"/>
                  </a:lnTo>
                  <a:lnTo>
                    <a:pt x="773" y="22"/>
                  </a:lnTo>
                  <a:lnTo>
                    <a:pt x="746"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7" name="Freeform 65"/>
            <p:cNvSpPr>
              <a:spLocks noChangeArrowheads="1"/>
            </p:cNvSpPr>
            <p:nvPr/>
          </p:nvSpPr>
          <p:spPr bwMode="auto">
            <a:xfrm>
              <a:off x="5967413" y="2338388"/>
              <a:ext cx="9525" cy="323850"/>
            </a:xfrm>
            <a:custGeom>
              <a:avLst/>
              <a:gdLst>
                <a:gd name="T0" fmla="*/ 0 w 28"/>
                <a:gd name="T1" fmla="*/ 9 h 898"/>
                <a:gd name="T2" fmla="*/ 0 w 28"/>
                <a:gd name="T3" fmla="*/ 875 h 898"/>
                <a:gd name="T4" fmla="*/ 27 w 28"/>
                <a:gd name="T5" fmla="*/ 897 h 898"/>
                <a:gd name="T6" fmla="*/ 27 w 28"/>
                <a:gd name="T7" fmla="*/ 0 h 898"/>
                <a:gd name="T8" fmla="*/ 0 w 28"/>
                <a:gd name="T9" fmla="*/ 9 h 898"/>
              </a:gdLst>
              <a:ahLst/>
              <a:cxnLst>
                <a:cxn ang="0">
                  <a:pos x="T0" y="T1"/>
                </a:cxn>
                <a:cxn ang="0">
                  <a:pos x="T2" y="T3"/>
                </a:cxn>
                <a:cxn ang="0">
                  <a:pos x="T4" y="T5"/>
                </a:cxn>
                <a:cxn ang="0">
                  <a:pos x="T6" y="T7"/>
                </a:cxn>
                <a:cxn ang="0">
                  <a:pos x="T8" y="T9"/>
                </a:cxn>
              </a:cxnLst>
              <a:rect l="0" t="0" r="r" b="b"/>
              <a:pathLst>
                <a:path w="28" h="898">
                  <a:moveTo>
                    <a:pt x="0" y="9"/>
                  </a:moveTo>
                  <a:lnTo>
                    <a:pt x="0" y="875"/>
                  </a:lnTo>
                  <a:lnTo>
                    <a:pt x="27" y="897"/>
                  </a:lnTo>
                  <a:lnTo>
                    <a:pt x="27" y="0"/>
                  </a:lnTo>
                  <a:lnTo>
                    <a:pt x="0" y="9"/>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8" name="Freeform 66"/>
            <p:cNvSpPr>
              <a:spLocks noChangeArrowheads="1"/>
            </p:cNvSpPr>
            <p:nvPr/>
          </p:nvSpPr>
          <p:spPr bwMode="auto">
            <a:xfrm>
              <a:off x="5699125" y="2233613"/>
              <a:ext cx="279400" cy="165100"/>
            </a:xfrm>
            <a:custGeom>
              <a:avLst/>
              <a:gdLst>
                <a:gd name="T0" fmla="*/ 703 w 774"/>
                <a:gd name="T1" fmla="*/ 0 h 459"/>
                <a:gd name="T2" fmla="*/ 773 w 774"/>
                <a:gd name="T3" fmla="*/ 60 h 459"/>
                <a:gd name="T4" fmla="*/ 773 w 774"/>
                <a:gd name="T5" fmla="*/ 152 h 459"/>
                <a:gd name="T6" fmla="*/ 718 w 774"/>
                <a:gd name="T7" fmla="*/ 240 h 459"/>
                <a:gd name="T8" fmla="*/ 71 w 774"/>
                <a:gd name="T9" fmla="*/ 458 h 459"/>
                <a:gd name="T10" fmla="*/ 0 w 774"/>
                <a:gd name="T11" fmla="*/ 398 h 459"/>
                <a:gd name="T12" fmla="*/ 1 w 774"/>
                <a:gd name="T13" fmla="*/ 306 h 459"/>
                <a:gd name="T14" fmla="*/ 56 w 774"/>
                <a:gd name="T15" fmla="*/ 217 h 459"/>
                <a:gd name="T16" fmla="*/ 703 w 774"/>
                <a:gd name="T17"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4" h="459">
                  <a:moveTo>
                    <a:pt x="703" y="0"/>
                  </a:moveTo>
                  <a:lnTo>
                    <a:pt x="773" y="60"/>
                  </a:lnTo>
                  <a:lnTo>
                    <a:pt x="773" y="152"/>
                  </a:lnTo>
                  <a:lnTo>
                    <a:pt x="718" y="240"/>
                  </a:lnTo>
                  <a:lnTo>
                    <a:pt x="71" y="458"/>
                  </a:lnTo>
                  <a:lnTo>
                    <a:pt x="0" y="398"/>
                  </a:lnTo>
                  <a:lnTo>
                    <a:pt x="1" y="306"/>
                  </a:lnTo>
                  <a:lnTo>
                    <a:pt x="56" y="217"/>
                  </a:lnTo>
                  <a:lnTo>
                    <a:pt x="703"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9" name="Freeform 67"/>
            <p:cNvSpPr>
              <a:spLocks noChangeArrowheads="1"/>
            </p:cNvSpPr>
            <p:nvPr/>
          </p:nvSpPr>
          <p:spPr bwMode="auto">
            <a:xfrm>
              <a:off x="5718175" y="2338388"/>
              <a:ext cx="31750" cy="34925"/>
            </a:xfrm>
            <a:custGeom>
              <a:avLst/>
              <a:gdLst>
                <a:gd name="T0" fmla="*/ 78 w 87"/>
                <a:gd name="T1" fmla="*/ 69 h 99"/>
                <a:gd name="T2" fmla="*/ 60 w 87"/>
                <a:gd name="T3" fmla="*/ 88 h 99"/>
                <a:gd name="T4" fmla="*/ 39 w 87"/>
                <a:gd name="T5" fmla="*/ 97 h 99"/>
                <a:gd name="T6" fmla="*/ 18 w 87"/>
                <a:gd name="T7" fmla="*/ 93 h 99"/>
                <a:gd name="T8" fmla="*/ 4 w 87"/>
                <a:gd name="T9" fmla="*/ 77 h 99"/>
                <a:gd name="T10" fmla="*/ 1 w 87"/>
                <a:gd name="T11" fmla="*/ 54 h 99"/>
                <a:gd name="T12" fmla="*/ 9 w 87"/>
                <a:gd name="T13" fmla="*/ 29 h 99"/>
                <a:gd name="T14" fmla="*/ 26 w 87"/>
                <a:gd name="T15" fmla="*/ 10 h 99"/>
                <a:gd name="T16" fmla="*/ 48 w 87"/>
                <a:gd name="T17" fmla="*/ 1 h 99"/>
                <a:gd name="T18" fmla="*/ 68 w 87"/>
                <a:gd name="T19" fmla="*/ 5 h 99"/>
                <a:gd name="T20" fmla="*/ 82 w 87"/>
                <a:gd name="T21" fmla="*/ 21 h 99"/>
                <a:gd name="T22" fmla="*/ 86 w 87"/>
                <a:gd name="T23" fmla="*/ 44 h 99"/>
                <a:gd name="T24" fmla="*/ 78 w 87"/>
                <a:gd name="T25" fmla="*/ 6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99">
                  <a:moveTo>
                    <a:pt x="78" y="69"/>
                  </a:moveTo>
                  <a:cubicBezTo>
                    <a:pt x="73" y="77"/>
                    <a:pt x="67" y="83"/>
                    <a:pt x="60" y="88"/>
                  </a:cubicBezTo>
                  <a:cubicBezTo>
                    <a:pt x="53" y="93"/>
                    <a:pt x="46" y="96"/>
                    <a:pt x="39" y="97"/>
                  </a:cubicBezTo>
                  <a:cubicBezTo>
                    <a:pt x="32" y="98"/>
                    <a:pt x="24" y="96"/>
                    <a:pt x="18" y="93"/>
                  </a:cubicBezTo>
                  <a:cubicBezTo>
                    <a:pt x="12" y="90"/>
                    <a:pt x="7" y="84"/>
                    <a:pt x="4" y="77"/>
                  </a:cubicBezTo>
                  <a:cubicBezTo>
                    <a:pt x="1" y="70"/>
                    <a:pt x="0" y="63"/>
                    <a:pt x="1" y="54"/>
                  </a:cubicBezTo>
                  <a:cubicBezTo>
                    <a:pt x="2" y="45"/>
                    <a:pt x="4" y="37"/>
                    <a:pt x="9" y="29"/>
                  </a:cubicBezTo>
                  <a:cubicBezTo>
                    <a:pt x="14" y="21"/>
                    <a:pt x="19" y="15"/>
                    <a:pt x="26" y="10"/>
                  </a:cubicBezTo>
                  <a:cubicBezTo>
                    <a:pt x="33" y="5"/>
                    <a:pt x="40" y="2"/>
                    <a:pt x="48" y="1"/>
                  </a:cubicBezTo>
                  <a:cubicBezTo>
                    <a:pt x="56" y="0"/>
                    <a:pt x="62" y="2"/>
                    <a:pt x="68" y="5"/>
                  </a:cubicBezTo>
                  <a:cubicBezTo>
                    <a:pt x="74" y="8"/>
                    <a:pt x="79" y="14"/>
                    <a:pt x="82" y="21"/>
                  </a:cubicBezTo>
                  <a:cubicBezTo>
                    <a:pt x="85" y="28"/>
                    <a:pt x="86" y="36"/>
                    <a:pt x="86" y="44"/>
                  </a:cubicBezTo>
                  <a:cubicBezTo>
                    <a:pt x="85" y="53"/>
                    <a:pt x="82" y="61"/>
                    <a:pt x="78" y="69"/>
                  </a:cubicBez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0" name="Freeform 68"/>
            <p:cNvSpPr>
              <a:spLocks noChangeArrowheads="1"/>
            </p:cNvSpPr>
            <p:nvPr/>
          </p:nvSpPr>
          <p:spPr bwMode="auto">
            <a:xfrm>
              <a:off x="5722938" y="2344738"/>
              <a:ext cx="23812" cy="26987"/>
            </a:xfrm>
            <a:custGeom>
              <a:avLst/>
              <a:gdLst>
                <a:gd name="T0" fmla="*/ 58 w 66"/>
                <a:gd name="T1" fmla="*/ 51 h 73"/>
                <a:gd name="T2" fmla="*/ 45 w 66"/>
                <a:gd name="T3" fmla="*/ 66 h 73"/>
                <a:gd name="T4" fmla="*/ 29 w 66"/>
                <a:gd name="T5" fmla="*/ 72 h 73"/>
                <a:gd name="T6" fmla="*/ 13 w 66"/>
                <a:gd name="T7" fmla="*/ 69 h 73"/>
                <a:gd name="T8" fmla="*/ 3 w 66"/>
                <a:gd name="T9" fmla="*/ 58 h 73"/>
                <a:gd name="T10" fmla="*/ 0 w 66"/>
                <a:gd name="T11" fmla="*/ 40 h 73"/>
                <a:gd name="T12" fmla="*/ 6 w 66"/>
                <a:gd name="T13" fmla="*/ 22 h 73"/>
                <a:gd name="T14" fmla="*/ 19 w 66"/>
                <a:gd name="T15" fmla="*/ 7 h 73"/>
                <a:gd name="T16" fmla="*/ 36 w 66"/>
                <a:gd name="T17" fmla="*/ 0 h 73"/>
                <a:gd name="T18" fmla="*/ 51 w 66"/>
                <a:gd name="T19" fmla="*/ 3 h 73"/>
                <a:gd name="T20" fmla="*/ 62 w 66"/>
                <a:gd name="T21" fmla="*/ 15 h 73"/>
                <a:gd name="T22" fmla="*/ 64 w 66"/>
                <a:gd name="T23" fmla="*/ 33 h 73"/>
                <a:gd name="T24" fmla="*/ 58 w 66"/>
                <a:gd name="T25" fmla="*/ 5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3">
                  <a:moveTo>
                    <a:pt x="58" y="51"/>
                  </a:moveTo>
                  <a:cubicBezTo>
                    <a:pt x="55" y="57"/>
                    <a:pt x="51" y="62"/>
                    <a:pt x="45" y="66"/>
                  </a:cubicBezTo>
                  <a:cubicBezTo>
                    <a:pt x="39" y="70"/>
                    <a:pt x="35" y="72"/>
                    <a:pt x="29" y="72"/>
                  </a:cubicBezTo>
                  <a:cubicBezTo>
                    <a:pt x="23" y="72"/>
                    <a:pt x="18" y="72"/>
                    <a:pt x="13" y="69"/>
                  </a:cubicBezTo>
                  <a:cubicBezTo>
                    <a:pt x="8" y="66"/>
                    <a:pt x="5" y="63"/>
                    <a:pt x="3" y="58"/>
                  </a:cubicBezTo>
                  <a:cubicBezTo>
                    <a:pt x="1" y="53"/>
                    <a:pt x="0" y="47"/>
                    <a:pt x="0" y="40"/>
                  </a:cubicBezTo>
                  <a:cubicBezTo>
                    <a:pt x="1" y="33"/>
                    <a:pt x="3" y="28"/>
                    <a:pt x="6" y="22"/>
                  </a:cubicBezTo>
                  <a:cubicBezTo>
                    <a:pt x="9" y="16"/>
                    <a:pt x="14" y="11"/>
                    <a:pt x="19" y="7"/>
                  </a:cubicBezTo>
                  <a:cubicBezTo>
                    <a:pt x="24" y="3"/>
                    <a:pt x="30" y="1"/>
                    <a:pt x="36" y="0"/>
                  </a:cubicBezTo>
                  <a:cubicBezTo>
                    <a:pt x="42" y="0"/>
                    <a:pt x="46" y="1"/>
                    <a:pt x="51" y="3"/>
                  </a:cubicBezTo>
                  <a:cubicBezTo>
                    <a:pt x="56" y="6"/>
                    <a:pt x="59" y="10"/>
                    <a:pt x="62" y="15"/>
                  </a:cubicBezTo>
                  <a:cubicBezTo>
                    <a:pt x="65" y="20"/>
                    <a:pt x="65" y="26"/>
                    <a:pt x="64" y="33"/>
                  </a:cubicBezTo>
                  <a:cubicBezTo>
                    <a:pt x="63" y="39"/>
                    <a:pt x="62" y="45"/>
                    <a:pt x="58" y="51"/>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1" name="Freeform 69"/>
            <p:cNvSpPr>
              <a:spLocks noChangeArrowheads="1"/>
            </p:cNvSpPr>
            <p:nvPr/>
          </p:nvSpPr>
          <p:spPr bwMode="auto">
            <a:xfrm>
              <a:off x="5927725" y="2297113"/>
              <a:ext cx="11113" cy="12700"/>
            </a:xfrm>
            <a:custGeom>
              <a:avLst/>
              <a:gdLst>
                <a:gd name="T0" fmla="*/ 29 w 33"/>
                <a:gd name="T1" fmla="*/ 24 h 35"/>
                <a:gd name="T2" fmla="*/ 23 w 33"/>
                <a:gd name="T3" fmla="*/ 31 h 35"/>
                <a:gd name="T4" fmla="*/ 15 w 33"/>
                <a:gd name="T5" fmla="*/ 34 h 35"/>
                <a:gd name="T6" fmla="*/ 7 w 33"/>
                <a:gd name="T7" fmla="*/ 33 h 35"/>
                <a:gd name="T8" fmla="*/ 2 w 33"/>
                <a:gd name="T9" fmla="*/ 27 h 35"/>
                <a:gd name="T10" fmla="*/ 1 w 33"/>
                <a:gd name="T11" fmla="*/ 19 h 35"/>
                <a:gd name="T12" fmla="*/ 4 w 33"/>
                <a:gd name="T13" fmla="*/ 10 h 35"/>
                <a:gd name="T14" fmla="*/ 10 w 33"/>
                <a:gd name="T15" fmla="*/ 3 h 35"/>
                <a:gd name="T16" fmla="*/ 18 w 33"/>
                <a:gd name="T17" fmla="*/ 0 h 35"/>
                <a:gd name="T18" fmla="*/ 25 w 33"/>
                <a:gd name="T19" fmla="*/ 1 h 35"/>
                <a:gd name="T20" fmla="*/ 30 w 33"/>
                <a:gd name="T21" fmla="*/ 7 h 35"/>
                <a:gd name="T22" fmla="*/ 32 w 33"/>
                <a:gd name="T23" fmla="*/ 15 h 35"/>
                <a:gd name="T24" fmla="*/ 29 w 33"/>
                <a:gd name="T25"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5">
                  <a:moveTo>
                    <a:pt x="29" y="24"/>
                  </a:moveTo>
                  <a:cubicBezTo>
                    <a:pt x="27" y="27"/>
                    <a:pt x="25" y="29"/>
                    <a:pt x="23" y="31"/>
                  </a:cubicBezTo>
                  <a:cubicBezTo>
                    <a:pt x="21" y="33"/>
                    <a:pt x="18" y="34"/>
                    <a:pt x="15" y="34"/>
                  </a:cubicBezTo>
                  <a:cubicBezTo>
                    <a:pt x="12" y="34"/>
                    <a:pt x="10" y="34"/>
                    <a:pt x="7" y="33"/>
                  </a:cubicBezTo>
                  <a:cubicBezTo>
                    <a:pt x="4" y="32"/>
                    <a:pt x="4" y="30"/>
                    <a:pt x="2" y="27"/>
                  </a:cubicBezTo>
                  <a:cubicBezTo>
                    <a:pt x="0" y="24"/>
                    <a:pt x="1" y="22"/>
                    <a:pt x="1" y="19"/>
                  </a:cubicBezTo>
                  <a:cubicBezTo>
                    <a:pt x="2" y="16"/>
                    <a:pt x="3" y="13"/>
                    <a:pt x="4" y="10"/>
                  </a:cubicBezTo>
                  <a:cubicBezTo>
                    <a:pt x="5" y="7"/>
                    <a:pt x="8" y="5"/>
                    <a:pt x="10" y="3"/>
                  </a:cubicBezTo>
                  <a:cubicBezTo>
                    <a:pt x="12" y="1"/>
                    <a:pt x="15" y="0"/>
                    <a:pt x="18" y="0"/>
                  </a:cubicBezTo>
                  <a:cubicBezTo>
                    <a:pt x="21" y="0"/>
                    <a:pt x="23" y="0"/>
                    <a:pt x="25" y="1"/>
                  </a:cubicBezTo>
                  <a:cubicBezTo>
                    <a:pt x="28" y="3"/>
                    <a:pt x="29" y="5"/>
                    <a:pt x="30" y="7"/>
                  </a:cubicBezTo>
                  <a:cubicBezTo>
                    <a:pt x="31" y="9"/>
                    <a:pt x="32" y="12"/>
                    <a:pt x="32" y="15"/>
                  </a:cubicBezTo>
                  <a:cubicBezTo>
                    <a:pt x="31" y="19"/>
                    <a:pt x="30" y="21"/>
                    <a:pt x="29" y="24"/>
                  </a:cubicBezTo>
                </a:path>
              </a:pathLst>
            </a:custGeom>
            <a:solidFill>
              <a:srgbClr val="00C2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2" name="Freeform 70"/>
            <p:cNvSpPr>
              <a:spLocks noChangeArrowheads="1"/>
            </p:cNvSpPr>
            <p:nvPr/>
          </p:nvSpPr>
          <p:spPr bwMode="auto">
            <a:xfrm>
              <a:off x="5927725" y="2278063"/>
              <a:ext cx="11113" cy="12700"/>
            </a:xfrm>
            <a:custGeom>
              <a:avLst/>
              <a:gdLst>
                <a:gd name="T0" fmla="*/ 28 w 33"/>
                <a:gd name="T1" fmla="*/ 24 h 35"/>
                <a:gd name="T2" fmla="*/ 22 w 33"/>
                <a:gd name="T3" fmla="*/ 31 h 35"/>
                <a:gd name="T4" fmla="*/ 14 w 33"/>
                <a:gd name="T5" fmla="*/ 34 h 35"/>
                <a:gd name="T6" fmla="*/ 7 w 33"/>
                <a:gd name="T7" fmla="*/ 33 h 35"/>
                <a:gd name="T8" fmla="*/ 2 w 33"/>
                <a:gd name="T9" fmla="*/ 27 h 35"/>
                <a:gd name="T10" fmla="*/ 0 w 33"/>
                <a:gd name="T11" fmla="*/ 19 h 35"/>
                <a:gd name="T12" fmla="*/ 3 w 33"/>
                <a:gd name="T13" fmla="*/ 10 h 35"/>
                <a:gd name="T14" fmla="*/ 9 w 33"/>
                <a:gd name="T15" fmla="*/ 3 h 35"/>
                <a:gd name="T16" fmla="*/ 17 w 33"/>
                <a:gd name="T17" fmla="*/ 0 h 35"/>
                <a:gd name="T18" fmla="*/ 25 w 33"/>
                <a:gd name="T19" fmla="*/ 1 h 35"/>
                <a:gd name="T20" fmla="*/ 30 w 33"/>
                <a:gd name="T21" fmla="*/ 7 h 35"/>
                <a:gd name="T22" fmla="*/ 31 w 33"/>
                <a:gd name="T23" fmla="*/ 15 h 35"/>
                <a:gd name="T24" fmla="*/ 28 w 33"/>
                <a:gd name="T25"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5">
                  <a:moveTo>
                    <a:pt x="28" y="24"/>
                  </a:moveTo>
                  <a:cubicBezTo>
                    <a:pt x="26" y="27"/>
                    <a:pt x="24" y="29"/>
                    <a:pt x="22" y="31"/>
                  </a:cubicBezTo>
                  <a:cubicBezTo>
                    <a:pt x="20" y="33"/>
                    <a:pt x="17" y="34"/>
                    <a:pt x="14" y="34"/>
                  </a:cubicBezTo>
                  <a:cubicBezTo>
                    <a:pt x="11" y="34"/>
                    <a:pt x="9" y="34"/>
                    <a:pt x="7" y="33"/>
                  </a:cubicBezTo>
                  <a:cubicBezTo>
                    <a:pt x="5" y="32"/>
                    <a:pt x="3" y="30"/>
                    <a:pt x="2" y="27"/>
                  </a:cubicBezTo>
                  <a:cubicBezTo>
                    <a:pt x="1" y="24"/>
                    <a:pt x="0" y="22"/>
                    <a:pt x="0" y="19"/>
                  </a:cubicBezTo>
                  <a:cubicBezTo>
                    <a:pt x="1" y="16"/>
                    <a:pt x="2" y="13"/>
                    <a:pt x="3" y="10"/>
                  </a:cubicBezTo>
                  <a:cubicBezTo>
                    <a:pt x="4" y="7"/>
                    <a:pt x="7" y="5"/>
                    <a:pt x="9" y="3"/>
                  </a:cubicBezTo>
                  <a:cubicBezTo>
                    <a:pt x="11" y="1"/>
                    <a:pt x="14" y="0"/>
                    <a:pt x="17" y="0"/>
                  </a:cubicBezTo>
                  <a:cubicBezTo>
                    <a:pt x="20" y="0"/>
                    <a:pt x="22" y="0"/>
                    <a:pt x="25" y="1"/>
                  </a:cubicBezTo>
                  <a:cubicBezTo>
                    <a:pt x="27" y="3"/>
                    <a:pt x="28" y="5"/>
                    <a:pt x="30" y="7"/>
                  </a:cubicBezTo>
                  <a:cubicBezTo>
                    <a:pt x="32" y="9"/>
                    <a:pt x="31" y="12"/>
                    <a:pt x="31" y="15"/>
                  </a:cubicBezTo>
                  <a:cubicBezTo>
                    <a:pt x="30" y="19"/>
                    <a:pt x="29" y="21"/>
                    <a:pt x="28" y="24"/>
                  </a:cubicBezTo>
                </a:path>
              </a:pathLst>
            </a:custGeom>
            <a:solidFill>
              <a:srgbClr val="00C2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3" name="Freeform 71"/>
            <p:cNvSpPr>
              <a:spLocks noChangeArrowheads="1"/>
            </p:cNvSpPr>
            <p:nvPr/>
          </p:nvSpPr>
          <p:spPr bwMode="auto">
            <a:xfrm>
              <a:off x="5927725" y="2259013"/>
              <a:ext cx="11113" cy="12700"/>
            </a:xfrm>
            <a:custGeom>
              <a:avLst/>
              <a:gdLst>
                <a:gd name="T0" fmla="*/ 29 w 33"/>
                <a:gd name="T1" fmla="*/ 24 h 35"/>
                <a:gd name="T2" fmla="*/ 23 w 33"/>
                <a:gd name="T3" fmla="*/ 31 h 35"/>
                <a:gd name="T4" fmla="*/ 15 w 33"/>
                <a:gd name="T5" fmla="*/ 34 h 35"/>
                <a:gd name="T6" fmla="*/ 7 w 33"/>
                <a:gd name="T7" fmla="*/ 33 h 35"/>
                <a:gd name="T8" fmla="*/ 2 w 33"/>
                <a:gd name="T9" fmla="*/ 27 h 35"/>
                <a:gd name="T10" fmla="*/ 1 w 33"/>
                <a:gd name="T11" fmla="*/ 19 h 35"/>
                <a:gd name="T12" fmla="*/ 4 w 33"/>
                <a:gd name="T13" fmla="*/ 10 h 35"/>
                <a:gd name="T14" fmla="*/ 10 w 33"/>
                <a:gd name="T15" fmla="*/ 3 h 35"/>
                <a:gd name="T16" fmla="*/ 18 w 33"/>
                <a:gd name="T17" fmla="*/ 0 h 35"/>
                <a:gd name="T18" fmla="*/ 25 w 33"/>
                <a:gd name="T19" fmla="*/ 2 h 35"/>
                <a:gd name="T20" fmla="*/ 30 w 33"/>
                <a:gd name="T21" fmla="*/ 7 h 35"/>
                <a:gd name="T22" fmla="*/ 32 w 33"/>
                <a:gd name="T23" fmla="*/ 16 h 35"/>
                <a:gd name="T24" fmla="*/ 29 w 33"/>
                <a:gd name="T25"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5">
                  <a:moveTo>
                    <a:pt x="29" y="24"/>
                  </a:moveTo>
                  <a:cubicBezTo>
                    <a:pt x="27" y="27"/>
                    <a:pt x="25" y="29"/>
                    <a:pt x="23" y="31"/>
                  </a:cubicBezTo>
                  <a:cubicBezTo>
                    <a:pt x="21" y="33"/>
                    <a:pt x="18" y="34"/>
                    <a:pt x="15" y="34"/>
                  </a:cubicBezTo>
                  <a:cubicBezTo>
                    <a:pt x="12" y="34"/>
                    <a:pt x="10" y="34"/>
                    <a:pt x="7" y="33"/>
                  </a:cubicBezTo>
                  <a:cubicBezTo>
                    <a:pt x="4" y="32"/>
                    <a:pt x="4" y="30"/>
                    <a:pt x="2" y="27"/>
                  </a:cubicBezTo>
                  <a:cubicBezTo>
                    <a:pt x="0" y="24"/>
                    <a:pt x="1" y="22"/>
                    <a:pt x="1" y="19"/>
                  </a:cubicBezTo>
                  <a:cubicBezTo>
                    <a:pt x="2" y="16"/>
                    <a:pt x="3" y="13"/>
                    <a:pt x="4" y="10"/>
                  </a:cubicBezTo>
                  <a:cubicBezTo>
                    <a:pt x="5" y="7"/>
                    <a:pt x="8" y="5"/>
                    <a:pt x="10" y="3"/>
                  </a:cubicBezTo>
                  <a:cubicBezTo>
                    <a:pt x="12" y="1"/>
                    <a:pt x="15" y="1"/>
                    <a:pt x="18" y="0"/>
                  </a:cubicBezTo>
                  <a:cubicBezTo>
                    <a:pt x="21" y="0"/>
                    <a:pt x="23" y="0"/>
                    <a:pt x="25" y="2"/>
                  </a:cubicBezTo>
                  <a:cubicBezTo>
                    <a:pt x="28" y="3"/>
                    <a:pt x="29" y="5"/>
                    <a:pt x="30" y="7"/>
                  </a:cubicBezTo>
                  <a:cubicBezTo>
                    <a:pt x="31" y="9"/>
                    <a:pt x="32" y="12"/>
                    <a:pt x="32" y="16"/>
                  </a:cubicBezTo>
                  <a:cubicBezTo>
                    <a:pt x="31" y="19"/>
                    <a:pt x="30" y="22"/>
                    <a:pt x="29" y="24"/>
                  </a:cubicBezTo>
                </a:path>
              </a:pathLst>
            </a:custGeom>
            <a:solidFill>
              <a:srgbClr val="00C2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604" name="Group 603"/>
          <p:cNvGrpSpPr>
            <a:grpSpLocks noChangeAspect="1"/>
          </p:cNvGrpSpPr>
          <p:nvPr/>
        </p:nvGrpSpPr>
        <p:grpSpPr>
          <a:xfrm>
            <a:off x="1054476" y="1570790"/>
            <a:ext cx="531812" cy="367824"/>
            <a:chOff x="8310563" y="2039938"/>
            <a:chExt cx="1101725" cy="762000"/>
          </a:xfrm>
        </p:grpSpPr>
        <p:sp>
          <p:nvSpPr>
            <p:cNvPr id="605" name="Freeform 443"/>
            <p:cNvSpPr>
              <a:spLocks noChangeArrowheads="1"/>
            </p:cNvSpPr>
            <p:nvPr/>
          </p:nvSpPr>
          <p:spPr bwMode="auto">
            <a:xfrm>
              <a:off x="8310563" y="2046288"/>
              <a:ext cx="93662" cy="11112"/>
            </a:xfrm>
            <a:custGeom>
              <a:avLst/>
              <a:gdLst>
                <a:gd name="T0" fmla="*/ 0 w 259"/>
                <a:gd name="T1" fmla="*/ 18 h 30"/>
                <a:gd name="T2" fmla="*/ 37 w 259"/>
                <a:gd name="T3" fmla="*/ 29 h 30"/>
                <a:gd name="T4" fmla="*/ 258 w 259"/>
                <a:gd name="T5" fmla="*/ 29 h 30"/>
                <a:gd name="T6" fmla="*/ 248 w 259"/>
                <a:gd name="T7" fmla="*/ 0 h 30"/>
                <a:gd name="T8" fmla="*/ 192 w 259"/>
                <a:gd name="T9" fmla="*/ 0 h 30"/>
                <a:gd name="T10" fmla="*/ 130 w 259"/>
                <a:gd name="T11" fmla="*/ 8 h 30"/>
                <a:gd name="T12" fmla="*/ 37 w 259"/>
                <a:gd name="T13" fmla="*/ 8 h 30"/>
                <a:gd name="T14" fmla="*/ 0 w 259"/>
                <a:gd name="T15" fmla="*/ 18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30">
                  <a:moveTo>
                    <a:pt x="0" y="18"/>
                  </a:moveTo>
                  <a:cubicBezTo>
                    <a:pt x="0" y="24"/>
                    <a:pt x="16" y="29"/>
                    <a:pt x="37" y="29"/>
                  </a:cubicBezTo>
                  <a:lnTo>
                    <a:pt x="258" y="29"/>
                  </a:lnTo>
                  <a:lnTo>
                    <a:pt x="248" y="0"/>
                  </a:lnTo>
                  <a:lnTo>
                    <a:pt x="192" y="0"/>
                  </a:lnTo>
                  <a:lnTo>
                    <a:pt x="130" y="8"/>
                  </a:lnTo>
                  <a:lnTo>
                    <a:pt x="37" y="8"/>
                  </a:lnTo>
                  <a:cubicBezTo>
                    <a:pt x="16" y="8"/>
                    <a:pt x="0" y="13"/>
                    <a:pt x="0" y="18"/>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6" name="Freeform 444"/>
            <p:cNvSpPr>
              <a:spLocks noChangeArrowheads="1"/>
            </p:cNvSpPr>
            <p:nvPr/>
          </p:nvSpPr>
          <p:spPr bwMode="auto">
            <a:xfrm>
              <a:off x="8401050" y="2039938"/>
              <a:ext cx="14288" cy="762000"/>
            </a:xfrm>
            <a:custGeom>
              <a:avLst/>
              <a:gdLst>
                <a:gd name="T0" fmla="*/ 27 w 38"/>
                <a:gd name="T1" fmla="*/ 2116 h 2117"/>
                <a:gd name="T2" fmla="*/ 37 w 38"/>
                <a:gd name="T3" fmla="*/ 2079 h 2117"/>
                <a:gd name="T4" fmla="*/ 37 w 38"/>
                <a:gd name="T5" fmla="*/ 55 h 2117"/>
                <a:gd name="T6" fmla="*/ 0 w 38"/>
                <a:gd name="T7" fmla="*/ 0 h 2117"/>
                <a:gd name="T8" fmla="*/ 0 w 38"/>
                <a:gd name="T9" fmla="*/ 1924 h 2117"/>
                <a:gd name="T10" fmla="*/ 17 w 38"/>
                <a:gd name="T11" fmla="*/ 1986 h 2117"/>
                <a:gd name="T12" fmla="*/ 17 w 38"/>
                <a:gd name="T13" fmla="*/ 2079 h 2117"/>
                <a:gd name="T14" fmla="*/ 27 w 38"/>
                <a:gd name="T15" fmla="*/ 2116 h 2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17">
                  <a:moveTo>
                    <a:pt x="27" y="2116"/>
                  </a:moveTo>
                  <a:cubicBezTo>
                    <a:pt x="33" y="2116"/>
                    <a:pt x="37" y="2100"/>
                    <a:pt x="37" y="2079"/>
                  </a:cubicBezTo>
                  <a:lnTo>
                    <a:pt x="37" y="55"/>
                  </a:lnTo>
                  <a:lnTo>
                    <a:pt x="0" y="0"/>
                  </a:lnTo>
                  <a:lnTo>
                    <a:pt x="0" y="1924"/>
                  </a:lnTo>
                  <a:lnTo>
                    <a:pt x="17" y="1986"/>
                  </a:lnTo>
                  <a:lnTo>
                    <a:pt x="17" y="2079"/>
                  </a:lnTo>
                  <a:cubicBezTo>
                    <a:pt x="17" y="2100"/>
                    <a:pt x="21" y="2116"/>
                    <a:pt x="27" y="2116"/>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7" name="Freeform 445"/>
            <p:cNvSpPr>
              <a:spLocks noChangeArrowheads="1"/>
            </p:cNvSpPr>
            <p:nvPr/>
          </p:nvSpPr>
          <p:spPr bwMode="auto">
            <a:xfrm>
              <a:off x="8393113" y="2046288"/>
              <a:ext cx="7937" cy="685800"/>
            </a:xfrm>
            <a:custGeom>
              <a:avLst/>
              <a:gdLst>
                <a:gd name="T0" fmla="*/ 10 w 20"/>
                <a:gd name="T1" fmla="*/ 1904 h 1905"/>
                <a:gd name="T2" fmla="*/ 0 w 20"/>
                <a:gd name="T3" fmla="*/ 1904 h 1905"/>
                <a:gd name="T4" fmla="*/ 0 w 20"/>
                <a:gd name="T5" fmla="*/ 0 h 1905"/>
                <a:gd name="T6" fmla="*/ 19 w 20"/>
                <a:gd name="T7" fmla="*/ 0 h 1905"/>
                <a:gd name="T8" fmla="*/ 19 w 20"/>
                <a:gd name="T9" fmla="*/ 1904 h 1905"/>
                <a:gd name="T10" fmla="*/ 10 w 20"/>
                <a:gd name="T11" fmla="*/ 1904 h 1905"/>
              </a:gdLst>
              <a:ahLst/>
              <a:cxnLst>
                <a:cxn ang="0">
                  <a:pos x="T0" y="T1"/>
                </a:cxn>
                <a:cxn ang="0">
                  <a:pos x="T2" y="T3"/>
                </a:cxn>
                <a:cxn ang="0">
                  <a:pos x="T4" y="T5"/>
                </a:cxn>
                <a:cxn ang="0">
                  <a:pos x="T6" y="T7"/>
                </a:cxn>
                <a:cxn ang="0">
                  <a:pos x="T8" y="T9"/>
                </a:cxn>
                <a:cxn ang="0">
                  <a:pos x="T10" y="T11"/>
                </a:cxn>
              </a:cxnLst>
              <a:rect l="0" t="0" r="r" b="b"/>
              <a:pathLst>
                <a:path w="20" h="1905">
                  <a:moveTo>
                    <a:pt x="10" y="1904"/>
                  </a:moveTo>
                  <a:lnTo>
                    <a:pt x="0" y="1904"/>
                  </a:lnTo>
                  <a:lnTo>
                    <a:pt x="0" y="0"/>
                  </a:lnTo>
                  <a:lnTo>
                    <a:pt x="19" y="0"/>
                  </a:lnTo>
                  <a:lnTo>
                    <a:pt x="19" y="1904"/>
                  </a:lnTo>
                  <a:lnTo>
                    <a:pt x="10" y="19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8" name="Freeform 446"/>
            <p:cNvSpPr>
              <a:spLocks noChangeArrowheads="1"/>
            </p:cNvSpPr>
            <p:nvPr/>
          </p:nvSpPr>
          <p:spPr bwMode="auto">
            <a:xfrm>
              <a:off x="8393113" y="2732088"/>
              <a:ext cx="12700" cy="22225"/>
            </a:xfrm>
            <a:custGeom>
              <a:avLst/>
              <a:gdLst>
                <a:gd name="T0" fmla="*/ 0 w 37"/>
                <a:gd name="T1" fmla="*/ 0 h 63"/>
                <a:gd name="T2" fmla="*/ 19 w 37"/>
                <a:gd name="T3" fmla="*/ 0 h 63"/>
                <a:gd name="T4" fmla="*/ 36 w 37"/>
                <a:gd name="T5" fmla="*/ 62 h 63"/>
                <a:gd name="T6" fmla="*/ 16 w 37"/>
                <a:gd name="T7" fmla="*/ 62 h 63"/>
                <a:gd name="T8" fmla="*/ 0 w 37"/>
                <a:gd name="T9" fmla="*/ 0 h 63"/>
              </a:gdLst>
              <a:ahLst/>
              <a:cxnLst>
                <a:cxn ang="0">
                  <a:pos x="T0" y="T1"/>
                </a:cxn>
                <a:cxn ang="0">
                  <a:pos x="T2" y="T3"/>
                </a:cxn>
                <a:cxn ang="0">
                  <a:pos x="T4" y="T5"/>
                </a:cxn>
                <a:cxn ang="0">
                  <a:pos x="T6" y="T7"/>
                </a:cxn>
                <a:cxn ang="0">
                  <a:pos x="T8" y="T9"/>
                </a:cxn>
              </a:cxnLst>
              <a:rect l="0" t="0" r="r" b="b"/>
              <a:pathLst>
                <a:path w="37" h="63">
                  <a:moveTo>
                    <a:pt x="0" y="0"/>
                  </a:moveTo>
                  <a:lnTo>
                    <a:pt x="19" y="0"/>
                  </a:lnTo>
                  <a:lnTo>
                    <a:pt x="36" y="62"/>
                  </a:lnTo>
                  <a:lnTo>
                    <a:pt x="16" y="62"/>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9" name="Freeform 447"/>
            <p:cNvSpPr>
              <a:spLocks noChangeArrowheads="1"/>
            </p:cNvSpPr>
            <p:nvPr/>
          </p:nvSpPr>
          <p:spPr bwMode="auto">
            <a:xfrm>
              <a:off x="8399463" y="2754313"/>
              <a:ext cx="11112" cy="47625"/>
            </a:xfrm>
            <a:custGeom>
              <a:avLst/>
              <a:gdLst>
                <a:gd name="T0" fmla="*/ 20 w 31"/>
                <a:gd name="T1" fmla="*/ 93 h 131"/>
                <a:gd name="T2" fmla="*/ 30 w 31"/>
                <a:gd name="T3" fmla="*/ 130 h 131"/>
                <a:gd name="T4" fmla="*/ 11 w 31"/>
                <a:gd name="T5" fmla="*/ 130 h 131"/>
                <a:gd name="T6" fmla="*/ 0 w 31"/>
                <a:gd name="T7" fmla="*/ 93 h 131"/>
                <a:gd name="T8" fmla="*/ 0 w 31"/>
                <a:gd name="T9" fmla="*/ 0 h 131"/>
                <a:gd name="T10" fmla="*/ 20 w 31"/>
                <a:gd name="T11" fmla="*/ 0 h 131"/>
                <a:gd name="T12" fmla="*/ 20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20" y="93"/>
                  </a:moveTo>
                  <a:cubicBezTo>
                    <a:pt x="20" y="114"/>
                    <a:pt x="24" y="130"/>
                    <a:pt x="30" y="130"/>
                  </a:cubicBezTo>
                  <a:lnTo>
                    <a:pt x="11" y="130"/>
                  </a:lnTo>
                  <a:cubicBezTo>
                    <a:pt x="5" y="130"/>
                    <a:pt x="0" y="114"/>
                    <a:pt x="0" y="93"/>
                  </a:cubicBezTo>
                  <a:lnTo>
                    <a:pt x="0" y="0"/>
                  </a:lnTo>
                  <a:lnTo>
                    <a:pt x="20" y="0"/>
                  </a:lnTo>
                  <a:lnTo>
                    <a:pt x="20"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0" name="Freeform 448"/>
            <p:cNvSpPr>
              <a:spLocks noChangeArrowheads="1"/>
            </p:cNvSpPr>
            <p:nvPr/>
          </p:nvSpPr>
          <p:spPr bwMode="auto">
            <a:xfrm>
              <a:off x="8380413" y="2039938"/>
              <a:ext cx="20637" cy="7937"/>
            </a:xfrm>
            <a:custGeom>
              <a:avLst/>
              <a:gdLst>
                <a:gd name="T0" fmla="*/ 28 w 57"/>
                <a:gd name="T1" fmla="*/ 20 h 21"/>
                <a:gd name="T2" fmla="*/ 0 w 57"/>
                <a:gd name="T3" fmla="*/ 20 h 21"/>
                <a:gd name="T4" fmla="*/ 0 w 57"/>
                <a:gd name="T5" fmla="*/ 0 h 21"/>
                <a:gd name="T6" fmla="*/ 56 w 57"/>
                <a:gd name="T7" fmla="*/ 0 h 21"/>
                <a:gd name="T8" fmla="*/ 56 w 57"/>
                <a:gd name="T9" fmla="*/ 20 h 21"/>
                <a:gd name="T10" fmla="*/ 28 w 57"/>
                <a:gd name="T11" fmla="*/ 20 h 21"/>
              </a:gdLst>
              <a:ahLst/>
              <a:cxnLst>
                <a:cxn ang="0">
                  <a:pos x="T0" y="T1"/>
                </a:cxn>
                <a:cxn ang="0">
                  <a:pos x="T2" y="T3"/>
                </a:cxn>
                <a:cxn ang="0">
                  <a:pos x="T4" y="T5"/>
                </a:cxn>
                <a:cxn ang="0">
                  <a:pos x="T6" y="T7"/>
                </a:cxn>
                <a:cxn ang="0">
                  <a:pos x="T8" y="T9"/>
                </a:cxn>
                <a:cxn ang="0">
                  <a:pos x="T10" y="T11"/>
                </a:cxn>
              </a:cxnLst>
              <a:rect l="0" t="0" r="r" b="b"/>
              <a:pathLst>
                <a:path w="57" h="21">
                  <a:moveTo>
                    <a:pt x="28" y="20"/>
                  </a:moveTo>
                  <a:lnTo>
                    <a:pt x="0" y="20"/>
                  </a:lnTo>
                  <a:lnTo>
                    <a:pt x="0" y="0"/>
                  </a:lnTo>
                  <a:lnTo>
                    <a:pt x="56" y="0"/>
                  </a:lnTo>
                  <a:lnTo>
                    <a:pt x="56" y="20"/>
                  </a:lnTo>
                  <a:lnTo>
                    <a:pt x="28" y="2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1" name="Freeform 449"/>
            <p:cNvSpPr>
              <a:spLocks noChangeArrowheads="1"/>
            </p:cNvSpPr>
            <p:nvPr/>
          </p:nvSpPr>
          <p:spPr bwMode="auto">
            <a:xfrm>
              <a:off x="8310563" y="2043113"/>
              <a:ext cx="47625" cy="11112"/>
            </a:xfrm>
            <a:custGeom>
              <a:avLst/>
              <a:gdLst>
                <a:gd name="T0" fmla="*/ 37 w 131"/>
                <a:gd name="T1" fmla="*/ 19 h 30"/>
                <a:gd name="T2" fmla="*/ 0 w 131"/>
                <a:gd name="T3" fmla="*/ 29 h 30"/>
                <a:gd name="T4" fmla="*/ 0 w 131"/>
                <a:gd name="T5" fmla="*/ 10 h 30"/>
                <a:gd name="T6" fmla="*/ 37 w 131"/>
                <a:gd name="T7" fmla="*/ 0 h 30"/>
                <a:gd name="T8" fmla="*/ 130 w 131"/>
                <a:gd name="T9" fmla="*/ 0 h 30"/>
                <a:gd name="T10" fmla="*/ 130 w 131"/>
                <a:gd name="T11" fmla="*/ 19 h 30"/>
                <a:gd name="T12" fmla="*/ 37 w 131"/>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131" h="30">
                  <a:moveTo>
                    <a:pt x="37" y="19"/>
                  </a:moveTo>
                  <a:cubicBezTo>
                    <a:pt x="16" y="19"/>
                    <a:pt x="0" y="24"/>
                    <a:pt x="0" y="29"/>
                  </a:cubicBezTo>
                  <a:lnTo>
                    <a:pt x="0" y="10"/>
                  </a:lnTo>
                  <a:cubicBezTo>
                    <a:pt x="0" y="4"/>
                    <a:pt x="16" y="0"/>
                    <a:pt x="37" y="0"/>
                  </a:cubicBezTo>
                  <a:lnTo>
                    <a:pt x="130" y="0"/>
                  </a:lnTo>
                  <a:lnTo>
                    <a:pt x="130" y="19"/>
                  </a:lnTo>
                  <a:lnTo>
                    <a:pt x="37"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2" name="Freeform 450"/>
            <p:cNvSpPr>
              <a:spLocks noChangeArrowheads="1"/>
            </p:cNvSpPr>
            <p:nvPr/>
          </p:nvSpPr>
          <p:spPr bwMode="auto">
            <a:xfrm>
              <a:off x="8358188" y="2039938"/>
              <a:ext cx="22225" cy="11112"/>
            </a:xfrm>
            <a:custGeom>
              <a:avLst/>
              <a:gdLst>
                <a:gd name="T0" fmla="*/ 62 w 63"/>
                <a:gd name="T1" fmla="*/ 0 h 29"/>
                <a:gd name="T2" fmla="*/ 62 w 63"/>
                <a:gd name="T3" fmla="*/ 20 h 29"/>
                <a:gd name="T4" fmla="*/ 0 w 63"/>
                <a:gd name="T5" fmla="*/ 28 h 29"/>
                <a:gd name="T6" fmla="*/ 0 w 63"/>
                <a:gd name="T7" fmla="*/ 9 h 29"/>
                <a:gd name="T8" fmla="*/ 62 w 63"/>
                <a:gd name="T9" fmla="*/ 0 h 29"/>
              </a:gdLst>
              <a:ahLst/>
              <a:cxnLst>
                <a:cxn ang="0">
                  <a:pos x="T0" y="T1"/>
                </a:cxn>
                <a:cxn ang="0">
                  <a:pos x="T2" y="T3"/>
                </a:cxn>
                <a:cxn ang="0">
                  <a:pos x="T4" y="T5"/>
                </a:cxn>
                <a:cxn ang="0">
                  <a:pos x="T6" y="T7"/>
                </a:cxn>
                <a:cxn ang="0">
                  <a:pos x="T8" y="T9"/>
                </a:cxn>
              </a:cxnLst>
              <a:rect l="0" t="0" r="r" b="b"/>
              <a:pathLst>
                <a:path w="63" h="29">
                  <a:moveTo>
                    <a:pt x="62" y="0"/>
                  </a:moveTo>
                  <a:lnTo>
                    <a:pt x="62" y="20"/>
                  </a:lnTo>
                  <a:lnTo>
                    <a:pt x="0" y="28"/>
                  </a:lnTo>
                  <a:lnTo>
                    <a:pt x="0" y="9"/>
                  </a:lnTo>
                  <a:lnTo>
                    <a:pt x="62"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3" name="Freeform 451"/>
            <p:cNvSpPr>
              <a:spLocks noChangeArrowheads="1"/>
            </p:cNvSpPr>
            <p:nvPr/>
          </p:nvSpPr>
          <p:spPr bwMode="auto">
            <a:xfrm>
              <a:off x="8408988" y="2055813"/>
              <a:ext cx="1003300" cy="666750"/>
            </a:xfrm>
            <a:custGeom>
              <a:avLst/>
              <a:gdLst>
                <a:gd name="T0" fmla="*/ 0 w 2785"/>
                <a:gd name="T1" fmla="*/ 1773 h 1853"/>
                <a:gd name="T2" fmla="*/ 280 w 2785"/>
                <a:gd name="T3" fmla="*/ 1773 h 1853"/>
                <a:gd name="T4" fmla="*/ 291 w 2785"/>
                <a:gd name="T5" fmla="*/ 1762 h 1853"/>
                <a:gd name="T6" fmla="*/ 291 w 2785"/>
                <a:gd name="T7" fmla="*/ 1663 h 1853"/>
                <a:gd name="T8" fmla="*/ 577 w 2785"/>
                <a:gd name="T9" fmla="*/ 1663 h 1853"/>
                <a:gd name="T10" fmla="*/ 577 w 2785"/>
                <a:gd name="T11" fmla="*/ 1762 h 1853"/>
                <a:gd name="T12" fmla="*/ 588 w 2785"/>
                <a:gd name="T13" fmla="*/ 1773 h 1853"/>
                <a:gd name="T14" fmla="*/ 701 w 2785"/>
                <a:gd name="T15" fmla="*/ 1773 h 1853"/>
                <a:gd name="T16" fmla="*/ 713 w 2785"/>
                <a:gd name="T17" fmla="*/ 1762 h 1853"/>
                <a:gd name="T18" fmla="*/ 713 w 2785"/>
                <a:gd name="T19" fmla="*/ 1691 h 1853"/>
                <a:gd name="T20" fmla="*/ 740 w 2785"/>
                <a:gd name="T21" fmla="*/ 1663 h 1853"/>
                <a:gd name="T22" fmla="*/ 767 w 2785"/>
                <a:gd name="T23" fmla="*/ 1691 h 1853"/>
                <a:gd name="T24" fmla="*/ 767 w 2785"/>
                <a:gd name="T25" fmla="*/ 1841 h 1853"/>
                <a:gd name="T26" fmla="*/ 779 w 2785"/>
                <a:gd name="T27" fmla="*/ 1852 h 1853"/>
                <a:gd name="T28" fmla="*/ 937 w 2785"/>
                <a:gd name="T29" fmla="*/ 1852 h 1853"/>
                <a:gd name="T30" fmla="*/ 948 w 2785"/>
                <a:gd name="T31" fmla="*/ 1841 h 1853"/>
                <a:gd name="T32" fmla="*/ 948 w 2785"/>
                <a:gd name="T33" fmla="*/ 1740 h 1853"/>
                <a:gd name="T34" fmla="*/ 967 w 2785"/>
                <a:gd name="T35" fmla="*/ 1721 h 1853"/>
                <a:gd name="T36" fmla="*/ 986 w 2785"/>
                <a:gd name="T37" fmla="*/ 1740 h 1853"/>
                <a:gd name="T38" fmla="*/ 986 w 2785"/>
                <a:gd name="T39" fmla="*/ 1841 h 1853"/>
                <a:gd name="T40" fmla="*/ 997 w 2785"/>
                <a:gd name="T41" fmla="*/ 1852 h 1853"/>
                <a:gd name="T42" fmla="*/ 1600 w 2785"/>
                <a:gd name="T43" fmla="*/ 1852 h 1853"/>
                <a:gd name="T44" fmla="*/ 1612 w 2785"/>
                <a:gd name="T45" fmla="*/ 1841 h 1853"/>
                <a:gd name="T46" fmla="*/ 1612 w 2785"/>
                <a:gd name="T47" fmla="*/ 1663 h 1853"/>
                <a:gd name="T48" fmla="*/ 2784 w 2785"/>
                <a:gd name="T49" fmla="*/ 1663 h 1853"/>
                <a:gd name="T50" fmla="*/ 2784 w 2785"/>
                <a:gd name="T51" fmla="*/ 0 h 1853"/>
                <a:gd name="T52" fmla="*/ 0 w 2785"/>
                <a:gd name="T53" fmla="*/ 0 h 1853"/>
                <a:gd name="T54" fmla="*/ 0 w 2785"/>
                <a:gd name="T55" fmla="*/ 1773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85" h="1853">
                  <a:moveTo>
                    <a:pt x="0" y="1773"/>
                  </a:moveTo>
                  <a:lnTo>
                    <a:pt x="280" y="1773"/>
                  </a:lnTo>
                  <a:cubicBezTo>
                    <a:pt x="286" y="1773"/>
                    <a:pt x="291" y="1768"/>
                    <a:pt x="291" y="1762"/>
                  </a:cubicBezTo>
                  <a:lnTo>
                    <a:pt x="291" y="1663"/>
                  </a:lnTo>
                  <a:lnTo>
                    <a:pt x="577" y="1663"/>
                  </a:lnTo>
                  <a:lnTo>
                    <a:pt x="577" y="1762"/>
                  </a:lnTo>
                  <a:cubicBezTo>
                    <a:pt x="577" y="1768"/>
                    <a:pt x="582" y="1773"/>
                    <a:pt x="588" y="1773"/>
                  </a:cubicBezTo>
                  <a:lnTo>
                    <a:pt x="701" y="1773"/>
                  </a:lnTo>
                  <a:cubicBezTo>
                    <a:pt x="708" y="1773"/>
                    <a:pt x="713" y="1768"/>
                    <a:pt x="713" y="1762"/>
                  </a:cubicBezTo>
                  <a:lnTo>
                    <a:pt x="713" y="1691"/>
                  </a:lnTo>
                  <a:cubicBezTo>
                    <a:pt x="713" y="1676"/>
                    <a:pt x="725" y="1663"/>
                    <a:pt x="740" y="1663"/>
                  </a:cubicBezTo>
                  <a:cubicBezTo>
                    <a:pt x="755" y="1663"/>
                    <a:pt x="767" y="1676"/>
                    <a:pt x="767" y="1691"/>
                  </a:cubicBezTo>
                  <a:lnTo>
                    <a:pt x="767" y="1841"/>
                  </a:lnTo>
                  <a:cubicBezTo>
                    <a:pt x="767" y="1847"/>
                    <a:pt x="772" y="1852"/>
                    <a:pt x="779" y="1852"/>
                  </a:cubicBezTo>
                  <a:lnTo>
                    <a:pt x="937" y="1852"/>
                  </a:lnTo>
                  <a:cubicBezTo>
                    <a:pt x="943" y="1852"/>
                    <a:pt x="948" y="1847"/>
                    <a:pt x="948" y="1841"/>
                  </a:cubicBezTo>
                  <a:lnTo>
                    <a:pt x="948" y="1740"/>
                  </a:lnTo>
                  <a:cubicBezTo>
                    <a:pt x="948" y="1730"/>
                    <a:pt x="957" y="1721"/>
                    <a:pt x="967" y="1721"/>
                  </a:cubicBezTo>
                  <a:cubicBezTo>
                    <a:pt x="977" y="1721"/>
                    <a:pt x="986" y="1730"/>
                    <a:pt x="986" y="1740"/>
                  </a:cubicBezTo>
                  <a:lnTo>
                    <a:pt x="986" y="1841"/>
                  </a:lnTo>
                  <a:cubicBezTo>
                    <a:pt x="986" y="1847"/>
                    <a:pt x="991" y="1852"/>
                    <a:pt x="997" y="1852"/>
                  </a:cubicBezTo>
                  <a:lnTo>
                    <a:pt x="1600" y="1852"/>
                  </a:lnTo>
                  <a:cubicBezTo>
                    <a:pt x="1607" y="1852"/>
                    <a:pt x="1612" y="1847"/>
                    <a:pt x="1612" y="1841"/>
                  </a:cubicBezTo>
                  <a:lnTo>
                    <a:pt x="1612" y="1663"/>
                  </a:lnTo>
                  <a:lnTo>
                    <a:pt x="2784" y="1663"/>
                  </a:lnTo>
                  <a:lnTo>
                    <a:pt x="2784" y="0"/>
                  </a:lnTo>
                  <a:lnTo>
                    <a:pt x="0" y="0"/>
                  </a:lnTo>
                  <a:lnTo>
                    <a:pt x="0" y="1773"/>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4" name="Freeform 452"/>
            <p:cNvSpPr>
              <a:spLocks noChangeArrowheads="1"/>
            </p:cNvSpPr>
            <p:nvPr/>
          </p:nvSpPr>
          <p:spPr bwMode="auto">
            <a:xfrm>
              <a:off x="9110663" y="2325688"/>
              <a:ext cx="293687" cy="320675"/>
            </a:xfrm>
            <a:custGeom>
              <a:avLst/>
              <a:gdLst>
                <a:gd name="T0" fmla="*/ 406 w 814"/>
                <a:gd name="T1" fmla="*/ 890 h 891"/>
                <a:gd name="T2" fmla="*/ 0 w 814"/>
                <a:gd name="T3" fmla="*/ 890 h 891"/>
                <a:gd name="T4" fmla="*/ 0 w 814"/>
                <a:gd name="T5" fmla="*/ 0 h 891"/>
                <a:gd name="T6" fmla="*/ 813 w 814"/>
                <a:gd name="T7" fmla="*/ 0 h 891"/>
                <a:gd name="T8" fmla="*/ 813 w 814"/>
                <a:gd name="T9" fmla="*/ 890 h 891"/>
                <a:gd name="T10" fmla="*/ 406 w 814"/>
                <a:gd name="T11" fmla="*/ 890 h 891"/>
              </a:gdLst>
              <a:ahLst/>
              <a:cxnLst>
                <a:cxn ang="0">
                  <a:pos x="T0" y="T1"/>
                </a:cxn>
                <a:cxn ang="0">
                  <a:pos x="T2" y="T3"/>
                </a:cxn>
                <a:cxn ang="0">
                  <a:pos x="T4" y="T5"/>
                </a:cxn>
                <a:cxn ang="0">
                  <a:pos x="T6" y="T7"/>
                </a:cxn>
                <a:cxn ang="0">
                  <a:pos x="T8" y="T9"/>
                </a:cxn>
                <a:cxn ang="0">
                  <a:pos x="T10" y="T11"/>
                </a:cxn>
              </a:cxnLst>
              <a:rect l="0" t="0" r="r" b="b"/>
              <a:pathLst>
                <a:path w="814" h="891">
                  <a:moveTo>
                    <a:pt x="406" y="890"/>
                  </a:moveTo>
                  <a:lnTo>
                    <a:pt x="0" y="890"/>
                  </a:lnTo>
                  <a:lnTo>
                    <a:pt x="0" y="0"/>
                  </a:lnTo>
                  <a:lnTo>
                    <a:pt x="813" y="0"/>
                  </a:lnTo>
                  <a:lnTo>
                    <a:pt x="813" y="890"/>
                  </a:lnTo>
                  <a:lnTo>
                    <a:pt x="406" y="89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5" name="Freeform 453"/>
            <p:cNvSpPr>
              <a:spLocks noChangeArrowheads="1"/>
            </p:cNvSpPr>
            <p:nvPr/>
          </p:nvSpPr>
          <p:spPr bwMode="auto">
            <a:xfrm>
              <a:off x="8764588" y="2689225"/>
              <a:ext cx="225425" cy="33338"/>
            </a:xfrm>
            <a:custGeom>
              <a:avLst/>
              <a:gdLst>
                <a:gd name="T0" fmla="*/ 0 w 627"/>
                <a:gd name="T1" fmla="*/ 0 h 91"/>
                <a:gd name="T2" fmla="*/ 0 w 627"/>
                <a:gd name="T3" fmla="*/ 79 h 91"/>
                <a:gd name="T4" fmla="*/ 11 w 627"/>
                <a:gd name="T5" fmla="*/ 90 h 91"/>
                <a:gd name="T6" fmla="*/ 614 w 627"/>
                <a:gd name="T7" fmla="*/ 90 h 91"/>
                <a:gd name="T8" fmla="*/ 626 w 627"/>
                <a:gd name="T9" fmla="*/ 79 h 91"/>
                <a:gd name="T10" fmla="*/ 626 w 627"/>
                <a:gd name="T11" fmla="*/ 0 h 91"/>
                <a:gd name="T12" fmla="*/ 0 w 62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627" h="91">
                  <a:moveTo>
                    <a:pt x="0" y="0"/>
                  </a:moveTo>
                  <a:lnTo>
                    <a:pt x="0" y="79"/>
                  </a:lnTo>
                  <a:cubicBezTo>
                    <a:pt x="0" y="85"/>
                    <a:pt x="5" y="90"/>
                    <a:pt x="11" y="90"/>
                  </a:cubicBezTo>
                  <a:lnTo>
                    <a:pt x="614" y="90"/>
                  </a:lnTo>
                  <a:cubicBezTo>
                    <a:pt x="621" y="90"/>
                    <a:pt x="626" y="85"/>
                    <a:pt x="626" y="79"/>
                  </a:cubicBezTo>
                  <a:lnTo>
                    <a:pt x="626"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6" name="Freeform 454"/>
            <p:cNvSpPr>
              <a:spLocks noChangeArrowheads="1"/>
            </p:cNvSpPr>
            <p:nvPr/>
          </p:nvSpPr>
          <p:spPr bwMode="auto">
            <a:xfrm>
              <a:off x="8685213" y="2689225"/>
              <a:ext cx="65087" cy="33338"/>
            </a:xfrm>
            <a:custGeom>
              <a:avLst/>
              <a:gdLst>
                <a:gd name="T0" fmla="*/ 0 w 182"/>
                <a:gd name="T1" fmla="*/ 0 h 91"/>
                <a:gd name="T2" fmla="*/ 0 w 182"/>
                <a:gd name="T3" fmla="*/ 79 h 91"/>
                <a:gd name="T4" fmla="*/ 12 w 182"/>
                <a:gd name="T5" fmla="*/ 90 h 91"/>
                <a:gd name="T6" fmla="*/ 170 w 182"/>
                <a:gd name="T7" fmla="*/ 90 h 91"/>
                <a:gd name="T8" fmla="*/ 181 w 182"/>
                <a:gd name="T9" fmla="*/ 79 h 91"/>
                <a:gd name="T10" fmla="*/ 181 w 182"/>
                <a:gd name="T11" fmla="*/ 0 h 91"/>
                <a:gd name="T12" fmla="*/ 0 w 182"/>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182" h="91">
                  <a:moveTo>
                    <a:pt x="0" y="0"/>
                  </a:moveTo>
                  <a:lnTo>
                    <a:pt x="0" y="79"/>
                  </a:lnTo>
                  <a:cubicBezTo>
                    <a:pt x="0" y="85"/>
                    <a:pt x="5" y="90"/>
                    <a:pt x="12" y="90"/>
                  </a:cubicBezTo>
                  <a:lnTo>
                    <a:pt x="170" y="90"/>
                  </a:lnTo>
                  <a:cubicBezTo>
                    <a:pt x="176" y="90"/>
                    <a:pt x="181" y="85"/>
                    <a:pt x="181" y="79"/>
                  </a:cubicBezTo>
                  <a:lnTo>
                    <a:pt x="181"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7" name="Freeform 455"/>
            <p:cNvSpPr>
              <a:spLocks noChangeArrowheads="1"/>
            </p:cNvSpPr>
            <p:nvPr/>
          </p:nvSpPr>
          <p:spPr bwMode="auto">
            <a:xfrm>
              <a:off x="9110663" y="23844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8" name="Freeform 456"/>
            <p:cNvSpPr>
              <a:spLocks noChangeArrowheads="1"/>
            </p:cNvSpPr>
            <p:nvPr/>
          </p:nvSpPr>
          <p:spPr bwMode="auto">
            <a:xfrm>
              <a:off x="9110663" y="24177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9" name="Freeform 457"/>
            <p:cNvSpPr>
              <a:spLocks noChangeArrowheads="1"/>
            </p:cNvSpPr>
            <p:nvPr/>
          </p:nvSpPr>
          <p:spPr bwMode="auto">
            <a:xfrm>
              <a:off x="9110663" y="24495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0" name="Freeform 458"/>
            <p:cNvSpPr>
              <a:spLocks noChangeArrowheads="1"/>
            </p:cNvSpPr>
            <p:nvPr/>
          </p:nvSpPr>
          <p:spPr bwMode="auto">
            <a:xfrm>
              <a:off x="9110663" y="24828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1" name="Freeform 459"/>
            <p:cNvSpPr>
              <a:spLocks noChangeArrowheads="1"/>
            </p:cNvSpPr>
            <p:nvPr/>
          </p:nvSpPr>
          <p:spPr bwMode="auto">
            <a:xfrm>
              <a:off x="9110663" y="25146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2" name="Freeform 460"/>
            <p:cNvSpPr>
              <a:spLocks noChangeArrowheads="1"/>
            </p:cNvSpPr>
            <p:nvPr/>
          </p:nvSpPr>
          <p:spPr bwMode="auto">
            <a:xfrm>
              <a:off x="9110663" y="25479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3" name="Freeform 461"/>
            <p:cNvSpPr>
              <a:spLocks noChangeArrowheads="1"/>
            </p:cNvSpPr>
            <p:nvPr/>
          </p:nvSpPr>
          <p:spPr bwMode="auto">
            <a:xfrm>
              <a:off x="9110663" y="25796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4" name="Freeform 462"/>
            <p:cNvSpPr>
              <a:spLocks noChangeArrowheads="1"/>
            </p:cNvSpPr>
            <p:nvPr/>
          </p:nvSpPr>
          <p:spPr bwMode="auto">
            <a:xfrm>
              <a:off x="9110663" y="26130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5" name="Freeform 463"/>
            <p:cNvSpPr>
              <a:spLocks noChangeArrowheads="1"/>
            </p:cNvSpPr>
            <p:nvPr/>
          </p:nvSpPr>
          <p:spPr bwMode="auto">
            <a:xfrm>
              <a:off x="8408988" y="2101850"/>
              <a:ext cx="701675" cy="209550"/>
            </a:xfrm>
            <a:custGeom>
              <a:avLst/>
              <a:gdLst>
                <a:gd name="T0" fmla="*/ 0 w 1950"/>
                <a:gd name="T1" fmla="*/ 57 h 584"/>
                <a:gd name="T2" fmla="*/ 720 w 1950"/>
                <a:gd name="T3" fmla="*/ 57 h 584"/>
                <a:gd name="T4" fmla="*/ 786 w 1950"/>
                <a:gd name="T5" fmla="*/ 0 h 584"/>
                <a:gd name="T6" fmla="*/ 1949 w 1950"/>
                <a:gd name="T7" fmla="*/ 0 h 584"/>
                <a:gd name="T8" fmla="*/ 1949 w 1950"/>
                <a:gd name="T9" fmla="*/ 527 h 584"/>
                <a:gd name="T10" fmla="*/ 915 w 1950"/>
                <a:gd name="T11" fmla="*/ 527 h 584"/>
                <a:gd name="T12" fmla="*/ 858 w 1950"/>
                <a:gd name="T13" fmla="*/ 583 h 584"/>
                <a:gd name="T14" fmla="*/ 0 w 1950"/>
                <a:gd name="T15" fmla="*/ 583 h 584"/>
                <a:gd name="T16" fmla="*/ 0 w 1950"/>
                <a:gd name="T17" fmla="*/ 57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84">
                  <a:moveTo>
                    <a:pt x="0" y="57"/>
                  </a:moveTo>
                  <a:lnTo>
                    <a:pt x="720" y="57"/>
                  </a:lnTo>
                  <a:lnTo>
                    <a:pt x="786" y="0"/>
                  </a:lnTo>
                  <a:lnTo>
                    <a:pt x="1949" y="0"/>
                  </a:lnTo>
                  <a:lnTo>
                    <a:pt x="1949" y="527"/>
                  </a:lnTo>
                  <a:lnTo>
                    <a:pt x="915" y="527"/>
                  </a:lnTo>
                  <a:lnTo>
                    <a:pt x="858" y="583"/>
                  </a:lnTo>
                  <a:lnTo>
                    <a:pt x="0" y="583"/>
                  </a:lnTo>
                  <a:lnTo>
                    <a:pt x="0" y="57"/>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6" name="Freeform 464"/>
            <p:cNvSpPr>
              <a:spLocks noChangeArrowheads="1"/>
            </p:cNvSpPr>
            <p:nvPr/>
          </p:nvSpPr>
          <p:spPr bwMode="auto">
            <a:xfrm>
              <a:off x="8520113" y="2122488"/>
              <a:ext cx="7937" cy="190500"/>
            </a:xfrm>
            <a:custGeom>
              <a:avLst/>
              <a:gdLst>
                <a:gd name="T0" fmla="*/ 9 w 20"/>
                <a:gd name="T1" fmla="*/ 526 h 527"/>
                <a:gd name="T2" fmla="*/ 0 w 20"/>
                <a:gd name="T3" fmla="*/ 526 h 527"/>
                <a:gd name="T4" fmla="*/ 0 w 20"/>
                <a:gd name="T5" fmla="*/ 0 h 527"/>
                <a:gd name="T6" fmla="*/ 19 w 20"/>
                <a:gd name="T7" fmla="*/ 0 h 527"/>
                <a:gd name="T8" fmla="*/ 19 w 20"/>
                <a:gd name="T9" fmla="*/ 526 h 527"/>
                <a:gd name="T10" fmla="*/ 9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9" y="526"/>
                  </a:moveTo>
                  <a:lnTo>
                    <a:pt x="0" y="526"/>
                  </a:lnTo>
                  <a:lnTo>
                    <a:pt x="0" y="0"/>
                  </a:lnTo>
                  <a:lnTo>
                    <a:pt x="19" y="0"/>
                  </a:lnTo>
                  <a:lnTo>
                    <a:pt x="19" y="526"/>
                  </a:lnTo>
                  <a:lnTo>
                    <a:pt x="9"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7" name="Freeform 465"/>
            <p:cNvSpPr>
              <a:spLocks noChangeArrowheads="1"/>
            </p:cNvSpPr>
            <p:nvPr/>
          </p:nvSpPr>
          <p:spPr bwMode="auto">
            <a:xfrm>
              <a:off x="8637588" y="2122488"/>
              <a:ext cx="7937" cy="190500"/>
            </a:xfrm>
            <a:custGeom>
              <a:avLst/>
              <a:gdLst>
                <a:gd name="T0" fmla="*/ 10 w 20"/>
                <a:gd name="T1" fmla="*/ 526 h 527"/>
                <a:gd name="T2" fmla="*/ 0 w 20"/>
                <a:gd name="T3" fmla="*/ 526 h 527"/>
                <a:gd name="T4" fmla="*/ 0 w 20"/>
                <a:gd name="T5" fmla="*/ 0 h 527"/>
                <a:gd name="T6" fmla="*/ 19 w 20"/>
                <a:gd name="T7" fmla="*/ 0 h 527"/>
                <a:gd name="T8" fmla="*/ 19 w 20"/>
                <a:gd name="T9" fmla="*/ 526 h 527"/>
                <a:gd name="T10" fmla="*/ 10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10" y="526"/>
                  </a:moveTo>
                  <a:lnTo>
                    <a:pt x="0" y="526"/>
                  </a:lnTo>
                  <a:lnTo>
                    <a:pt x="0" y="0"/>
                  </a:lnTo>
                  <a:lnTo>
                    <a:pt x="19" y="0"/>
                  </a:lnTo>
                  <a:lnTo>
                    <a:pt x="19" y="526"/>
                  </a:lnTo>
                  <a:lnTo>
                    <a:pt x="10"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8" name="Freeform 466"/>
            <p:cNvSpPr>
              <a:spLocks noChangeArrowheads="1"/>
            </p:cNvSpPr>
            <p:nvPr/>
          </p:nvSpPr>
          <p:spPr bwMode="auto">
            <a:xfrm>
              <a:off x="8756650" y="2101850"/>
              <a:ext cx="7938" cy="190500"/>
            </a:xfrm>
            <a:custGeom>
              <a:avLst/>
              <a:gdLst>
                <a:gd name="T0" fmla="*/ 10 w 21"/>
                <a:gd name="T1" fmla="*/ 527 h 528"/>
                <a:gd name="T2" fmla="*/ 0 w 21"/>
                <a:gd name="T3" fmla="*/ 527 h 528"/>
                <a:gd name="T4" fmla="*/ 0 w 21"/>
                <a:gd name="T5" fmla="*/ 0 h 528"/>
                <a:gd name="T6" fmla="*/ 20 w 21"/>
                <a:gd name="T7" fmla="*/ 0 h 528"/>
                <a:gd name="T8" fmla="*/ 20 w 21"/>
                <a:gd name="T9" fmla="*/ 527 h 528"/>
                <a:gd name="T10" fmla="*/ 10 w 21"/>
                <a:gd name="T11" fmla="*/ 527 h 528"/>
              </a:gdLst>
              <a:ahLst/>
              <a:cxnLst>
                <a:cxn ang="0">
                  <a:pos x="T0" y="T1"/>
                </a:cxn>
                <a:cxn ang="0">
                  <a:pos x="T2" y="T3"/>
                </a:cxn>
                <a:cxn ang="0">
                  <a:pos x="T4" y="T5"/>
                </a:cxn>
                <a:cxn ang="0">
                  <a:pos x="T6" y="T7"/>
                </a:cxn>
                <a:cxn ang="0">
                  <a:pos x="T8" y="T9"/>
                </a:cxn>
                <a:cxn ang="0">
                  <a:pos x="T10" y="T11"/>
                </a:cxn>
              </a:cxnLst>
              <a:rect l="0" t="0" r="r" b="b"/>
              <a:pathLst>
                <a:path w="21" h="528">
                  <a:moveTo>
                    <a:pt x="10" y="527"/>
                  </a:moveTo>
                  <a:lnTo>
                    <a:pt x="0" y="527"/>
                  </a:lnTo>
                  <a:lnTo>
                    <a:pt x="0" y="0"/>
                  </a:lnTo>
                  <a:lnTo>
                    <a:pt x="20" y="0"/>
                  </a:lnTo>
                  <a:lnTo>
                    <a:pt x="20"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9" name="Freeform 467"/>
            <p:cNvSpPr>
              <a:spLocks noChangeArrowheads="1"/>
            </p:cNvSpPr>
            <p:nvPr/>
          </p:nvSpPr>
          <p:spPr bwMode="auto">
            <a:xfrm>
              <a:off x="8874125" y="2101850"/>
              <a:ext cx="7938" cy="190500"/>
            </a:xfrm>
            <a:custGeom>
              <a:avLst/>
              <a:gdLst>
                <a:gd name="T0" fmla="*/ 9 w 20"/>
                <a:gd name="T1" fmla="*/ 527 h 528"/>
                <a:gd name="T2" fmla="*/ 0 w 20"/>
                <a:gd name="T3" fmla="*/ 527 h 528"/>
                <a:gd name="T4" fmla="*/ 0 w 20"/>
                <a:gd name="T5" fmla="*/ 0 h 528"/>
                <a:gd name="T6" fmla="*/ 19 w 20"/>
                <a:gd name="T7" fmla="*/ 0 h 528"/>
                <a:gd name="T8" fmla="*/ 19 w 20"/>
                <a:gd name="T9" fmla="*/ 527 h 528"/>
                <a:gd name="T10" fmla="*/ 9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9" y="527"/>
                  </a:moveTo>
                  <a:lnTo>
                    <a:pt x="0" y="527"/>
                  </a:lnTo>
                  <a:lnTo>
                    <a:pt x="0" y="0"/>
                  </a:lnTo>
                  <a:lnTo>
                    <a:pt x="19" y="0"/>
                  </a:lnTo>
                  <a:lnTo>
                    <a:pt x="19" y="527"/>
                  </a:lnTo>
                  <a:lnTo>
                    <a:pt x="9"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0" name="Freeform 468"/>
            <p:cNvSpPr>
              <a:spLocks noChangeArrowheads="1"/>
            </p:cNvSpPr>
            <p:nvPr/>
          </p:nvSpPr>
          <p:spPr bwMode="auto">
            <a:xfrm>
              <a:off x="8408988" y="2198688"/>
              <a:ext cx="701675" cy="7937"/>
            </a:xfrm>
            <a:custGeom>
              <a:avLst/>
              <a:gdLst>
                <a:gd name="T0" fmla="*/ 975 w 1950"/>
                <a:gd name="T1" fmla="*/ 19 h 20"/>
                <a:gd name="T2" fmla="*/ 0 w 1950"/>
                <a:gd name="T3" fmla="*/ 19 h 20"/>
                <a:gd name="T4" fmla="*/ 0 w 1950"/>
                <a:gd name="T5" fmla="*/ 0 h 20"/>
                <a:gd name="T6" fmla="*/ 1949 w 1950"/>
                <a:gd name="T7" fmla="*/ 0 h 20"/>
                <a:gd name="T8" fmla="*/ 1949 w 1950"/>
                <a:gd name="T9" fmla="*/ 19 h 20"/>
                <a:gd name="T10" fmla="*/ 975 w 1950"/>
                <a:gd name="T11" fmla="*/ 19 h 20"/>
              </a:gdLst>
              <a:ahLst/>
              <a:cxnLst>
                <a:cxn ang="0">
                  <a:pos x="T0" y="T1"/>
                </a:cxn>
                <a:cxn ang="0">
                  <a:pos x="T2" y="T3"/>
                </a:cxn>
                <a:cxn ang="0">
                  <a:pos x="T4" y="T5"/>
                </a:cxn>
                <a:cxn ang="0">
                  <a:pos x="T6" y="T7"/>
                </a:cxn>
                <a:cxn ang="0">
                  <a:pos x="T8" y="T9"/>
                </a:cxn>
                <a:cxn ang="0">
                  <a:pos x="T10" y="T11"/>
                </a:cxn>
              </a:cxnLst>
              <a:rect l="0" t="0" r="r" b="b"/>
              <a:pathLst>
                <a:path w="1950" h="20">
                  <a:moveTo>
                    <a:pt x="975" y="19"/>
                  </a:moveTo>
                  <a:lnTo>
                    <a:pt x="0" y="19"/>
                  </a:lnTo>
                  <a:lnTo>
                    <a:pt x="0" y="0"/>
                  </a:lnTo>
                  <a:lnTo>
                    <a:pt x="1949" y="0"/>
                  </a:lnTo>
                  <a:lnTo>
                    <a:pt x="1949" y="19"/>
                  </a:lnTo>
                  <a:lnTo>
                    <a:pt x="975" y="19"/>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1" name="Freeform 469"/>
            <p:cNvSpPr>
              <a:spLocks noChangeArrowheads="1"/>
            </p:cNvSpPr>
            <p:nvPr/>
          </p:nvSpPr>
          <p:spPr bwMode="auto">
            <a:xfrm>
              <a:off x="8993188" y="2101850"/>
              <a:ext cx="7937" cy="190500"/>
            </a:xfrm>
            <a:custGeom>
              <a:avLst/>
              <a:gdLst>
                <a:gd name="T0" fmla="*/ 10 w 20"/>
                <a:gd name="T1" fmla="*/ 527 h 528"/>
                <a:gd name="T2" fmla="*/ 0 w 20"/>
                <a:gd name="T3" fmla="*/ 527 h 528"/>
                <a:gd name="T4" fmla="*/ 0 w 20"/>
                <a:gd name="T5" fmla="*/ 0 h 528"/>
                <a:gd name="T6" fmla="*/ 19 w 20"/>
                <a:gd name="T7" fmla="*/ 0 h 528"/>
                <a:gd name="T8" fmla="*/ 19 w 20"/>
                <a:gd name="T9" fmla="*/ 527 h 528"/>
                <a:gd name="T10" fmla="*/ 10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10" y="527"/>
                  </a:moveTo>
                  <a:lnTo>
                    <a:pt x="0" y="527"/>
                  </a:lnTo>
                  <a:lnTo>
                    <a:pt x="0" y="0"/>
                  </a:lnTo>
                  <a:lnTo>
                    <a:pt x="19" y="0"/>
                  </a:lnTo>
                  <a:lnTo>
                    <a:pt x="19"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2" name="Freeform 470"/>
            <p:cNvSpPr>
              <a:spLocks noChangeArrowheads="1"/>
            </p:cNvSpPr>
            <p:nvPr/>
          </p:nvSpPr>
          <p:spPr bwMode="auto">
            <a:xfrm>
              <a:off x="8408988" y="2290763"/>
              <a:ext cx="701675" cy="101600"/>
            </a:xfrm>
            <a:custGeom>
              <a:avLst/>
              <a:gdLst>
                <a:gd name="T0" fmla="*/ 0 w 1950"/>
                <a:gd name="T1" fmla="*/ 281 h 282"/>
                <a:gd name="T2" fmla="*/ 1949 w 1950"/>
                <a:gd name="T3" fmla="*/ 281 h 282"/>
                <a:gd name="T4" fmla="*/ 1949 w 1950"/>
                <a:gd name="T5" fmla="*/ 0 h 282"/>
                <a:gd name="T6" fmla="*/ 915 w 1950"/>
                <a:gd name="T7" fmla="*/ 0 h 282"/>
                <a:gd name="T8" fmla="*/ 858 w 1950"/>
                <a:gd name="T9" fmla="*/ 56 h 282"/>
                <a:gd name="T10" fmla="*/ 0 w 1950"/>
                <a:gd name="T11" fmla="*/ 56 h 282"/>
                <a:gd name="T12" fmla="*/ 0 w 1950"/>
                <a:gd name="T13" fmla="*/ 281 h 282"/>
              </a:gdLst>
              <a:ahLst/>
              <a:cxnLst>
                <a:cxn ang="0">
                  <a:pos x="T0" y="T1"/>
                </a:cxn>
                <a:cxn ang="0">
                  <a:pos x="T2" y="T3"/>
                </a:cxn>
                <a:cxn ang="0">
                  <a:pos x="T4" y="T5"/>
                </a:cxn>
                <a:cxn ang="0">
                  <a:pos x="T6" y="T7"/>
                </a:cxn>
                <a:cxn ang="0">
                  <a:pos x="T8" y="T9"/>
                </a:cxn>
                <a:cxn ang="0">
                  <a:pos x="T10" y="T11"/>
                </a:cxn>
                <a:cxn ang="0">
                  <a:pos x="T12" y="T13"/>
                </a:cxn>
              </a:cxnLst>
              <a:rect l="0" t="0" r="r" b="b"/>
              <a:pathLst>
                <a:path w="1950" h="282">
                  <a:moveTo>
                    <a:pt x="0" y="281"/>
                  </a:moveTo>
                  <a:lnTo>
                    <a:pt x="1949" y="281"/>
                  </a:lnTo>
                  <a:lnTo>
                    <a:pt x="1949" y="0"/>
                  </a:lnTo>
                  <a:lnTo>
                    <a:pt x="915" y="0"/>
                  </a:lnTo>
                  <a:lnTo>
                    <a:pt x="858" y="56"/>
                  </a:lnTo>
                  <a:lnTo>
                    <a:pt x="0" y="56"/>
                  </a:lnTo>
                  <a:lnTo>
                    <a:pt x="0" y="281"/>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3" name="Freeform 471"/>
            <p:cNvSpPr>
              <a:spLocks noChangeArrowheads="1"/>
            </p:cNvSpPr>
            <p:nvPr/>
          </p:nvSpPr>
          <p:spPr bwMode="auto">
            <a:xfrm>
              <a:off x="8408988" y="2055813"/>
              <a:ext cx="701675" cy="66675"/>
            </a:xfrm>
            <a:custGeom>
              <a:avLst/>
              <a:gdLst>
                <a:gd name="T0" fmla="*/ 0 w 1950"/>
                <a:gd name="T1" fmla="*/ 185 h 186"/>
                <a:gd name="T2" fmla="*/ 720 w 1950"/>
                <a:gd name="T3" fmla="*/ 185 h 186"/>
                <a:gd name="T4" fmla="*/ 786 w 1950"/>
                <a:gd name="T5" fmla="*/ 128 h 186"/>
                <a:gd name="T6" fmla="*/ 1949 w 1950"/>
                <a:gd name="T7" fmla="*/ 128 h 186"/>
                <a:gd name="T8" fmla="*/ 1949 w 1950"/>
                <a:gd name="T9" fmla="*/ 0 h 186"/>
                <a:gd name="T10" fmla="*/ 0 w 1950"/>
                <a:gd name="T11" fmla="*/ 0 h 186"/>
                <a:gd name="T12" fmla="*/ 0 w 1950"/>
                <a:gd name="T13" fmla="*/ 185 h 186"/>
              </a:gdLst>
              <a:ahLst/>
              <a:cxnLst>
                <a:cxn ang="0">
                  <a:pos x="T0" y="T1"/>
                </a:cxn>
                <a:cxn ang="0">
                  <a:pos x="T2" y="T3"/>
                </a:cxn>
                <a:cxn ang="0">
                  <a:pos x="T4" y="T5"/>
                </a:cxn>
                <a:cxn ang="0">
                  <a:pos x="T6" y="T7"/>
                </a:cxn>
                <a:cxn ang="0">
                  <a:pos x="T8" y="T9"/>
                </a:cxn>
                <a:cxn ang="0">
                  <a:pos x="T10" y="T11"/>
                </a:cxn>
                <a:cxn ang="0">
                  <a:pos x="T12" y="T13"/>
                </a:cxn>
              </a:cxnLst>
              <a:rect l="0" t="0" r="r" b="b"/>
              <a:pathLst>
                <a:path w="1950" h="186">
                  <a:moveTo>
                    <a:pt x="0" y="185"/>
                  </a:moveTo>
                  <a:lnTo>
                    <a:pt x="720" y="185"/>
                  </a:lnTo>
                  <a:lnTo>
                    <a:pt x="786" y="128"/>
                  </a:lnTo>
                  <a:lnTo>
                    <a:pt x="1949" y="128"/>
                  </a:lnTo>
                  <a:lnTo>
                    <a:pt x="1949" y="0"/>
                  </a:lnTo>
                  <a:lnTo>
                    <a:pt x="0" y="0"/>
                  </a:lnTo>
                  <a:lnTo>
                    <a:pt x="0" y="185"/>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4" name="Freeform 472"/>
            <p:cNvSpPr>
              <a:spLocks noChangeArrowheads="1"/>
            </p:cNvSpPr>
            <p:nvPr/>
          </p:nvSpPr>
          <p:spPr bwMode="auto">
            <a:xfrm>
              <a:off x="8408988" y="2055813"/>
              <a:ext cx="268287" cy="33337"/>
            </a:xfrm>
            <a:custGeom>
              <a:avLst/>
              <a:gdLst>
                <a:gd name="T0" fmla="*/ 637 w 747"/>
                <a:gd name="T1" fmla="*/ 93 h 94"/>
                <a:gd name="T2" fmla="*/ 0 w 747"/>
                <a:gd name="T3" fmla="*/ 93 h 94"/>
                <a:gd name="T4" fmla="*/ 0 w 747"/>
                <a:gd name="T5" fmla="*/ 0 h 94"/>
                <a:gd name="T6" fmla="*/ 746 w 747"/>
                <a:gd name="T7" fmla="*/ 0 h 94"/>
                <a:gd name="T8" fmla="*/ 637 w 747"/>
                <a:gd name="T9" fmla="*/ 93 h 94"/>
              </a:gdLst>
              <a:ahLst/>
              <a:cxnLst>
                <a:cxn ang="0">
                  <a:pos x="T0" y="T1"/>
                </a:cxn>
                <a:cxn ang="0">
                  <a:pos x="T2" y="T3"/>
                </a:cxn>
                <a:cxn ang="0">
                  <a:pos x="T4" y="T5"/>
                </a:cxn>
                <a:cxn ang="0">
                  <a:pos x="T6" y="T7"/>
                </a:cxn>
                <a:cxn ang="0">
                  <a:pos x="T8" y="T9"/>
                </a:cxn>
              </a:cxnLst>
              <a:rect l="0" t="0" r="r" b="b"/>
              <a:pathLst>
                <a:path w="747" h="94">
                  <a:moveTo>
                    <a:pt x="637" y="93"/>
                  </a:moveTo>
                  <a:lnTo>
                    <a:pt x="0" y="93"/>
                  </a:lnTo>
                  <a:lnTo>
                    <a:pt x="0" y="0"/>
                  </a:lnTo>
                  <a:lnTo>
                    <a:pt x="746" y="0"/>
                  </a:lnTo>
                  <a:lnTo>
                    <a:pt x="637"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5" name="Freeform 473"/>
            <p:cNvSpPr>
              <a:spLocks noChangeArrowheads="1"/>
            </p:cNvSpPr>
            <p:nvPr/>
          </p:nvSpPr>
          <p:spPr bwMode="auto">
            <a:xfrm>
              <a:off x="8408988" y="2579688"/>
              <a:ext cx="701675" cy="66675"/>
            </a:xfrm>
            <a:custGeom>
              <a:avLst/>
              <a:gdLst>
                <a:gd name="T0" fmla="*/ 1949 w 1950"/>
                <a:gd name="T1" fmla="*/ 0 h 185"/>
                <a:gd name="T2" fmla="*/ 1230 w 1950"/>
                <a:gd name="T3" fmla="*/ 0 h 185"/>
                <a:gd name="T4" fmla="*/ 1164 w 1950"/>
                <a:gd name="T5" fmla="*/ 56 h 185"/>
                <a:gd name="T6" fmla="*/ 0 w 1950"/>
                <a:gd name="T7" fmla="*/ 56 h 185"/>
                <a:gd name="T8" fmla="*/ 0 w 1950"/>
                <a:gd name="T9" fmla="*/ 184 h 185"/>
                <a:gd name="T10" fmla="*/ 1949 w 1950"/>
                <a:gd name="T11" fmla="*/ 184 h 185"/>
                <a:gd name="T12" fmla="*/ 1949 w 1950"/>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950" h="185">
                  <a:moveTo>
                    <a:pt x="1949" y="0"/>
                  </a:moveTo>
                  <a:lnTo>
                    <a:pt x="1230" y="0"/>
                  </a:lnTo>
                  <a:lnTo>
                    <a:pt x="1164" y="56"/>
                  </a:lnTo>
                  <a:lnTo>
                    <a:pt x="0" y="56"/>
                  </a:lnTo>
                  <a:lnTo>
                    <a:pt x="0" y="184"/>
                  </a:lnTo>
                  <a:lnTo>
                    <a:pt x="1949" y="184"/>
                  </a:lnTo>
                  <a:lnTo>
                    <a:pt x="1949"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6" name="Freeform 474"/>
            <p:cNvSpPr>
              <a:spLocks noChangeArrowheads="1"/>
            </p:cNvSpPr>
            <p:nvPr/>
          </p:nvSpPr>
          <p:spPr bwMode="auto">
            <a:xfrm>
              <a:off x="8842375" y="2613025"/>
              <a:ext cx="268288" cy="33338"/>
            </a:xfrm>
            <a:custGeom>
              <a:avLst/>
              <a:gdLst>
                <a:gd name="T0" fmla="*/ 108 w 746"/>
                <a:gd name="T1" fmla="*/ 0 h 93"/>
                <a:gd name="T2" fmla="*/ 745 w 746"/>
                <a:gd name="T3" fmla="*/ 0 h 93"/>
                <a:gd name="T4" fmla="*/ 745 w 746"/>
                <a:gd name="T5" fmla="*/ 92 h 93"/>
                <a:gd name="T6" fmla="*/ 0 w 746"/>
                <a:gd name="T7" fmla="*/ 92 h 93"/>
                <a:gd name="T8" fmla="*/ 108 w 746"/>
                <a:gd name="T9" fmla="*/ 0 h 93"/>
              </a:gdLst>
              <a:ahLst/>
              <a:cxnLst>
                <a:cxn ang="0">
                  <a:pos x="T0" y="T1"/>
                </a:cxn>
                <a:cxn ang="0">
                  <a:pos x="T2" y="T3"/>
                </a:cxn>
                <a:cxn ang="0">
                  <a:pos x="T4" y="T5"/>
                </a:cxn>
                <a:cxn ang="0">
                  <a:pos x="T6" y="T7"/>
                </a:cxn>
                <a:cxn ang="0">
                  <a:pos x="T8" y="T9"/>
                </a:cxn>
              </a:cxnLst>
              <a:rect l="0" t="0" r="r" b="b"/>
              <a:pathLst>
                <a:path w="746" h="93">
                  <a:moveTo>
                    <a:pt x="108" y="0"/>
                  </a:moveTo>
                  <a:lnTo>
                    <a:pt x="745" y="0"/>
                  </a:lnTo>
                  <a:lnTo>
                    <a:pt x="745" y="92"/>
                  </a:lnTo>
                  <a:lnTo>
                    <a:pt x="0" y="92"/>
                  </a:lnTo>
                  <a:lnTo>
                    <a:pt x="108" y="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7" name="Freeform 475"/>
            <p:cNvSpPr>
              <a:spLocks noChangeArrowheads="1"/>
            </p:cNvSpPr>
            <p:nvPr/>
          </p:nvSpPr>
          <p:spPr bwMode="auto">
            <a:xfrm>
              <a:off x="8408988" y="2392363"/>
              <a:ext cx="701675" cy="207962"/>
            </a:xfrm>
            <a:custGeom>
              <a:avLst/>
              <a:gdLst>
                <a:gd name="T0" fmla="*/ 1949 w 1950"/>
                <a:gd name="T1" fmla="*/ 520 h 577"/>
                <a:gd name="T2" fmla="*/ 1230 w 1950"/>
                <a:gd name="T3" fmla="*/ 520 h 577"/>
                <a:gd name="T4" fmla="*/ 1164 w 1950"/>
                <a:gd name="T5" fmla="*/ 576 h 577"/>
                <a:gd name="T6" fmla="*/ 0 w 1950"/>
                <a:gd name="T7" fmla="*/ 576 h 577"/>
                <a:gd name="T8" fmla="*/ 0 w 1950"/>
                <a:gd name="T9" fmla="*/ 0 h 577"/>
                <a:gd name="T10" fmla="*/ 1034 w 1950"/>
                <a:gd name="T11" fmla="*/ 0 h 577"/>
                <a:gd name="T12" fmla="*/ 1092 w 1950"/>
                <a:gd name="T13" fmla="*/ 0 h 577"/>
                <a:gd name="T14" fmla="*/ 1949 w 1950"/>
                <a:gd name="T15" fmla="*/ 0 h 577"/>
                <a:gd name="T16" fmla="*/ 1949 w 1950"/>
                <a:gd name="T17" fmla="*/ 52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77">
                  <a:moveTo>
                    <a:pt x="1949" y="520"/>
                  </a:moveTo>
                  <a:lnTo>
                    <a:pt x="1230" y="520"/>
                  </a:lnTo>
                  <a:lnTo>
                    <a:pt x="1164" y="576"/>
                  </a:lnTo>
                  <a:lnTo>
                    <a:pt x="0" y="576"/>
                  </a:lnTo>
                  <a:lnTo>
                    <a:pt x="0" y="0"/>
                  </a:lnTo>
                  <a:lnTo>
                    <a:pt x="1034" y="0"/>
                  </a:lnTo>
                  <a:lnTo>
                    <a:pt x="1092" y="0"/>
                  </a:lnTo>
                  <a:lnTo>
                    <a:pt x="1949" y="0"/>
                  </a:lnTo>
                  <a:lnTo>
                    <a:pt x="1949" y="52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8" name="Freeform 476"/>
            <p:cNvSpPr>
              <a:spLocks noChangeArrowheads="1"/>
            </p:cNvSpPr>
            <p:nvPr/>
          </p:nvSpPr>
          <p:spPr bwMode="auto">
            <a:xfrm>
              <a:off x="8993188" y="2392363"/>
              <a:ext cx="7937" cy="187325"/>
            </a:xfrm>
            <a:custGeom>
              <a:avLst/>
              <a:gdLst>
                <a:gd name="T0" fmla="*/ 10 w 20"/>
                <a:gd name="T1" fmla="*/ 520 h 521"/>
                <a:gd name="T2" fmla="*/ 0 w 20"/>
                <a:gd name="T3" fmla="*/ 520 h 521"/>
                <a:gd name="T4" fmla="*/ 0 w 20"/>
                <a:gd name="T5" fmla="*/ 0 h 521"/>
                <a:gd name="T6" fmla="*/ 19 w 20"/>
                <a:gd name="T7" fmla="*/ 0 h 521"/>
                <a:gd name="T8" fmla="*/ 19 w 20"/>
                <a:gd name="T9" fmla="*/ 520 h 521"/>
                <a:gd name="T10" fmla="*/ 10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10" y="520"/>
                  </a:moveTo>
                  <a:lnTo>
                    <a:pt x="0" y="520"/>
                  </a:lnTo>
                  <a:lnTo>
                    <a:pt x="0" y="0"/>
                  </a:lnTo>
                  <a:lnTo>
                    <a:pt x="19" y="0"/>
                  </a:lnTo>
                  <a:lnTo>
                    <a:pt x="19" y="520"/>
                  </a:lnTo>
                  <a:lnTo>
                    <a:pt x="10"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9" name="Freeform 477"/>
            <p:cNvSpPr>
              <a:spLocks noChangeArrowheads="1"/>
            </p:cNvSpPr>
            <p:nvPr/>
          </p:nvSpPr>
          <p:spPr bwMode="auto">
            <a:xfrm>
              <a:off x="8874125" y="2392363"/>
              <a:ext cx="7938" cy="187325"/>
            </a:xfrm>
            <a:custGeom>
              <a:avLst/>
              <a:gdLst>
                <a:gd name="T0" fmla="*/ 9 w 20"/>
                <a:gd name="T1" fmla="*/ 520 h 521"/>
                <a:gd name="T2" fmla="*/ 0 w 20"/>
                <a:gd name="T3" fmla="*/ 520 h 521"/>
                <a:gd name="T4" fmla="*/ 0 w 20"/>
                <a:gd name="T5" fmla="*/ 0 h 521"/>
                <a:gd name="T6" fmla="*/ 19 w 20"/>
                <a:gd name="T7" fmla="*/ 0 h 521"/>
                <a:gd name="T8" fmla="*/ 19 w 20"/>
                <a:gd name="T9" fmla="*/ 520 h 521"/>
                <a:gd name="T10" fmla="*/ 9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9" y="520"/>
                  </a:moveTo>
                  <a:lnTo>
                    <a:pt x="0" y="520"/>
                  </a:lnTo>
                  <a:lnTo>
                    <a:pt x="0" y="0"/>
                  </a:lnTo>
                  <a:lnTo>
                    <a:pt x="19" y="0"/>
                  </a:lnTo>
                  <a:lnTo>
                    <a:pt x="19" y="520"/>
                  </a:lnTo>
                  <a:lnTo>
                    <a:pt x="9"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0" name="Freeform 478"/>
            <p:cNvSpPr>
              <a:spLocks noChangeArrowheads="1"/>
            </p:cNvSpPr>
            <p:nvPr/>
          </p:nvSpPr>
          <p:spPr bwMode="auto">
            <a:xfrm>
              <a:off x="8756650" y="2392363"/>
              <a:ext cx="7938" cy="207962"/>
            </a:xfrm>
            <a:custGeom>
              <a:avLst/>
              <a:gdLst>
                <a:gd name="T0" fmla="*/ 10 w 21"/>
                <a:gd name="T1" fmla="*/ 576 h 577"/>
                <a:gd name="T2" fmla="*/ 0 w 21"/>
                <a:gd name="T3" fmla="*/ 576 h 577"/>
                <a:gd name="T4" fmla="*/ 0 w 21"/>
                <a:gd name="T5" fmla="*/ 0 h 577"/>
                <a:gd name="T6" fmla="*/ 20 w 21"/>
                <a:gd name="T7" fmla="*/ 0 h 577"/>
                <a:gd name="T8" fmla="*/ 20 w 21"/>
                <a:gd name="T9" fmla="*/ 576 h 577"/>
                <a:gd name="T10" fmla="*/ 10 w 21"/>
                <a:gd name="T11" fmla="*/ 576 h 577"/>
              </a:gdLst>
              <a:ahLst/>
              <a:cxnLst>
                <a:cxn ang="0">
                  <a:pos x="T0" y="T1"/>
                </a:cxn>
                <a:cxn ang="0">
                  <a:pos x="T2" y="T3"/>
                </a:cxn>
                <a:cxn ang="0">
                  <a:pos x="T4" y="T5"/>
                </a:cxn>
                <a:cxn ang="0">
                  <a:pos x="T6" y="T7"/>
                </a:cxn>
                <a:cxn ang="0">
                  <a:pos x="T8" y="T9"/>
                </a:cxn>
                <a:cxn ang="0">
                  <a:pos x="T10" y="T11"/>
                </a:cxn>
              </a:cxnLst>
              <a:rect l="0" t="0" r="r" b="b"/>
              <a:pathLst>
                <a:path w="21" h="577">
                  <a:moveTo>
                    <a:pt x="10" y="576"/>
                  </a:moveTo>
                  <a:lnTo>
                    <a:pt x="0" y="576"/>
                  </a:lnTo>
                  <a:lnTo>
                    <a:pt x="0" y="0"/>
                  </a:lnTo>
                  <a:lnTo>
                    <a:pt x="20" y="0"/>
                  </a:lnTo>
                  <a:lnTo>
                    <a:pt x="20"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1" name="Freeform 479"/>
            <p:cNvSpPr>
              <a:spLocks noChangeArrowheads="1"/>
            </p:cNvSpPr>
            <p:nvPr/>
          </p:nvSpPr>
          <p:spPr bwMode="auto">
            <a:xfrm>
              <a:off x="8637588" y="2392363"/>
              <a:ext cx="7937" cy="207962"/>
            </a:xfrm>
            <a:custGeom>
              <a:avLst/>
              <a:gdLst>
                <a:gd name="T0" fmla="*/ 10 w 20"/>
                <a:gd name="T1" fmla="*/ 576 h 577"/>
                <a:gd name="T2" fmla="*/ 0 w 20"/>
                <a:gd name="T3" fmla="*/ 576 h 577"/>
                <a:gd name="T4" fmla="*/ 0 w 20"/>
                <a:gd name="T5" fmla="*/ 0 h 577"/>
                <a:gd name="T6" fmla="*/ 19 w 20"/>
                <a:gd name="T7" fmla="*/ 0 h 577"/>
                <a:gd name="T8" fmla="*/ 19 w 20"/>
                <a:gd name="T9" fmla="*/ 576 h 577"/>
                <a:gd name="T10" fmla="*/ 10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10" y="576"/>
                  </a:moveTo>
                  <a:lnTo>
                    <a:pt x="0" y="576"/>
                  </a:lnTo>
                  <a:lnTo>
                    <a:pt x="0" y="0"/>
                  </a:lnTo>
                  <a:lnTo>
                    <a:pt x="19" y="0"/>
                  </a:lnTo>
                  <a:lnTo>
                    <a:pt x="19"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2" name="Freeform 480"/>
            <p:cNvSpPr>
              <a:spLocks noChangeArrowheads="1"/>
            </p:cNvSpPr>
            <p:nvPr/>
          </p:nvSpPr>
          <p:spPr bwMode="auto">
            <a:xfrm>
              <a:off x="8408988" y="2489200"/>
              <a:ext cx="701675" cy="7938"/>
            </a:xfrm>
            <a:custGeom>
              <a:avLst/>
              <a:gdLst>
                <a:gd name="T0" fmla="*/ 975 w 1950"/>
                <a:gd name="T1" fmla="*/ 20 h 21"/>
                <a:gd name="T2" fmla="*/ 0 w 1950"/>
                <a:gd name="T3" fmla="*/ 20 h 21"/>
                <a:gd name="T4" fmla="*/ 0 w 1950"/>
                <a:gd name="T5" fmla="*/ 0 h 21"/>
                <a:gd name="T6" fmla="*/ 1949 w 1950"/>
                <a:gd name="T7" fmla="*/ 0 h 21"/>
                <a:gd name="T8" fmla="*/ 1949 w 1950"/>
                <a:gd name="T9" fmla="*/ 20 h 21"/>
                <a:gd name="T10" fmla="*/ 975 w 1950"/>
                <a:gd name="T11" fmla="*/ 20 h 21"/>
              </a:gdLst>
              <a:ahLst/>
              <a:cxnLst>
                <a:cxn ang="0">
                  <a:pos x="T0" y="T1"/>
                </a:cxn>
                <a:cxn ang="0">
                  <a:pos x="T2" y="T3"/>
                </a:cxn>
                <a:cxn ang="0">
                  <a:pos x="T4" y="T5"/>
                </a:cxn>
                <a:cxn ang="0">
                  <a:pos x="T6" y="T7"/>
                </a:cxn>
                <a:cxn ang="0">
                  <a:pos x="T8" y="T9"/>
                </a:cxn>
                <a:cxn ang="0">
                  <a:pos x="T10" y="T11"/>
                </a:cxn>
              </a:cxnLst>
              <a:rect l="0" t="0" r="r" b="b"/>
              <a:pathLst>
                <a:path w="1950" h="21">
                  <a:moveTo>
                    <a:pt x="975" y="20"/>
                  </a:moveTo>
                  <a:lnTo>
                    <a:pt x="0" y="20"/>
                  </a:lnTo>
                  <a:lnTo>
                    <a:pt x="0" y="0"/>
                  </a:lnTo>
                  <a:lnTo>
                    <a:pt x="1949" y="0"/>
                  </a:lnTo>
                  <a:lnTo>
                    <a:pt x="1949" y="20"/>
                  </a:lnTo>
                  <a:lnTo>
                    <a:pt x="975" y="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3" name="Freeform 481"/>
            <p:cNvSpPr>
              <a:spLocks noChangeArrowheads="1"/>
            </p:cNvSpPr>
            <p:nvPr/>
          </p:nvSpPr>
          <p:spPr bwMode="auto">
            <a:xfrm>
              <a:off x="8520113" y="2392363"/>
              <a:ext cx="7937" cy="207962"/>
            </a:xfrm>
            <a:custGeom>
              <a:avLst/>
              <a:gdLst>
                <a:gd name="T0" fmla="*/ 9 w 20"/>
                <a:gd name="T1" fmla="*/ 576 h 577"/>
                <a:gd name="T2" fmla="*/ 0 w 20"/>
                <a:gd name="T3" fmla="*/ 576 h 577"/>
                <a:gd name="T4" fmla="*/ 0 w 20"/>
                <a:gd name="T5" fmla="*/ 0 h 577"/>
                <a:gd name="T6" fmla="*/ 19 w 20"/>
                <a:gd name="T7" fmla="*/ 0 h 577"/>
                <a:gd name="T8" fmla="*/ 19 w 20"/>
                <a:gd name="T9" fmla="*/ 576 h 577"/>
                <a:gd name="T10" fmla="*/ 9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9" y="576"/>
                  </a:moveTo>
                  <a:lnTo>
                    <a:pt x="0" y="576"/>
                  </a:lnTo>
                  <a:lnTo>
                    <a:pt x="0" y="0"/>
                  </a:lnTo>
                  <a:lnTo>
                    <a:pt x="19" y="0"/>
                  </a:lnTo>
                  <a:lnTo>
                    <a:pt x="19" y="576"/>
                  </a:lnTo>
                  <a:lnTo>
                    <a:pt x="9"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4" name="Freeform 482"/>
            <p:cNvSpPr>
              <a:spLocks noChangeArrowheads="1"/>
            </p:cNvSpPr>
            <p:nvPr/>
          </p:nvSpPr>
          <p:spPr bwMode="auto">
            <a:xfrm>
              <a:off x="9110663" y="2063750"/>
              <a:ext cx="293687" cy="320675"/>
            </a:xfrm>
            <a:custGeom>
              <a:avLst/>
              <a:gdLst>
                <a:gd name="T0" fmla="*/ 406 w 814"/>
                <a:gd name="T1" fmla="*/ 891 h 892"/>
                <a:gd name="T2" fmla="*/ 0 w 814"/>
                <a:gd name="T3" fmla="*/ 891 h 892"/>
                <a:gd name="T4" fmla="*/ 0 w 814"/>
                <a:gd name="T5" fmla="*/ 0 h 892"/>
                <a:gd name="T6" fmla="*/ 813 w 814"/>
                <a:gd name="T7" fmla="*/ 0 h 892"/>
                <a:gd name="T8" fmla="*/ 813 w 814"/>
                <a:gd name="T9" fmla="*/ 891 h 892"/>
                <a:gd name="T10" fmla="*/ 406 w 814"/>
                <a:gd name="T11" fmla="*/ 891 h 892"/>
              </a:gdLst>
              <a:ahLst/>
              <a:cxnLst>
                <a:cxn ang="0">
                  <a:pos x="T0" y="T1"/>
                </a:cxn>
                <a:cxn ang="0">
                  <a:pos x="T2" y="T3"/>
                </a:cxn>
                <a:cxn ang="0">
                  <a:pos x="T4" y="T5"/>
                </a:cxn>
                <a:cxn ang="0">
                  <a:pos x="T6" y="T7"/>
                </a:cxn>
                <a:cxn ang="0">
                  <a:pos x="T8" y="T9"/>
                </a:cxn>
                <a:cxn ang="0">
                  <a:pos x="T10" y="T11"/>
                </a:cxn>
              </a:cxnLst>
              <a:rect l="0" t="0" r="r" b="b"/>
              <a:pathLst>
                <a:path w="814" h="892">
                  <a:moveTo>
                    <a:pt x="406" y="891"/>
                  </a:moveTo>
                  <a:lnTo>
                    <a:pt x="0" y="891"/>
                  </a:lnTo>
                  <a:lnTo>
                    <a:pt x="0" y="0"/>
                  </a:lnTo>
                  <a:lnTo>
                    <a:pt x="813" y="0"/>
                  </a:lnTo>
                  <a:lnTo>
                    <a:pt x="813" y="891"/>
                  </a:lnTo>
                  <a:lnTo>
                    <a:pt x="406" y="891"/>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 name="Freeform 483"/>
            <p:cNvSpPr>
              <a:spLocks noChangeArrowheads="1"/>
            </p:cNvSpPr>
            <p:nvPr/>
          </p:nvSpPr>
          <p:spPr bwMode="auto">
            <a:xfrm>
              <a:off x="9110663" y="20891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6" name="Freeform 484"/>
            <p:cNvSpPr>
              <a:spLocks noChangeArrowheads="1"/>
            </p:cNvSpPr>
            <p:nvPr/>
          </p:nvSpPr>
          <p:spPr bwMode="auto">
            <a:xfrm>
              <a:off x="9110663" y="21224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7" name="Freeform 485"/>
            <p:cNvSpPr>
              <a:spLocks noChangeArrowheads="1"/>
            </p:cNvSpPr>
            <p:nvPr/>
          </p:nvSpPr>
          <p:spPr bwMode="auto">
            <a:xfrm>
              <a:off x="9110663" y="21542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8" name="Freeform 486"/>
            <p:cNvSpPr>
              <a:spLocks noChangeArrowheads="1"/>
            </p:cNvSpPr>
            <p:nvPr/>
          </p:nvSpPr>
          <p:spPr bwMode="auto">
            <a:xfrm>
              <a:off x="9110663" y="218757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9" name="Freeform 487"/>
            <p:cNvSpPr>
              <a:spLocks noChangeArrowheads="1"/>
            </p:cNvSpPr>
            <p:nvPr/>
          </p:nvSpPr>
          <p:spPr bwMode="auto">
            <a:xfrm>
              <a:off x="9110663" y="22209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0" name="Freeform 488"/>
            <p:cNvSpPr>
              <a:spLocks noChangeArrowheads="1"/>
            </p:cNvSpPr>
            <p:nvPr/>
          </p:nvSpPr>
          <p:spPr bwMode="auto">
            <a:xfrm>
              <a:off x="9110663" y="22526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1" name="Freeform 489"/>
            <p:cNvSpPr>
              <a:spLocks noChangeArrowheads="1"/>
            </p:cNvSpPr>
            <p:nvPr/>
          </p:nvSpPr>
          <p:spPr bwMode="auto">
            <a:xfrm>
              <a:off x="9110663" y="22860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2" name="Freeform 490"/>
            <p:cNvSpPr>
              <a:spLocks noChangeArrowheads="1"/>
            </p:cNvSpPr>
            <p:nvPr/>
          </p:nvSpPr>
          <p:spPr bwMode="auto">
            <a:xfrm>
              <a:off x="9110663" y="23193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3" name="Freeform 491"/>
            <p:cNvSpPr>
              <a:spLocks noChangeArrowheads="1"/>
            </p:cNvSpPr>
            <p:nvPr/>
          </p:nvSpPr>
          <p:spPr bwMode="auto">
            <a:xfrm>
              <a:off x="9110663" y="23510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554" name="Group 553"/>
          <p:cNvGrpSpPr>
            <a:grpSpLocks noChangeAspect="1"/>
          </p:cNvGrpSpPr>
          <p:nvPr/>
        </p:nvGrpSpPr>
        <p:grpSpPr>
          <a:xfrm>
            <a:off x="848090" y="1650473"/>
            <a:ext cx="531812" cy="367824"/>
            <a:chOff x="8310563" y="2039938"/>
            <a:chExt cx="1101725" cy="762000"/>
          </a:xfrm>
        </p:grpSpPr>
        <p:sp>
          <p:nvSpPr>
            <p:cNvPr id="555" name="Freeform 443"/>
            <p:cNvSpPr>
              <a:spLocks noChangeArrowheads="1"/>
            </p:cNvSpPr>
            <p:nvPr/>
          </p:nvSpPr>
          <p:spPr bwMode="auto">
            <a:xfrm>
              <a:off x="8310563" y="2046288"/>
              <a:ext cx="93662" cy="11112"/>
            </a:xfrm>
            <a:custGeom>
              <a:avLst/>
              <a:gdLst>
                <a:gd name="T0" fmla="*/ 0 w 259"/>
                <a:gd name="T1" fmla="*/ 18 h 30"/>
                <a:gd name="T2" fmla="*/ 37 w 259"/>
                <a:gd name="T3" fmla="*/ 29 h 30"/>
                <a:gd name="T4" fmla="*/ 258 w 259"/>
                <a:gd name="T5" fmla="*/ 29 h 30"/>
                <a:gd name="T6" fmla="*/ 248 w 259"/>
                <a:gd name="T7" fmla="*/ 0 h 30"/>
                <a:gd name="T8" fmla="*/ 192 w 259"/>
                <a:gd name="T9" fmla="*/ 0 h 30"/>
                <a:gd name="T10" fmla="*/ 130 w 259"/>
                <a:gd name="T11" fmla="*/ 8 h 30"/>
                <a:gd name="T12" fmla="*/ 37 w 259"/>
                <a:gd name="T13" fmla="*/ 8 h 30"/>
                <a:gd name="T14" fmla="*/ 0 w 259"/>
                <a:gd name="T15" fmla="*/ 18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30">
                  <a:moveTo>
                    <a:pt x="0" y="18"/>
                  </a:moveTo>
                  <a:cubicBezTo>
                    <a:pt x="0" y="24"/>
                    <a:pt x="16" y="29"/>
                    <a:pt x="37" y="29"/>
                  </a:cubicBezTo>
                  <a:lnTo>
                    <a:pt x="258" y="29"/>
                  </a:lnTo>
                  <a:lnTo>
                    <a:pt x="248" y="0"/>
                  </a:lnTo>
                  <a:lnTo>
                    <a:pt x="192" y="0"/>
                  </a:lnTo>
                  <a:lnTo>
                    <a:pt x="130" y="8"/>
                  </a:lnTo>
                  <a:lnTo>
                    <a:pt x="37" y="8"/>
                  </a:lnTo>
                  <a:cubicBezTo>
                    <a:pt x="16" y="8"/>
                    <a:pt x="0" y="13"/>
                    <a:pt x="0" y="18"/>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6" name="Freeform 444"/>
            <p:cNvSpPr>
              <a:spLocks noChangeArrowheads="1"/>
            </p:cNvSpPr>
            <p:nvPr/>
          </p:nvSpPr>
          <p:spPr bwMode="auto">
            <a:xfrm>
              <a:off x="8401050" y="2039938"/>
              <a:ext cx="14288" cy="762000"/>
            </a:xfrm>
            <a:custGeom>
              <a:avLst/>
              <a:gdLst>
                <a:gd name="T0" fmla="*/ 27 w 38"/>
                <a:gd name="T1" fmla="*/ 2116 h 2117"/>
                <a:gd name="T2" fmla="*/ 37 w 38"/>
                <a:gd name="T3" fmla="*/ 2079 h 2117"/>
                <a:gd name="T4" fmla="*/ 37 w 38"/>
                <a:gd name="T5" fmla="*/ 55 h 2117"/>
                <a:gd name="T6" fmla="*/ 0 w 38"/>
                <a:gd name="T7" fmla="*/ 0 h 2117"/>
                <a:gd name="T8" fmla="*/ 0 w 38"/>
                <a:gd name="T9" fmla="*/ 1924 h 2117"/>
                <a:gd name="T10" fmla="*/ 17 w 38"/>
                <a:gd name="T11" fmla="*/ 1986 h 2117"/>
                <a:gd name="T12" fmla="*/ 17 w 38"/>
                <a:gd name="T13" fmla="*/ 2079 h 2117"/>
                <a:gd name="T14" fmla="*/ 27 w 38"/>
                <a:gd name="T15" fmla="*/ 2116 h 2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17">
                  <a:moveTo>
                    <a:pt x="27" y="2116"/>
                  </a:moveTo>
                  <a:cubicBezTo>
                    <a:pt x="33" y="2116"/>
                    <a:pt x="37" y="2100"/>
                    <a:pt x="37" y="2079"/>
                  </a:cubicBezTo>
                  <a:lnTo>
                    <a:pt x="37" y="55"/>
                  </a:lnTo>
                  <a:lnTo>
                    <a:pt x="0" y="0"/>
                  </a:lnTo>
                  <a:lnTo>
                    <a:pt x="0" y="1924"/>
                  </a:lnTo>
                  <a:lnTo>
                    <a:pt x="17" y="1986"/>
                  </a:lnTo>
                  <a:lnTo>
                    <a:pt x="17" y="2079"/>
                  </a:lnTo>
                  <a:cubicBezTo>
                    <a:pt x="17" y="2100"/>
                    <a:pt x="21" y="2116"/>
                    <a:pt x="27" y="2116"/>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7" name="Freeform 445"/>
            <p:cNvSpPr>
              <a:spLocks noChangeArrowheads="1"/>
            </p:cNvSpPr>
            <p:nvPr/>
          </p:nvSpPr>
          <p:spPr bwMode="auto">
            <a:xfrm>
              <a:off x="8393113" y="2046288"/>
              <a:ext cx="7937" cy="685800"/>
            </a:xfrm>
            <a:custGeom>
              <a:avLst/>
              <a:gdLst>
                <a:gd name="T0" fmla="*/ 10 w 20"/>
                <a:gd name="T1" fmla="*/ 1904 h 1905"/>
                <a:gd name="T2" fmla="*/ 0 w 20"/>
                <a:gd name="T3" fmla="*/ 1904 h 1905"/>
                <a:gd name="T4" fmla="*/ 0 w 20"/>
                <a:gd name="T5" fmla="*/ 0 h 1905"/>
                <a:gd name="T6" fmla="*/ 19 w 20"/>
                <a:gd name="T7" fmla="*/ 0 h 1905"/>
                <a:gd name="T8" fmla="*/ 19 w 20"/>
                <a:gd name="T9" fmla="*/ 1904 h 1905"/>
                <a:gd name="T10" fmla="*/ 10 w 20"/>
                <a:gd name="T11" fmla="*/ 1904 h 1905"/>
              </a:gdLst>
              <a:ahLst/>
              <a:cxnLst>
                <a:cxn ang="0">
                  <a:pos x="T0" y="T1"/>
                </a:cxn>
                <a:cxn ang="0">
                  <a:pos x="T2" y="T3"/>
                </a:cxn>
                <a:cxn ang="0">
                  <a:pos x="T4" y="T5"/>
                </a:cxn>
                <a:cxn ang="0">
                  <a:pos x="T6" y="T7"/>
                </a:cxn>
                <a:cxn ang="0">
                  <a:pos x="T8" y="T9"/>
                </a:cxn>
                <a:cxn ang="0">
                  <a:pos x="T10" y="T11"/>
                </a:cxn>
              </a:cxnLst>
              <a:rect l="0" t="0" r="r" b="b"/>
              <a:pathLst>
                <a:path w="20" h="1905">
                  <a:moveTo>
                    <a:pt x="10" y="1904"/>
                  </a:moveTo>
                  <a:lnTo>
                    <a:pt x="0" y="1904"/>
                  </a:lnTo>
                  <a:lnTo>
                    <a:pt x="0" y="0"/>
                  </a:lnTo>
                  <a:lnTo>
                    <a:pt x="19" y="0"/>
                  </a:lnTo>
                  <a:lnTo>
                    <a:pt x="19" y="1904"/>
                  </a:lnTo>
                  <a:lnTo>
                    <a:pt x="10" y="19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8" name="Freeform 446"/>
            <p:cNvSpPr>
              <a:spLocks noChangeArrowheads="1"/>
            </p:cNvSpPr>
            <p:nvPr/>
          </p:nvSpPr>
          <p:spPr bwMode="auto">
            <a:xfrm>
              <a:off x="8393113" y="2732088"/>
              <a:ext cx="12700" cy="22225"/>
            </a:xfrm>
            <a:custGeom>
              <a:avLst/>
              <a:gdLst>
                <a:gd name="T0" fmla="*/ 0 w 37"/>
                <a:gd name="T1" fmla="*/ 0 h 63"/>
                <a:gd name="T2" fmla="*/ 19 w 37"/>
                <a:gd name="T3" fmla="*/ 0 h 63"/>
                <a:gd name="T4" fmla="*/ 36 w 37"/>
                <a:gd name="T5" fmla="*/ 62 h 63"/>
                <a:gd name="T6" fmla="*/ 16 w 37"/>
                <a:gd name="T7" fmla="*/ 62 h 63"/>
                <a:gd name="T8" fmla="*/ 0 w 37"/>
                <a:gd name="T9" fmla="*/ 0 h 63"/>
              </a:gdLst>
              <a:ahLst/>
              <a:cxnLst>
                <a:cxn ang="0">
                  <a:pos x="T0" y="T1"/>
                </a:cxn>
                <a:cxn ang="0">
                  <a:pos x="T2" y="T3"/>
                </a:cxn>
                <a:cxn ang="0">
                  <a:pos x="T4" y="T5"/>
                </a:cxn>
                <a:cxn ang="0">
                  <a:pos x="T6" y="T7"/>
                </a:cxn>
                <a:cxn ang="0">
                  <a:pos x="T8" y="T9"/>
                </a:cxn>
              </a:cxnLst>
              <a:rect l="0" t="0" r="r" b="b"/>
              <a:pathLst>
                <a:path w="37" h="63">
                  <a:moveTo>
                    <a:pt x="0" y="0"/>
                  </a:moveTo>
                  <a:lnTo>
                    <a:pt x="19" y="0"/>
                  </a:lnTo>
                  <a:lnTo>
                    <a:pt x="36" y="62"/>
                  </a:lnTo>
                  <a:lnTo>
                    <a:pt x="16" y="62"/>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9" name="Freeform 447"/>
            <p:cNvSpPr>
              <a:spLocks noChangeArrowheads="1"/>
            </p:cNvSpPr>
            <p:nvPr/>
          </p:nvSpPr>
          <p:spPr bwMode="auto">
            <a:xfrm>
              <a:off x="8399463" y="2754313"/>
              <a:ext cx="11112" cy="47625"/>
            </a:xfrm>
            <a:custGeom>
              <a:avLst/>
              <a:gdLst>
                <a:gd name="T0" fmla="*/ 20 w 31"/>
                <a:gd name="T1" fmla="*/ 93 h 131"/>
                <a:gd name="T2" fmla="*/ 30 w 31"/>
                <a:gd name="T3" fmla="*/ 130 h 131"/>
                <a:gd name="T4" fmla="*/ 11 w 31"/>
                <a:gd name="T5" fmla="*/ 130 h 131"/>
                <a:gd name="T6" fmla="*/ 0 w 31"/>
                <a:gd name="T7" fmla="*/ 93 h 131"/>
                <a:gd name="T8" fmla="*/ 0 w 31"/>
                <a:gd name="T9" fmla="*/ 0 h 131"/>
                <a:gd name="T10" fmla="*/ 20 w 31"/>
                <a:gd name="T11" fmla="*/ 0 h 131"/>
                <a:gd name="T12" fmla="*/ 20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20" y="93"/>
                  </a:moveTo>
                  <a:cubicBezTo>
                    <a:pt x="20" y="114"/>
                    <a:pt x="24" y="130"/>
                    <a:pt x="30" y="130"/>
                  </a:cubicBezTo>
                  <a:lnTo>
                    <a:pt x="11" y="130"/>
                  </a:lnTo>
                  <a:cubicBezTo>
                    <a:pt x="5" y="130"/>
                    <a:pt x="0" y="114"/>
                    <a:pt x="0" y="93"/>
                  </a:cubicBezTo>
                  <a:lnTo>
                    <a:pt x="0" y="0"/>
                  </a:lnTo>
                  <a:lnTo>
                    <a:pt x="20" y="0"/>
                  </a:lnTo>
                  <a:lnTo>
                    <a:pt x="20"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0" name="Freeform 448"/>
            <p:cNvSpPr>
              <a:spLocks noChangeArrowheads="1"/>
            </p:cNvSpPr>
            <p:nvPr/>
          </p:nvSpPr>
          <p:spPr bwMode="auto">
            <a:xfrm>
              <a:off x="8380413" y="2039938"/>
              <a:ext cx="20637" cy="7937"/>
            </a:xfrm>
            <a:custGeom>
              <a:avLst/>
              <a:gdLst>
                <a:gd name="T0" fmla="*/ 28 w 57"/>
                <a:gd name="T1" fmla="*/ 20 h 21"/>
                <a:gd name="T2" fmla="*/ 0 w 57"/>
                <a:gd name="T3" fmla="*/ 20 h 21"/>
                <a:gd name="T4" fmla="*/ 0 w 57"/>
                <a:gd name="T5" fmla="*/ 0 h 21"/>
                <a:gd name="T6" fmla="*/ 56 w 57"/>
                <a:gd name="T7" fmla="*/ 0 h 21"/>
                <a:gd name="T8" fmla="*/ 56 w 57"/>
                <a:gd name="T9" fmla="*/ 20 h 21"/>
                <a:gd name="T10" fmla="*/ 28 w 57"/>
                <a:gd name="T11" fmla="*/ 20 h 21"/>
              </a:gdLst>
              <a:ahLst/>
              <a:cxnLst>
                <a:cxn ang="0">
                  <a:pos x="T0" y="T1"/>
                </a:cxn>
                <a:cxn ang="0">
                  <a:pos x="T2" y="T3"/>
                </a:cxn>
                <a:cxn ang="0">
                  <a:pos x="T4" y="T5"/>
                </a:cxn>
                <a:cxn ang="0">
                  <a:pos x="T6" y="T7"/>
                </a:cxn>
                <a:cxn ang="0">
                  <a:pos x="T8" y="T9"/>
                </a:cxn>
                <a:cxn ang="0">
                  <a:pos x="T10" y="T11"/>
                </a:cxn>
              </a:cxnLst>
              <a:rect l="0" t="0" r="r" b="b"/>
              <a:pathLst>
                <a:path w="57" h="21">
                  <a:moveTo>
                    <a:pt x="28" y="20"/>
                  </a:moveTo>
                  <a:lnTo>
                    <a:pt x="0" y="20"/>
                  </a:lnTo>
                  <a:lnTo>
                    <a:pt x="0" y="0"/>
                  </a:lnTo>
                  <a:lnTo>
                    <a:pt x="56" y="0"/>
                  </a:lnTo>
                  <a:lnTo>
                    <a:pt x="56" y="20"/>
                  </a:lnTo>
                  <a:lnTo>
                    <a:pt x="28" y="2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1" name="Freeform 449"/>
            <p:cNvSpPr>
              <a:spLocks noChangeArrowheads="1"/>
            </p:cNvSpPr>
            <p:nvPr/>
          </p:nvSpPr>
          <p:spPr bwMode="auto">
            <a:xfrm>
              <a:off x="8310563" y="2043113"/>
              <a:ext cx="47625" cy="11112"/>
            </a:xfrm>
            <a:custGeom>
              <a:avLst/>
              <a:gdLst>
                <a:gd name="T0" fmla="*/ 37 w 131"/>
                <a:gd name="T1" fmla="*/ 19 h 30"/>
                <a:gd name="T2" fmla="*/ 0 w 131"/>
                <a:gd name="T3" fmla="*/ 29 h 30"/>
                <a:gd name="T4" fmla="*/ 0 w 131"/>
                <a:gd name="T5" fmla="*/ 10 h 30"/>
                <a:gd name="T6" fmla="*/ 37 w 131"/>
                <a:gd name="T7" fmla="*/ 0 h 30"/>
                <a:gd name="T8" fmla="*/ 130 w 131"/>
                <a:gd name="T9" fmla="*/ 0 h 30"/>
                <a:gd name="T10" fmla="*/ 130 w 131"/>
                <a:gd name="T11" fmla="*/ 19 h 30"/>
                <a:gd name="T12" fmla="*/ 37 w 131"/>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131" h="30">
                  <a:moveTo>
                    <a:pt x="37" y="19"/>
                  </a:moveTo>
                  <a:cubicBezTo>
                    <a:pt x="16" y="19"/>
                    <a:pt x="0" y="24"/>
                    <a:pt x="0" y="29"/>
                  </a:cubicBezTo>
                  <a:lnTo>
                    <a:pt x="0" y="10"/>
                  </a:lnTo>
                  <a:cubicBezTo>
                    <a:pt x="0" y="4"/>
                    <a:pt x="16" y="0"/>
                    <a:pt x="37" y="0"/>
                  </a:cubicBezTo>
                  <a:lnTo>
                    <a:pt x="130" y="0"/>
                  </a:lnTo>
                  <a:lnTo>
                    <a:pt x="130" y="19"/>
                  </a:lnTo>
                  <a:lnTo>
                    <a:pt x="37"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2" name="Freeform 450"/>
            <p:cNvSpPr>
              <a:spLocks noChangeArrowheads="1"/>
            </p:cNvSpPr>
            <p:nvPr/>
          </p:nvSpPr>
          <p:spPr bwMode="auto">
            <a:xfrm>
              <a:off x="8358188" y="2039938"/>
              <a:ext cx="22225" cy="11112"/>
            </a:xfrm>
            <a:custGeom>
              <a:avLst/>
              <a:gdLst>
                <a:gd name="T0" fmla="*/ 62 w 63"/>
                <a:gd name="T1" fmla="*/ 0 h 29"/>
                <a:gd name="T2" fmla="*/ 62 w 63"/>
                <a:gd name="T3" fmla="*/ 20 h 29"/>
                <a:gd name="T4" fmla="*/ 0 w 63"/>
                <a:gd name="T5" fmla="*/ 28 h 29"/>
                <a:gd name="T6" fmla="*/ 0 w 63"/>
                <a:gd name="T7" fmla="*/ 9 h 29"/>
                <a:gd name="T8" fmla="*/ 62 w 63"/>
                <a:gd name="T9" fmla="*/ 0 h 29"/>
              </a:gdLst>
              <a:ahLst/>
              <a:cxnLst>
                <a:cxn ang="0">
                  <a:pos x="T0" y="T1"/>
                </a:cxn>
                <a:cxn ang="0">
                  <a:pos x="T2" y="T3"/>
                </a:cxn>
                <a:cxn ang="0">
                  <a:pos x="T4" y="T5"/>
                </a:cxn>
                <a:cxn ang="0">
                  <a:pos x="T6" y="T7"/>
                </a:cxn>
                <a:cxn ang="0">
                  <a:pos x="T8" y="T9"/>
                </a:cxn>
              </a:cxnLst>
              <a:rect l="0" t="0" r="r" b="b"/>
              <a:pathLst>
                <a:path w="63" h="29">
                  <a:moveTo>
                    <a:pt x="62" y="0"/>
                  </a:moveTo>
                  <a:lnTo>
                    <a:pt x="62" y="20"/>
                  </a:lnTo>
                  <a:lnTo>
                    <a:pt x="0" y="28"/>
                  </a:lnTo>
                  <a:lnTo>
                    <a:pt x="0" y="9"/>
                  </a:lnTo>
                  <a:lnTo>
                    <a:pt x="62"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3" name="Freeform 451"/>
            <p:cNvSpPr>
              <a:spLocks noChangeArrowheads="1"/>
            </p:cNvSpPr>
            <p:nvPr/>
          </p:nvSpPr>
          <p:spPr bwMode="auto">
            <a:xfrm>
              <a:off x="8408988" y="2055813"/>
              <a:ext cx="1003300" cy="666750"/>
            </a:xfrm>
            <a:custGeom>
              <a:avLst/>
              <a:gdLst>
                <a:gd name="T0" fmla="*/ 0 w 2785"/>
                <a:gd name="T1" fmla="*/ 1773 h 1853"/>
                <a:gd name="T2" fmla="*/ 280 w 2785"/>
                <a:gd name="T3" fmla="*/ 1773 h 1853"/>
                <a:gd name="T4" fmla="*/ 291 w 2785"/>
                <a:gd name="T5" fmla="*/ 1762 h 1853"/>
                <a:gd name="T6" fmla="*/ 291 w 2785"/>
                <a:gd name="T7" fmla="*/ 1663 h 1853"/>
                <a:gd name="T8" fmla="*/ 577 w 2785"/>
                <a:gd name="T9" fmla="*/ 1663 h 1853"/>
                <a:gd name="T10" fmla="*/ 577 w 2785"/>
                <a:gd name="T11" fmla="*/ 1762 h 1853"/>
                <a:gd name="T12" fmla="*/ 588 w 2785"/>
                <a:gd name="T13" fmla="*/ 1773 h 1853"/>
                <a:gd name="T14" fmla="*/ 701 w 2785"/>
                <a:gd name="T15" fmla="*/ 1773 h 1853"/>
                <a:gd name="T16" fmla="*/ 713 w 2785"/>
                <a:gd name="T17" fmla="*/ 1762 h 1853"/>
                <a:gd name="T18" fmla="*/ 713 w 2785"/>
                <a:gd name="T19" fmla="*/ 1691 h 1853"/>
                <a:gd name="T20" fmla="*/ 740 w 2785"/>
                <a:gd name="T21" fmla="*/ 1663 h 1853"/>
                <a:gd name="T22" fmla="*/ 767 w 2785"/>
                <a:gd name="T23" fmla="*/ 1691 h 1853"/>
                <a:gd name="T24" fmla="*/ 767 w 2785"/>
                <a:gd name="T25" fmla="*/ 1841 h 1853"/>
                <a:gd name="T26" fmla="*/ 779 w 2785"/>
                <a:gd name="T27" fmla="*/ 1852 h 1853"/>
                <a:gd name="T28" fmla="*/ 937 w 2785"/>
                <a:gd name="T29" fmla="*/ 1852 h 1853"/>
                <a:gd name="T30" fmla="*/ 948 w 2785"/>
                <a:gd name="T31" fmla="*/ 1841 h 1853"/>
                <a:gd name="T32" fmla="*/ 948 w 2785"/>
                <a:gd name="T33" fmla="*/ 1740 h 1853"/>
                <a:gd name="T34" fmla="*/ 967 w 2785"/>
                <a:gd name="T35" fmla="*/ 1721 h 1853"/>
                <a:gd name="T36" fmla="*/ 986 w 2785"/>
                <a:gd name="T37" fmla="*/ 1740 h 1853"/>
                <a:gd name="T38" fmla="*/ 986 w 2785"/>
                <a:gd name="T39" fmla="*/ 1841 h 1853"/>
                <a:gd name="T40" fmla="*/ 997 w 2785"/>
                <a:gd name="T41" fmla="*/ 1852 h 1853"/>
                <a:gd name="T42" fmla="*/ 1600 w 2785"/>
                <a:gd name="T43" fmla="*/ 1852 h 1853"/>
                <a:gd name="T44" fmla="*/ 1612 w 2785"/>
                <a:gd name="T45" fmla="*/ 1841 h 1853"/>
                <a:gd name="T46" fmla="*/ 1612 w 2785"/>
                <a:gd name="T47" fmla="*/ 1663 h 1853"/>
                <a:gd name="T48" fmla="*/ 2784 w 2785"/>
                <a:gd name="T49" fmla="*/ 1663 h 1853"/>
                <a:gd name="T50" fmla="*/ 2784 w 2785"/>
                <a:gd name="T51" fmla="*/ 0 h 1853"/>
                <a:gd name="T52" fmla="*/ 0 w 2785"/>
                <a:gd name="T53" fmla="*/ 0 h 1853"/>
                <a:gd name="T54" fmla="*/ 0 w 2785"/>
                <a:gd name="T55" fmla="*/ 1773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85" h="1853">
                  <a:moveTo>
                    <a:pt x="0" y="1773"/>
                  </a:moveTo>
                  <a:lnTo>
                    <a:pt x="280" y="1773"/>
                  </a:lnTo>
                  <a:cubicBezTo>
                    <a:pt x="286" y="1773"/>
                    <a:pt x="291" y="1768"/>
                    <a:pt x="291" y="1762"/>
                  </a:cubicBezTo>
                  <a:lnTo>
                    <a:pt x="291" y="1663"/>
                  </a:lnTo>
                  <a:lnTo>
                    <a:pt x="577" y="1663"/>
                  </a:lnTo>
                  <a:lnTo>
                    <a:pt x="577" y="1762"/>
                  </a:lnTo>
                  <a:cubicBezTo>
                    <a:pt x="577" y="1768"/>
                    <a:pt x="582" y="1773"/>
                    <a:pt x="588" y="1773"/>
                  </a:cubicBezTo>
                  <a:lnTo>
                    <a:pt x="701" y="1773"/>
                  </a:lnTo>
                  <a:cubicBezTo>
                    <a:pt x="708" y="1773"/>
                    <a:pt x="713" y="1768"/>
                    <a:pt x="713" y="1762"/>
                  </a:cubicBezTo>
                  <a:lnTo>
                    <a:pt x="713" y="1691"/>
                  </a:lnTo>
                  <a:cubicBezTo>
                    <a:pt x="713" y="1676"/>
                    <a:pt x="725" y="1663"/>
                    <a:pt x="740" y="1663"/>
                  </a:cubicBezTo>
                  <a:cubicBezTo>
                    <a:pt x="755" y="1663"/>
                    <a:pt x="767" y="1676"/>
                    <a:pt x="767" y="1691"/>
                  </a:cubicBezTo>
                  <a:lnTo>
                    <a:pt x="767" y="1841"/>
                  </a:lnTo>
                  <a:cubicBezTo>
                    <a:pt x="767" y="1847"/>
                    <a:pt x="772" y="1852"/>
                    <a:pt x="779" y="1852"/>
                  </a:cubicBezTo>
                  <a:lnTo>
                    <a:pt x="937" y="1852"/>
                  </a:lnTo>
                  <a:cubicBezTo>
                    <a:pt x="943" y="1852"/>
                    <a:pt x="948" y="1847"/>
                    <a:pt x="948" y="1841"/>
                  </a:cubicBezTo>
                  <a:lnTo>
                    <a:pt x="948" y="1740"/>
                  </a:lnTo>
                  <a:cubicBezTo>
                    <a:pt x="948" y="1730"/>
                    <a:pt x="957" y="1721"/>
                    <a:pt x="967" y="1721"/>
                  </a:cubicBezTo>
                  <a:cubicBezTo>
                    <a:pt x="977" y="1721"/>
                    <a:pt x="986" y="1730"/>
                    <a:pt x="986" y="1740"/>
                  </a:cubicBezTo>
                  <a:lnTo>
                    <a:pt x="986" y="1841"/>
                  </a:lnTo>
                  <a:cubicBezTo>
                    <a:pt x="986" y="1847"/>
                    <a:pt x="991" y="1852"/>
                    <a:pt x="997" y="1852"/>
                  </a:cubicBezTo>
                  <a:lnTo>
                    <a:pt x="1600" y="1852"/>
                  </a:lnTo>
                  <a:cubicBezTo>
                    <a:pt x="1607" y="1852"/>
                    <a:pt x="1612" y="1847"/>
                    <a:pt x="1612" y="1841"/>
                  </a:cubicBezTo>
                  <a:lnTo>
                    <a:pt x="1612" y="1663"/>
                  </a:lnTo>
                  <a:lnTo>
                    <a:pt x="2784" y="1663"/>
                  </a:lnTo>
                  <a:lnTo>
                    <a:pt x="2784" y="0"/>
                  </a:lnTo>
                  <a:lnTo>
                    <a:pt x="0" y="0"/>
                  </a:lnTo>
                  <a:lnTo>
                    <a:pt x="0" y="1773"/>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4" name="Freeform 452"/>
            <p:cNvSpPr>
              <a:spLocks noChangeArrowheads="1"/>
            </p:cNvSpPr>
            <p:nvPr/>
          </p:nvSpPr>
          <p:spPr bwMode="auto">
            <a:xfrm>
              <a:off x="9110663" y="2325688"/>
              <a:ext cx="293687" cy="320675"/>
            </a:xfrm>
            <a:custGeom>
              <a:avLst/>
              <a:gdLst>
                <a:gd name="T0" fmla="*/ 406 w 814"/>
                <a:gd name="T1" fmla="*/ 890 h 891"/>
                <a:gd name="T2" fmla="*/ 0 w 814"/>
                <a:gd name="T3" fmla="*/ 890 h 891"/>
                <a:gd name="T4" fmla="*/ 0 w 814"/>
                <a:gd name="T5" fmla="*/ 0 h 891"/>
                <a:gd name="T6" fmla="*/ 813 w 814"/>
                <a:gd name="T7" fmla="*/ 0 h 891"/>
                <a:gd name="T8" fmla="*/ 813 w 814"/>
                <a:gd name="T9" fmla="*/ 890 h 891"/>
                <a:gd name="T10" fmla="*/ 406 w 814"/>
                <a:gd name="T11" fmla="*/ 890 h 891"/>
              </a:gdLst>
              <a:ahLst/>
              <a:cxnLst>
                <a:cxn ang="0">
                  <a:pos x="T0" y="T1"/>
                </a:cxn>
                <a:cxn ang="0">
                  <a:pos x="T2" y="T3"/>
                </a:cxn>
                <a:cxn ang="0">
                  <a:pos x="T4" y="T5"/>
                </a:cxn>
                <a:cxn ang="0">
                  <a:pos x="T6" y="T7"/>
                </a:cxn>
                <a:cxn ang="0">
                  <a:pos x="T8" y="T9"/>
                </a:cxn>
                <a:cxn ang="0">
                  <a:pos x="T10" y="T11"/>
                </a:cxn>
              </a:cxnLst>
              <a:rect l="0" t="0" r="r" b="b"/>
              <a:pathLst>
                <a:path w="814" h="891">
                  <a:moveTo>
                    <a:pt x="406" y="890"/>
                  </a:moveTo>
                  <a:lnTo>
                    <a:pt x="0" y="890"/>
                  </a:lnTo>
                  <a:lnTo>
                    <a:pt x="0" y="0"/>
                  </a:lnTo>
                  <a:lnTo>
                    <a:pt x="813" y="0"/>
                  </a:lnTo>
                  <a:lnTo>
                    <a:pt x="813" y="890"/>
                  </a:lnTo>
                  <a:lnTo>
                    <a:pt x="406" y="89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5" name="Freeform 453"/>
            <p:cNvSpPr>
              <a:spLocks noChangeArrowheads="1"/>
            </p:cNvSpPr>
            <p:nvPr/>
          </p:nvSpPr>
          <p:spPr bwMode="auto">
            <a:xfrm>
              <a:off x="8764588" y="2689225"/>
              <a:ext cx="225425" cy="33338"/>
            </a:xfrm>
            <a:custGeom>
              <a:avLst/>
              <a:gdLst>
                <a:gd name="T0" fmla="*/ 0 w 627"/>
                <a:gd name="T1" fmla="*/ 0 h 91"/>
                <a:gd name="T2" fmla="*/ 0 w 627"/>
                <a:gd name="T3" fmla="*/ 79 h 91"/>
                <a:gd name="T4" fmla="*/ 11 w 627"/>
                <a:gd name="T5" fmla="*/ 90 h 91"/>
                <a:gd name="T6" fmla="*/ 614 w 627"/>
                <a:gd name="T7" fmla="*/ 90 h 91"/>
                <a:gd name="T8" fmla="*/ 626 w 627"/>
                <a:gd name="T9" fmla="*/ 79 h 91"/>
                <a:gd name="T10" fmla="*/ 626 w 627"/>
                <a:gd name="T11" fmla="*/ 0 h 91"/>
                <a:gd name="T12" fmla="*/ 0 w 62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627" h="91">
                  <a:moveTo>
                    <a:pt x="0" y="0"/>
                  </a:moveTo>
                  <a:lnTo>
                    <a:pt x="0" y="79"/>
                  </a:lnTo>
                  <a:cubicBezTo>
                    <a:pt x="0" y="85"/>
                    <a:pt x="5" y="90"/>
                    <a:pt x="11" y="90"/>
                  </a:cubicBezTo>
                  <a:lnTo>
                    <a:pt x="614" y="90"/>
                  </a:lnTo>
                  <a:cubicBezTo>
                    <a:pt x="621" y="90"/>
                    <a:pt x="626" y="85"/>
                    <a:pt x="626" y="79"/>
                  </a:cubicBezTo>
                  <a:lnTo>
                    <a:pt x="626"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6" name="Freeform 454"/>
            <p:cNvSpPr>
              <a:spLocks noChangeArrowheads="1"/>
            </p:cNvSpPr>
            <p:nvPr/>
          </p:nvSpPr>
          <p:spPr bwMode="auto">
            <a:xfrm>
              <a:off x="8685213" y="2689225"/>
              <a:ext cx="65087" cy="33338"/>
            </a:xfrm>
            <a:custGeom>
              <a:avLst/>
              <a:gdLst>
                <a:gd name="T0" fmla="*/ 0 w 182"/>
                <a:gd name="T1" fmla="*/ 0 h 91"/>
                <a:gd name="T2" fmla="*/ 0 w 182"/>
                <a:gd name="T3" fmla="*/ 79 h 91"/>
                <a:gd name="T4" fmla="*/ 12 w 182"/>
                <a:gd name="T5" fmla="*/ 90 h 91"/>
                <a:gd name="T6" fmla="*/ 170 w 182"/>
                <a:gd name="T7" fmla="*/ 90 h 91"/>
                <a:gd name="T8" fmla="*/ 181 w 182"/>
                <a:gd name="T9" fmla="*/ 79 h 91"/>
                <a:gd name="T10" fmla="*/ 181 w 182"/>
                <a:gd name="T11" fmla="*/ 0 h 91"/>
                <a:gd name="T12" fmla="*/ 0 w 182"/>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182" h="91">
                  <a:moveTo>
                    <a:pt x="0" y="0"/>
                  </a:moveTo>
                  <a:lnTo>
                    <a:pt x="0" y="79"/>
                  </a:lnTo>
                  <a:cubicBezTo>
                    <a:pt x="0" y="85"/>
                    <a:pt x="5" y="90"/>
                    <a:pt x="12" y="90"/>
                  </a:cubicBezTo>
                  <a:lnTo>
                    <a:pt x="170" y="90"/>
                  </a:lnTo>
                  <a:cubicBezTo>
                    <a:pt x="176" y="90"/>
                    <a:pt x="181" y="85"/>
                    <a:pt x="181" y="79"/>
                  </a:cubicBezTo>
                  <a:lnTo>
                    <a:pt x="181"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7" name="Freeform 455"/>
            <p:cNvSpPr>
              <a:spLocks noChangeArrowheads="1"/>
            </p:cNvSpPr>
            <p:nvPr/>
          </p:nvSpPr>
          <p:spPr bwMode="auto">
            <a:xfrm>
              <a:off x="9110663" y="23844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8" name="Freeform 456"/>
            <p:cNvSpPr>
              <a:spLocks noChangeArrowheads="1"/>
            </p:cNvSpPr>
            <p:nvPr/>
          </p:nvSpPr>
          <p:spPr bwMode="auto">
            <a:xfrm>
              <a:off x="9110663" y="24177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9" name="Freeform 457"/>
            <p:cNvSpPr>
              <a:spLocks noChangeArrowheads="1"/>
            </p:cNvSpPr>
            <p:nvPr/>
          </p:nvSpPr>
          <p:spPr bwMode="auto">
            <a:xfrm>
              <a:off x="9110663" y="24495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0" name="Freeform 458"/>
            <p:cNvSpPr>
              <a:spLocks noChangeArrowheads="1"/>
            </p:cNvSpPr>
            <p:nvPr/>
          </p:nvSpPr>
          <p:spPr bwMode="auto">
            <a:xfrm>
              <a:off x="9110663" y="24828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1" name="Freeform 459"/>
            <p:cNvSpPr>
              <a:spLocks noChangeArrowheads="1"/>
            </p:cNvSpPr>
            <p:nvPr/>
          </p:nvSpPr>
          <p:spPr bwMode="auto">
            <a:xfrm>
              <a:off x="9110663" y="25146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2" name="Freeform 460"/>
            <p:cNvSpPr>
              <a:spLocks noChangeArrowheads="1"/>
            </p:cNvSpPr>
            <p:nvPr/>
          </p:nvSpPr>
          <p:spPr bwMode="auto">
            <a:xfrm>
              <a:off x="9110663" y="25479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 name="Freeform 461"/>
            <p:cNvSpPr>
              <a:spLocks noChangeArrowheads="1"/>
            </p:cNvSpPr>
            <p:nvPr/>
          </p:nvSpPr>
          <p:spPr bwMode="auto">
            <a:xfrm>
              <a:off x="9110663" y="25796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4" name="Freeform 462"/>
            <p:cNvSpPr>
              <a:spLocks noChangeArrowheads="1"/>
            </p:cNvSpPr>
            <p:nvPr/>
          </p:nvSpPr>
          <p:spPr bwMode="auto">
            <a:xfrm>
              <a:off x="9110663" y="26130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5" name="Freeform 463"/>
            <p:cNvSpPr>
              <a:spLocks noChangeArrowheads="1"/>
            </p:cNvSpPr>
            <p:nvPr/>
          </p:nvSpPr>
          <p:spPr bwMode="auto">
            <a:xfrm>
              <a:off x="8408988" y="2101850"/>
              <a:ext cx="701675" cy="209550"/>
            </a:xfrm>
            <a:custGeom>
              <a:avLst/>
              <a:gdLst>
                <a:gd name="T0" fmla="*/ 0 w 1950"/>
                <a:gd name="T1" fmla="*/ 57 h 584"/>
                <a:gd name="T2" fmla="*/ 720 w 1950"/>
                <a:gd name="T3" fmla="*/ 57 h 584"/>
                <a:gd name="T4" fmla="*/ 786 w 1950"/>
                <a:gd name="T5" fmla="*/ 0 h 584"/>
                <a:gd name="T6" fmla="*/ 1949 w 1950"/>
                <a:gd name="T7" fmla="*/ 0 h 584"/>
                <a:gd name="T8" fmla="*/ 1949 w 1950"/>
                <a:gd name="T9" fmla="*/ 527 h 584"/>
                <a:gd name="T10" fmla="*/ 915 w 1950"/>
                <a:gd name="T11" fmla="*/ 527 h 584"/>
                <a:gd name="T12" fmla="*/ 858 w 1950"/>
                <a:gd name="T13" fmla="*/ 583 h 584"/>
                <a:gd name="T14" fmla="*/ 0 w 1950"/>
                <a:gd name="T15" fmla="*/ 583 h 584"/>
                <a:gd name="T16" fmla="*/ 0 w 1950"/>
                <a:gd name="T17" fmla="*/ 57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84">
                  <a:moveTo>
                    <a:pt x="0" y="57"/>
                  </a:moveTo>
                  <a:lnTo>
                    <a:pt x="720" y="57"/>
                  </a:lnTo>
                  <a:lnTo>
                    <a:pt x="786" y="0"/>
                  </a:lnTo>
                  <a:lnTo>
                    <a:pt x="1949" y="0"/>
                  </a:lnTo>
                  <a:lnTo>
                    <a:pt x="1949" y="527"/>
                  </a:lnTo>
                  <a:lnTo>
                    <a:pt x="915" y="527"/>
                  </a:lnTo>
                  <a:lnTo>
                    <a:pt x="858" y="583"/>
                  </a:lnTo>
                  <a:lnTo>
                    <a:pt x="0" y="583"/>
                  </a:lnTo>
                  <a:lnTo>
                    <a:pt x="0" y="57"/>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6" name="Freeform 464"/>
            <p:cNvSpPr>
              <a:spLocks noChangeArrowheads="1"/>
            </p:cNvSpPr>
            <p:nvPr/>
          </p:nvSpPr>
          <p:spPr bwMode="auto">
            <a:xfrm>
              <a:off x="8520113" y="2122488"/>
              <a:ext cx="7937" cy="190500"/>
            </a:xfrm>
            <a:custGeom>
              <a:avLst/>
              <a:gdLst>
                <a:gd name="T0" fmla="*/ 9 w 20"/>
                <a:gd name="T1" fmla="*/ 526 h 527"/>
                <a:gd name="T2" fmla="*/ 0 w 20"/>
                <a:gd name="T3" fmla="*/ 526 h 527"/>
                <a:gd name="T4" fmla="*/ 0 w 20"/>
                <a:gd name="T5" fmla="*/ 0 h 527"/>
                <a:gd name="T6" fmla="*/ 19 w 20"/>
                <a:gd name="T7" fmla="*/ 0 h 527"/>
                <a:gd name="T8" fmla="*/ 19 w 20"/>
                <a:gd name="T9" fmla="*/ 526 h 527"/>
                <a:gd name="T10" fmla="*/ 9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9" y="526"/>
                  </a:moveTo>
                  <a:lnTo>
                    <a:pt x="0" y="526"/>
                  </a:lnTo>
                  <a:lnTo>
                    <a:pt x="0" y="0"/>
                  </a:lnTo>
                  <a:lnTo>
                    <a:pt x="19" y="0"/>
                  </a:lnTo>
                  <a:lnTo>
                    <a:pt x="19" y="526"/>
                  </a:lnTo>
                  <a:lnTo>
                    <a:pt x="9"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7" name="Freeform 465"/>
            <p:cNvSpPr>
              <a:spLocks noChangeArrowheads="1"/>
            </p:cNvSpPr>
            <p:nvPr/>
          </p:nvSpPr>
          <p:spPr bwMode="auto">
            <a:xfrm>
              <a:off x="8637588" y="2122488"/>
              <a:ext cx="7937" cy="190500"/>
            </a:xfrm>
            <a:custGeom>
              <a:avLst/>
              <a:gdLst>
                <a:gd name="T0" fmla="*/ 10 w 20"/>
                <a:gd name="T1" fmla="*/ 526 h 527"/>
                <a:gd name="T2" fmla="*/ 0 w 20"/>
                <a:gd name="T3" fmla="*/ 526 h 527"/>
                <a:gd name="T4" fmla="*/ 0 w 20"/>
                <a:gd name="T5" fmla="*/ 0 h 527"/>
                <a:gd name="T6" fmla="*/ 19 w 20"/>
                <a:gd name="T7" fmla="*/ 0 h 527"/>
                <a:gd name="T8" fmla="*/ 19 w 20"/>
                <a:gd name="T9" fmla="*/ 526 h 527"/>
                <a:gd name="T10" fmla="*/ 10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10" y="526"/>
                  </a:moveTo>
                  <a:lnTo>
                    <a:pt x="0" y="526"/>
                  </a:lnTo>
                  <a:lnTo>
                    <a:pt x="0" y="0"/>
                  </a:lnTo>
                  <a:lnTo>
                    <a:pt x="19" y="0"/>
                  </a:lnTo>
                  <a:lnTo>
                    <a:pt x="19" y="526"/>
                  </a:lnTo>
                  <a:lnTo>
                    <a:pt x="10"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8" name="Freeform 466"/>
            <p:cNvSpPr>
              <a:spLocks noChangeArrowheads="1"/>
            </p:cNvSpPr>
            <p:nvPr/>
          </p:nvSpPr>
          <p:spPr bwMode="auto">
            <a:xfrm>
              <a:off x="8756650" y="2101850"/>
              <a:ext cx="7938" cy="190500"/>
            </a:xfrm>
            <a:custGeom>
              <a:avLst/>
              <a:gdLst>
                <a:gd name="T0" fmla="*/ 10 w 21"/>
                <a:gd name="T1" fmla="*/ 527 h 528"/>
                <a:gd name="T2" fmla="*/ 0 w 21"/>
                <a:gd name="T3" fmla="*/ 527 h 528"/>
                <a:gd name="T4" fmla="*/ 0 w 21"/>
                <a:gd name="T5" fmla="*/ 0 h 528"/>
                <a:gd name="T6" fmla="*/ 20 w 21"/>
                <a:gd name="T7" fmla="*/ 0 h 528"/>
                <a:gd name="T8" fmla="*/ 20 w 21"/>
                <a:gd name="T9" fmla="*/ 527 h 528"/>
                <a:gd name="T10" fmla="*/ 10 w 21"/>
                <a:gd name="T11" fmla="*/ 527 h 528"/>
              </a:gdLst>
              <a:ahLst/>
              <a:cxnLst>
                <a:cxn ang="0">
                  <a:pos x="T0" y="T1"/>
                </a:cxn>
                <a:cxn ang="0">
                  <a:pos x="T2" y="T3"/>
                </a:cxn>
                <a:cxn ang="0">
                  <a:pos x="T4" y="T5"/>
                </a:cxn>
                <a:cxn ang="0">
                  <a:pos x="T6" y="T7"/>
                </a:cxn>
                <a:cxn ang="0">
                  <a:pos x="T8" y="T9"/>
                </a:cxn>
                <a:cxn ang="0">
                  <a:pos x="T10" y="T11"/>
                </a:cxn>
              </a:cxnLst>
              <a:rect l="0" t="0" r="r" b="b"/>
              <a:pathLst>
                <a:path w="21" h="528">
                  <a:moveTo>
                    <a:pt x="10" y="527"/>
                  </a:moveTo>
                  <a:lnTo>
                    <a:pt x="0" y="527"/>
                  </a:lnTo>
                  <a:lnTo>
                    <a:pt x="0" y="0"/>
                  </a:lnTo>
                  <a:lnTo>
                    <a:pt x="20" y="0"/>
                  </a:lnTo>
                  <a:lnTo>
                    <a:pt x="20"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9" name="Freeform 467"/>
            <p:cNvSpPr>
              <a:spLocks noChangeArrowheads="1"/>
            </p:cNvSpPr>
            <p:nvPr/>
          </p:nvSpPr>
          <p:spPr bwMode="auto">
            <a:xfrm>
              <a:off x="8874125" y="2101850"/>
              <a:ext cx="7938" cy="190500"/>
            </a:xfrm>
            <a:custGeom>
              <a:avLst/>
              <a:gdLst>
                <a:gd name="T0" fmla="*/ 9 w 20"/>
                <a:gd name="T1" fmla="*/ 527 h 528"/>
                <a:gd name="T2" fmla="*/ 0 w 20"/>
                <a:gd name="T3" fmla="*/ 527 h 528"/>
                <a:gd name="T4" fmla="*/ 0 w 20"/>
                <a:gd name="T5" fmla="*/ 0 h 528"/>
                <a:gd name="T6" fmla="*/ 19 w 20"/>
                <a:gd name="T7" fmla="*/ 0 h 528"/>
                <a:gd name="T8" fmla="*/ 19 w 20"/>
                <a:gd name="T9" fmla="*/ 527 h 528"/>
                <a:gd name="T10" fmla="*/ 9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9" y="527"/>
                  </a:moveTo>
                  <a:lnTo>
                    <a:pt x="0" y="527"/>
                  </a:lnTo>
                  <a:lnTo>
                    <a:pt x="0" y="0"/>
                  </a:lnTo>
                  <a:lnTo>
                    <a:pt x="19" y="0"/>
                  </a:lnTo>
                  <a:lnTo>
                    <a:pt x="19" y="527"/>
                  </a:lnTo>
                  <a:lnTo>
                    <a:pt x="9"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0" name="Freeform 468"/>
            <p:cNvSpPr>
              <a:spLocks noChangeArrowheads="1"/>
            </p:cNvSpPr>
            <p:nvPr/>
          </p:nvSpPr>
          <p:spPr bwMode="auto">
            <a:xfrm>
              <a:off x="8408988" y="2198688"/>
              <a:ext cx="701675" cy="7937"/>
            </a:xfrm>
            <a:custGeom>
              <a:avLst/>
              <a:gdLst>
                <a:gd name="T0" fmla="*/ 975 w 1950"/>
                <a:gd name="T1" fmla="*/ 19 h 20"/>
                <a:gd name="T2" fmla="*/ 0 w 1950"/>
                <a:gd name="T3" fmla="*/ 19 h 20"/>
                <a:gd name="T4" fmla="*/ 0 w 1950"/>
                <a:gd name="T5" fmla="*/ 0 h 20"/>
                <a:gd name="T6" fmla="*/ 1949 w 1950"/>
                <a:gd name="T7" fmla="*/ 0 h 20"/>
                <a:gd name="T8" fmla="*/ 1949 w 1950"/>
                <a:gd name="T9" fmla="*/ 19 h 20"/>
                <a:gd name="T10" fmla="*/ 975 w 1950"/>
                <a:gd name="T11" fmla="*/ 19 h 20"/>
              </a:gdLst>
              <a:ahLst/>
              <a:cxnLst>
                <a:cxn ang="0">
                  <a:pos x="T0" y="T1"/>
                </a:cxn>
                <a:cxn ang="0">
                  <a:pos x="T2" y="T3"/>
                </a:cxn>
                <a:cxn ang="0">
                  <a:pos x="T4" y="T5"/>
                </a:cxn>
                <a:cxn ang="0">
                  <a:pos x="T6" y="T7"/>
                </a:cxn>
                <a:cxn ang="0">
                  <a:pos x="T8" y="T9"/>
                </a:cxn>
                <a:cxn ang="0">
                  <a:pos x="T10" y="T11"/>
                </a:cxn>
              </a:cxnLst>
              <a:rect l="0" t="0" r="r" b="b"/>
              <a:pathLst>
                <a:path w="1950" h="20">
                  <a:moveTo>
                    <a:pt x="975" y="19"/>
                  </a:moveTo>
                  <a:lnTo>
                    <a:pt x="0" y="19"/>
                  </a:lnTo>
                  <a:lnTo>
                    <a:pt x="0" y="0"/>
                  </a:lnTo>
                  <a:lnTo>
                    <a:pt x="1949" y="0"/>
                  </a:lnTo>
                  <a:lnTo>
                    <a:pt x="1949" y="19"/>
                  </a:lnTo>
                  <a:lnTo>
                    <a:pt x="975" y="19"/>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1" name="Freeform 469"/>
            <p:cNvSpPr>
              <a:spLocks noChangeArrowheads="1"/>
            </p:cNvSpPr>
            <p:nvPr/>
          </p:nvSpPr>
          <p:spPr bwMode="auto">
            <a:xfrm>
              <a:off x="8993188" y="2101850"/>
              <a:ext cx="7937" cy="190500"/>
            </a:xfrm>
            <a:custGeom>
              <a:avLst/>
              <a:gdLst>
                <a:gd name="T0" fmla="*/ 10 w 20"/>
                <a:gd name="T1" fmla="*/ 527 h 528"/>
                <a:gd name="T2" fmla="*/ 0 w 20"/>
                <a:gd name="T3" fmla="*/ 527 h 528"/>
                <a:gd name="T4" fmla="*/ 0 w 20"/>
                <a:gd name="T5" fmla="*/ 0 h 528"/>
                <a:gd name="T6" fmla="*/ 19 w 20"/>
                <a:gd name="T7" fmla="*/ 0 h 528"/>
                <a:gd name="T8" fmla="*/ 19 w 20"/>
                <a:gd name="T9" fmla="*/ 527 h 528"/>
                <a:gd name="T10" fmla="*/ 10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10" y="527"/>
                  </a:moveTo>
                  <a:lnTo>
                    <a:pt x="0" y="527"/>
                  </a:lnTo>
                  <a:lnTo>
                    <a:pt x="0" y="0"/>
                  </a:lnTo>
                  <a:lnTo>
                    <a:pt x="19" y="0"/>
                  </a:lnTo>
                  <a:lnTo>
                    <a:pt x="19"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2" name="Freeform 470"/>
            <p:cNvSpPr>
              <a:spLocks noChangeArrowheads="1"/>
            </p:cNvSpPr>
            <p:nvPr/>
          </p:nvSpPr>
          <p:spPr bwMode="auto">
            <a:xfrm>
              <a:off x="8408988" y="2290763"/>
              <a:ext cx="701675" cy="101600"/>
            </a:xfrm>
            <a:custGeom>
              <a:avLst/>
              <a:gdLst>
                <a:gd name="T0" fmla="*/ 0 w 1950"/>
                <a:gd name="T1" fmla="*/ 281 h 282"/>
                <a:gd name="T2" fmla="*/ 1949 w 1950"/>
                <a:gd name="T3" fmla="*/ 281 h 282"/>
                <a:gd name="T4" fmla="*/ 1949 w 1950"/>
                <a:gd name="T5" fmla="*/ 0 h 282"/>
                <a:gd name="T6" fmla="*/ 915 w 1950"/>
                <a:gd name="T7" fmla="*/ 0 h 282"/>
                <a:gd name="T8" fmla="*/ 858 w 1950"/>
                <a:gd name="T9" fmla="*/ 56 h 282"/>
                <a:gd name="T10" fmla="*/ 0 w 1950"/>
                <a:gd name="T11" fmla="*/ 56 h 282"/>
                <a:gd name="T12" fmla="*/ 0 w 1950"/>
                <a:gd name="T13" fmla="*/ 281 h 282"/>
              </a:gdLst>
              <a:ahLst/>
              <a:cxnLst>
                <a:cxn ang="0">
                  <a:pos x="T0" y="T1"/>
                </a:cxn>
                <a:cxn ang="0">
                  <a:pos x="T2" y="T3"/>
                </a:cxn>
                <a:cxn ang="0">
                  <a:pos x="T4" y="T5"/>
                </a:cxn>
                <a:cxn ang="0">
                  <a:pos x="T6" y="T7"/>
                </a:cxn>
                <a:cxn ang="0">
                  <a:pos x="T8" y="T9"/>
                </a:cxn>
                <a:cxn ang="0">
                  <a:pos x="T10" y="T11"/>
                </a:cxn>
                <a:cxn ang="0">
                  <a:pos x="T12" y="T13"/>
                </a:cxn>
              </a:cxnLst>
              <a:rect l="0" t="0" r="r" b="b"/>
              <a:pathLst>
                <a:path w="1950" h="282">
                  <a:moveTo>
                    <a:pt x="0" y="281"/>
                  </a:moveTo>
                  <a:lnTo>
                    <a:pt x="1949" y="281"/>
                  </a:lnTo>
                  <a:lnTo>
                    <a:pt x="1949" y="0"/>
                  </a:lnTo>
                  <a:lnTo>
                    <a:pt x="915" y="0"/>
                  </a:lnTo>
                  <a:lnTo>
                    <a:pt x="858" y="56"/>
                  </a:lnTo>
                  <a:lnTo>
                    <a:pt x="0" y="56"/>
                  </a:lnTo>
                  <a:lnTo>
                    <a:pt x="0" y="281"/>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3" name="Freeform 471"/>
            <p:cNvSpPr>
              <a:spLocks noChangeArrowheads="1"/>
            </p:cNvSpPr>
            <p:nvPr/>
          </p:nvSpPr>
          <p:spPr bwMode="auto">
            <a:xfrm>
              <a:off x="8408988" y="2055813"/>
              <a:ext cx="701675" cy="66675"/>
            </a:xfrm>
            <a:custGeom>
              <a:avLst/>
              <a:gdLst>
                <a:gd name="T0" fmla="*/ 0 w 1950"/>
                <a:gd name="T1" fmla="*/ 185 h 186"/>
                <a:gd name="T2" fmla="*/ 720 w 1950"/>
                <a:gd name="T3" fmla="*/ 185 h 186"/>
                <a:gd name="T4" fmla="*/ 786 w 1950"/>
                <a:gd name="T5" fmla="*/ 128 h 186"/>
                <a:gd name="T6" fmla="*/ 1949 w 1950"/>
                <a:gd name="T7" fmla="*/ 128 h 186"/>
                <a:gd name="T8" fmla="*/ 1949 w 1950"/>
                <a:gd name="T9" fmla="*/ 0 h 186"/>
                <a:gd name="T10" fmla="*/ 0 w 1950"/>
                <a:gd name="T11" fmla="*/ 0 h 186"/>
                <a:gd name="T12" fmla="*/ 0 w 1950"/>
                <a:gd name="T13" fmla="*/ 185 h 186"/>
              </a:gdLst>
              <a:ahLst/>
              <a:cxnLst>
                <a:cxn ang="0">
                  <a:pos x="T0" y="T1"/>
                </a:cxn>
                <a:cxn ang="0">
                  <a:pos x="T2" y="T3"/>
                </a:cxn>
                <a:cxn ang="0">
                  <a:pos x="T4" y="T5"/>
                </a:cxn>
                <a:cxn ang="0">
                  <a:pos x="T6" y="T7"/>
                </a:cxn>
                <a:cxn ang="0">
                  <a:pos x="T8" y="T9"/>
                </a:cxn>
                <a:cxn ang="0">
                  <a:pos x="T10" y="T11"/>
                </a:cxn>
                <a:cxn ang="0">
                  <a:pos x="T12" y="T13"/>
                </a:cxn>
              </a:cxnLst>
              <a:rect l="0" t="0" r="r" b="b"/>
              <a:pathLst>
                <a:path w="1950" h="186">
                  <a:moveTo>
                    <a:pt x="0" y="185"/>
                  </a:moveTo>
                  <a:lnTo>
                    <a:pt x="720" y="185"/>
                  </a:lnTo>
                  <a:lnTo>
                    <a:pt x="786" y="128"/>
                  </a:lnTo>
                  <a:lnTo>
                    <a:pt x="1949" y="128"/>
                  </a:lnTo>
                  <a:lnTo>
                    <a:pt x="1949" y="0"/>
                  </a:lnTo>
                  <a:lnTo>
                    <a:pt x="0" y="0"/>
                  </a:lnTo>
                  <a:lnTo>
                    <a:pt x="0" y="185"/>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4" name="Freeform 472"/>
            <p:cNvSpPr>
              <a:spLocks noChangeArrowheads="1"/>
            </p:cNvSpPr>
            <p:nvPr/>
          </p:nvSpPr>
          <p:spPr bwMode="auto">
            <a:xfrm>
              <a:off x="8408988" y="2055813"/>
              <a:ext cx="268287" cy="33337"/>
            </a:xfrm>
            <a:custGeom>
              <a:avLst/>
              <a:gdLst>
                <a:gd name="T0" fmla="*/ 637 w 747"/>
                <a:gd name="T1" fmla="*/ 93 h 94"/>
                <a:gd name="T2" fmla="*/ 0 w 747"/>
                <a:gd name="T3" fmla="*/ 93 h 94"/>
                <a:gd name="T4" fmla="*/ 0 w 747"/>
                <a:gd name="T5" fmla="*/ 0 h 94"/>
                <a:gd name="T6" fmla="*/ 746 w 747"/>
                <a:gd name="T7" fmla="*/ 0 h 94"/>
                <a:gd name="T8" fmla="*/ 637 w 747"/>
                <a:gd name="T9" fmla="*/ 93 h 94"/>
              </a:gdLst>
              <a:ahLst/>
              <a:cxnLst>
                <a:cxn ang="0">
                  <a:pos x="T0" y="T1"/>
                </a:cxn>
                <a:cxn ang="0">
                  <a:pos x="T2" y="T3"/>
                </a:cxn>
                <a:cxn ang="0">
                  <a:pos x="T4" y="T5"/>
                </a:cxn>
                <a:cxn ang="0">
                  <a:pos x="T6" y="T7"/>
                </a:cxn>
                <a:cxn ang="0">
                  <a:pos x="T8" y="T9"/>
                </a:cxn>
              </a:cxnLst>
              <a:rect l="0" t="0" r="r" b="b"/>
              <a:pathLst>
                <a:path w="747" h="94">
                  <a:moveTo>
                    <a:pt x="637" y="93"/>
                  </a:moveTo>
                  <a:lnTo>
                    <a:pt x="0" y="93"/>
                  </a:lnTo>
                  <a:lnTo>
                    <a:pt x="0" y="0"/>
                  </a:lnTo>
                  <a:lnTo>
                    <a:pt x="746" y="0"/>
                  </a:lnTo>
                  <a:lnTo>
                    <a:pt x="637"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5" name="Freeform 473"/>
            <p:cNvSpPr>
              <a:spLocks noChangeArrowheads="1"/>
            </p:cNvSpPr>
            <p:nvPr/>
          </p:nvSpPr>
          <p:spPr bwMode="auto">
            <a:xfrm>
              <a:off x="8408988" y="2579688"/>
              <a:ext cx="701675" cy="66675"/>
            </a:xfrm>
            <a:custGeom>
              <a:avLst/>
              <a:gdLst>
                <a:gd name="T0" fmla="*/ 1949 w 1950"/>
                <a:gd name="T1" fmla="*/ 0 h 185"/>
                <a:gd name="T2" fmla="*/ 1230 w 1950"/>
                <a:gd name="T3" fmla="*/ 0 h 185"/>
                <a:gd name="T4" fmla="*/ 1164 w 1950"/>
                <a:gd name="T5" fmla="*/ 56 h 185"/>
                <a:gd name="T6" fmla="*/ 0 w 1950"/>
                <a:gd name="T7" fmla="*/ 56 h 185"/>
                <a:gd name="T8" fmla="*/ 0 w 1950"/>
                <a:gd name="T9" fmla="*/ 184 h 185"/>
                <a:gd name="T10" fmla="*/ 1949 w 1950"/>
                <a:gd name="T11" fmla="*/ 184 h 185"/>
                <a:gd name="T12" fmla="*/ 1949 w 1950"/>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950" h="185">
                  <a:moveTo>
                    <a:pt x="1949" y="0"/>
                  </a:moveTo>
                  <a:lnTo>
                    <a:pt x="1230" y="0"/>
                  </a:lnTo>
                  <a:lnTo>
                    <a:pt x="1164" y="56"/>
                  </a:lnTo>
                  <a:lnTo>
                    <a:pt x="0" y="56"/>
                  </a:lnTo>
                  <a:lnTo>
                    <a:pt x="0" y="184"/>
                  </a:lnTo>
                  <a:lnTo>
                    <a:pt x="1949" y="184"/>
                  </a:lnTo>
                  <a:lnTo>
                    <a:pt x="1949"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6" name="Freeform 474"/>
            <p:cNvSpPr>
              <a:spLocks noChangeArrowheads="1"/>
            </p:cNvSpPr>
            <p:nvPr/>
          </p:nvSpPr>
          <p:spPr bwMode="auto">
            <a:xfrm>
              <a:off x="8842375" y="2613025"/>
              <a:ext cx="268288" cy="33338"/>
            </a:xfrm>
            <a:custGeom>
              <a:avLst/>
              <a:gdLst>
                <a:gd name="T0" fmla="*/ 108 w 746"/>
                <a:gd name="T1" fmla="*/ 0 h 93"/>
                <a:gd name="T2" fmla="*/ 745 w 746"/>
                <a:gd name="T3" fmla="*/ 0 h 93"/>
                <a:gd name="T4" fmla="*/ 745 w 746"/>
                <a:gd name="T5" fmla="*/ 92 h 93"/>
                <a:gd name="T6" fmla="*/ 0 w 746"/>
                <a:gd name="T7" fmla="*/ 92 h 93"/>
                <a:gd name="T8" fmla="*/ 108 w 746"/>
                <a:gd name="T9" fmla="*/ 0 h 93"/>
              </a:gdLst>
              <a:ahLst/>
              <a:cxnLst>
                <a:cxn ang="0">
                  <a:pos x="T0" y="T1"/>
                </a:cxn>
                <a:cxn ang="0">
                  <a:pos x="T2" y="T3"/>
                </a:cxn>
                <a:cxn ang="0">
                  <a:pos x="T4" y="T5"/>
                </a:cxn>
                <a:cxn ang="0">
                  <a:pos x="T6" y="T7"/>
                </a:cxn>
                <a:cxn ang="0">
                  <a:pos x="T8" y="T9"/>
                </a:cxn>
              </a:cxnLst>
              <a:rect l="0" t="0" r="r" b="b"/>
              <a:pathLst>
                <a:path w="746" h="93">
                  <a:moveTo>
                    <a:pt x="108" y="0"/>
                  </a:moveTo>
                  <a:lnTo>
                    <a:pt x="745" y="0"/>
                  </a:lnTo>
                  <a:lnTo>
                    <a:pt x="745" y="92"/>
                  </a:lnTo>
                  <a:lnTo>
                    <a:pt x="0" y="92"/>
                  </a:lnTo>
                  <a:lnTo>
                    <a:pt x="108" y="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7" name="Freeform 475"/>
            <p:cNvSpPr>
              <a:spLocks noChangeArrowheads="1"/>
            </p:cNvSpPr>
            <p:nvPr/>
          </p:nvSpPr>
          <p:spPr bwMode="auto">
            <a:xfrm>
              <a:off x="8408988" y="2392363"/>
              <a:ext cx="701675" cy="207962"/>
            </a:xfrm>
            <a:custGeom>
              <a:avLst/>
              <a:gdLst>
                <a:gd name="T0" fmla="*/ 1949 w 1950"/>
                <a:gd name="T1" fmla="*/ 520 h 577"/>
                <a:gd name="T2" fmla="*/ 1230 w 1950"/>
                <a:gd name="T3" fmla="*/ 520 h 577"/>
                <a:gd name="T4" fmla="*/ 1164 w 1950"/>
                <a:gd name="T5" fmla="*/ 576 h 577"/>
                <a:gd name="T6" fmla="*/ 0 w 1950"/>
                <a:gd name="T7" fmla="*/ 576 h 577"/>
                <a:gd name="T8" fmla="*/ 0 w 1950"/>
                <a:gd name="T9" fmla="*/ 0 h 577"/>
                <a:gd name="T10" fmla="*/ 1034 w 1950"/>
                <a:gd name="T11" fmla="*/ 0 h 577"/>
                <a:gd name="T12" fmla="*/ 1092 w 1950"/>
                <a:gd name="T13" fmla="*/ 0 h 577"/>
                <a:gd name="T14" fmla="*/ 1949 w 1950"/>
                <a:gd name="T15" fmla="*/ 0 h 577"/>
                <a:gd name="T16" fmla="*/ 1949 w 1950"/>
                <a:gd name="T17" fmla="*/ 52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77">
                  <a:moveTo>
                    <a:pt x="1949" y="520"/>
                  </a:moveTo>
                  <a:lnTo>
                    <a:pt x="1230" y="520"/>
                  </a:lnTo>
                  <a:lnTo>
                    <a:pt x="1164" y="576"/>
                  </a:lnTo>
                  <a:lnTo>
                    <a:pt x="0" y="576"/>
                  </a:lnTo>
                  <a:lnTo>
                    <a:pt x="0" y="0"/>
                  </a:lnTo>
                  <a:lnTo>
                    <a:pt x="1034" y="0"/>
                  </a:lnTo>
                  <a:lnTo>
                    <a:pt x="1092" y="0"/>
                  </a:lnTo>
                  <a:lnTo>
                    <a:pt x="1949" y="0"/>
                  </a:lnTo>
                  <a:lnTo>
                    <a:pt x="1949" y="52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8" name="Freeform 476"/>
            <p:cNvSpPr>
              <a:spLocks noChangeArrowheads="1"/>
            </p:cNvSpPr>
            <p:nvPr/>
          </p:nvSpPr>
          <p:spPr bwMode="auto">
            <a:xfrm>
              <a:off x="8993188" y="2392363"/>
              <a:ext cx="7937" cy="187325"/>
            </a:xfrm>
            <a:custGeom>
              <a:avLst/>
              <a:gdLst>
                <a:gd name="T0" fmla="*/ 10 w 20"/>
                <a:gd name="T1" fmla="*/ 520 h 521"/>
                <a:gd name="T2" fmla="*/ 0 w 20"/>
                <a:gd name="T3" fmla="*/ 520 h 521"/>
                <a:gd name="T4" fmla="*/ 0 w 20"/>
                <a:gd name="T5" fmla="*/ 0 h 521"/>
                <a:gd name="T6" fmla="*/ 19 w 20"/>
                <a:gd name="T7" fmla="*/ 0 h 521"/>
                <a:gd name="T8" fmla="*/ 19 w 20"/>
                <a:gd name="T9" fmla="*/ 520 h 521"/>
                <a:gd name="T10" fmla="*/ 10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10" y="520"/>
                  </a:moveTo>
                  <a:lnTo>
                    <a:pt x="0" y="520"/>
                  </a:lnTo>
                  <a:lnTo>
                    <a:pt x="0" y="0"/>
                  </a:lnTo>
                  <a:lnTo>
                    <a:pt x="19" y="0"/>
                  </a:lnTo>
                  <a:lnTo>
                    <a:pt x="19" y="520"/>
                  </a:lnTo>
                  <a:lnTo>
                    <a:pt x="10"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9" name="Freeform 477"/>
            <p:cNvSpPr>
              <a:spLocks noChangeArrowheads="1"/>
            </p:cNvSpPr>
            <p:nvPr/>
          </p:nvSpPr>
          <p:spPr bwMode="auto">
            <a:xfrm>
              <a:off x="8874125" y="2392363"/>
              <a:ext cx="7938" cy="187325"/>
            </a:xfrm>
            <a:custGeom>
              <a:avLst/>
              <a:gdLst>
                <a:gd name="T0" fmla="*/ 9 w 20"/>
                <a:gd name="T1" fmla="*/ 520 h 521"/>
                <a:gd name="T2" fmla="*/ 0 w 20"/>
                <a:gd name="T3" fmla="*/ 520 h 521"/>
                <a:gd name="T4" fmla="*/ 0 w 20"/>
                <a:gd name="T5" fmla="*/ 0 h 521"/>
                <a:gd name="T6" fmla="*/ 19 w 20"/>
                <a:gd name="T7" fmla="*/ 0 h 521"/>
                <a:gd name="T8" fmla="*/ 19 w 20"/>
                <a:gd name="T9" fmla="*/ 520 h 521"/>
                <a:gd name="T10" fmla="*/ 9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9" y="520"/>
                  </a:moveTo>
                  <a:lnTo>
                    <a:pt x="0" y="520"/>
                  </a:lnTo>
                  <a:lnTo>
                    <a:pt x="0" y="0"/>
                  </a:lnTo>
                  <a:lnTo>
                    <a:pt x="19" y="0"/>
                  </a:lnTo>
                  <a:lnTo>
                    <a:pt x="19" y="520"/>
                  </a:lnTo>
                  <a:lnTo>
                    <a:pt x="9"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0" name="Freeform 478"/>
            <p:cNvSpPr>
              <a:spLocks noChangeArrowheads="1"/>
            </p:cNvSpPr>
            <p:nvPr/>
          </p:nvSpPr>
          <p:spPr bwMode="auto">
            <a:xfrm>
              <a:off x="8756650" y="2392363"/>
              <a:ext cx="7938" cy="207962"/>
            </a:xfrm>
            <a:custGeom>
              <a:avLst/>
              <a:gdLst>
                <a:gd name="T0" fmla="*/ 10 w 21"/>
                <a:gd name="T1" fmla="*/ 576 h 577"/>
                <a:gd name="T2" fmla="*/ 0 w 21"/>
                <a:gd name="T3" fmla="*/ 576 h 577"/>
                <a:gd name="T4" fmla="*/ 0 w 21"/>
                <a:gd name="T5" fmla="*/ 0 h 577"/>
                <a:gd name="T6" fmla="*/ 20 w 21"/>
                <a:gd name="T7" fmla="*/ 0 h 577"/>
                <a:gd name="T8" fmla="*/ 20 w 21"/>
                <a:gd name="T9" fmla="*/ 576 h 577"/>
                <a:gd name="T10" fmla="*/ 10 w 21"/>
                <a:gd name="T11" fmla="*/ 576 h 577"/>
              </a:gdLst>
              <a:ahLst/>
              <a:cxnLst>
                <a:cxn ang="0">
                  <a:pos x="T0" y="T1"/>
                </a:cxn>
                <a:cxn ang="0">
                  <a:pos x="T2" y="T3"/>
                </a:cxn>
                <a:cxn ang="0">
                  <a:pos x="T4" y="T5"/>
                </a:cxn>
                <a:cxn ang="0">
                  <a:pos x="T6" y="T7"/>
                </a:cxn>
                <a:cxn ang="0">
                  <a:pos x="T8" y="T9"/>
                </a:cxn>
                <a:cxn ang="0">
                  <a:pos x="T10" y="T11"/>
                </a:cxn>
              </a:cxnLst>
              <a:rect l="0" t="0" r="r" b="b"/>
              <a:pathLst>
                <a:path w="21" h="577">
                  <a:moveTo>
                    <a:pt x="10" y="576"/>
                  </a:moveTo>
                  <a:lnTo>
                    <a:pt x="0" y="576"/>
                  </a:lnTo>
                  <a:lnTo>
                    <a:pt x="0" y="0"/>
                  </a:lnTo>
                  <a:lnTo>
                    <a:pt x="20" y="0"/>
                  </a:lnTo>
                  <a:lnTo>
                    <a:pt x="20"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1" name="Freeform 479"/>
            <p:cNvSpPr>
              <a:spLocks noChangeArrowheads="1"/>
            </p:cNvSpPr>
            <p:nvPr/>
          </p:nvSpPr>
          <p:spPr bwMode="auto">
            <a:xfrm>
              <a:off x="8637588" y="2392363"/>
              <a:ext cx="7937" cy="207962"/>
            </a:xfrm>
            <a:custGeom>
              <a:avLst/>
              <a:gdLst>
                <a:gd name="T0" fmla="*/ 10 w 20"/>
                <a:gd name="T1" fmla="*/ 576 h 577"/>
                <a:gd name="T2" fmla="*/ 0 w 20"/>
                <a:gd name="T3" fmla="*/ 576 h 577"/>
                <a:gd name="T4" fmla="*/ 0 w 20"/>
                <a:gd name="T5" fmla="*/ 0 h 577"/>
                <a:gd name="T6" fmla="*/ 19 w 20"/>
                <a:gd name="T7" fmla="*/ 0 h 577"/>
                <a:gd name="T8" fmla="*/ 19 w 20"/>
                <a:gd name="T9" fmla="*/ 576 h 577"/>
                <a:gd name="T10" fmla="*/ 10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10" y="576"/>
                  </a:moveTo>
                  <a:lnTo>
                    <a:pt x="0" y="576"/>
                  </a:lnTo>
                  <a:lnTo>
                    <a:pt x="0" y="0"/>
                  </a:lnTo>
                  <a:lnTo>
                    <a:pt x="19" y="0"/>
                  </a:lnTo>
                  <a:lnTo>
                    <a:pt x="19"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2" name="Freeform 480"/>
            <p:cNvSpPr>
              <a:spLocks noChangeArrowheads="1"/>
            </p:cNvSpPr>
            <p:nvPr/>
          </p:nvSpPr>
          <p:spPr bwMode="auto">
            <a:xfrm>
              <a:off x="8408988" y="2489200"/>
              <a:ext cx="701675" cy="7938"/>
            </a:xfrm>
            <a:custGeom>
              <a:avLst/>
              <a:gdLst>
                <a:gd name="T0" fmla="*/ 975 w 1950"/>
                <a:gd name="T1" fmla="*/ 20 h 21"/>
                <a:gd name="T2" fmla="*/ 0 w 1950"/>
                <a:gd name="T3" fmla="*/ 20 h 21"/>
                <a:gd name="T4" fmla="*/ 0 w 1950"/>
                <a:gd name="T5" fmla="*/ 0 h 21"/>
                <a:gd name="T6" fmla="*/ 1949 w 1950"/>
                <a:gd name="T7" fmla="*/ 0 h 21"/>
                <a:gd name="T8" fmla="*/ 1949 w 1950"/>
                <a:gd name="T9" fmla="*/ 20 h 21"/>
                <a:gd name="T10" fmla="*/ 975 w 1950"/>
                <a:gd name="T11" fmla="*/ 20 h 21"/>
              </a:gdLst>
              <a:ahLst/>
              <a:cxnLst>
                <a:cxn ang="0">
                  <a:pos x="T0" y="T1"/>
                </a:cxn>
                <a:cxn ang="0">
                  <a:pos x="T2" y="T3"/>
                </a:cxn>
                <a:cxn ang="0">
                  <a:pos x="T4" y="T5"/>
                </a:cxn>
                <a:cxn ang="0">
                  <a:pos x="T6" y="T7"/>
                </a:cxn>
                <a:cxn ang="0">
                  <a:pos x="T8" y="T9"/>
                </a:cxn>
                <a:cxn ang="0">
                  <a:pos x="T10" y="T11"/>
                </a:cxn>
              </a:cxnLst>
              <a:rect l="0" t="0" r="r" b="b"/>
              <a:pathLst>
                <a:path w="1950" h="21">
                  <a:moveTo>
                    <a:pt x="975" y="20"/>
                  </a:moveTo>
                  <a:lnTo>
                    <a:pt x="0" y="20"/>
                  </a:lnTo>
                  <a:lnTo>
                    <a:pt x="0" y="0"/>
                  </a:lnTo>
                  <a:lnTo>
                    <a:pt x="1949" y="0"/>
                  </a:lnTo>
                  <a:lnTo>
                    <a:pt x="1949" y="20"/>
                  </a:lnTo>
                  <a:lnTo>
                    <a:pt x="975" y="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3" name="Freeform 481"/>
            <p:cNvSpPr>
              <a:spLocks noChangeArrowheads="1"/>
            </p:cNvSpPr>
            <p:nvPr/>
          </p:nvSpPr>
          <p:spPr bwMode="auto">
            <a:xfrm>
              <a:off x="8520113" y="2392363"/>
              <a:ext cx="7937" cy="207962"/>
            </a:xfrm>
            <a:custGeom>
              <a:avLst/>
              <a:gdLst>
                <a:gd name="T0" fmla="*/ 9 w 20"/>
                <a:gd name="T1" fmla="*/ 576 h 577"/>
                <a:gd name="T2" fmla="*/ 0 w 20"/>
                <a:gd name="T3" fmla="*/ 576 h 577"/>
                <a:gd name="T4" fmla="*/ 0 w 20"/>
                <a:gd name="T5" fmla="*/ 0 h 577"/>
                <a:gd name="T6" fmla="*/ 19 w 20"/>
                <a:gd name="T7" fmla="*/ 0 h 577"/>
                <a:gd name="T8" fmla="*/ 19 w 20"/>
                <a:gd name="T9" fmla="*/ 576 h 577"/>
                <a:gd name="T10" fmla="*/ 9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9" y="576"/>
                  </a:moveTo>
                  <a:lnTo>
                    <a:pt x="0" y="576"/>
                  </a:lnTo>
                  <a:lnTo>
                    <a:pt x="0" y="0"/>
                  </a:lnTo>
                  <a:lnTo>
                    <a:pt x="19" y="0"/>
                  </a:lnTo>
                  <a:lnTo>
                    <a:pt x="19" y="576"/>
                  </a:lnTo>
                  <a:lnTo>
                    <a:pt x="9"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4" name="Freeform 482"/>
            <p:cNvSpPr>
              <a:spLocks noChangeArrowheads="1"/>
            </p:cNvSpPr>
            <p:nvPr/>
          </p:nvSpPr>
          <p:spPr bwMode="auto">
            <a:xfrm>
              <a:off x="9110663" y="2063750"/>
              <a:ext cx="293687" cy="320675"/>
            </a:xfrm>
            <a:custGeom>
              <a:avLst/>
              <a:gdLst>
                <a:gd name="T0" fmla="*/ 406 w 814"/>
                <a:gd name="T1" fmla="*/ 891 h 892"/>
                <a:gd name="T2" fmla="*/ 0 w 814"/>
                <a:gd name="T3" fmla="*/ 891 h 892"/>
                <a:gd name="T4" fmla="*/ 0 w 814"/>
                <a:gd name="T5" fmla="*/ 0 h 892"/>
                <a:gd name="T6" fmla="*/ 813 w 814"/>
                <a:gd name="T7" fmla="*/ 0 h 892"/>
                <a:gd name="T8" fmla="*/ 813 w 814"/>
                <a:gd name="T9" fmla="*/ 891 h 892"/>
                <a:gd name="T10" fmla="*/ 406 w 814"/>
                <a:gd name="T11" fmla="*/ 891 h 892"/>
              </a:gdLst>
              <a:ahLst/>
              <a:cxnLst>
                <a:cxn ang="0">
                  <a:pos x="T0" y="T1"/>
                </a:cxn>
                <a:cxn ang="0">
                  <a:pos x="T2" y="T3"/>
                </a:cxn>
                <a:cxn ang="0">
                  <a:pos x="T4" y="T5"/>
                </a:cxn>
                <a:cxn ang="0">
                  <a:pos x="T6" y="T7"/>
                </a:cxn>
                <a:cxn ang="0">
                  <a:pos x="T8" y="T9"/>
                </a:cxn>
                <a:cxn ang="0">
                  <a:pos x="T10" y="T11"/>
                </a:cxn>
              </a:cxnLst>
              <a:rect l="0" t="0" r="r" b="b"/>
              <a:pathLst>
                <a:path w="814" h="892">
                  <a:moveTo>
                    <a:pt x="406" y="891"/>
                  </a:moveTo>
                  <a:lnTo>
                    <a:pt x="0" y="891"/>
                  </a:lnTo>
                  <a:lnTo>
                    <a:pt x="0" y="0"/>
                  </a:lnTo>
                  <a:lnTo>
                    <a:pt x="813" y="0"/>
                  </a:lnTo>
                  <a:lnTo>
                    <a:pt x="813" y="891"/>
                  </a:lnTo>
                  <a:lnTo>
                    <a:pt x="406" y="891"/>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5" name="Freeform 483"/>
            <p:cNvSpPr>
              <a:spLocks noChangeArrowheads="1"/>
            </p:cNvSpPr>
            <p:nvPr/>
          </p:nvSpPr>
          <p:spPr bwMode="auto">
            <a:xfrm>
              <a:off x="9110663" y="20891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6" name="Freeform 484"/>
            <p:cNvSpPr>
              <a:spLocks noChangeArrowheads="1"/>
            </p:cNvSpPr>
            <p:nvPr/>
          </p:nvSpPr>
          <p:spPr bwMode="auto">
            <a:xfrm>
              <a:off x="9110663" y="21224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7" name="Freeform 485"/>
            <p:cNvSpPr>
              <a:spLocks noChangeArrowheads="1"/>
            </p:cNvSpPr>
            <p:nvPr/>
          </p:nvSpPr>
          <p:spPr bwMode="auto">
            <a:xfrm>
              <a:off x="9110663" y="21542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8" name="Freeform 486"/>
            <p:cNvSpPr>
              <a:spLocks noChangeArrowheads="1"/>
            </p:cNvSpPr>
            <p:nvPr/>
          </p:nvSpPr>
          <p:spPr bwMode="auto">
            <a:xfrm>
              <a:off x="9110663" y="218757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9" name="Freeform 487"/>
            <p:cNvSpPr>
              <a:spLocks noChangeArrowheads="1"/>
            </p:cNvSpPr>
            <p:nvPr/>
          </p:nvSpPr>
          <p:spPr bwMode="auto">
            <a:xfrm>
              <a:off x="9110663" y="22209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0" name="Freeform 488"/>
            <p:cNvSpPr>
              <a:spLocks noChangeArrowheads="1"/>
            </p:cNvSpPr>
            <p:nvPr/>
          </p:nvSpPr>
          <p:spPr bwMode="auto">
            <a:xfrm>
              <a:off x="9110663" y="22526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1" name="Freeform 489"/>
            <p:cNvSpPr>
              <a:spLocks noChangeArrowheads="1"/>
            </p:cNvSpPr>
            <p:nvPr/>
          </p:nvSpPr>
          <p:spPr bwMode="auto">
            <a:xfrm>
              <a:off x="9110663" y="22860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2" name="Freeform 490"/>
            <p:cNvSpPr>
              <a:spLocks noChangeArrowheads="1"/>
            </p:cNvSpPr>
            <p:nvPr/>
          </p:nvSpPr>
          <p:spPr bwMode="auto">
            <a:xfrm>
              <a:off x="9110663" y="23193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3" name="Freeform 491"/>
            <p:cNvSpPr>
              <a:spLocks noChangeArrowheads="1"/>
            </p:cNvSpPr>
            <p:nvPr/>
          </p:nvSpPr>
          <p:spPr bwMode="auto">
            <a:xfrm>
              <a:off x="9110663" y="23510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654" name="Group 653"/>
          <p:cNvGrpSpPr>
            <a:grpSpLocks noChangeAspect="1"/>
          </p:cNvGrpSpPr>
          <p:nvPr/>
        </p:nvGrpSpPr>
        <p:grpSpPr>
          <a:xfrm>
            <a:off x="641999" y="1732456"/>
            <a:ext cx="531812" cy="367824"/>
            <a:chOff x="8310563" y="2039938"/>
            <a:chExt cx="1101725" cy="762000"/>
          </a:xfrm>
        </p:grpSpPr>
        <p:sp>
          <p:nvSpPr>
            <p:cNvPr id="655" name="Freeform 443"/>
            <p:cNvSpPr>
              <a:spLocks noChangeArrowheads="1"/>
            </p:cNvSpPr>
            <p:nvPr/>
          </p:nvSpPr>
          <p:spPr bwMode="auto">
            <a:xfrm>
              <a:off x="8310563" y="2046288"/>
              <a:ext cx="93662" cy="11112"/>
            </a:xfrm>
            <a:custGeom>
              <a:avLst/>
              <a:gdLst>
                <a:gd name="T0" fmla="*/ 0 w 259"/>
                <a:gd name="T1" fmla="*/ 18 h 30"/>
                <a:gd name="T2" fmla="*/ 37 w 259"/>
                <a:gd name="T3" fmla="*/ 29 h 30"/>
                <a:gd name="T4" fmla="*/ 258 w 259"/>
                <a:gd name="T5" fmla="*/ 29 h 30"/>
                <a:gd name="T6" fmla="*/ 248 w 259"/>
                <a:gd name="T7" fmla="*/ 0 h 30"/>
                <a:gd name="T8" fmla="*/ 192 w 259"/>
                <a:gd name="T9" fmla="*/ 0 h 30"/>
                <a:gd name="T10" fmla="*/ 130 w 259"/>
                <a:gd name="T11" fmla="*/ 8 h 30"/>
                <a:gd name="T12" fmla="*/ 37 w 259"/>
                <a:gd name="T13" fmla="*/ 8 h 30"/>
                <a:gd name="T14" fmla="*/ 0 w 259"/>
                <a:gd name="T15" fmla="*/ 18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30">
                  <a:moveTo>
                    <a:pt x="0" y="18"/>
                  </a:moveTo>
                  <a:cubicBezTo>
                    <a:pt x="0" y="24"/>
                    <a:pt x="16" y="29"/>
                    <a:pt x="37" y="29"/>
                  </a:cubicBezTo>
                  <a:lnTo>
                    <a:pt x="258" y="29"/>
                  </a:lnTo>
                  <a:lnTo>
                    <a:pt x="248" y="0"/>
                  </a:lnTo>
                  <a:lnTo>
                    <a:pt x="192" y="0"/>
                  </a:lnTo>
                  <a:lnTo>
                    <a:pt x="130" y="8"/>
                  </a:lnTo>
                  <a:lnTo>
                    <a:pt x="37" y="8"/>
                  </a:lnTo>
                  <a:cubicBezTo>
                    <a:pt x="16" y="8"/>
                    <a:pt x="0" y="13"/>
                    <a:pt x="0" y="18"/>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6" name="Freeform 444"/>
            <p:cNvSpPr>
              <a:spLocks noChangeArrowheads="1"/>
            </p:cNvSpPr>
            <p:nvPr/>
          </p:nvSpPr>
          <p:spPr bwMode="auto">
            <a:xfrm>
              <a:off x="8401050" y="2039938"/>
              <a:ext cx="14288" cy="762000"/>
            </a:xfrm>
            <a:custGeom>
              <a:avLst/>
              <a:gdLst>
                <a:gd name="T0" fmla="*/ 27 w 38"/>
                <a:gd name="T1" fmla="*/ 2116 h 2117"/>
                <a:gd name="T2" fmla="*/ 37 w 38"/>
                <a:gd name="T3" fmla="*/ 2079 h 2117"/>
                <a:gd name="T4" fmla="*/ 37 w 38"/>
                <a:gd name="T5" fmla="*/ 55 h 2117"/>
                <a:gd name="T6" fmla="*/ 0 w 38"/>
                <a:gd name="T7" fmla="*/ 0 h 2117"/>
                <a:gd name="T8" fmla="*/ 0 w 38"/>
                <a:gd name="T9" fmla="*/ 1924 h 2117"/>
                <a:gd name="T10" fmla="*/ 17 w 38"/>
                <a:gd name="T11" fmla="*/ 1986 h 2117"/>
                <a:gd name="T12" fmla="*/ 17 w 38"/>
                <a:gd name="T13" fmla="*/ 2079 h 2117"/>
                <a:gd name="T14" fmla="*/ 27 w 38"/>
                <a:gd name="T15" fmla="*/ 2116 h 2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17">
                  <a:moveTo>
                    <a:pt x="27" y="2116"/>
                  </a:moveTo>
                  <a:cubicBezTo>
                    <a:pt x="33" y="2116"/>
                    <a:pt x="37" y="2100"/>
                    <a:pt x="37" y="2079"/>
                  </a:cubicBezTo>
                  <a:lnTo>
                    <a:pt x="37" y="55"/>
                  </a:lnTo>
                  <a:lnTo>
                    <a:pt x="0" y="0"/>
                  </a:lnTo>
                  <a:lnTo>
                    <a:pt x="0" y="1924"/>
                  </a:lnTo>
                  <a:lnTo>
                    <a:pt x="17" y="1986"/>
                  </a:lnTo>
                  <a:lnTo>
                    <a:pt x="17" y="2079"/>
                  </a:lnTo>
                  <a:cubicBezTo>
                    <a:pt x="17" y="2100"/>
                    <a:pt x="21" y="2116"/>
                    <a:pt x="27" y="2116"/>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7" name="Freeform 445"/>
            <p:cNvSpPr>
              <a:spLocks noChangeArrowheads="1"/>
            </p:cNvSpPr>
            <p:nvPr/>
          </p:nvSpPr>
          <p:spPr bwMode="auto">
            <a:xfrm>
              <a:off x="8393113" y="2046288"/>
              <a:ext cx="7937" cy="685800"/>
            </a:xfrm>
            <a:custGeom>
              <a:avLst/>
              <a:gdLst>
                <a:gd name="T0" fmla="*/ 10 w 20"/>
                <a:gd name="T1" fmla="*/ 1904 h 1905"/>
                <a:gd name="T2" fmla="*/ 0 w 20"/>
                <a:gd name="T3" fmla="*/ 1904 h 1905"/>
                <a:gd name="T4" fmla="*/ 0 w 20"/>
                <a:gd name="T5" fmla="*/ 0 h 1905"/>
                <a:gd name="T6" fmla="*/ 19 w 20"/>
                <a:gd name="T7" fmla="*/ 0 h 1905"/>
                <a:gd name="T8" fmla="*/ 19 w 20"/>
                <a:gd name="T9" fmla="*/ 1904 h 1905"/>
                <a:gd name="T10" fmla="*/ 10 w 20"/>
                <a:gd name="T11" fmla="*/ 1904 h 1905"/>
              </a:gdLst>
              <a:ahLst/>
              <a:cxnLst>
                <a:cxn ang="0">
                  <a:pos x="T0" y="T1"/>
                </a:cxn>
                <a:cxn ang="0">
                  <a:pos x="T2" y="T3"/>
                </a:cxn>
                <a:cxn ang="0">
                  <a:pos x="T4" y="T5"/>
                </a:cxn>
                <a:cxn ang="0">
                  <a:pos x="T6" y="T7"/>
                </a:cxn>
                <a:cxn ang="0">
                  <a:pos x="T8" y="T9"/>
                </a:cxn>
                <a:cxn ang="0">
                  <a:pos x="T10" y="T11"/>
                </a:cxn>
              </a:cxnLst>
              <a:rect l="0" t="0" r="r" b="b"/>
              <a:pathLst>
                <a:path w="20" h="1905">
                  <a:moveTo>
                    <a:pt x="10" y="1904"/>
                  </a:moveTo>
                  <a:lnTo>
                    <a:pt x="0" y="1904"/>
                  </a:lnTo>
                  <a:lnTo>
                    <a:pt x="0" y="0"/>
                  </a:lnTo>
                  <a:lnTo>
                    <a:pt x="19" y="0"/>
                  </a:lnTo>
                  <a:lnTo>
                    <a:pt x="19" y="1904"/>
                  </a:lnTo>
                  <a:lnTo>
                    <a:pt x="10" y="19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8" name="Freeform 446"/>
            <p:cNvSpPr>
              <a:spLocks noChangeArrowheads="1"/>
            </p:cNvSpPr>
            <p:nvPr/>
          </p:nvSpPr>
          <p:spPr bwMode="auto">
            <a:xfrm>
              <a:off x="8393113" y="2732088"/>
              <a:ext cx="12700" cy="22225"/>
            </a:xfrm>
            <a:custGeom>
              <a:avLst/>
              <a:gdLst>
                <a:gd name="T0" fmla="*/ 0 w 37"/>
                <a:gd name="T1" fmla="*/ 0 h 63"/>
                <a:gd name="T2" fmla="*/ 19 w 37"/>
                <a:gd name="T3" fmla="*/ 0 h 63"/>
                <a:gd name="T4" fmla="*/ 36 w 37"/>
                <a:gd name="T5" fmla="*/ 62 h 63"/>
                <a:gd name="T6" fmla="*/ 16 w 37"/>
                <a:gd name="T7" fmla="*/ 62 h 63"/>
                <a:gd name="T8" fmla="*/ 0 w 37"/>
                <a:gd name="T9" fmla="*/ 0 h 63"/>
              </a:gdLst>
              <a:ahLst/>
              <a:cxnLst>
                <a:cxn ang="0">
                  <a:pos x="T0" y="T1"/>
                </a:cxn>
                <a:cxn ang="0">
                  <a:pos x="T2" y="T3"/>
                </a:cxn>
                <a:cxn ang="0">
                  <a:pos x="T4" y="T5"/>
                </a:cxn>
                <a:cxn ang="0">
                  <a:pos x="T6" y="T7"/>
                </a:cxn>
                <a:cxn ang="0">
                  <a:pos x="T8" y="T9"/>
                </a:cxn>
              </a:cxnLst>
              <a:rect l="0" t="0" r="r" b="b"/>
              <a:pathLst>
                <a:path w="37" h="63">
                  <a:moveTo>
                    <a:pt x="0" y="0"/>
                  </a:moveTo>
                  <a:lnTo>
                    <a:pt x="19" y="0"/>
                  </a:lnTo>
                  <a:lnTo>
                    <a:pt x="36" y="62"/>
                  </a:lnTo>
                  <a:lnTo>
                    <a:pt x="16" y="62"/>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9" name="Freeform 447"/>
            <p:cNvSpPr>
              <a:spLocks noChangeArrowheads="1"/>
            </p:cNvSpPr>
            <p:nvPr/>
          </p:nvSpPr>
          <p:spPr bwMode="auto">
            <a:xfrm>
              <a:off x="8399463" y="2754313"/>
              <a:ext cx="11112" cy="47625"/>
            </a:xfrm>
            <a:custGeom>
              <a:avLst/>
              <a:gdLst>
                <a:gd name="T0" fmla="*/ 20 w 31"/>
                <a:gd name="T1" fmla="*/ 93 h 131"/>
                <a:gd name="T2" fmla="*/ 30 w 31"/>
                <a:gd name="T3" fmla="*/ 130 h 131"/>
                <a:gd name="T4" fmla="*/ 11 w 31"/>
                <a:gd name="T5" fmla="*/ 130 h 131"/>
                <a:gd name="T6" fmla="*/ 0 w 31"/>
                <a:gd name="T7" fmla="*/ 93 h 131"/>
                <a:gd name="T8" fmla="*/ 0 w 31"/>
                <a:gd name="T9" fmla="*/ 0 h 131"/>
                <a:gd name="T10" fmla="*/ 20 w 31"/>
                <a:gd name="T11" fmla="*/ 0 h 131"/>
                <a:gd name="T12" fmla="*/ 20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20" y="93"/>
                  </a:moveTo>
                  <a:cubicBezTo>
                    <a:pt x="20" y="114"/>
                    <a:pt x="24" y="130"/>
                    <a:pt x="30" y="130"/>
                  </a:cubicBezTo>
                  <a:lnTo>
                    <a:pt x="11" y="130"/>
                  </a:lnTo>
                  <a:cubicBezTo>
                    <a:pt x="5" y="130"/>
                    <a:pt x="0" y="114"/>
                    <a:pt x="0" y="93"/>
                  </a:cubicBezTo>
                  <a:lnTo>
                    <a:pt x="0" y="0"/>
                  </a:lnTo>
                  <a:lnTo>
                    <a:pt x="20" y="0"/>
                  </a:lnTo>
                  <a:lnTo>
                    <a:pt x="20"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0" name="Freeform 448"/>
            <p:cNvSpPr>
              <a:spLocks noChangeArrowheads="1"/>
            </p:cNvSpPr>
            <p:nvPr/>
          </p:nvSpPr>
          <p:spPr bwMode="auto">
            <a:xfrm>
              <a:off x="8380413" y="2039938"/>
              <a:ext cx="20637" cy="7937"/>
            </a:xfrm>
            <a:custGeom>
              <a:avLst/>
              <a:gdLst>
                <a:gd name="T0" fmla="*/ 28 w 57"/>
                <a:gd name="T1" fmla="*/ 20 h 21"/>
                <a:gd name="T2" fmla="*/ 0 w 57"/>
                <a:gd name="T3" fmla="*/ 20 h 21"/>
                <a:gd name="T4" fmla="*/ 0 w 57"/>
                <a:gd name="T5" fmla="*/ 0 h 21"/>
                <a:gd name="T6" fmla="*/ 56 w 57"/>
                <a:gd name="T7" fmla="*/ 0 h 21"/>
                <a:gd name="T8" fmla="*/ 56 w 57"/>
                <a:gd name="T9" fmla="*/ 20 h 21"/>
                <a:gd name="T10" fmla="*/ 28 w 57"/>
                <a:gd name="T11" fmla="*/ 20 h 21"/>
              </a:gdLst>
              <a:ahLst/>
              <a:cxnLst>
                <a:cxn ang="0">
                  <a:pos x="T0" y="T1"/>
                </a:cxn>
                <a:cxn ang="0">
                  <a:pos x="T2" y="T3"/>
                </a:cxn>
                <a:cxn ang="0">
                  <a:pos x="T4" y="T5"/>
                </a:cxn>
                <a:cxn ang="0">
                  <a:pos x="T6" y="T7"/>
                </a:cxn>
                <a:cxn ang="0">
                  <a:pos x="T8" y="T9"/>
                </a:cxn>
                <a:cxn ang="0">
                  <a:pos x="T10" y="T11"/>
                </a:cxn>
              </a:cxnLst>
              <a:rect l="0" t="0" r="r" b="b"/>
              <a:pathLst>
                <a:path w="57" h="21">
                  <a:moveTo>
                    <a:pt x="28" y="20"/>
                  </a:moveTo>
                  <a:lnTo>
                    <a:pt x="0" y="20"/>
                  </a:lnTo>
                  <a:lnTo>
                    <a:pt x="0" y="0"/>
                  </a:lnTo>
                  <a:lnTo>
                    <a:pt x="56" y="0"/>
                  </a:lnTo>
                  <a:lnTo>
                    <a:pt x="56" y="20"/>
                  </a:lnTo>
                  <a:lnTo>
                    <a:pt x="28" y="2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1" name="Freeform 449"/>
            <p:cNvSpPr>
              <a:spLocks noChangeArrowheads="1"/>
            </p:cNvSpPr>
            <p:nvPr/>
          </p:nvSpPr>
          <p:spPr bwMode="auto">
            <a:xfrm>
              <a:off x="8310563" y="2043113"/>
              <a:ext cx="47625" cy="11112"/>
            </a:xfrm>
            <a:custGeom>
              <a:avLst/>
              <a:gdLst>
                <a:gd name="T0" fmla="*/ 37 w 131"/>
                <a:gd name="T1" fmla="*/ 19 h 30"/>
                <a:gd name="T2" fmla="*/ 0 w 131"/>
                <a:gd name="T3" fmla="*/ 29 h 30"/>
                <a:gd name="T4" fmla="*/ 0 w 131"/>
                <a:gd name="T5" fmla="*/ 10 h 30"/>
                <a:gd name="T6" fmla="*/ 37 w 131"/>
                <a:gd name="T7" fmla="*/ 0 h 30"/>
                <a:gd name="T8" fmla="*/ 130 w 131"/>
                <a:gd name="T9" fmla="*/ 0 h 30"/>
                <a:gd name="T10" fmla="*/ 130 w 131"/>
                <a:gd name="T11" fmla="*/ 19 h 30"/>
                <a:gd name="T12" fmla="*/ 37 w 131"/>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131" h="30">
                  <a:moveTo>
                    <a:pt x="37" y="19"/>
                  </a:moveTo>
                  <a:cubicBezTo>
                    <a:pt x="16" y="19"/>
                    <a:pt x="0" y="24"/>
                    <a:pt x="0" y="29"/>
                  </a:cubicBezTo>
                  <a:lnTo>
                    <a:pt x="0" y="10"/>
                  </a:lnTo>
                  <a:cubicBezTo>
                    <a:pt x="0" y="4"/>
                    <a:pt x="16" y="0"/>
                    <a:pt x="37" y="0"/>
                  </a:cubicBezTo>
                  <a:lnTo>
                    <a:pt x="130" y="0"/>
                  </a:lnTo>
                  <a:lnTo>
                    <a:pt x="130" y="19"/>
                  </a:lnTo>
                  <a:lnTo>
                    <a:pt x="37"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2" name="Freeform 450"/>
            <p:cNvSpPr>
              <a:spLocks noChangeArrowheads="1"/>
            </p:cNvSpPr>
            <p:nvPr/>
          </p:nvSpPr>
          <p:spPr bwMode="auto">
            <a:xfrm>
              <a:off x="8358188" y="2039938"/>
              <a:ext cx="22225" cy="11112"/>
            </a:xfrm>
            <a:custGeom>
              <a:avLst/>
              <a:gdLst>
                <a:gd name="T0" fmla="*/ 62 w 63"/>
                <a:gd name="T1" fmla="*/ 0 h 29"/>
                <a:gd name="T2" fmla="*/ 62 w 63"/>
                <a:gd name="T3" fmla="*/ 20 h 29"/>
                <a:gd name="T4" fmla="*/ 0 w 63"/>
                <a:gd name="T5" fmla="*/ 28 h 29"/>
                <a:gd name="T6" fmla="*/ 0 w 63"/>
                <a:gd name="T7" fmla="*/ 9 h 29"/>
                <a:gd name="T8" fmla="*/ 62 w 63"/>
                <a:gd name="T9" fmla="*/ 0 h 29"/>
              </a:gdLst>
              <a:ahLst/>
              <a:cxnLst>
                <a:cxn ang="0">
                  <a:pos x="T0" y="T1"/>
                </a:cxn>
                <a:cxn ang="0">
                  <a:pos x="T2" y="T3"/>
                </a:cxn>
                <a:cxn ang="0">
                  <a:pos x="T4" y="T5"/>
                </a:cxn>
                <a:cxn ang="0">
                  <a:pos x="T6" y="T7"/>
                </a:cxn>
                <a:cxn ang="0">
                  <a:pos x="T8" y="T9"/>
                </a:cxn>
              </a:cxnLst>
              <a:rect l="0" t="0" r="r" b="b"/>
              <a:pathLst>
                <a:path w="63" h="29">
                  <a:moveTo>
                    <a:pt x="62" y="0"/>
                  </a:moveTo>
                  <a:lnTo>
                    <a:pt x="62" y="20"/>
                  </a:lnTo>
                  <a:lnTo>
                    <a:pt x="0" y="28"/>
                  </a:lnTo>
                  <a:lnTo>
                    <a:pt x="0" y="9"/>
                  </a:lnTo>
                  <a:lnTo>
                    <a:pt x="62"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3" name="Freeform 451"/>
            <p:cNvSpPr>
              <a:spLocks noChangeArrowheads="1"/>
            </p:cNvSpPr>
            <p:nvPr/>
          </p:nvSpPr>
          <p:spPr bwMode="auto">
            <a:xfrm>
              <a:off x="8408988" y="2055813"/>
              <a:ext cx="1003300" cy="666750"/>
            </a:xfrm>
            <a:custGeom>
              <a:avLst/>
              <a:gdLst>
                <a:gd name="T0" fmla="*/ 0 w 2785"/>
                <a:gd name="T1" fmla="*/ 1773 h 1853"/>
                <a:gd name="T2" fmla="*/ 280 w 2785"/>
                <a:gd name="T3" fmla="*/ 1773 h 1853"/>
                <a:gd name="T4" fmla="*/ 291 w 2785"/>
                <a:gd name="T5" fmla="*/ 1762 h 1853"/>
                <a:gd name="T6" fmla="*/ 291 w 2785"/>
                <a:gd name="T7" fmla="*/ 1663 h 1853"/>
                <a:gd name="T8" fmla="*/ 577 w 2785"/>
                <a:gd name="T9" fmla="*/ 1663 h 1853"/>
                <a:gd name="T10" fmla="*/ 577 w 2785"/>
                <a:gd name="T11" fmla="*/ 1762 h 1853"/>
                <a:gd name="T12" fmla="*/ 588 w 2785"/>
                <a:gd name="T13" fmla="*/ 1773 h 1853"/>
                <a:gd name="T14" fmla="*/ 701 w 2785"/>
                <a:gd name="T15" fmla="*/ 1773 h 1853"/>
                <a:gd name="T16" fmla="*/ 713 w 2785"/>
                <a:gd name="T17" fmla="*/ 1762 h 1853"/>
                <a:gd name="T18" fmla="*/ 713 w 2785"/>
                <a:gd name="T19" fmla="*/ 1691 h 1853"/>
                <a:gd name="T20" fmla="*/ 740 w 2785"/>
                <a:gd name="T21" fmla="*/ 1663 h 1853"/>
                <a:gd name="T22" fmla="*/ 767 w 2785"/>
                <a:gd name="T23" fmla="*/ 1691 h 1853"/>
                <a:gd name="T24" fmla="*/ 767 w 2785"/>
                <a:gd name="T25" fmla="*/ 1841 h 1853"/>
                <a:gd name="T26" fmla="*/ 779 w 2785"/>
                <a:gd name="T27" fmla="*/ 1852 h 1853"/>
                <a:gd name="T28" fmla="*/ 937 w 2785"/>
                <a:gd name="T29" fmla="*/ 1852 h 1853"/>
                <a:gd name="T30" fmla="*/ 948 w 2785"/>
                <a:gd name="T31" fmla="*/ 1841 h 1853"/>
                <a:gd name="T32" fmla="*/ 948 w 2785"/>
                <a:gd name="T33" fmla="*/ 1740 h 1853"/>
                <a:gd name="T34" fmla="*/ 967 w 2785"/>
                <a:gd name="T35" fmla="*/ 1721 h 1853"/>
                <a:gd name="T36" fmla="*/ 986 w 2785"/>
                <a:gd name="T37" fmla="*/ 1740 h 1853"/>
                <a:gd name="T38" fmla="*/ 986 w 2785"/>
                <a:gd name="T39" fmla="*/ 1841 h 1853"/>
                <a:gd name="T40" fmla="*/ 997 w 2785"/>
                <a:gd name="T41" fmla="*/ 1852 h 1853"/>
                <a:gd name="T42" fmla="*/ 1600 w 2785"/>
                <a:gd name="T43" fmla="*/ 1852 h 1853"/>
                <a:gd name="T44" fmla="*/ 1612 w 2785"/>
                <a:gd name="T45" fmla="*/ 1841 h 1853"/>
                <a:gd name="T46" fmla="*/ 1612 w 2785"/>
                <a:gd name="T47" fmla="*/ 1663 h 1853"/>
                <a:gd name="T48" fmla="*/ 2784 w 2785"/>
                <a:gd name="T49" fmla="*/ 1663 h 1853"/>
                <a:gd name="T50" fmla="*/ 2784 w 2785"/>
                <a:gd name="T51" fmla="*/ 0 h 1853"/>
                <a:gd name="T52" fmla="*/ 0 w 2785"/>
                <a:gd name="T53" fmla="*/ 0 h 1853"/>
                <a:gd name="T54" fmla="*/ 0 w 2785"/>
                <a:gd name="T55" fmla="*/ 1773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85" h="1853">
                  <a:moveTo>
                    <a:pt x="0" y="1773"/>
                  </a:moveTo>
                  <a:lnTo>
                    <a:pt x="280" y="1773"/>
                  </a:lnTo>
                  <a:cubicBezTo>
                    <a:pt x="286" y="1773"/>
                    <a:pt x="291" y="1768"/>
                    <a:pt x="291" y="1762"/>
                  </a:cubicBezTo>
                  <a:lnTo>
                    <a:pt x="291" y="1663"/>
                  </a:lnTo>
                  <a:lnTo>
                    <a:pt x="577" y="1663"/>
                  </a:lnTo>
                  <a:lnTo>
                    <a:pt x="577" y="1762"/>
                  </a:lnTo>
                  <a:cubicBezTo>
                    <a:pt x="577" y="1768"/>
                    <a:pt x="582" y="1773"/>
                    <a:pt x="588" y="1773"/>
                  </a:cubicBezTo>
                  <a:lnTo>
                    <a:pt x="701" y="1773"/>
                  </a:lnTo>
                  <a:cubicBezTo>
                    <a:pt x="708" y="1773"/>
                    <a:pt x="713" y="1768"/>
                    <a:pt x="713" y="1762"/>
                  </a:cubicBezTo>
                  <a:lnTo>
                    <a:pt x="713" y="1691"/>
                  </a:lnTo>
                  <a:cubicBezTo>
                    <a:pt x="713" y="1676"/>
                    <a:pt x="725" y="1663"/>
                    <a:pt x="740" y="1663"/>
                  </a:cubicBezTo>
                  <a:cubicBezTo>
                    <a:pt x="755" y="1663"/>
                    <a:pt x="767" y="1676"/>
                    <a:pt x="767" y="1691"/>
                  </a:cubicBezTo>
                  <a:lnTo>
                    <a:pt x="767" y="1841"/>
                  </a:lnTo>
                  <a:cubicBezTo>
                    <a:pt x="767" y="1847"/>
                    <a:pt x="772" y="1852"/>
                    <a:pt x="779" y="1852"/>
                  </a:cubicBezTo>
                  <a:lnTo>
                    <a:pt x="937" y="1852"/>
                  </a:lnTo>
                  <a:cubicBezTo>
                    <a:pt x="943" y="1852"/>
                    <a:pt x="948" y="1847"/>
                    <a:pt x="948" y="1841"/>
                  </a:cubicBezTo>
                  <a:lnTo>
                    <a:pt x="948" y="1740"/>
                  </a:lnTo>
                  <a:cubicBezTo>
                    <a:pt x="948" y="1730"/>
                    <a:pt x="957" y="1721"/>
                    <a:pt x="967" y="1721"/>
                  </a:cubicBezTo>
                  <a:cubicBezTo>
                    <a:pt x="977" y="1721"/>
                    <a:pt x="986" y="1730"/>
                    <a:pt x="986" y="1740"/>
                  </a:cubicBezTo>
                  <a:lnTo>
                    <a:pt x="986" y="1841"/>
                  </a:lnTo>
                  <a:cubicBezTo>
                    <a:pt x="986" y="1847"/>
                    <a:pt x="991" y="1852"/>
                    <a:pt x="997" y="1852"/>
                  </a:cubicBezTo>
                  <a:lnTo>
                    <a:pt x="1600" y="1852"/>
                  </a:lnTo>
                  <a:cubicBezTo>
                    <a:pt x="1607" y="1852"/>
                    <a:pt x="1612" y="1847"/>
                    <a:pt x="1612" y="1841"/>
                  </a:cubicBezTo>
                  <a:lnTo>
                    <a:pt x="1612" y="1663"/>
                  </a:lnTo>
                  <a:lnTo>
                    <a:pt x="2784" y="1663"/>
                  </a:lnTo>
                  <a:lnTo>
                    <a:pt x="2784" y="0"/>
                  </a:lnTo>
                  <a:lnTo>
                    <a:pt x="0" y="0"/>
                  </a:lnTo>
                  <a:lnTo>
                    <a:pt x="0" y="1773"/>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4" name="Freeform 452"/>
            <p:cNvSpPr>
              <a:spLocks noChangeArrowheads="1"/>
            </p:cNvSpPr>
            <p:nvPr/>
          </p:nvSpPr>
          <p:spPr bwMode="auto">
            <a:xfrm>
              <a:off x="9110663" y="2325688"/>
              <a:ext cx="293687" cy="320675"/>
            </a:xfrm>
            <a:custGeom>
              <a:avLst/>
              <a:gdLst>
                <a:gd name="T0" fmla="*/ 406 w 814"/>
                <a:gd name="T1" fmla="*/ 890 h 891"/>
                <a:gd name="T2" fmla="*/ 0 w 814"/>
                <a:gd name="T3" fmla="*/ 890 h 891"/>
                <a:gd name="T4" fmla="*/ 0 w 814"/>
                <a:gd name="T5" fmla="*/ 0 h 891"/>
                <a:gd name="T6" fmla="*/ 813 w 814"/>
                <a:gd name="T7" fmla="*/ 0 h 891"/>
                <a:gd name="T8" fmla="*/ 813 w 814"/>
                <a:gd name="T9" fmla="*/ 890 h 891"/>
                <a:gd name="T10" fmla="*/ 406 w 814"/>
                <a:gd name="T11" fmla="*/ 890 h 891"/>
              </a:gdLst>
              <a:ahLst/>
              <a:cxnLst>
                <a:cxn ang="0">
                  <a:pos x="T0" y="T1"/>
                </a:cxn>
                <a:cxn ang="0">
                  <a:pos x="T2" y="T3"/>
                </a:cxn>
                <a:cxn ang="0">
                  <a:pos x="T4" y="T5"/>
                </a:cxn>
                <a:cxn ang="0">
                  <a:pos x="T6" y="T7"/>
                </a:cxn>
                <a:cxn ang="0">
                  <a:pos x="T8" y="T9"/>
                </a:cxn>
                <a:cxn ang="0">
                  <a:pos x="T10" y="T11"/>
                </a:cxn>
              </a:cxnLst>
              <a:rect l="0" t="0" r="r" b="b"/>
              <a:pathLst>
                <a:path w="814" h="891">
                  <a:moveTo>
                    <a:pt x="406" y="890"/>
                  </a:moveTo>
                  <a:lnTo>
                    <a:pt x="0" y="890"/>
                  </a:lnTo>
                  <a:lnTo>
                    <a:pt x="0" y="0"/>
                  </a:lnTo>
                  <a:lnTo>
                    <a:pt x="813" y="0"/>
                  </a:lnTo>
                  <a:lnTo>
                    <a:pt x="813" y="890"/>
                  </a:lnTo>
                  <a:lnTo>
                    <a:pt x="406" y="89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5" name="Freeform 453"/>
            <p:cNvSpPr>
              <a:spLocks noChangeArrowheads="1"/>
            </p:cNvSpPr>
            <p:nvPr/>
          </p:nvSpPr>
          <p:spPr bwMode="auto">
            <a:xfrm>
              <a:off x="8764588" y="2689225"/>
              <a:ext cx="225425" cy="33338"/>
            </a:xfrm>
            <a:custGeom>
              <a:avLst/>
              <a:gdLst>
                <a:gd name="T0" fmla="*/ 0 w 627"/>
                <a:gd name="T1" fmla="*/ 0 h 91"/>
                <a:gd name="T2" fmla="*/ 0 w 627"/>
                <a:gd name="T3" fmla="*/ 79 h 91"/>
                <a:gd name="T4" fmla="*/ 11 w 627"/>
                <a:gd name="T5" fmla="*/ 90 h 91"/>
                <a:gd name="T6" fmla="*/ 614 w 627"/>
                <a:gd name="T7" fmla="*/ 90 h 91"/>
                <a:gd name="T8" fmla="*/ 626 w 627"/>
                <a:gd name="T9" fmla="*/ 79 h 91"/>
                <a:gd name="T10" fmla="*/ 626 w 627"/>
                <a:gd name="T11" fmla="*/ 0 h 91"/>
                <a:gd name="T12" fmla="*/ 0 w 62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627" h="91">
                  <a:moveTo>
                    <a:pt x="0" y="0"/>
                  </a:moveTo>
                  <a:lnTo>
                    <a:pt x="0" y="79"/>
                  </a:lnTo>
                  <a:cubicBezTo>
                    <a:pt x="0" y="85"/>
                    <a:pt x="5" y="90"/>
                    <a:pt x="11" y="90"/>
                  </a:cubicBezTo>
                  <a:lnTo>
                    <a:pt x="614" y="90"/>
                  </a:lnTo>
                  <a:cubicBezTo>
                    <a:pt x="621" y="90"/>
                    <a:pt x="626" y="85"/>
                    <a:pt x="626" y="79"/>
                  </a:cubicBezTo>
                  <a:lnTo>
                    <a:pt x="626"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6" name="Freeform 454"/>
            <p:cNvSpPr>
              <a:spLocks noChangeArrowheads="1"/>
            </p:cNvSpPr>
            <p:nvPr/>
          </p:nvSpPr>
          <p:spPr bwMode="auto">
            <a:xfrm>
              <a:off x="8685213" y="2689225"/>
              <a:ext cx="65087" cy="33338"/>
            </a:xfrm>
            <a:custGeom>
              <a:avLst/>
              <a:gdLst>
                <a:gd name="T0" fmla="*/ 0 w 182"/>
                <a:gd name="T1" fmla="*/ 0 h 91"/>
                <a:gd name="T2" fmla="*/ 0 w 182"/>
                <a:gd name="T3" fmla="*/ 79 h 91"/>
                <a:gd name="T4" fmla="*/ 12 w 182"/>
                <a:gd name="T5" fmla="*/ 90 h 91"/>
                <a:gd name="T6" fmla="*/ 170 w 182"/>
                <a:gd name="T7" fmla="*/ 90 h 91"/>
                <a:gd name="T8" fmla="*/ 181 w 182"/>
                <a:gd name="T9" fmla="*/ 79 h 91"/>
                <a:gd name="T10" fmla="*/ 181 w 182"/>
                <a:gd name="T11" fmla="*/ 0 h 91"/>
                <a:gd name="T12" fmla="*/ 0 w 182"/>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182" h="91">
                  <a:moveTo>
                    <a:pt x="0" y="0"/>
                  </a:moveTo>
                  <a:lnTo>
                    <a:pt x="0" y="79"/>
                  </a:lnTo>
                  <a:cubicBezTo>
                    <a:pt x="0" y="85"/>
                    <a:pt x="5" y="90"/>
                    <a:pt x="12" y="90"/>
                  </a:cubicBezTo>
                  <a:lnTo>
                    <a:pt x="170" y="90"/>
                  </a:lnTo>
                  <a:cubicBezTo>
                    <a:pt x="176" y="90"/>
                    <a:pt x="181" y="85"/>
                    <a:pt x="181" y="79"/>
                  </a:cubicBezTo>
                  <a:lnTo>
                    <a:pt x="181"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7" name="Freeform 455"/>
            <p:cNvSpPr>
              <a:spLocks noChangeArrowheads="1"/>
            </p:cNvSpPr>
            <p:nvPr/>
          </p:nvSpPr>
          <p:spPr bwMode="auto">
            <a:xfrm>
              <a:off x="9110663" y="23844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8" name="Freeform 456"/>
            <p:cNvSpPr>
              <a:spLocks noChangeArrowheads="1"/>
            </p:cNvSpPr>
            <p:nvPr/>
          </p:nvSpPr>
          <p:spPr bwMode="auto">
            <a:xfrm>
              <a:off x="9110663" y="24177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9" name="Freeform 457"/>
            <p:cNvSpPr>
              <a:spLocks noChangeArrowheads="1"/>
            </p:cNvSpPr>
            <p:nvPr/>
          </p:nvSpPr>
          <p:spPr bwMode="auto">
            <a:xfrm>
              <a:off x="9110663" y="24495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0" name="Freeform 458"/>
            <p:cNvSpPr>
              <a:spLocks noChangeArrowheads="1"/>
            </p:cNvSpPr>
            <p:nvPr/>
          </p:nvSpPr>
          <p:spPr bwMode="auto">
            <a:xfrm>
              <a:off x="9110663" y="24828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1" name="Freeform 459"/>
            <p:cNvSpPr>
              <a:spLocks noChangeArrowheads="1"/>
            </p:cNvSpPr>
            <p:nvPr/>
          </p:nvSpPr>
          <p:spPr bwMode="auto">
            <a:xfrm>
              <a:off x="9110663" y="25146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2" name="Freeform 460"/>
            <p:cNvSpPr>
              <a:spLocks noChangeArrowheads="1"/>
            </p:cNvSpPr>
            <p:nvPr/>
          </p:nvSpPr>
          <p:spPr bwMode="auto">
            <a:xfrm>
              <a:off x="9110663" y="25479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3" name="Freeform 461"/>
            <p:cNvSpPr>
              <a:spLocks noChangeArrowheads="1"/>
            </p:cNvSpPr>
            <p:nvPr/>
          </p:nvSpPr>
          <p:spPr bwMode="auto">
            <a:xfrm>
              <a:off x="9110663" y="25796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4" name="Freeform 462"/>
            <p:cNvSpPr>
              <a:spLocks noChangeArrowheads="1"/>
            </p:cNvSpPr>
            <p:nvPr/>
          </p:nvSpPr>
          <p:spPr bwMode="auto">
            <a:xfrm>
              <a:off x="9110663" y="26130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5" name="Freeform 463"/>
            <p:cNvSpPr>
              <a:spLocks noChangeArrowheads="1"/>
            </p:cNvSpPr>
            <p:nvPr/>
          </p:nvSpPr>
          <p:spPr bwMode="auto">
            <a:xfrm>
              <a:off x="8408988" y="2101850"/>
              <a:ext cx="701675" cy="209550"/>
            </a:xfrm>
            <a:custGeom>
              <a:avLst/>
              <a:gdLst>
                <a:gd name="T0" fmla="*/ 0 w 1950"/>
                <a:gd name="T1" fmla="*/ 57 h 584"/>
                <a:gd name="T2" fmla="*/ 720 w 1950"/>
                <a:gd name="T3" fmla="*/ 57 h 584"/>
                <a:gd name="T4" fmla="*/ 786 w 1950"/>
                <a:gd name="T5" fmla="*/ 0 h 584"/>
                <a:gd name="T6" fmla="*/ 1949 w 1950"/>
                <a:gd name="T7" fmla="*/ 0 h 584"/>
                <a:gd name="T8" fmla="*/ 1949 w 1950"/>
                <a:gd name="T9" fmla="*/ 527 h 584"/>
                <a:gd name="T10" fmla="*/ 915 w 1950"/>
                <a:gd name="T11" fmla="*/ 527 h 584"/>
                <a:gd name="T12" fmla="*/ 858 w 1950"/>
                <a:gd name="T13" fmla="*/ 583 h 584"/>
                <a:gd name="T14" fmla="*/ 0 w 1950"/>
                <a:gd name="T15" fmla="*/ 583 h 584"/>
                <a:gd name="T16" fmla="*/ 0 w 1950"/>
                <a:gd name="T17" fmla="*/ 57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84">
                  <a:moveTo>
                    <a:pt x="0" y="57"/>
                  </a:moveTo>
                  <a:lnTo>
                    <a:pt x="720" y="57"/>
                  </a:lnTo>
                  <a:lnTo>
                    <a:pt x="786" y="0"/>
                  </a:lnTo>
                  <a:lnTo>
                    <a:pt x="1949" y="0"/>
                  </a:lnTo>
                  <a:lnTo>
                    <a:pt x="1949" y="527"/>
                  </a:lnTo>
                  <a:lnTo>
                    <a:pt x="915" y="527"/>
                  </a:lnTo>
                  <a:lnTo>
                    <a:pt x="858" y="583"/>
                  </a:lnTo>
                  <a:lnTo>
                    <a:pt x="0" y="583"/>
                  </a:lnTo>
                  <a:lnTo>
                    <a:pt x="0" y="57"/>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6" name="Freeform 464"/>
            <p:cNvSpPr>
              <a:spLocks noChangeArrowheads="1"/>
            </p:cNvSpPr>
            <p:nvPr/>
          </p:nvSpPr>
          <p:spPr bwMode="auto">
            <a:xfrm>
              <a:off x="8520113" y="2122488"/>
              <a:ext cx="7937" cy="190500"/>
            </a:xfrm>
            <a:custGeom>
              <a:avLst/>
              <a:gdLst>
                <a:gd name="T0" fmla="*/ 9 w 20"/>
                <a:gd name="T1" fmla="*/ 526 h 527"/>
                <a:gd name="T2" fmla="*/ 0 w 20"/>
                <a:gd name="T3" fmla="*/ 526 h 527"/>
                <a:gd name="T4" fmla="*/ 0 w 20"/>
                <a:gd name="T5" fmla="*/ 0 h 527"/>
                <a:gd name="T6" fmla="*/ 19 w 20"/>
                <a:gd name="T7" fmla="*/ 0 h 527"/>
                <a:gd name="T8" fmla="*/ 19 w 20"/>
                <a:gd name="T9" fmla="*/ 526 h 527"/>
                <a:gd name="T10" fmla="*/ 9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9" y="526"/>
                  </a:moveTo>
                  <a:lnTo>
                    <a:pt x="0" y="526"/>
                  </a:lnTo>
                  <a:lnTo>
                    <a:pt x="0" y="0"/>
                  </a:lnTo>
                  <a:lnTo>
                    <a:pt x="19" y="0"/>
                  </a:lnTo>
                  <a:lnTo>
                    <a:pt x="19" y="526"/>
                  </a:lnTo>
                  <a:lnTo>
                    <a:pt x="9"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7" name="Freeform 465"/>
            <p:cNvSpPr>
              <a:spLocks noChangeArrowheads="1"/>
            </p:cNvSpPr>
            <p:nvPr/>
          </p:nvSpPr>
          <p:spPr bwMode="auto">
            <a:xfrm>
              <a:off x="8637588" y="2122488"/>
              <a:ext cx="7937" cy="190500"/>
            </a:xfrm>
            <a:custGeom>
              <a:avLst/>
              <a:gdLst>
                <a:gd name="T0" fmla="*/ 10 w 20"/>
                <a:gd name="T1" fmla="*/ 526 h 527"/>
                <a:gd name="T2" fmla="*/ 0 w 20"/>
                <a:gd name="T3" fmla="*/ 526 h 527"/>
                <a:gd name="T4" fmla="*/ 0 w 20"/>
                <a:gd name="T5" fmla="*/ 0 h 527"/>
                <a:gd name="T6" fmla="*/ 19 w 20"/>
                <a:gd name="T7" fmla="*/ 0 h 527"/>
                <a:gd name="T8" fmla="*/ 19 w 20"/>
                <a:gd name="T9" fmla="*/ 526 h 527"/>
                <a:gd name="T10" fmla="*/ 10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10" y="526"/>
                  </a:moveTo>
                  <a:lnTo>
                    <a:pt x="0" y="526"/>
                  </a:lnTo>
                  <a:lnTo>
                    <a:pt x="0" y="0"/>
                  </a:lnTo>
                  <a:lnTo>
                    <a:pt x="19" y="0"/>
                  </a:lnTo>
                  <a:lnTo>
                    <a:pt x="19" y="526"/>
                  </a:lnTo>
                  <a:lnTo>
                    <a:pt x="10"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8" name="Freeform 466"/>
            <p:cNvSpPr>
              <a:spLocks noChangeArrowheads="1"/>
            </p:cNvSpPr>
            <p:nvPr/>
          </p:nvSpPr>
          <p:spPr bwMode="auto">
            <a:xfrm>
              <a:off x="8756650" y="2101850"/>
              <a:ext cx="7938" cy="190500"/>
            </a:xfrm>
            <a:custGeom>
              <a:avLst/>
              <a:gdLst>
                <a:gd name="T0" fmla="*/ 10 w 21"/>
                <a:gd name="T1" fmla="*/ 527 h 528"/>
                <a:gd name="T2" fmla="*/ 0 w 21"/>
                <a:gd name="T3" fmla="*/ 527 h 528"/>
                <a:gd name="T4" fmla="*/ 0 w 21"/>
                <a:gd name="T5" fmla="*/ 0 h 528"/>
                <a:gd name="T6" fmla="*/ 20 w 21"/>
                <a:gd name="T7" fmla="*/ 0 h 528"/>
                <a:gd name="T8" fmla="*/ 20 w 21"/>
                <a:gd name="T9" fmla="*/ 527 h 528"/>
                <a:gd name="T10" fmla="*/ 10 w 21"/>
                <a:gd name="T11" fmla="*/ 527 h 528"/>
              </a:gdLst>
              <a:ahLst/>
              <a:cxnLst>
                <a:cxn ang="0">
                  <a:pos x="T0" y="T1"/>
                </a:cxn>
                <a:cxn ang="0">
                  <a:pos x="T2" y="T3"/>
                </a:cxn>
                <a:cxn ang="0">
                  <a:pos x="T4" y="T5"/>
                </a:cxn>
                <a:cxn ang="0">
                  <a:pos x="T6" y="T7"/>
                </a:cxn>
                <a:cxn ang="0">
                  <a:pos x="T8" y="T9"/>
                </a:cxn>
                <a:cxn ang="0">
                  <a:pos x="T10" y="T11"/>
                </a:cxn>
              </a:cxnLst>
              <a:rect l="0" t="0" r="r" b="b"/>
              <a:pathLst>
                <a:path w="21" h="528">
                  <a:moveTo>
                    <a:pt x="10" y="527"/>
                  </a:moveTo>
                  <a:lnTo>
                    <a:pt x="0" y="527"/>
                  </a:lnTo>
                  <a:lnTo>
                    <a:pt x="0" y="0"/>
                  </a:lnTo>
                  <a:lnTo>
                    <a:pt x="20" y="0"/>
                  </a:lnTo>
                  <a:lnTo>
                    <a:pt x="20"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9" name="Freeform 467"/>
            <p:cNvSpPr>
              <a:spLocks noChangeArrowheads="1"/>
            </p:cNvSpPr>
            <p:nvPr/>
          </p:nvSpPr>
          <p:spPr bwMode="auto">
            <a:xfrm>
              <a:off x="8874125" y="2101850"/>
              <a:ext cx="7938" cy="190500"/>
            </a:xfrm>
            <a:custGeom>
              <a:avLst/>
              <a:gdLst>
                <a:gd name="T0" fmla="*/ 9 w 20"/>
                <a:gd name="T1" fmla="*/ 527 h 528"/>
                <a:gd name="T2" fmla="*/ 0 w 20"/>
                <a:gd name="T3" fmla="*/ 527 h 528"/>
                <a:gd name="T4" fmla="*/ 0 w 20"/>
                <a:gd name="T5" fmla="*/ 0 h 528"/>
                <a:gd name="T6" fmla="*/ 19 w 20"/>
                <a:gd name="T7" fmla="*/ 0 h 528"/>
                <a:gd name="T8" fmla="*/ 19 w 20"/>
                <a:gd name="T9" fmla="*/ 527 h 528"/>
                <a:gd name="T10" fmla="*/ 9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9" y="527"/>
                  </a:moveTo>
                  <a:lnTo>
                    <a:pt x="0" y="527"/>
                  </a:lnTo>
                  <a:lnTo>
                    <a:pt x="0" y="0"/>
                  </a:lnTo>
                  <a:lnTo>
                    <a:pt x="19" y="0"/>
                  </a:lnTo>
                  <a:lnTo>
                    <a:pt x="19" y="527"/>
                  </a:lnTo>
                  <a:lnTo>
                    <a:pt x="9"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0" name="Freeform 468"/>
            <p:cNvSpPr>
              <a:spLocks noChangeArrowheads="1"/>
            </p:cNvSpPr>
            <p:nvPr/>
          </p:nvSpPr>
          <p:spPr bwMode="auto">
            <a:xfrm>
              <a:off x="8408988" y="2198688"/>
              <a:ext cx="701675" cy="7937"/>
            </a:xfrm>
            <a:custGeom>
              <a:avLst/>
              <a:gdLst>
                <a:gd name="T0" fmla="*/ 975 w 1950"/>
                <a:gd name="T1" fmla="*/ 19 h 20"/>
                <a:gd name="T2" fmla="*/ 0 w 1950"/>
                <a:gd name="T3" fmla="*/ 19 h 20"/>
                <a:gd name="T4" fmla="*/ 0 w 1950"/>
                <a:gd name="T5" fmla="*/ 0 h 20"/>
                <a:gd name="T6" fmla="*/ 1949 w 1950"/>
                <a:gd name="T7" fmla="*/ 0 h 20"/>
                <a:gd name="T8" fmla="*/ 1949 w 1950"/>
                <a:gd name="T9" fmla="*/ 19 h 20"/>
                <a:gd name="T10" fmla="*/ 975 w 1950"/>
                <a:gd name="T11" fmla="*/ 19 h 20"/>
              </a:gdLst>
              <a:ahLst/>
              <a:cxnLst>
                <a:cxn ang="0">
                  <a:pos x="T0" y="T1"/>
                </a:cxn>
                <a:cxn ang="0">
                  <a:pos x="T2" y="T3"/>
                </a:cxn>
                <a:cxn ang="0">
                  <a:pos x="T4" y="T5"/>
                </a:cxn>
                <a:cxn ang="0">
                  <a:pos x="T6" y="T7"/>
                </a:cxn>
                <a:cxn ang="0">
                  <a:pos x="T8" y="T9"/>
                </a:cxn>
                <a:cxn ang="0">
                  <a:pos x="T10" y="T11"/>
                </a:cxn>
              </a:cxnLst>
              <a:rect l="0" t="0" r="r" b="b"/>
              <a:pathLst>
                <a:path w="1950" h="20">
                  <a:moveTo>
                    <a:pt x="975" y="19"/>
                  </a:moveTo>
                  <a:lnTo>
                    <a:pt x="0" y="19"/>
                  </a:lnTo>
                  <a:lnTo>
                    <a:pt x="0" y="0"/>
                  </a:lnTo>
                  <a:lnTo>
                    <a:pt x="1949" y="0"/>
                  </a:lnTo>
                  <a:lnTo>
                    <a:pt x="1949" y="19"/>
                  </a:lnTo>
                  <a:lnTo>
                    <a:pt x="975" y="19"/>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1" name="Freeform 469"/>
            <p:cNvSpPr>
              <a:spLocks noChangeArrowheads="1"/>
            </p:cNvSpPr>
            <p:nvPr/>
          </p:nvSpPr>
          <p:spPr bwMode="auto">
            <a:xfrm>
              <a:off x="8993188" y="2101850"/>
              <a:ext cx="7937" cy="190500"/>
            </a:xfrm>
            <a:custGeom>
              <a:avLst/>
              <a:gdLst>
                <a:gd name="T0" fmla="*/ 10 w 20"/>
                <a:gd name="T1" fmla="*/ 527 h 528"/>
                <a:gd name="T2" fmla="*/ 0 w 20"/>
                <a:gd name="T3" fmla="*/ 527 h 528"/>
                <a:gd name="T4" fmla="*/ 0 w 20"/>
                <a:gd name="T5" fmla="*/ 0 h 528"/>
                <a:gd name="T6" fmla="*/ 19 w 20"/>
                <a:gd name="T7" fmla="*/ 0 h 528"/>
                <a:gd name="T8" fmla="*/ 19 w 20"/>
                <a:gd name="T9" fmla="*/ 527 h 528"/>
                <a:gd name="T10" fmla="*/ 10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10" y="527"/>
                  </a:moveTo>
                  <a:lnTo>
                    <a:pt x="0" y="527"/>
                  </a:lnTo>
                  <a:lnTo>
                    <a:pt x="0" y="0"/>
                  </a:lnTo>
                  <a:lnTo>
                    <a:pt x="19" y="0"/>
                  </a:lnTo>
                  <a:lnTo>
                    <a:pt x="19"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2" name="Freeform 470"/>
            <p:cNvSpPr>
              <a:spLocks noChangeArrowheads="1"/>
            </p:cNvSpPr>
            <p:nvPr/>
          </p:nvSpPr>
          <p:spPr bwMode="auto">
            <a:xfrm>
              <a:off x="8408988" y="2290763"/>
              <a:ext cx="701675" cy="101600"/>
            </a:xfrm>
            <a:custGeom>
              <a:avLst/>
              <a:gdLst>
                <a:gd name="T0" fmla="*/ 0 w 1950"/>
                <a:gd name="T1" fmla="*/ 281 h 282"/>
                <a:gd name="T2" fmla="*/ 1949 w 1950"/>
                <a:gd name="T3" fmla="*/ 281 h 282"/>
                <a:gd name="T4" fmla="*/ 1949 w 1950"/>
                <a:gd name="T5" fmla="*/ 0 h 282"/>
                <a:gd name="T6" fmla="*/ 915 w 1950"/>
                <a:gd name="T7" fmla="*/ 0 h 282"/>
                <a:gd name="T8" fmla="*/ 858 w 1950"/>
                <a:gd name="T9" fmla="*/ 56 h 282"/>
                <a:gd name="T10" fmla="*/ 0 w 1950"/>
                <a:gd name="T11" fmla="*/ 56 h 282"/>
                <a:gd name="T12" fmla="*/ 0 w 1950"/>
                <a:gd name="T13" fmla="*/ 281 h 282"/>
              </a:gdLst>
              <a:ahLst/>
              <a:cxnLst>
                <a:cxn ang="0">
                  <a:pos x="T0" y="T1"/>
                </a:cxn>
                <a:cxn ang="0">
                  <a:pos x="T2" y="T3"/>
                </a:cxn>
                <a:cxn ang="0">
                  <a:pos x="T4" y="T5"/>
                </a:cxn>
                <a:cxn ang="0">
                  <a:pos x="T6" y="T7"/>
                </a:cxn>
                <a:cxn ang="0">
                  <a:pos x="T8" y="T9"/>
                </a:cxn>
                <a:cxn ang="0">
                  <a:pos x="T10" y="T11"/>
                </a:cxn>
                <a:cxn ang="0">
                  <a:pos x="T12" y="T13"/>
                </a:cxn>
              </a:cxnLst>
              <a:rect l="0" t="0" r="r" b="b"/>
              <a:pathLst>
                <a:path w="1950" h="282">
                  <a:moveTo>
                    <a:pt x="0" y="281"/>
                  </a:moveTo>
                  <a:lnTo>
                    <a:pt x="1949" y="281"/>
                  </a:lnTo>
                  <a:lnTo>
                    <a:pt x="1949" y="0"/>
                  </a:lnTo>
                  <a:lnTo>
                    <a:pt x="915" y="0"/>
                  </a:lnTo>
                  <a:lnTo>
                    <a:pt x="858" y="56"/>
                  </a:lnTo>
                  <a:lnTo>
                    <a:pt x="0" y="56"/>
                  </a:lnTo>
                  <a:lnTo>
                    <a:pt x="0" y="281"/>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3" name="Freeform 471"/>
            <p:cNvSpPr>
              <a:spLocks noChangeArrowheads="1"/>
            </p:cNvSpPr>
            <p:nvPr/>
          </p:nvSpPr>
          <p:spPr bwMode="auto">
            <a:xfrm>
              <a:off x="8408988" y="2055813"/>
              <a:ext cx="701675" cy="66675"/>
            </a:xfrm>
            <a:custGeom>
              <a:avLst/>
              <a:gdLst>
                <a:gd name="T0" fmla="*/ 0 w 1950"/>
                <a:gd name="T1" fmla="*/ 185 h 186"/>
                <a:gd name="T2" fmla="*/ 720 w 1950"/>
                <a:gd name="T3" fmla="*/ 185 h 186"/>
                <a:gd name="T4" fmla="*/ 786 w 1950"/>
                <a:gd name="T5" fmla="*/ 128 h 186"/>
                <a:gd name="T6" fmla="*/ 1949 w 1950"/>
                <a:gd name="T7" fmla="*/ 128 h 186"/>
                <a:gd name="T8" fmla="*/ 1949 w 1950"/>
                <a:gd name="T9" fmla="*/ 0 h 186"/>
                <a:gd name="T10" fmla="*/ 0 w 1950"/>
                <a:gd name="T11" fmla="*/ 0 h 186"/>
                <a:gd name="T12" fmla="*/ 0 w 1950"/>
                <a:gd name="T13" fmla="*/ 185 h 186"/>
              </a:gdLst>
              <a:ahLst/>
              <a:cxnLst>
                <a:cxn ang="0">
                  <a:pos x="T0" y="T1"/>
                </a:cxn>
                <a:cxn ang="0">
                  <a:pos x="T2" y="T3"/>
                </a:cxn>
                <a:cxn ang="0">
                  <a:pos x="T4" y="T5"/>
                </a:cxn>
                <a:cxn ang="0">
                  <a:pos x="T6" y="T7"/>
                </a:cxn>
                <a:cxn ang="0">
                  <a:pos x="T8" y="T9"/>
                </a:cxn>
                <a:cxn ang="0">
                  <a:pos x="T10" y="T11"/>
                </a:cxn>
                <a:cxn ang="0">
                  <a:pos x="T12" y="T13"/>
                </a:cxn>
              </a:cxnLst>
              <a:rect l="0" t="0" r="r" b="b"/>
              <a:pathLst>
                <a:path w="1950" h="186">
                  <a:moveTo>
                    <a:pt x="0" y="185"/>
                  </a:moveTo>
                  <a:lnTo>
                    <a:pt x="720" y="185"/>
                  </a:lnTo>
                  <a:lnTo>
                    <a:pt x="786" y="128"/>
                  </a:lnTo>
                  <a:lnTo>
                    <a:pt x="1949" y="128"/>
                  </a:lnTo>
                  <a:lnTo>
                    <a:pt x="1949" y="0"/>
                  </a:lnTo>
                  <a:lnTo>
                    <a:pt x="0" y="0"/>
                  </a:lnTo>
                  <a:lnTo>
                    <a:pt x="0" y="185"/>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4" name="Freeform 472"/>
            <p:cNvSpPr>
              <a:spLocks noChangeArrowheads="1"/>
            </p:cNvSpPr>
            <p:nvPr/>
          </p:nvSpPr>
          <p:spPr bwMode="auto">
            <a:xfrm>
              <a:off x="8408988" y="2055813"/>
              <a:ext cx="268287" cy="33337"/>
            </a:xfrm>
            <a:custGeom>
              <a:avLst/>
              <a:gdLst>
                <a:gd name="T0" fmla="*/ 637 w 747"/>
                <a:gd name="T1" fmla="*/ 93 h 94"/>
                <a:gd name="T2" fmla="*/ 0 w 747"/>
                <a:gd name="T3" fmla="*/ 93 h 94"/>
                <a:gd name="T4" fmla="*/ 0 w 747"/>
                <a:gd name="T5" fmla="*/ 0 h 94"/>
                <a:gd name="T6" fmla="*/ 746 w 747"/>
                <a:gd name="T7" fmla="*/ 0 h 94"/>
                <a:gd name="T8" fmla="*/ 637 w 747"/>
                <a:gd name="T9" fmla="*/ 93 h 94"/>
              </a:gdLst>
              <a:ahLst/>
              <a:cxnLst>
                <a:cxn ang="0">
                  <a:pos x="T0" y="T1"/>
                </a:cxn>
                <a:cxn ang="0">
                  <a:pos x="T2" y="T3"/>
                </a:cxn>
                <a:cxn ang="0">
                  <a:pos x="T4" y="T5"/>
                </a:cxn>
                <a:cxn ang="0">
                  <a:pos x="T6" y="T7"/>
                </a:cxn>
                <a:cxn ang="0">
                  <a:pos x="T8" y="T9"/>
                </a:cxn>
              </a:cxnLst>
              <a:rect l="0" t="0" r="r" b="b"/>
              <a:pathLst>
                <a:path w="747" h="94">
                  <a:moveTo>
                    <a:pt x="637" y="93"/>
                  </a:moveTo>
                  <a:lnTo>
                    <a:pt x="0" y="93"/>
                  </a:lnTo>
                  <a:lnTo>
                    <a:pt x="0" y="0"/>
                  </a:lnTo>
                  <a:lnTo>
                    <a:pt x="746" y="0"/>
                  </a:lnTo>
                  <a:lnTo>
                    <a:pt x="637"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5" name="Freeform 473"/>
            <p:cNvSpPr>
              <a:spLocks noChangeArrowheads="1"/>
            </p:cNvSpPr>
            <p:nvPr/>
          </p:nvSpPr>
          <p:spPr bwMode="auto">
            <a:xfrm>
              <a:off x="8408988" y="2579688"/>
              <a:ext cx="701675" cy="66675"/>
            </a:xfrm>
            <a:custGeom>
              <a:avLst/>
              <a:gdLst>
                <a:gd name="T0" fmla="*/ 1949 w 1950"/>
                <a:gd name="T1" fmla="*/ 0 h 185"/>
                <a:gd name="T2" fmla="*/ 1230 w 1950"/>
                <a:gd name="T3" fmla="*/ 0 h 185"/>
                <a:gd name="T4" fmla="*/ 1164 w 1950"/>
                <a:gd name="T5" fmla="*/ 56 h 185"/>
                <a:gd name="T6" fmla="*/ 0 w 1950"/>
                <a:gd name="T7" fmla="*/ 56 h 185"/>
                <a:gd name="T8" fmla="*/ 0 w 1950"/>
                <a:gd name="T9" fmla="*/ 184 h 185"/>
                <a:gd name="T10" fmla="*/ 1949 w 1950"/>
                <a:gd name="T11" fmla="*/ 184 h 185"/>
                <a:gd name="T12" fmla="*/ 1949 w 1950"/>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950" h="185">
                  <a:moveTo>
                    <a:pt x="1949" y="0"/>
                  </a:moveTo>
                  <a:lnTo>
                    <a:pt x="1230" y="0"/>
                  </a:lnTo>
                  <a:lnTo>
                    <a:pt x="1164" y="56"/>
                  </a:lnTo>
                  <a:lnTo>
                    <a:pt x="0" y="56"/>
                  </a:lnTo>
                  <a:lnTo>
                    <a:pt x="0" y="184"/>
                  </a:lnTo>
                  <a:lnTo>
                    <a:pt x="1949" y="184"/>
                  </a:lnTo>
                  <a:lnTo>
                    <a:pt x="1949"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6" name="Freeform 474"/>
            <p:cNvSpPr>
              <a:spLocks noChangeArrowheads="1"/>
            </p:cNvSpPr>
            <p:nvPr/>
          </p:nvSpPr>
          <p:spPr bwMode="auto">
            <a:xfrm>
              <a:off x="8842375" y="2613025"/>
              <a:ext cx="268288" cy="33338"/>
            </a:xfrm>
            <a:custGeom>
              <a:avLst/>
              <a:gdLst>
                <a:gd name="T0" fmla="*/ 108 w 746"/>
                <a:gd name="T1" fmla="*/ 0 h 93"/>
                <a:gd name="T2" fmla="*/ 745 w 746"/>
                <a:gd name="T3" fmla="*/ 0 h 93"/>
                <a:gd name="T4" fmla="*/ 745 w 746"/>
                <a:gd name="T5" fmla="*/ 92 h 93"/>
                <a:gd name="T6" fmla="*/ 0 w 746"/>
                <a:gd name="T7" fmla="*/ 92 h 93"/>
                <a:gd name="T8" fmla="*/ 108 w 746"/>
                <a:gd name="T9" fmla="*/ 0 h 93"/>
              </a:gdLst>
              <a:ahLst/>
              <a:cxnLst>
                <a:cxn ang="0">
                  <a:pos x="T0" y="T1"/>
                </a:cxn>
                <a:cxn ang="0">
                  <a:pos x="T2" y="T3"/>
                </a:cxn>
                <a:cxn ang="0">
                  <a:pos x="T4" y="T5"/>
                </a:cxn>
                <a:cxn ang="0">
                  <a:pos x="T6" y="T7"/>
                </a:cxn>
                <a:cxn ang="0">
                  <a:pos x="T8" y="T9"/>
                </a:cxn>
              </a:cxnLst>
              <a:rect l="0" t="0" r="r" b="b"/>
              <a:pathLst>
                <a:path w="746" h="93">
                  <a:moveTo>
                    <a:pt x="108" y="0"/>
                  </a:moveTo>
                  <a:lnTo>
                    <a:pt x="745" y="0"/>
                  </a:lnTo>
                  <a:lnTo>
                    <a:pt x="745" y="92"/>
                  </a:lnTo>
                  <a:lnTo>
                    <a:pt x="0" y="92"/>
                  </a:lnTo>
                  <a:lnTo>
                    <a:pt x="108" y="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7" name="Freeform 475"/>
            <p:cNvSpPr>
              <a:spLocks noChangeArrowheads="1"/>
            </p:cNvSpPr>
            <p:nvPr/>
          </p:nvSpPr>
          <p:spPr bwMode="auto">
            <a:xfrm>
              <a:off x="8408988" y="2392363"/>
              <a:ext cx="701675" cy="207962"/>
            </a:xfrm>
            <a:custGeom>
              <a:avLst/>
              <a:gdLst>
                <a:gd name="T0" fmla="*/ 1949 w 1950"/>
                <a:gd name="T1" fmla="*/ 520 h 577"/>
                <a:gd name="T2" fmla="*/ 1230 w 1950"/>
                <a:gd name="T3" fmla="*/ 520 h 577"/>
                <a:gd name="T4" fmla="*/ 1164 w 1950"/>
                <a:gd name="T5" fmla="*/ 576 h 577"/>
                <a:gd name="T6" fmla="*/ 0 w 1950"/>
                <a:gd name="T7" fmla="*/ 576 h 577"/>
                <a:gd name="T8" fmla="*/ 0 w 1950"/>
                <a:gd name="T9" fmla="*/ 0 h 577"/>
                <a:gd name="T10" fmla="*/ 1034 w 1950"/>
                <a:gd name="T11" fmla="*/ 0 h 577"/>
                <a:gd name="T12" fmla="*/ 1092 w 1950"/>
                <a:gd name="T13" fmla="*/ 0 h 577"/>
                <a:gd name="T14" fmla="*/ 1949 w 1950"/>
                <a:gd name="T15" fmla="*/ 0 h 577"/>
                <a:gd name="T16" fmla="*/ 1949 w 1950"/>
                <a:gd name="T17" fmla="*/ 52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77">
                  <a:moveTo>
                    <a:pt x="1949" y="520"/>
                  </a:moveTo>
                  <a:lnTo>
                    <a:pt x="1230" y="520"/>
                  </a:lnTo>
                  <a:lnTo>
                    <a:pt x="1164" y="576"/>
                  </a:lnTo>
                  <a:lnTo>
                    <a:pt x="0" y="576"/>
                  </a:lnTo>
                  <a:lnTo>
                    <a:pt x="0" y="0"/>
                  </a:lnTo>
                  <a:lnTo>
                    <a:pt x="1034" y="0"/>
                  </a:lnTo>
                  <a:lnTo>
                    <a:pt x="1092" y="0"/>
                  </a:lnTo>
                  <a:lnTo>
                    <a:pt x="1949" y="0"/>
                  </a:lnTo>
                  <a:lnTo>
                    <a:pt x="1949" y="52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8" name="Freeform 476"/>
            <p:cNvSpPr>
              <a:spLocks noChangeArrowheads="1"/>
            </p:cNvSpPr>
            <p:nvPr/>
          </p:nvSpPr>
          <p:spPr bwMode="auto">
            <a:xfrm>
              <a:off x="8993188" y="2392363"/>
              <a:ext cx="7937" cy="187325"/>
            </a:xfrm>
            <a:custGeom>
              <a:avLst/>
              <a:gdLst>
                <a:gd name="T0" fmla="*/ 10 w 20"/>
                <a:gd name="T1" fmla="*/ 520 h 521"/>
                <a:gd name="T2" fmla="*/ 0 w 20"/>
                <a:gd name="T3" fmla="*/ 520 h 521"/>
                <a:gd name="T4" fmla="*/ 0 w 20"/>
                <a:gd name="T5" fmla="*/ 0 h 521"/>
                <a:gd name="T6" fmla="*/ 19 w 20"/>
                <a:gd name="T7" fmla="*/ 0 h 521"/>
                <a:gd name="T8" fmla="*/ 19 w 20"/>
                <a:gd name="T9" fmla="*/ 520 h 521"/>
                <a:gd name="T10" fmla="*/ 10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10" y="520"/>
                  </a:moveTo>
                  <a:lnTo>
                    <a:pt x="0" y="520"/>
                  </a:lnTo>
                  <a:lnTo>
                    <a:pt x="0" y="0"/>
                  </a:lnTo>
                  <a:lnTo>
                    <a:pt x="19" y="0"/>
                  </a:lnTo>
                  <a:lnTo>
                    <a:pt x="19" y="520"/>
                  </a:lnTo>
                  <a:lnTo>
                    <a:pt x="10"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9" name="Freeform 477"/>
            <p:cNvSpPr>
              <a:spLocks noChangeArrowheads="1"/>
            </p:cNvSpPr>
            <p:nvPr/>
          </p:nvSpPr>
          <p:spPr bwMode="auto">
            <a:xfrm>
              <a:off x="8874125" y="2392363"/>
              <a:ext cx="7938" cy="187325"/>
            </a:xfrm>
            <a:custGeom>
              <a:avLst/>
              <a:gdLst>
                <a:gd name="T0" fmla="*/ 9 w 20"/>
                <a:gd name="T1" fmla="*/ 520 h 521"/>
                <a:gd name="T2" fmla="*/ 0 w 20"/>
                <a:gd name="T3" fmla="*/ 520 h 521"/>
                <a:gd name="T4" fmla="*/ 0 w 20"/>
                <a:gd name="T5" fmla="*/ 0 h 521"/>
                <a:gd name="T6" fmla="*/ 19 w 20"/>
                <a:gd name="T7" fmla="*/ 0 h 521"/>
                <a:gd name="T8" fmla="*/ 19 w 20"/>
                <a:gd name="T9" fmla="*/ 520 h 521"/>
                <a:gd name="T10" fmla="*/ 9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9" y="520"/>
                  </a:moveTo>
                  <a:lnTo>
                    <a:pt x="0" y="520"/>
                  </a:lnTo>
                  <a:lnTo>
                    <a:pt x="0" y="0"/>
                  </a:lnTo>
                  <a:lnTo>
                    <a:pt x="19" y="0"/>
                  </a:lnTo>
                  <a:lnTo>
                    <a:pt x="19" y="520"/>
                  </a:lnTo>
                  <a:lnTo>
                    <a:pt x="9"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0" name="Freeform 478"/>
            <p:cNvSpPr>
              <a:spLocks noChangeArrowheads="1"/>
            </p:cNvSpPr>
            <p:nvPr/>
          </p:nvSpPr>
          <p:spPr bwMode="auto">
            <a:xfrm>
              <a:off x="8756650" y="2392363"/>
              <a:ext cx="7938" cy="207962"/>
            </a:xfrm>
            <a:custGeom>
              <a:avLst/>
              <a:gdLst>
                <a:gd name="T0" fmla="*/ 10 w 21"/>
                <a:gd name="T1" fmla="*/ 576 h 577"/>
                <a:gd name="T2" fmla="*/ 0 w 21"/>
                <a:gd name="T3" fmla="*/ 576 h 577"/>
                <a:gd name="T4" fmla="*/ 0 w 21"/>
                <a:gd name="T5" fmla="*/ 0 h 577"/>
                <a:gd name="T6" fmla="*/ 20 w 21"/>
                <a:gd name="T7" fmla="*/ 0 h 577"/>
                <a:gd name="T8" fmla="*/ 20 w 21"/>
                <a:gd name="T9" fmla="*/ 576 h 577"/>
                <a:gd name="T10" fmla="*/ 10 w 21"/>
                <a:gd name="T11" fmla="*/ 576 h 577"/>
              </a:gdLst>
              <a:ahLst/>
              <a:cxnLst>
                <a:cxn ang="0">
                  <a:pos x="T0" y="T1"/>
                </a:cxn>
                <a:cxn ang="0">
                  <a:pos x="T2" y="T3"/>
                </a:cxn>
                <a:cxn ang="0">
                  <a:pos x="T4" y="T5"/>
                </a:cxn>
                <a:cxn ang="0">
                  <a:pos x="T6" y="T7"/>
                </a:cxn>
                <a:cxn ang="0">
                  <a:pos x="T8" y="T9"/>
                </a:cxn>
                <a:cxn ang="0">
                  <a:pos x="T10" y="T11"/>
                </a:cxn>
              </a:cxnLst>
              <a:rect l="0" t="0" r="r" b="b"/>
              <a:pathLst>
                <a:path w="21" h="577">
                  <a:moveTo>
                    <a:pt x="10" y="576"/>
                  </a:moveTo>
                  <a:lnTo>
                    <a:pt x="0" y="576"/>
                  </a:lnTo>
                  <a:lnTo>
                    <a:pt x="0" y="0"/>
                  </a:lnTo>
                  <a:lnTo>
                    <a:pt x="20" y="0"/>
                  </a:lnTo>
                  <a:lnTo>
                    <a:pt x="20"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1" name="Freeform 479"/>
            <p:cNvSpPr>
              <a:spLocks noChangeArrowheads="1"/>
            </p:cNvSpPr>
            <p:nvPr/>
          </p:nvSpPr>
          <p:spPr bwMode="auto">
            <a:xfrm>
              <a:off x="8637588" y="2392363"/>
              <a:ext cx="7937" cy="207962"/>
            </a:xfrm>
            <a:custGeom>
              <a:avLst/>
              <a:gdLst>
                <a:gd name="T0" fmla="*/ 10 w 20"/>
                <a:gd name="T1" fmla="*/ 576 h 577"/>
                <a:gd name="T2" fmla="*/ 0 w 20"/>
                <a:gd name="T3" fmla="*/ 576 h 577"/>
                <a:gd name="T4" fmla="*/ 0 w 20"/>
                <a:gd name="T5" fmla="*/ 0 h 577"/>
                <a:gd name="T6" fmla="*/ 19 w 20"/>
                <a:gd name="T7" fmla="*/ 0 h 577"/>
                <a:gd name="T8" fmla="*/ 19 w 20"/>
                <a:gd name="T9" fmla="*/ 576 h 577"/>
                <a:gd name="T10" fmla="*/ 10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10" y="576"/>
                  </a:moveTo>
                  <a:lnTo>
                    <a:pt x="0" y="576"/>
                  </a:lnTo>
                  <a:lnTo>
                    <a:pt x="0" y="0"/>
                  </a:lnTo>
                  <a:lnTo>
                    <a:pt x="19" y="0"/>
                  </a:lnTo>
                  <a:lnTo>
                    <a:pt x="19"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2" name="Freeform 480"/>
            <p:cNvSpPr>
              <a:spLocks noChangeArrowheads="1"/>
            </p:cNvSpPr>
            <p:nvPr/>
          </p:nvSpPr>
          <p:spPr bwMode="auto">
            <a:xfrm>
              <a:off x="8408988" y="2489200"/>
              <a:ext cx="701675" cy="7938"/>
            </a:xfrm>
            <a:custGeom>
              <a:avLst/>
              <a:gdLst>
                <a:gd name="T0" fmla="*/ 975 w 1950"/>
                <a:gd name="T1" fmla="*/ 20 h 21"/>
                <a:gd name="T2" fmla="*/ 0 w 1950"/>
                <a:gd name="T3" fmla="*/ 20 h 21"/>
                <a:gd name="T4" fmla="*/ 0 w 1950"/>
                <a:gd name="T5" fmla="*/ 0 h 21"/>
                <a:gd name="T6" fmla="*/ 1949 w 1950"/>
                <a:gd name="T7" fmla="*/ 0 h 21"/>
                <a:gd name="T8" fmla="*/ 1949 w 1950"/>
                <a:gd name="T9" fmla="*/ 20 h 21"/>
                <a:gd name="T10" fmla="*/ 975 w 1950"/>
                <a:gd name="T11" fmla="*/ 20 h 21"/>
              </a:gdLst>
              <a:ahLst/>
              <a:cxnLst>
                <a:cxn ang="0">
                  <a:pos x="T0" y="T1"/>
                </a:cxn>
                <a:cxn ang="0">
                  <a:pos x="T2" y="T3"/>
                </a:cxn>
                <a:cxn ang="0">
                  <a:pos x="T4" y="T5"/>
                </a:cxn>
                <a:cxn ang="0">
                  <a:pos x="T6" y="T7"/>
                </a:cxn>
                <a:cxn ang="0">
                  <a:pos x="T8" y="T9"/>
                </a:cxn>
                <a:cxn ang="0">
                  <a:pos x="T10" y="T11"/>
                </a:cxn>
              </a:cxnLst>
              <a:rect l="0" t="0" r="r" b="b"/>
              <a:pathLst>
                <a:path w="1950" h="21">
                  <a:moveTo>
                    <a:pt x="975" y="20"/>
                  </a:moveTo>
                  <a:lnTo>
                    <a:pt x="0" y="20"/>
                  </a:lnTo>
                  <a:lnTo>
                    <a:pt x="0" y="0"/>
                  </a:lnTo>
                  <a:lnTo>
                    <a:pt x="1949" y="0"/>
                  </a:lnTo>
                  <a:lnTo>
                    <a:pt x="1949" y="20"/>
                  </a:lnTo>
                  <a:lnTo>
                    <a:pt x="975" y="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3" name="Freeform 481"/>
            <p:cNvSpPr>
              <a:spLocks noChangeArrowheads="1"/>
            </p:cNvSpPr>
            <p:nvPr/>
          </p:nvSpPr>
          <p:spPr bwMode="auto">
            <a:xfrm>
              <a:off x="8520113" y="2392363"/>
              <a:ext cx="7937" cy="207962"/>
            </a:xfrm>
            <a:custGeom>
              <a:avLst/>
              <a:gdLst>
                <a:gd name="T0" fmla="*/ 9 w 20"/>
                <a:gd name="T1" fmla="*/ 576 h 577"/>
                <a:gd name="T2" fmla="*/ 0 w 20"/>
                <a:gd name="T3" fmla="*/ 576 h 577"/>
                <a:gd name="T4" fmla="*/ 0 w 20"/>
                <a:gd name="T5" fmla="*/ 0 h 577"/>
                <a:gd name="T6" fmla="*/ 19 w 20"/>
                <a:gd name="T7" fmla="*/ 0 h 577"/>
                <a:gd name="T8" fmla="*/ 19 w 20"/>
                <a:gd name="T9" fmla="*/ 576 h 577"/>
                <a:gd name="T10" fmla="*/ 9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9" y="576"/>
                  </a:moveTo>
                  <a:lnTo>
                    <a:pt x="0" y="576"/>
                  </a:lnTo>
                  <a:lnTo>
                    <a:pt x="0" y="0"/>
                  </a:lnTo>
                  <a:lnTo>
                    <a:pt x="19" y="0"/>
                  </a:lnTo>
                  <a:lnTo>
                    <a:pt x="19" y="576"/>
                  </a:lnTo>
                  <a:lnTo>
                    <a:pt x="9"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4" name="Freeform 482"/>
            <p:cNvSpPr>
              <a:spLocks noChangeArrowheads="1"/>
            </p:cNvSpPr>
            <p:nvPr/>
          </p:nvSpPr>
          <p:spPr bwMode="auto">
            <a:xfrm>
              <a:off x="9110663" y="2063750"/>
              <a:ext cx="293687" cy="320675"/>
            </a:xfrm>
            <a:custGeom>
              <a:avLst/>
              <a:gdLst>
                <a:gd name="T0" fmla="*/ 406 w 814"/>
                <a:gd name="T1" fmla="*/ 891 h 892"/>
                <a:gd name="T2" fmla="*/ 0 w 814"/>
                <a:gd name="T3" fmla="*/ 891 h 892"/>
                <a:gd name="T4" fmla="*/ 0 w 814"/>
                <a:gd name="T5" fmla="*/ 0 h 892"/>
                <a:gd name="T6" fmla="*/ 813 w 814"/>
                <a:gd name="T7" fmla="*/ 0 h 892"/>
                <a:gd name="T8" fmla="*/ 813 w 814"/>
                <a:gd name="T9" fmla="*/ 891 h 892"/>
                <a:gd name="T10" fmla="*/ 406 w 814"/>
                <a:gd name="T11" fmla="*/ 891 h 892"/>
              </a:gdLst>
              <a:ahLst/>
              <a:cxnLst>
                <a:cxn ang="0">
                  <a:pos x="T0" y="T1"/>
                </a:cxn>
                <a:cxn ang="0">
                  <a:pos x="T2" y="T3"/>
                </a:cxn>
                <a:cxn ang="0">
                  <a:pos x="T4" y="T5"/>
                </a:cxn>
                <a:cxn ang="0">
                  <a:pos x="T6" y="T7"/>
                </a:cxn>
                <a:cxn ang="0">
                  <a:pos x="T8" y="T9"/>
                </a:cxn>
                <a:cxn ang="0">
                  <a:pos x="T10" y="T11"/>
                </a:cxn>
              </a:cxnLst>
              <a:rect l="0" t="0" r="r" b="b"/>
              <a:pathLst>
                <a:path w="814" h="892">
                  <a:moveTo>
                    <a:pt x="406" y="891"/>
                  </a:moveTo>
                  <a:lnTo>
                    <a:pt x="0" y="891"/>
                  </a:lnTo>
                  <a:lnTo>
                    <a:pt x="0" y="0"/>
                  </a:lnTo>
                  <a:lnTo>
                    <a:pt x="813" y="0"/>
                  </a:lnTo>
                  <a:lnTo>
                    <a:pt x="813" y="891"/>
                  </a:lnTo>
                  <a:lnTo>
                    <a:pt x="406" y="891"/>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5" name="Freeform 483"/>
            <p:cNvSpPr>
              <a:spLocks noChangeArrowheads="1"/>
            </p:cNvSpPr>
            <p:nvPr/>
          </p:nvSpPr>
          <p:spPr bwMode="auto">
            <a:xfrm>
              <a:off x="9110663" y="20891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6" name="Freeform 484"/>
            <p:cNvSpPr>
              <a:spLocks noChangeArrowheads="1"/>
            </p:cNvSpPr>
            <p:nvPr/>
          </p:nvSpPr>
          <p:spPr bwMode="auto">
            <a:xfrm>
              <a:off x="9110663" y="21224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7" name="Freeform 485"/>
            <p:cNvSpPr>
              <a:spLocks noChangeArrowheads="1"/>
            </p:cNvSpPr>
            <p:nvPr/>
          </p:nvSpPr>
          <p:spPr bwMode="auto">
            <a:xfrm>
              <a:off x="9110663" y="21542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8" name="Freeform 486"/>
            <p:cNvSpPr>
              <a:spLocks noChangeArrowheads="1"/>
            </p:cNvSpPr>
            <p:nvPr/>
          </p:nvSpPr>
          <p:spPr bwMode="auto">
            <a:xfrm>
              <a:off x="9110663" y="218757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9" name="Freeform 487"/>
            <p:cNvSpPr>
              <a:spLocks noChangeArrowheads="1"/>
            </p:cNvSpPr>
            <p:nvPr/>
          </p:nvSpPr>
          <p:spPr bwMode="auto">
            <a:xfrm>
              <a:off x="9110663" y="22209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0" name="Freeform 488"/>
            <p:cNvSpPr>
              <a:spLocks noChangeArrowheads="1"/>
            </p:cNvSpPr>
            <p:nvPr/>
          </p:nvSpPr>
          <p:spPr bwMode="auto">
            <a:xfrm>
              <a:off x="9110663" y="22526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1" name="Freeform 489"/>
            <p:cNvSpPr>
              <a:spLocks noChangeArrowheads="1"/>
            </p:cNvSpPr>
            <p:nvPr/>
          </p:nvSpPr>
          <p:spPr bwMode="auto">
            <a:xfrm>
              <a:off x="9110663" y="22860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2" name="Freeform 490"/>
            <p:cNvSpPr>
              <a:spLocks noChangeArrowheads="1"/>
            </p:cNvSpPr>
            <p:nvPr/>
          </p:nvSpPr>
          <p:spPr bwMode="auto">
            <a:xfrm>
              <a:off x="9110663" y="23193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3" name="Freeform 491"/>
            <p:cNvSpPr>
              <a:spLocks noChangeArrowheads="1"/>
            </p:cNvSpPr>
            <p:nvPr/>
          </p:nvSpPr>
          <p:spPr bwMode="auto">
            <a:xfrm>
              <a:off x="9110663" y="23510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704" name="Group 703"/>
          <p:cNvGrpSpPr>
            <a:grpSpLocks noChangeAspect="1"/>
          </p:cNvGrpSpPr>
          <p:nvPr/>
        </p:nvGrpSpPr>
        <p:grpSpPr>
          <a:xfrm>
            <a:off x="468181" y="3265463"/>
            <a:ext cx="1411799" cy="796579"/>
            <a:chOff x="4362450" y="3079750"/>
            <a:chExt cx="1606550" cy="906463"/>
          </a:xfrm>
        </p:grpSpPr>
        <p:sp>
          <p:nvSpPr>
            <p:cNvPr id="705" name="Freeform 1"/>
            <p:cNvSpPr>
              <a:spLocks noChangeArrowheads="1"/>
            </p:cNvSpPr>
            <p:nvPr/>
          </p:nvSpPr>
          <p:spPr bwMode="auto">
            <a:xfrm>
              <a:off x="4851400" y="3421063"/>
              <a:ext cx="1117600" cy="563562"/>
            </a:xfrm>
            <a:custGeom>
              <a:avLst/>
              <a:gdLst>
                <a:gd name="T0" fmla="*/ 0 w 3106"/>
                <a:gd name="T1" fmla="*/ 1565 h 1566"/>
                <a:gd name="T2" fmla="*/ 0 w 3106"/>
                <a:gd name="T3" fmla="*/ 1089 h 1566"/>
                <a:gd name="T4" fmla="*/ 3077 w 3106"/>
                <a:gd name="T5" fmla="*/ 0 h 1566"/>
                <a:gd name="T6" fmla="*/ 3105 w 3106"/>
                <a:gd name="T7" fmla="*/ 245 h 1566"/>
                <a:gd name="T8" fmla="*/ 3077 w 3106"/>
                <a:gd name="T9" fmla="*/ 475 h 1566"/>
                <a:gd name="T10" fmla="*/ 0 w 3106"/>
                <a:gd name="T11" fmla="*/ 1565 h 1566"/>
              </a:gdLst>
              <a:ahLst/>
              <a:cxnLst>
                <a:cxn ang="0">
                  <a:pos x="T0" y="T1"/>
                </a:cxn>
                <a:cxn ang="0">
                  <a:pos x="T2" y="T3"/>
                </a:cxn>
                <a:cxn ang="0">
                  <a:pos x="T4" y="T5"/>
                </a:cxn>
                <a:cxn ang="0">
                  <a:pos x="T6" y="T7"/>
                </a:cxn>
                <a:cxn ang="0">
                  <a:pos x="T8" y="T9"/>
                </a:cxn>
                <a:cxn ang="0">
                  <a:pos x="T10" y="T11"/>
                </a:cxn>
              </a:cxnLst>
              <a:rect l="0" t="0" r="r" b="b"/>
              <a:pathLst>
                <a:path w="3106" h="1566">
                  <a:moveTo>
                    <a:pt x="0" y="1565"/>
                  </a:moveTo>
                  <a:lnTo>
                    <a:pt x="0" y="1089"/>
                  </a:lnTo>
                  <a:lnTo>
                    <a:pt x="3077" y="0"/>
                  </a:lnTo>
                  <a:cubicBezTo>
                    <a:pt x="3077" y="0"/>
                    <a:pt x="3105" y="125"/>
                    <a:pt x="3105" y="245"/>
                  </a:cubicBezTo>
                  <a:cubicBezTo>
                    <a:pt x="3105" y="365"/>
                    <a:pt x="3077" y="475"/>
                    <a:pt x="3077" y="475"/>
                  </a:cubicBezTo>
                  <a:lnTo>
                    <a:pt x="0" y="156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6" name="Freeform 2"/>
            <p:cNvSpPr>
              <a:spLocks noChangeArrowheads="1"/>
            </p:cNvSpPr>
            <p:nvPr/>
          </p:nvSpPr>
          <p:spPr bwMode="auto">
            <a:xfrm>
              <a:off x="4881563" y="3443288"/>
              <a:ext cx="1060450" cy="515937"/>
            </a:xfrm>
            <a:custGeom>
              <a:avLst/>
              <a:gdLst>
                <a:gd name="T0" fmla="*/ 2931 w 2946"/>
                <a:gd name="T1" fmla="*/ 394 h 1432"/>
                <a:gd name="T2" fmla="*/ 2945 w 2946"/>
                <a:gd name="T3" fmla="*/ 200 h 1432"/>
                <a:gd name="T4" fmla="*/ 2931 w 2946"/>
                <a:gd name="T5" fmla="*/ 0 h 1432"/>
                <a:gd name="T6" fmla="*/ 0 w 2946"/>
                <a:gd name="T7" fmla="*/ 1037 h 1432"/>
                <a:gd name="T8" fmla="*/ 14 w 2946"/>
                <a:gd name="T9" fmla="*/ 1237 h 1432"/>
                <a:gd name="T10" fmla="*/ 0 w 2946"/>
                <a:gd name="T11" fmla="*/ 1431 h 1432"/>
                <a:gd name="T12" fmla="*/ 2931 w 2946"/>
                <a:gd name="T13" fmla="*/ 394 h 1432"/>
              </a:gdLst>
              <a:ahLst/>
              <a:cxnLst>
                <a:cxn ang="0">
                  <a:pos x="T0" y="T1"/>
                </a:cxn>
                <a:cxn ang="0">
                  <a:pos x="T2" y="T3"/>
                </a:cxn>
                <a:cxn ang="0">
                  <a:pos x="T4" y="T5"/>
                </a:cxn>
                <a:cxn ang="0">
                  <a:pos x="T6" y="T7"/>
                </a:cxn>
                <a:cxn ang="0">
                  <a:pos x="T8" y="T9"/>
                </a:cxn>
                <a:cxn ang="0">
                  <a:pos x="T10" y="T11"/>
                </a:cxn>
                <a:cxn ang="0">
                  <a:pos x="T12" y="T13"/>
                </a:cxn>
              </a:cxnLst>
              <a:rect l="0" t="0" r="r" b="b"/>
              <a:pathLst>
                <a:path w="2946" h="1432">
                  <a:moveTo>
                    <a:pt x="2931" y="394"/>
                  </a:moveTo>
                  <a:cubicBezTo>
                    <a:pt x="2931" y="394"/>
                    <a:pt x="2945" y="314"/>
                    <a:pt x="2945" y="200"/>
                  </a:cubicBezTo>
                  <a:cubicBezTo>
                    <a:pt x="2945" y="86"/>
                    <a:pt x="2931" y="0"/>
                    <a:pt x="2931" y="0"/>
                  </a:cubicBezTo>
                  <a:lnTo>
                    <a:pt x="0" y="1037"/>
                  </a:lnTo>
                  <a:cubicBezTo>
                    <a:pt x="0" y="1037"/>
                    <a:pt x="14" y="1123"/>
                    <a:pt x="14" y="1237"/>
                  </a:cubicBezTo>
                  <a:cubicBezTo>
                    <a:pt x="14" y="1351"/>
                    <a:pt x="0" y="1431"/>
                    <a:pt x="0" y="1431"/>
                  </a:cubicBezTo>
                  <a:lnTo>
                    <a:pt x="2931" y="394"/>
                  </a:lnTo>
                </a:path>
              </a:pathLst>
            </a:custGeom>
            <a:solidFill>
              <a:srgbClr val="0067A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7" name="Freeform 3"/>
            <p:cNvSpPr>
              <a:spLocks noChangeArrowheads="1"/>
            </p:cNvSpPr>
            <p:nvPr/>
          </p:nvSpPr>
          <p:spPr bwMode="auto">
            <a:xfrm>
              <a:off x="4883150" y="3449638"/>
              <a:ext cx="1049338" cy="498475"/>
            </a:xfrm>
            <a:custGeom>
              <a:avLst/>
              <a:gdLst>
                <a:gd name="T0" fmla="*/ 29 w 2914"/>
                <a:gd name="T1" fmla="*/ 1356 h 1385"/>
                <a:gd name="T2" fmla="*/ 322 w 2914"/>
                <a:gd name="T3" fmla="*/ 1270 h 1385"/>
                <a:gd name="T4" fmla="*/ 781 w 2914"/>
                <a:gd name="T5" fmla="*/ 1106 h 1385"/>
                <a:gd name="T6" fmla="*/ 1210 w 2914"/>
                <a:gd name="T7" fmla="*/ 917 h 1385"/>
                <a:gd name="T8" fmla="*/ 1596 w 2914"/>
                <a:gd name="T9" fmla="*/ 820 h 1385"/>
                <a:gd name="T10" fmla="*/ 2141 w 2914"/>
                <a:gd name="T11" fmla="*/ 627 h 1385"/>
                <a:gd name="T12" fmla="*/ 2804 w 2914"/>
                <a:gd name="T13" fmla="*/ 356 h 1385"/>
                <a:gd name="T14" fmla="*/ 2913 w 2914"/>
                <a:gd name="T15" fmla="*/ 131 h 1385"/>
                <a:gd name="T16" fmla="*/ 2692 w 2914"/>
                <a:gd name="T17" fmla="*/ 66 h 1385"/>
                <a:gd name="T18" fmla="*/ 2233 w 2914"/>
                <a:gd name="T19" fmla="*/ 227 h 1385"/>
                <a:gd name="T20" fmla="*/ 1665 w 2914"/>
                <a:gd name="T21" fmla="*/ 465 h 1385"/>
                <a:gd name="T22" fmla="*/ 1055 w 2914"/>
                <a:gd name="T23" fmla="*/ 644 h 1385"/>
                <a:gd name="T24" fmla="*/ 393 w 2914"/>
                <a:gd name="T25" fmla="*/ 913 h 1385"/>
                <a:gd name="T26" fmla="*/ 2862 w 2914"/>
                <a:gd name="T27" fmla="*/ 45 h 1385"/>
                <a:gd name="T28" fmla="*/ 2848 w 2914"/>
                <a:gd name="T29" fmla="*/ 236 h 1385"/>
                <a:gd name="T30" fmla="*/ 2697 w 2914"/>
                <a:gd name="T31" fmla="*/ 265 h 1385"/>
                <a:gd name="T32" fmla="*/ 2713 w 2914"/>
                <a:gd name="T33" fmla="*/ 336 h 1385"/>
                <a:gd name="T34" fmla="*/ 2601 w 2914"/>
                <a:gd name="T35" fmla="*/ 256 h 1385"/>
                <a:gd name="T36" fmla="*/ 2531 w 2914"/>
                <a:gd name="T37" fmla="*/ 265 h 1385"/>
                <a:gd name="T38" fmla="*/ 2575 w 2914"/>
                <a:gd name="T39" fmla="*/ 460 h 1385"/>
                <a:gd name="T40" fmla="*/ 2506 w 2914"/>
                <a:gd name="T41" fmla="*/ 289 h 1385"/>
                <a:gd name="T42" fmla="*/ 2237 w 2914"/>
                <a:gd name="T43" fmla="*/ 489 h 1385"/>
                <a:gd name="T44" fmla="*/ 2415 w 2914"/>
                <a:gd name="T45" fmla="*/ 269 h 1385"/>
                <a:gd name="T46" fmla="*/ 2350 w 2914"/>
                <a:gd name="T47" fmla="*/ 464 h 1385"/>
                <a:gd name="T48" fmla="*/ 2259 w 2914"/>
                <a:gd name="T49" fmla="*/ 233 h 1385"/>
                <a:gd name="T50" fmla="*/ 1574 w 2914"/>
                <a:gd name="T51" fmla="*/ 760 h 1385"/>
                <a:gd name="T52" fmla="*/ 1756 w 2914"/>
                <a:gd name="T53" fmla="*/ 696 h 1385"/>
                <a:gd name="T54" fmla="*/ 1938 w 2914"/>
                <a:gd name="T55" fmla="*/ 527 h 1385"/>
                <a:gd name="T56" fmla="*/ 2146 w 2914"/>
                <a:gd name="T57" fmla="*/ 363 h 1385"/>
                <a:gd name="T58" fmla="*/ 2168 w 2914"/>
                <a:gd name="T59" fmla="*/ 603 h 1385"/>
                <a:gd name="T60" fmla="*/ 2120 w 2914"/>
                <a:gd name="T61" fmla="*/ 463 h 1385"/>
                <a:gd name="T62" fmla="*/ 2029 w 2914"/>
                <a:gd name="T63" fmla="*/ 472 h 1385"/>
                <a:gd name="T64" fmla="*/ 1938 w 2914"/>
                <a:gd name="T65" fmla="*/ 346 h 1385"/>
                <a:gd name="T66" fmla="*/ 1804 w 2914"/>
                <a:gd name="T67" fmla="*/ 446 h 1385"/>
                <a:gd name="T68" fmla="*/ 1782 w 2914"/>
                <a:gd name="T69" fmla="*/ 702 h 1385"/>
                <a:gd name="T70" fmla="*/ 1713 w 2914"/>
                <a:gd name="T71" fmla="*/ 501 h 1385"/>
                <a:gd name="T72" fmla="*/ 1687 w 2914"/>
                <a:gd name="T73" fmla="*/ 630 h 1385"/>
                <a:gd name="T74" fmla="*/ 1588 w 2914"/>
                <a:gd name="T75" fmla="*/ 494 h 1385"/>
                <a:gd name="T76" fmla="*/ 1423 w 2914"/>
                <a:gd name="T77" fmla="*/ 714 h 1385"/>
                <a:gd name="T78" fmla="*/ 1440 w 2914"/>
                <a:gd name="T79" fmla="*/ 784 h 1385"/>
                <a:gd name="T80" fmla="*/ 1327 w 2914"/>
                <a:gd name="T81" fmla="*/ 599 h 1385"/>
                <a:gd name="T82" fmla="*/ 1301 w 2914"/>
                <a:gd name="T83" fmla="*/ 803 h 1385"/>
                <a:gd name="T84" fmla="*/ 1232 w 2914"/>
                <a:gd name="T85" fmla="*/ 633 h 1385"/>
                <a:gd name="T86" fmla="*/ 1232 w 2914"/>
                <a:gd name="T87" fmla="*/ 843 h 1385"/>
                <a:gd name="T88" fmla="*/ 1119 w 2914"/>
                <a:gd name="T89" fmla="*/ 792 h 1385"/>
                <a:gd name="T90" fmla="*/ 1028 w 2914"/>
                <a:gd name="T91" fmla="*/ 667 h 1385"/>
                <a:gd name="T92" fmla="*/ 985 w 2914"/>
                <a:gd name="T93" fmla="*/ 892 h 1385"/>
                <a:gd name="T94" fmla="*/ 894 w 2914"/>
                <a:gd name="T95" fmla="*/ 767 h 1385"/>
                <a:gd name="T96" fmla="*/ 894 w 2914"/>
                <a:gd name="T97" fmla="*/ 872 h 1385"/>
                <a:gd name="T98" fmla="*/ 868 w 2914"/>
                <a:gd name="T99" fmla="*/ 866 h 1385"/>
                <a:gd name="T100" fmla="*/ 712 w 2914"/>
                <a:gd name="T101" fmla="*/ 906 h 1385"/>
                <a:gd name="T102" fmla="*/ 712 w 2914"/>
                <a:gd name="T103" fmla="*/ 1115 h 1385"/>
                <a:gd name="T104" fmla="*/ 664 w 2914"/>
                <a:gd name="T105" fmla="*/ 974 h 1385"/>
                <a:gd name="T106" fmla="*/ 587 w 2914"/>
                <a:gd name="T107" fmla="*/ 924 h 1385"/>
                <a:gd name="T108" fmla="*/ 595 w 2914"/>
                <a:gd name="T109" fmla="*/ 1119 h 1385"/>
                <a:gd name="T110" fmla="*/ 504 w 2914"/>
                <a:gd name="T111" fmla="*/ 993 h 1385"/>
                <a:gd name="T112" fmla="*/ 258 w 2914"/>
                <a:gd name="T113" fmla="*/ 1223 h 1385"/>
                <a:gd name="T114" fmla="*/ 349 w 2914"/>
                <a:gd name="T115" fmla="*/ 1063 h 1385"/>
                <a:gd name="T116" fmla="*/ 301 w 2914"/>
                <a:gd name="T117" fmla="*/ 1102 h 1385"/>
                <a:gd name="T118" fmla="*/ 258 w 2914"/>
                <a:gd name="T119" fmla="*/ 937 h 1385"/>
                <a:gd name="T120" fmla="*/ 145 w 2914"/>
                <a:gd name="T121" fmla="*/ 1172 h 1385"/>
                <a:gd name="T122" fmla="*/ 54 w 2914"/>
                <a:gd name="T123" fmla="*/ 1047 h 1385"/>
                <a:gd name="T124" fmla="*/ 76 w 2914"/>
                <a:gd name="T125" fmla="*/ 1287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4" h="1385">
                  <a:moveTo>
                    <a:pt x="28" y="1071"/>
                  </a:moveTo>
                  <a:lnTo>
                    <a:pt x="50" y="1101"/>
                  </a:lnTo>
                  <a:lnTo>
                    <a:pt x="43" y="1117"/>
                  </a:lnTo>
                  <a:lnTo>
                    <a:pt x="29" y="1146"/>
                  </a:lnTo>
                  <a:lnTo>
                    <a:pt x="8" y="1153"/>
                  </a:lnTo>
                  <a:cubicBezTo>
                    <a:pt x="9" y="1163"/>
                    <a:pt x="9" y="1172"/>
                    <a:pt x="9" y="1182"/>
                  </a:cubicBezTo>
                  <a:lnTo>
                    <a:pt x="29" y="1176"/>
                  </a:lnTo>
                  <a:lnTo>
                    <a:pt x="50" y="1206"/>
                  </a:lnTo>
                  <a:lnTo>
                    <a:pt x="29" y="1251"/>
                  </a:lnTo>
                  <a:lnTo>
                    <a:pt x="9" y="1258"/>
                  </a:lnTo>
                  <a:cubicBezTo>
                    <a:pt x="9" y="1268"/>
                    <a:pt x="9" y="1278"/>
                    <a:pt x="8" y="1288"/>
                  </a:cubicBezTo>
                  <a:lnTo>
                    <a:pt x="29" y="1281"/>
                  </a:lnTo>
                  <a:lnTo>
                    <a:pt x="50" y="1311"/>
                  </a:lnTo>
                  <a:cubicBezTo>
                    <a:pt x="43" y="1326"/>
                    <a:pt x="36" y="1341"/>
                    <a:pt x="29" y="1356"/>
                  </a:cubicBezTo>
                  <a:lnTo>
                    <a:pt x="2" y="1365"/>
                  </a:lnTo>
                  <a:cubicBezTo>
                    <a:pt x="1" y="1373"/>
                    <a:pt x="0" y="1379"/>
                    <a:pt x="0" y="1384"/>
                  </a:cubicBezTo>
                  <a:lnTo>
                    <a:pt x="56" y="1364"/>
                  </a:lnTo>
                  <a:lnTo>
                    <a:pt x="54" y="1362"/>
                  </a:lnTo>
                  <a:cubicBezTo>
                    <a:pt x="62" y="1347"/>
                    <a:pt x="69" y="1332"/>
                    <a:pt x="76" y="1317"/>
                  </a:cubicBezTo>
                  <a:lnTo>
                    <a:pt x="120" y="1301"/>
                  </a:lnTo>
                  <a:lnTo>
                    <a:pt x="141" y="1331"/>
                  </a:lnTo>
                  <a:lnTo>
                    <a:pt x="140" y="1335"/>
                  </a:lnTo>
                  <a:lnTo>
                    <a:pt x="238" y="1300"/>
                  </a:lnTo>
                  <a:lnTo>
                    <a:pt x="236" y="1298"/>
                  </a:lnTo>
                  <a:cubicBezTo>
                    <a:pt x="243" y="1283"/>
                    <a:pt x="251" y="1268"/>
                    <a:pt x="258" y="1252"/>
                  </a:cubicBezTo>
                  <a:lnTo>
                    <a:pt x="301" y="1237"/>
                  </a:lnTo>
                  <a:lnTo>
                    <a:pt x="323" y="1267"/>
                  </a:lnTo>
                  <a:lnTo>
                    <a:pt x="322" y="1270"/>
                  </a:lnTo>
                  <a:lnTo>
                    <a:pt x="420" y="1236"/>
                  </a:lnTo>
                  <a:lnTo>
                    <a:pt x="418" y="1234"/>
                  </a:lnTo>
                  <a:cubicBezTo>
                    <a:pt x="426" y="1219"/>
                    <a:pt x="433" y="1204"/>
                    <a:pt x="440" y="1188"/>
                  </a:cubicBezTo>
                  <a:lnTo>
                    <a:pt x="482" y="1173"/>
                  </a:lnTo>
                  <a:lnTo>
                    <a:pt x="504" y="1203"/>
                  </a:lnTo>
                  <a:lnTo>
                    <a:pt x="503" y="1206"/>
                  </a:lnTo>
                  <a:lnTo>
                    <a:pt x="600" y="1171"/>
                  </a:lnTo>
                  <a:lnTo>
                    <a:pt x="599" y="1170"/>
                  </a:lnTo>
                  <a:cubicBezTo>
                    <a:pt x="606" y="1155"/>
                    <a:pt x="614" y="1139"/>
                    <a:pt x="621" y="1124"/>
                  </a:cubicBezTo>
                  <a:lnTo>
                    <a:pt x="664" y="1109"/>
                  </a:lnTo>
                  <a:lnTo>
                    <a:pt x="686" y="1139"/>
                  </a:lnTo>
                  <a:lnTo>
                    <a:pt x="685" y="1141"/>
                  </a:lnTo>
                  <a:lnTo>
                    <a:pt x="782" y="1107"/>
                  </a:lnTo>
                  <a:lnTo>
                    <a:pt x="781" y="1106"/>
                  </a:lnTo>
                  <a:cubicBezTo>
                    <a:pt x="788" y="1090"/>
                    <a:pt x="796" y="1075"/>
                    <a:pt x="803" y="1060"/>
                  </a:cubicBezTo>
                  <a:lnTo>
                    <a:pt x="846" y="1045"/>
                  </a:lnTo>
                  <a:lnTo>
                    <a:pt x="868" y="1075"/>
                  </a:lnTo>
                  <a:lnTo>
                    <a:pt x="867" y="1077"/>
                  </a:lnTo>
                  <a:lnTo>
                    <a:pt x="964" y="1043"/>
                  </a:lnTo>
                  <a:lnTo>
                    <a:pt x="963" y="1041"/>
                  </a:lnTo>
                  <a:cubicBezTo>
                    <a:pt x="970" y="1026"/>
                    <a:pt x="978" y="1011"/>
                    <a:pt x="985" y="996"/>
                  </a:cubicBezTo>
                  <a:lnTo>
                    <a:pt x="1028" y="981"/>
                  </a:lnTo>
                  <a:lnTo>
                    <a:pt x="1050" y="1011"/>
                  </a:lnTo>
                  <a:lnTo>
                    <a:pt x="1049" y="1012"/>
                  </a:lnTo>
                  <a:lnTo>
                    <a:pt x="1146" y="978"/>
                  </a:lnTo>
                  <a:lnTo>
                    <a:pt x="1145" y="977"/>
                  </a:lnTo>
                  <a:cubicBezTo>
                    <a:pt x="1152" y="962"/>
                    <a:pt x="1159" y="947"/>
                    <a:pt x="1167" y="932"/>
                  </a:cubicBezTo>
                  <a:lnTo>
                    <a:pt x="1210" y="917"/>
                  </a:lnTo>
                  <a:cubicBezTo>
                    <a:pt x="1217" y="927"/>
                    <a:pt x="1225" y="937"/>
                    <a:pt x="1232" y="947"/>
                  </a:cubicBezTo>
                  <a:lnTo>
                    <a:pt x="1231" y="948"/>
                  </a:lnTo>
                  <a:lnTo>
                    <a:pt x="1327" y="914"/>
                  </a:lnTo>
                  <a:lnTo>
                    <a:pt x="1327" y="913"/>
                  </a:lnTo>
                  <a:cubicBezTo>
                    <a:pt x="1334" y="899"/>
                    <a:pt x="1341" y="884"/>
                    <a:pt x="1349" y="869"/>
                  </a:cubicBezTo>
                  <a:lnTo>
                    <a:pt x="1392" y="854"/>
                  </a:lnTo>
                  <a:cubicBezTo>
                    <a:pt x="1400" y="864"/>
                    <a:pt x="1407" y="874"/>
                    <a:pt x="1414" y="884"/>
                  </a:cubicBezTo>
                  <a:lnTo>
                    <a:pt x="1414" y="885"/>
                  </a:lnTo>
                  <a:lnTo>
                    <a:pt x="1509" y="851"/>
                  </a:lnTo>
                  <a:lnTo>
                    <a:pt x="1509" y="850"/>
                  </a:lnTo>
                  <a:cubicBezTo>
                    <a:pt x="1516" y="835"/>
                    <a:pt x="1523" y="820"/>
                    <a:pt x="1531" y="805"/>
                  </a:cubicBezTo>
                  <a:lnTo>
                    <a:pt x="1574" y="790"/>
                  </a:lnTo>
                  <a:cubicBezTo>
                    <a:pt x="1581" y="800"/>
                    <a:pt x="1589" y="810"/>
                    <a:pt x="1596" y="820"/>
                  </a:cubicBezTo>
                  <a:lnTo>
                    <a:pt x="1596" y="820"/>
                  </a:lnTo>
                  <a:lnTo>
                    <a:pt x="1691" y="786"/>
                  </a:lnTo>
                  <a:lnTo>
                    <a:pt x="1691" y="786"/>
                  </a:lnTo>
                  <a:cubicBezTo>
                    <a:pt x="1698" y="771"/>
                    <a:pt x="1705" y="756"/>
                    <a:pt x="1713" y="741"/>
                  </a:cubicBezTo>
                  <a:lnTo>
                    <a:pt x="1756" y="726"/>
                  </a:lnTo>
                  <a:cubicBezTo>
                    <a:pt x="1763" y="736"/>
                    <a:pt x="1771" y="746"/>
                    <a:pt x="1778" y="756"/>
                  </a:cubicBezTo>
                  <a:lnTo>
                    <a:pt x="1778" y="756"/>
                  </a:lnTo>
                  <a:lnTo>
                    <a:pt x="1873" y="722"/>
                  </a:lnTo>
                  <a:cubicBezTo>
                    <a:pt x="1880" y="707"/>
                    <a:pt x="1887" y="692"/>
                    <a:pt x="1895" y="677"/>
                  </a:cubicBezTo>
                  <a:lnTo>
                    <a:pt x="1938" y="661"/>
                  </a:lnTo>
                  <a:cubicBezTo>
                    <a:pt x="1945" y="671"/>
                    <a:pt x="1952" y="681"/>
                    <a:pt x="1960" y="691"/>
                  </a:cubicBezTo>
                  <a:lnTo>
                    <a:pt x="2055" y="657"/>
                  </a:lnTo>
                  <a:cubicBezTo>
                    <a:pt x="2062" y="642"/>
                    <a:pt x="2070" y="628"/>
                    <a:pt x="2077" y="613"/>
                  </a:cubicBezTo>
                  <a:lnTo>
                    <a:pt x="2120" y="597"/>
                  </a:lnTo>
                  <a:cubicBezTo>
                    <a:pt x="2127" y="607"/>
                    <a:pt x="2134" y="617"/>
                    <a:pt x="2141" y="627"/>
                  </a:cubicBezTo>
                  <a:lnTo>
                    <a:pt x="2237" y="593"/>
                  </a:lnTo>
                  <a:cubicBezTo>
                    <a:pt x="2244" y="578"/>
                    <a:pt x="2252" y="563"/>
                    <a:pt x="2259" y="549"/>
                  </a:cubicBezTo>
                  <a:lnTo>
                    <a:pt x="2302" y="533"/>
                  </a:lnTo>
                  <a:cubicBezTo>
                    <a:pt x="2309" y="543"/>
                    <a:pt x="2316" y="553"/>
                    <a:pt x="2323" y="562"/>
                  </a:cubicBezTo>
                  <a:lnTo>
                    <a:pt x="2420" y="528"/>
                  </a:lnTo>
                  <a:cubicBezTo>
                    <a:pt x="2427" y="514"/>
                    <a:pt x="2434" y="499"/>
                    <a:pt x="2441" y="485"/>
                  </a:cubicBezTo>
                  <a:lnTo>
                    <a:pt x="2484" y="469"/>
                  </a:lnTo>
                  <a:cubicBezTo>
                    <a:pt x="2491" y="479"/>
                    <a:pt x="2498" y="488"/>
                    <a:pt x="2505" y="498"/>
                  </a:cubicBezTo>
                  <a:lnTo>
                    <a:pt x="2602" y="464"/>
                  </a:lnTo>
                  <a:cubicBezTo>
                    <a:pt x="2609" y="449"/>
                    <a:pt x="2616" y="435"/>
                    <a:pt x="2623" y="420"/>
                  </a:cubicBezTo>
                  <a:lnTo>
                    <a:pt x="2666" y="405"/>
                  </a:lnTo>
                  <a:cubicBezTo>
                    <a:pt x="2673" y="415"/>
                    <a:pt x="2680" y="424"/>
                    <a:pt x="2687" y="434"/>
                  </a:cubicBezTo>
                  <a:lnTo>
                    <a:pt x="2784" y="399"/>
                  </a:lnTo>
                  <a:cubicBezTo>
                    <a:pt x="2791" y="385"/>
                    <a:pt x="2798" y="371"/>
                    <a:pt x="2804" y="356"/>
                  </a:cubicBezTo>
                  <a:lnTo>
                    <a:pt x="2848" y="341"/>
                  </a:lnTo>
                  <a:cubicBezTo>
                    <a:pt x="2855" y="350"/>
                    <a:pt x="2862" y="360"/>
                    <a:pt x="2869" y="369"/>
                  </a:cubicBezTo>
                  <a:lnTo>
                    <a:pt x="2899" y="359"/>
                  </a:lnTo>
                  <a:cubicBezTo>
                    <a:pt x="2899" y="359"/>
                    <a:pt x="2899" y="354"/>
                    <a:pt x="2901" y="345"/>
                  </a:cubicBezTo>
                  <a:lnTo>
                    <a:pt x="2895" y="347"/>
                  </a:lnTo>
                  <a:cubicBezTo>
                    <a:pt x="2888" y="337"/>
                    <a:pt x="2881" y="327"/>
                    <a:pt x="2874" y="317"/>
                  </a:cubicBezTo>
                  <a:lnTo>
                    <a:pt x="2895" y="272"/>
                  </a:lnTo>
                  <a:lnTo>
                    <a:pt x="2909" y="267"/>
                  </a:lnTo>
                  <a:cubicBezTo>
                    <a:pt x="2910" y="257"/>
                    <a:pt x="2911" y="247"/>
                    <a:pt x="2911" y="236"/>
                  </a:cubicBezTo>
                  <a:lnTo>
                    <a:pt x="2895" y="242"/>
                  </a:lnTo>
                  <a:lnTo>
                    <a:pt x="2874" y="212"/>
                  </a:lnTo>
                  <a:cubicBezTo>
                    <a:pt x="2881" y="197"/>
                    <a:pt x="2888" y="182"/>
                    <a:pt x="2895" y="167"/>
                  </a:cubicBezTo>
                  <a:lnTo>
                    <a:pt x="2913" y="160"/>
                  </a:lnTo>
                  <a:cubicBezTo>
                    <a:pt x="2913" y="150"/>
                    <a:pt x="2913" y="141"/>
                    <a:pt x="2913" y="131"/>
                  </a:cubicBezTo>
                  <a:lnTo>
                    <a:pt x="2895" y="137"/>
                  </a:lnTo>
                  <a:lnTo>
                    <a:pt x="2878" y="113"/>
                  </a:lnTo>
                  <a:lnTo>
                    <a:pt x="2874" y="107"/>
                  </a:lnTo>
                  <a:lnTo>
                    <a:pt x="2895" y="62"/>
                  </a:lnTo>
                  <a:lnTo>
                    <a:pt x="2909" y="57"/>
                  </a:lnTo>
                  <a:cubicBezTo>
                    <a:pt x="2908" y="46"/>
                    <a:pt x="2907" y="37"/>
                    <a:pt x="2906" y="28"/>
                  </a:cubicBezTo>
                  <a:lnTo>
                    <a:pt x="2895" y="32"/>
                  </a:lnTo>
                  <a:lnTo>
                    <a:pt x="2874" y="2"/>
                  </a:lnTo>
                  <a:lnTo>
                    <a:pt x="2874" y="0"/>
                  </a:lnTo>
                  <a:lnTo>
                    <a:pt x="2778" y="34"/>
                  </a:lnTo>
                  <a:lnTo>
                    <a:pt x="2779" y="35"/>
                  </a:lnTo>
                  <a:cubicBezTo>
                    <a:pt x="2771" y="50"/>
                    <a:pt x="2764" y="65"/>
                    <a:pt x="2757" y="81"/>
                  </a:cubicBezTo>
                  <a:lnTo>
                    <a:pt x="2713" y="96"/>
                  </a:lnTo>
                  <a:lnTo>
                    <a:pt x="2692" y="66"/>
                  </a:lnTo>
                  <a:lnTo>
                    <a:pt x="2692" y="65"/>
                  </a:lnTo>
                  <a:lnTo>
                    <a:pt x="2596" y="99"/>
                  </a:lnTo>
                  <a:lnTo>
                    <a:pt x="2597" y="99"/>
                  </a:lnTo>
                  <a:cubicBezTo>
                    <a:pt x="2589" y="114"/>
                    <a:pt x="2582" y="130"/>
                    <a:pt x="2575" y="145"/>
                  </a:cubicBezTo>
                  <a:lnTo>
                    <a:pt x="2532" y="160"/>
                  </a:lnTo>
                  <a:lnTo>
                    <a:pt x="2510" y="130"/>
                  </a:lnTo>
                  <a:lnTo>
                    <a:pt x="2510" y="129"/>
                  </a:lnTo>
                  <a:lnTo>
                    <a:pt x="2415" y="163"/>
                  </a:lnTo>
                  <a:lnTo>
                    <a:pt x="2415" y="163"/>
                  </a:lnTo>
                  <a:cubicBezTo>
                    <a:pt x="2408" y="179"/>
                    <a:pt x="2400" y="194"/>
                    <a:pt x="2393" y="209"/>
                  </a:cubicBezTo>
                  <a:lnTo>
                    <a:pt x="2350" y="224"/>
                  </a:lnTo>
                  <a:lnTo>
                    <a:pt x="2328" y="194"/>
                  </a:lnTo>
                  <a:lnTo>
                    <a:pt x="2328" y="194"/>
                  </a:lnTo>
                  <a:lnTo>
                    <a:pt x="2233" y="227"/>
                  </a:lnTo>
                  <a:lnTo>
                    <a:pt x="2233" y="228"/>
                  </a:lnTo>
                  <a:cubicBezTo>
                    <a:pt x="2226" y="243"/>
                    <a:pt x="2218" y="258"/>
                    <a:pt x="2211" y="273"/>
                  </a:cubicBezTo>
                  <a:lnTo>
                    <a:pt x="2168" y="288"/>
                  </a:lnTo>
                  <a:lnTo>
                    <a:pt x="2146" y="258"/>
                  </a:lnTo>
                  <a:lnTo>
                    <a:pt x="2051" y="292"/>
                  </a:lnTo>
                  <a:cubicBezTo>
                    <a:pt x="2043" y="307"/>
                    <a:pt x="2036" y="322"/>
                    <a:pt x="2029" y="337"/>
                  </a:cubicBezTo>
                  <a:lnTo>
                    <a:pt x="1986" y="352"/>
                  </a:lnTo>
                  <a:lnTo>
                    <a:pt x="1964" y="323"/>
                  </a:lnTo>
                  <a:lnTo>
                    <a:pt x="1868" y="356"/>
                  </a:lnTo>
                  <a:cubicBezTo>
                    <a:pt x="1861" y="371"/>
                    <a:pt x="1854" y="386"/>
                    <a:pt x="1847" y="401"/>
                  </a:cubicBezTo>
                  <a:lnTo>
                    <a:pt x="1804" y="416"/>
                  </a:lnTo>
                  <a:lnTo>
                    <a:pt x="1782" y="387"/>
                  </a:lnTo>
                  <a:lnTo>
                    <a:pt x="1686" y="421"/>
                  </a:lnTo>
                  <a:cubicBezTo>
                    <a:pt x="1679" y="436"/>
                    <a:pt x="1672" y="450"/>
                    <a:pt x="1665" y="465"/>
                  </a:cubicBezTo>
                  <a:lnTo>
                    <a:pt x="1622" y="480"/>
                  </a:lnTo>
                  <a:lnTo>
                    <a:pt x="1600" y="451"/>
                  </a:lnTo>
                  <a:lnTo>
                    <a:pt x="1504" y="485"/>
                  </a:lnTo>
                  <a:cubicBezTo>
                    <a:pt x="1497" y="500"/>
                    <a:pt x="1490" y="515"/>
                    <a:pt x="1483" y="529"/>
                  </a:cubicBezTo>
                  <a:lnTo>
                    <a:pt x="1440" y="544"/>
                  </a:lnTo>
                  <a:lnTo>
                    <a:pt x="1419" y="516"/>
                  </a:lnTo>
                  <a:lnTo>
                    <a:pt x="1322" y="550"/>
                  </a:lnTo>
                  <a:cubicBezTo>
                    <a:pt x="1315" y="564"/>
                    <a:pt x="1308" y="579"/>
                    <a:pt x="1301" y="593"/>
                  </a:cubicBezTo>
                  <a:lnTo>
                    <a:pt x="1258" y="609"/>
                  </a:lnTo>
                  <a:lnTo>
                    <a:pt x="1237" y="580"/>
                  </a:lnTo>
                  <a:lnTo>
                    <a:pt x="1140" y="614"/>
                  </a:lnTo>
                  <a:lnTo>
                    <a:pt x="1119" y="657"/>
                  </a:lnTo>
                  <a:lnTo>
                    <a:pt x="1076" y="673"/>
                  </a:lnTo>
                  <a:lnTo>
                    <a:pt x="1055" y="644"/>
                  </a:lnTo>
                  <a:lnTo>
                    <a:pt x="958" y="679"/>
                  </a:lnTo>
                  <a:lnTo>
                    <a:pt x="937" y="721"/>
                  </a:lnTo>
                  <a:lnTo>
                    <a:pt x="894" y="737"/>
                  </a:lnTo>
                  <a:lnTo>
                    <a:pt x="873" y="709"/>
                  </a:lnTo>
                  <a:lnTo>
                    <a:pt x="775" y="743"/>
                  </a:lnTo>
                  <a:lnTo>
                    <a:pt x="755" y="786"/>
                  </a:lnTo>
                  <a:lnTo>
                    <a:pt x="712" y="801"/>
                  </a:lnTo>
                  <a:lnTo>
                    <a:pt x="692" y="773"/>
                  </a:lnTo>
                  <a:lnTo>
                    <a:pt x="593" y="808"/>
                  </a:lnTo>
                  <a:lnTo>
                    <a:pt x="573" y="850"/>
                  </a:lnTo>
                  <a:lnTo>
                    <a:pt x="530" y="865"/>
                  </a:lnTo>
                  <a:lnTo>
                    <a:pt x="510" y="837"/>
                  </a:lnTo>
                  <a:lnTo>
                    <a:pt x="412" y="872"/>
                  </a:lnTo>
                  <a:lnTo>
                    <a:pt x="393" y="913"/>
                  </a:lnTo>
                  <a:lnTo>
                    <a:pt x="349" y="928"/>
                  </a:lnTo>
                  <a:lnTo>
                    <a:pt x="329" y="902"/>
                  </a:lnTo>
                  <a:lnTo>
                    <a:pt x="230" y="936"/>
                  </a:lnTo>
                  <a:lnTo>
                    <a:pt x="210" y="977"/>
                  </a:lnTo>
                  <a:lnTo>
                    <a:pt x="167" y="992"/>
                  </a:lnTo>
                  <a:lnTo>
                    <a:pt x="147" y="965"/>
                  </a:lnTo>
                  <a:lnTo>
                    <a:pt x="48" y="1000"/>
                  </a:lnTo>
                  <a:lnTo>
                    <a:pt x="28" y="1041"/>
                  </a:lnTo>
                  <a:lnTo>
                    <a:pt x="0" y="1051"/>
                  </a:lnTo>
                  <a:cubicBezTo>
                    <a:pt x="1" y="1059"/>
                    <a:pt x="2" y="1069"/>
                    <a:pt x="3" y="1080"/>
                  </a:cubicBezTo>
                  <a:lnTo>
                    <a:pt x="28" y="1071"/>
                  </a:lnTo>
                  <a:close/>
                  <a:moveTo>
                    <a:pt x="2804" y="41"/>
                  </a:moveTo>
                  <a:lnTo>
                    <a:pt x="2848" y="26"/>
                  </a:lnTo>
                  <a:lnTo>
                    <a:pt x="2862" y="45"/>
                  </a:lnTo>
                  <a:lnTo>
                    <a:pt x="2870" y="56"/>
                  </a:lnTo>
                  <a:cubicBezTo>
                    <a:pt x="2862" y="71"/>
                    <a:pt x="2855" y="86"/>
                    <a:pt x="2848" y="101"/>
                  </a:cubicBezTo>
                  <a:lnTo>
                    <a:pt x="2804" y="116"/>
                  </a:lnTo>
                  <a:lnTo>
                    <a:pt x="2783" y="86"/>
                  </a:lnTo>
                  <a:lnTo>
                    <a:pt x="2804" y="41"/>
                  </a:lnTo>
                  <a:close/>
                  <a:moveTo>
                    <a:pt x="2804" y="146"/>
                  </a:moveTo>
                  <a:lnTo>
                    <a:pt x="2848" y="131"/>
                  </a:lnTo>
                  <a:cubicBezTo>
                    <a:pt x="2855" y="141"/>
                    <a:pt x="2863" y="151"/>
                    <a:pt x="2870" y="161"/>
                  </a:cubicBezTo>
                  <a:lnTo>
                    <a:pt x="2848" y="206"/>
                  </a:lnTo>
                  <a:lnTo>
                    <a:pt x="2804" y="221"/>
                  </a:lnTo>
                  <a:lnTo>
                    <a:pt x="2783" y="192"/>
                  </a:lnTo>
                  <a:cubicBezTo>
                    <a:pt x="2790" y="176"/>
                    <a:pt x="2797" y="161"/>
                    <a:pt x="2804" y="146"/>
                  </a:cubicBezTo>
                  <a:close/>
                  <a:moveTo>
                    <a:pt x="2804" y="251"/>
                  </a:moveTo>
                  <a:lnTo>
                    <a:pt x="2848" y="236"/>
                  </a:lnTo>
                  <a:cubicBezTo>
                    <a:pt x="2855" y="246"/>
                    <a:pt x="2863" y="256"/>
                    <a:pt x="2870" y="266"/>
                  </a:cubicBezTo>
                  <a:cubicBezTo>
                    <a:pt x="2862" y="281"/>
                    <a:pt x="2855" y="296"/>
                    <a:pt x="2848" y="311"/>
                  </a:cubicBezTo>
                  <a:lnTo>
                    <a:pt x="2804" y="327"/>
                  </a:lnTo>
                  <a:lnTo>
                    <a:pt x="2783" y="297"/>
                  </a:lnTo>
                  <a:lnTo>
                    <a:pt x="2804" y="251"/>
                  </a:lnTo>
                  <a:close/>
                  <a:moveTo>
                    <a:pt x="2713" y="126"/>
                  </a:moveTo>
                  <a:lnTo>
                    <a:pt x="2757" y="110"/>
                  </a:lnTo>
                  <a:lnTo>
                    <a:pt x="2779" y="140"/>
                  </a:lnTo>
                  <a:lnTo>
                    <a:pt x="2770" y="159"/>
                  </a:lnTo>
                  <a:lnTo>
                    <a:pt x="2757" y="186"/>
                  </a:lnTo>
                  <a:lnTo>
                    <a:pt x="2713" y="201"/>
                  </a:lnTo>
                  <a:cubicBezTo>
                    <a:pt x="2706" y="191"/>
                    <a:pt x="2699" y="181"/>
                    <a:pt x="2692" y="171"/>
                  </a:cubicBezTo>
                  <a:lnTo>
                    <a:pt x="2713" y="126"/>
                  </a:lnTo>
                  <a:close/>
                  <a:moveTo>
                    <a:pt x="2697" y="265"/>
                  </a:moveTo>
                  <a:lnTo>
                    <a:pt x="2713" y="231"/>
                  </a:lnTo>
                  <a:lnTo>
                    <a:pt x="2757" y="215"/>
                  </a:lnTo>
                  <a:lnTo>
                    <a:pt x="2779" y="245"/>
                  </a:lnTo>
                  <a:cubicBezTo>
                    <a:pt x="2771" y="261"/>
                    <a:pt x="2764" y="276"/>
                    <a:pt x="2757" y="291"/>
                  </a:cubicBezTo>
                  <a:lnTo>
                    <a:pt x="2713" y="306"/>
                  </a:lnTo>
                  <a:lnTo>
                    <a:pt x="2692" y="276"/>
                  </a:lnTo>
                  <a:lnTo>
                    <a:pt x="2697" y="265"/>
                  </a:lnTo>
                  <a:close/>
                  <a:moveTo>
                    <a:pt x="2713" y="336"/>
                  </a:moveTo>
                  <a:lnTo>
                    <a:pt x="2757" y="321"/>
                  </a:lnTo>
                  <a:lnTo>
                    <a:pt x="2779" y="351"/>
                  </a:lnTo>
                  <a:cubicBezTo>
                    <a:pt x="2771" y="366"/>
                    <a:pt x="2764" y="381"/>
                    <a:pt x="2757" y="396"/>
                  </a:cubicBezTo>
                  <a:lnTo>
                    <a:pt x="2713" y="411"/>
                  </a:lnTo>
                  <a:cubicBezTo>
                    <a:pt x="2706" y="401"/>
                    <a:pt x="2699" y="391"/>
                    <a:pt x="2692" y="381"/>
                  </a:cubicBezTo>
                  <a:lnTo>
                    <a:pt x="2713" y="336"/>
                  </a:lnTo>
                  <a:close/>
                  <a:moveTo>
                    <a:pt x="2622" y="105"/>
                  </a:moveTo>
                  <a:lnTo>
                    <a:pt x="2666" y="90"/>
                  </a:lnTo>
                  <a:lnTo>
                    <a:pt x="2680" y="109"/>
                  </a:lnTo>
                  <a:lnTo>
                    <a:pt x="2688" y="120"/>
                  </a:lnTo>
                  <a:cubicBezTo>
                    <a:pt x="2680" y="135"/>
                    <a:pt x="2673" y="150"/>
                    <a:pt x="2666" y="165"/>
                  </a:cubicBezTo>
                  <a:lnTo>
                    <a:pt x="2622" y="181"/>
                  </a:lnTo>
                  <a:lnTo>
                    <a:pt x="2601" y="151"/>
                  </a:lnTo>
                  <a:lnTo>
                    <a:pt x="2622" y="105"/>
                  </a:lnTo>
                  <a:close/>
                  <a:moveTo>
                    <a:pt x="2622" y="210"/>
                  </a:moveTo>
                  <a:lnTo>
                    <a:pt x="2666" y="195"/>
                  </a:lnTo>
                  <a:cubicBezTo>
                    <a:pt x="2673" y="205"/>
                    <a:pt x="2681" y="215"/>
                    <a:pt x="2688" y="225"/>
                  </a:cubicBezTo>
                  <a:lnTo>
                    <a:pt x="2666" y="270"/>
                  </a:lnTo>
                  <a:lnTo>
                    <a:pt x="2622" y="286"/>
                  </a:lnTo>
                  <a:lnTo>
                    <a:pt x="2601" y="256"/>
                  </a:lnTo>
                  <a:cubicBezTo>
                    <a:pt x="2608" y="241"/>
                    <a:pt x="2615" y="225"/>
                    <a:pt x="2622" y="210"/>
                  </a:cubicBezTo>
                  <a:close/>
                  <a:moveTo>
                    <a:pt x="2622" y="315"/>
                  </a:moveTo>
                  <a:lnTo>
                    <a:pt x="2666" y="300"/>
                  </a:lnTo>
                  <a:cubicBezTo>
                    <a:pt x="2673" y="310"/>
                    <a:pt x="2681" y="320"/>
                    <a:pt x="2688" y="330"/>
                  </a:cubicBezTo>
                  <a:cubicBezTo>
                    <a:pt x="2681" y="345"/>
                    <a:pt x="2673" y="360"/>
                    <a:pt x="2666" y="375"/>
                  </a:cubicBezTo>
                  <a:lnTo>
                    <a:pt x="2622" y="391"/>
                  </a:lnTo>
                  <a:lnTo>
                    <a:pt x="2601" y="361"/>
                  </a:lnTo>
                  <a:lnTo>
                    <a:pt x="2622" y="315"/>
                  </a:lnTo>
                  <a:close/>
                  <a:moveTo>
                    <a:pt x="2532" y="190"/>
                  </a:moveTo>
                  <a:lnTo>
                    <a:pt x="2575" y="175"/>
                  </a:lnTo>
                  <a:lnTo>
                    <a:pt x="2597" y="205"/>
                  </a:lnTo>
                  <a:lnTo>
                    <a:pt x="2588" y="223"/>
                  </a:lnTo>
                  <a:lnTo>
                    <a:pt x="2575" y="250"/>
                  </a:lnTo>
                  <a:lnTo>
                    <a:pt x="2531" y="265"/>
                  </a:lnTo>
                  <a:cubicBezTo>
                    <a:pt x="2524" y="255"/>
                    <a:pt x="2517" y="245"/>
                    <a:pt x="2510" y="235"/>
                  </a:cubicBezTo>
                  <a:lnTo>
                    <a:pt x="2532" y="190"/>
                  </a:lnTo>
                  <a:close/>
                  <a:moveTo>
                    <a:pt x="2515" y="329"/>
                  </a:moveTo>
                  <a:lnTo>
                    <a:pt x="2532" y="295"/>
                  </a:lnTo>
                  <a:lnTo>
                    <a:pt x="2575" y="280"/>
                  </a:lnTo>
                  <a:lnTo>
                    <a:pt x="2597" y="310"/>
                  </a:lnTo>
                  <a:cubicBezTo>
                    <a:pt x="2589" y="325"/>
                    <a:pt x="2582" y="340"/>
                    <a:pt x="2575" y="355"/>
                  </a:cubicBezTo>
                  <a:lnTo>
                    <a:pt x="2532" y="370"/>
                  </a:lnTo>
                  <a:lnTo>
                    <a:pt x="2510" y="340"/>
                  </a:lnTo>
                  <a:lnTo>
                    <a:pt x="2515" y="329"/>
                  </a:lnTo>
                  <a:close/>
                  <a:moveTo>
                    <a:pt x="2532" y="400"/>
                  </a:moveTo>
                  <a:lnTo>
                    <a:pt x="2575" y="385"/>
                  </a:lnTo>
                  <a:lnTo>
                    <a:pt x="2597" y="415"/>
                  </a:lnTo>
                  <a:cubicBezTo>
                    <a:pt x="2589" y="430"/>
                    <a:pt x="2582" y="445"/>
                    <a:pt x="2575" y="460"/>
                  </a:cubicBezTo>
                  <a:lnTo>
                    <a:pt x="2532" y="475"/>
                  </a:lnTo>
                  <a:cubicBezTo>
                    <a:pt x="2524" y="465"/>
                    <a:pt x="2517" y="455"/>
                    <a:pt x="2510" y="445"/>
                  </a:cubicBezTo>
                  <a:lnTo>
                    <a:pt x="2532" y="400"/>
                  </a:lnTo>
                  <a:close/>
                  <a:moveTo>
                    <a:pt x="2441" y="169"/>
                  </a:moveTo>
                  <a:lnTo>
                    <a:pt x="2484" y="154"/>
                  </a:lnTo>
                  <a:lnTo>
                    <a:pt x="2498" y="173"/>
                  </a:lnTo>
                  <a:lnTo>
                    <a:pt x="2506" y="184"/>
                  </a:lnTo>
                  <a:cubicBezTo>
                    <a:pt x="2498" y="199"/>
                    <a:pt x="2491" y="214"/>
                    <a:pt x="2484" y="229"/>
                  </a:cubicBezTo>
                  <a:lnTo>
                    <a:pt x="2441" y="245"/>
                  </a:lnTo>
                  <a:lnTo>
                    <a:pt x="2419" y="215"/>
                  </a:lnTo>
                  <a:lnTo>
                    <a:pt x="2441" y="169"/>
                  </a:lnTo>
                  <a:close/>
                  <a:moveTo>
                    <a:pt x="2441" y="274"/>
                  </a:moveTo>
                  <a:lnTo>
                    <a:pt x="2484" y="259"/>
                  </a:lnTo>
                  <a:cubicBezTo>
                    <a:pt x="2491" y="269"/>
                    <a:pt x="2499" y="279"/>
                    <a:pt x="2506" y="289"/>
                  </a:cubicBezTo>
                  <a:lnTo>
                    <a:pt x="2484" y="334"/>
                  </a:lnTo>
                  <a:lnTo>
                    <a:pt x="2441" y="350"/>
                  </a:lnTo>
                  <a:lnTo>
                    <a:pt x="2419" y="320"/>
                  </a:lnTo>
                  <a:cubicBezTo>
                    <a:pt x="2426" y="305"/>
                    <a:pt x="2433" y="290"/>
                    <a:pt x="2441" y="274"/>
                  </a:cubicBezTo>
                  <a:close/>
                  <a:moveTo>
                    <a:pt x="2441" y="379"/>
                  </a:moveTo>
                  <a:lnTo>
                    <a:pt x="2484" y="364"/>
                  </a:lnTo>
                  <a:cubicBezTo>
                    <a:pt x="2491" y="374"/>
                    <a:pt x="2499" y="384"/>
                    <a:pt x="2506" y="394"/>
                  </a:cubicBezTo>
                  <a:cubicBezTo>
                    <a:pt x="2498" y="409"/>
                    <a:pt x="2491" y="424"/>
                    <a:pt x="2484" y="439"/>
                  </a:cubicBezTo>
                  <a:lnTo>
                    <a:pt x="2441" y="455"/>
                  </a:lnTo>
                  <a:lnTo>
                    <a:pt x="2419" y="425"/>
                  </a:lnTo>
                  <a:lnTo>
                    <a:pt x="2441" y="379"/>
                  </a:lnTo>
                  <a:close/>
                  <a:moveTo>
                    <a:pt x="2302" y="504"/>
                  </a:moveTo>
                  <a:lnTo>
                    <a:pt x="2259" y="519"/>
                  </a:lnTo>
                  <a:lnTo>
                    <a:pt x="2237" y="489"/>
                  </a:lnTo>
                  <a:lnTo>
                    <a:pt x="2259" y="444"/>
                  </a:lnTo>
                  <a:lnTo>
                    <a:pt x="2302" y="428"/>
                  </a:lnTo>
                  <a:cubicBezTo>
                    <a:pt x="2309" y="438"/>
                    <a:pt x="2317" y="448"/>
                    <a:pt x="2324" y="458"/>
                  </a:cubicBezTo>
                  <a:cubicBezTo>
                    <a:pt x="2317" y="473"/>
                    <a:pt x="2309" y="488"/>
                    <a:pt x="2302" y="504"/>
                  </a:cubicBezTo>
                  <a:close/>
                  <a:moveTo>
                    <a:pt x="2302" y="398"/>
                  </a:moveTo>
                  <a:lnTo>
                    <a:pt x="2259" y="414"/>
                  </a:lnTo>
                  <a:lnTo>
                    <a:pt x="2237" y="384"/>
                  </a:lnTo>
                  <a:cubicBezTo>
                    <a:pt x="2244" y="369"/>
                    <a:pt x="2251" y="354"/>
                    <a:pt x="2259" y="338"/>
                  </a:cubicBezTo>
                  <a:lnTo>
                    <a:pt x="2302" y="323"/>
                  </a:lnTo>
                  <a:cubicBezTo>
                    <a:pt x="2309" y="333"/>
                    <a:pt x="2317" y="343"/>
                    <a:pt x="2324" y="353"/>
                  </a:cubicBezTo>
                  <a:lnTo>
                    <a:pt x="2302" y="398"/>
                  </a:lnTo>
                  <a:close/>
                  <a:moveTo>
                    <a:pt x="2350" y="254"/>
                  </a:moveTo>
                  <a:lnTo>
                    <a:pt x="2393" y="239"/>
                  </a:lnTo>
                  <a:lnTo>
                    <a:pt x="2415" y="269"/>
                  </a:lnTo>
                  <a:lnTo>
                    <a:pt x="2406" y="287"/>
                  </a:lnTo>
                  <a:lnTo>
                    <a:pt x="2393" y="314"/>
                  </a:lnTo>
                  <a:lnTo>
                    <a:pt x="2350" y="329"/>
                  </a:lnTo>
                  <a:cubicBezTo>
                    <a:pt x="2342" y="319"/>
                    <a:pt x="2335" y="309"/>
                    <a:pt x="2328" y="299"/>
                  </a:cubicBezTo>
                  <a:lnTo>
                    <a:pt x="2350" y="254"/>
                  </a:lnTo>
                  <a:close/>
                  <a:moveTo>
                    <a:pt x="2415" y="374"/>
                  </a:moveTo>
                  <a:cubicBezTo>
                    <a:pt x="2408" y="389"/>
                    <a:pt x="2400" y="404"/>
                    <a:pt x="2393" y="419"/>
                  </a:cubicBezTo>
                  <a:lnTo>
                    <a:pt x="2350" y="434"/>
                  </a:lnTo>
                  <a:lnTo>
                    <a:pt x="2328" y="404"/>
                  </a:lnTo>
                  <a:lnTo>
                    <a:pt x="2333" y="394"/>
                  </a:lnTo>
                  <a:lnTo>
                    <a:pt x="2350" y="359"/>
                  </a:lnTo>
                  <a:lnTo>
                    <a:pt x="2393" y="344"/>
                  </a:lnTo>
                  <a:lnTo>
                    <a:pt x="2415" y="374"/>
                  </a:lnTo>
                  <a:close/>
                  <a:moveTo>
                    <a:pt x="2350" y="464"/>
                  </a:moveTo>
                  <a:lnTo>
                    <a:pt x="2393" y="449"/>
                  </a:lnTo>
                  <a:lnTo>
                    <a:pt x="2415" y="479"/>
                  </a:lnTo>
                  <a:cubicBezTo>
                    <a:pt x="2408" y="494"/>
                    <a:pt x="2400" y="509"/>
                    <a:pt x="2393" y="524"/>
                  </a:cubicBezTo>
                  <a:lnTo>
                    <a:pt x="2350" y="539"/>
                  </a:lnTo>
                  <a:cubicBezTo>
                    <a:pt x="2342" y="529"/>
                    <a:pt x="2335" y="519"/>
                    <a:pt x="2328" y="509"/>
                  </a:cubicBezTo>
                  <a:lnTo>
                    <a:pt x="2350" y="464"/>
                  </a:lnTo>
                  <a:close/>
                  <a:moveTo>
                    <a:pt x="2259" y="233"/>
                  </a:moveTo>
                  <a:lnTo>
                    <a:pt x="2302" y="218"/>
                  </a:lnTo>
                  <a:lnTo>
                    <a:pt x="2316" y="237"/>
                  </a:lnTo>
                  <a:lnTo>
                    <a:pt x="2324" y="248"/>
                  </a:lnTo>
                  <a:cubicBezTo>
                    <a:pt x="2316" y="263"/>
                    <a:pt x="2309" y="278"/>
                    <a:pt x="2302" y="293"/>
                  </a:cubicBezTo>
                  <a:lnTo>
                    <a:pt x="2259" y="309"/>
                  </a:lnTo>
                  <a:lnTo>
                    <a:pt x="2237" y="279"/>
                  </a:lnTo>
                  <a:lnTo>
                    <a:pt x="2259" y="233"/>
                  </a:lnTo>
                  <a:close/>
                  <a:moveTo>
                    <a:pt x="1392" y="824"/>
                  </a:moveTo>
                  <a:lnTo>
                    <a:pt x="1349" y="839"/>
                  </a:lnTo>
                  <a:lnTo>
                    <a:pt x="1327" y="809"/>
                  </a:lnTo>
                  <a:lnTo>
                    <a:pt x="1349" y="764"/>
                  </a:lnTo>
                  <a:lnTo>
                    <a:pt x="1392" y="749"/>
                  </a:lnTo>
                  <a:cubicBezTo>
                    <a:pt x="1399" y="759"/>
                    <a:pt x="1407" y="769"/>
                    <a:pt x="1414" y="779"/>
                  </a:cubicBezTo>
                  <a:cubicBezTo>
                    <a:pt x="1407" y="794"/>
                    <a:pt x="1399" y="809"/>
                    <a:pt x="1392" y="824"/>
                  </a:cubicBezTo>
                  <a:close/>
                  <a:moveTo>
                    <a:pt x="1574" y="760"/>
                  </a:moveTo>
                  <a:lnTo>
                    <a:pt x="1531" y="775"/>
                  </a:lnTo>
                  <a:lnTo>
                    <a:pt x="1509" y="745"/>
                  </a:lnTo>
                  <a:lnTo>
                    <a:pt x="1531" y="700"/>
                  </a:lnTo>
                  <a:lnTo>
                    <a:pt x="1574" y="685"/>
                  </a:lnTo>
                  <a:cubicBezTo>
                    <a:pt x="1581" y="695"/>
                    <a:pt x="1589" y="705"/>
                    <a:pt x="1596" y="715"/>
                  </a:cubicBezTo>
                  <a:cubicBezTo>
                    <a:pt x="1589" y="730"/>
                    <a:pt x="1581" y="745"/>
                    <a:pt x="1574" y="760"/>
                  </a:cubicBezTo>
                  <a:close/>
                  <a:moveTo>
                    <a:pt x="1574" y="655"/>
                  </a:moveTo>
                  <a:lnTo>
                    <a:pt x="1531" y="670"/>
                  </a:lnTo>
                  <a:lnTo>
                    <a:pt x="1509" y="640"/>
                  </a:lnTo>
                  <a:cubicBezTo>
                    <a:pt x="1516" y="625"/>
                    <a:pt x="1523" y="610"/>
                    <a:pt x="1531" y="595"/>
                  </a:cubicBezTo>
                  <a:lnTo>
                    <a:pt x="1574" y="580"/>
                  </a:lnTo>
                  <a:cubicBezTo>
                    <a:pt x="1581" y="590"/>
                    <a:pt x="1589" y="599"/>
                    <a:pt x="1596" y="609"/>
                  </a:cubicBezTo>
                  <a:lnTo>
                    <a:pt x="1574" y="655"/>
                  </a:lnTo>
                  <a:close/>
                  <a:moveTo>
                    <a:pt x="1756" y="696"/>
                  </a:moveTo>
                  <a:lnTo>
                    <a:pt x="1713" y="711"/>
                  </a:lnTo>
                  <a:lnTo>
                    <a:pt x="1691" y="681"/>
                  </a:lnTo>
                  <a:lnTo>
                    <a:pt x="1713" y="636"/>
                  </a:lnTo>
                  <a:lnTo>
                    <a:pt x="1756" y="620"/>
                  </a:lnTo>
                  <a:cubicBezTo>
                    <a:pt x="1763" y="630"/>
                    <a:pt x="1771" y="640"/>
                    <a:pt x="1778" y="650"/>
                  </a:cubicBezTo>
                  <a:cubicBezTo>
                    <a:pt x="1771" y="666"/>
                    <a:pt x="1763" y="681"/>
                    <a:pt x="1756" y="696"/>
                  </a:cubicBezTo>
                  <a:close/>
                  <a:moveTo>
                    <a:pt x="1938" y="632"/>
                  </a:moveTo>
                  <a:lnTo>
                    <a:pt x="1895" y="647"/>
                  </a:lnTo>
                  <a:lnTo>
                    <a:pt x="1873" y="617"/>
                  </a:lnTo>
                  <a:lnTo>
                    <a:pt x="1895" y="572"/>
                  </a:lnTo>
                  <a:lnTo>
                    <a:pt x="1938" y="556"/>
                  </a:lnTo>
                  <a:cubicBezTo>
                    <a:pt x="1945" y="566"/>
                    <a:pt x="1953" y="576"/>
                    <a:pt x="1960" y="586"/>
                  </a:cubicBezTo>
                  <a:cubicBezTo>
                    <a:pt x="1953" y="602"/>
                    <a:pt x="1945" y="617"/>
                    <a:pt x="1938" y="632"/>
                  </a:cubicBezTo>
                  <a:close/>
                  <a:moveTo>
                    <a:pt x="1938" y="527"/>
                  </a:moveTo>
                  <a:lnTo>
                    <a:pt x="1895" y="542"/>
                  </a:lnTo>
                  <a:lnTo>
                    <a:pt x="1873" y="512"/>
                  </a:lnTo>
                  <a:cubicBezTo>
                    <a:pt x="1880" y="497"/>
                    <a:pt x="1887" y="482"/>
                    <a:pt x="1895" y="467"/>
                  </a:cubicBezTo>
                  <a:lnTo>
                    <a:pt x="1938" y="451"/>
                  </a:lnTo>
                  <a:cubicBezTo>
                    <a:pt x="1945" y="461"/>
                    <a:pt x="1953" y="471"/>
                    <a:pt x="1960" y="481"/>
                  </a:cubicBezTo>
                  <a:lnTo>
                    <a:pt x="1938" y="527"/>
                  </a:lnTo>
                  <a:close/>
                  <a:moveTo>
                    <a:pt x="2120" y="568"/>
                  </a:moveTo>
                  <a:lnTo>
                    <a:pt x="2077" y="583"/>
                  </a:lnTo>
                  <a:lnTo>
                    <a:pt x="2055" y="553"/>
                  </a:lnTo>
                  <a:lnTo>
                    <a:pt x="2077" y="508"/>
                  </a:lnTo>
                  <a:lnTo>
                    <a:pt x="2120" y="492"/>
                  </a:lnTo>
                  <a:cubicBezTo>
                    <a:pt x="2127" y="502"/>
                    <a:pt x="2135" y="512"/>
                    <a:pt x="2142" y="522"/>
                  </a:cubicBezTo>
                  <a:cubicBezTo>
                    <a:pt x="2135" y="537"/>
                    <a:pt x="2127" y="553"/>
                    <a:pt x="2120" y="568"/>
                  </a:cubicBezTo>
                  <a:close/>
                  <a:moveTo>
                    <a:pt x="2168" y="318"/>
                  </a:moveTo>
                  <a:lnTo>
                    <a:pt x="2211" y="303"/>
                  </a:lnTo>
                  <a:lnTo>
                    <a:pt x="2233" y="333"/>
                  </a:lnTo>
                  <a:lnTo>
                    <a:pt x="2224" y="351"/>
                  </a:lnTo>
                  <a:lnTo>
                    <a:pt x="2211" y="378"/>
                  </a:lnTo>
                  <a:lnTo>
                    <a:pt x="2168" y="393"/>
                  </a:lnTo>
                  <a:cubicBezTo>
                    <a:pt x="2160" y="383"/>
                    <a:pt x="2153" y="373"/>
                    <a:pt x="2146" y="363"/>
                  </a:cubicBezTo>
                  <a:lnTo>
                    <a:pt x="2168" y="318"/>
                  </a:lnTo>
                  <a:close/>
                  <a:moveTo>
                    <a:pt x="2151" y="458"/>
                  </a:moveTo>
                  <a:lnTo>
                    <a:pt x="2168" y="423"/>
                  </a:lnTo>
                  <a:lnTo>
                    <a:pt x="2211" y="408"/>
                  </a:lnTo>
                  <a:lnTo>
                    <a:pt x="2233" y="438"/>
                  </a:lnTo>
                  <a:cubicBezTo>
                    <a:pt x="2226" y="453"/>
                    <a:pt x="2218" y="468"/>
                    <a:pt x="2211" y="483"/>
                  </a:cubicBezTo>
                  <a:lnTo>
                    <a:pt x="2168" y="498"/>
                  </a:lnTo>
                  <a:lnTo>
                    <a:pt x="2146" y="468"/>
                  </a:lnTo>
                  <a:lnTo>
                    <a:pt x="2151" y="458"/>
                  </a:lnTo>
                  <a:close/>
                  <a:moveTo>
                    <a:pt x="2168" y="528"/>
                  </a:moveTo>
                  <a:lnTo>
                    <a:pt x="2211" y="513"/>
                  </a:lnTo>
                  <a:lnTo>
                    <a:pt x="2233" y="543"/>
                  </a:lnTo>
                  <a:cubicBezTo>
                    <a:pt x="2226" y="558"/>
                    <a:pt x="2218" y="573"/>
                    <a:pt x="2211" y="588"/>
                  </a:cubicBezTo>
                  <a:lnTo>
                    <a:pt x="2168" y="603"/>
                  </a:lnTo>
                  <a:cubicBezTo>
                    <a:pt x="2160" y="593"/>
                    <a:pt x="2153" y="583"/>
                    <a:pt x="2146" y="573"/>
                  </a:cubicBezTo>
                  <a:lnTo>
                    <a:pt x="2168" y="528"/>
                  </a:lnTo>
                  <a:close/>
                  <a:moveTo>
                    <a:pt x="2077" y="297"/>
                  </a:moveTo>
                  <a:lnTo>
                    <a:pt x="2120" y="282"/>
                  </a:lnTo>
                  <a:lnTo>
                    <a:pt x="2134" y="301"/>
                  </a:lnTo>
                  <a:lnTo>
                    <a:pt x="2142" y="312"/>
                  </a:lnTo>
                  <a:cubicBezTo>
                    <a:pt x="2135" y="327"/>
                    <a:pt x="2127" y="342"/>
                    <a:pt x="2120" y="357"/>
                  </a:cubicBezTo>
                  <a:lnTo>
                    <a:pt x="2077" y="373"/>
                  </a:lnTo>
                  <a:lnTo>
                    <a:pt x="2055" y="343"/>
                  </a:lnTo>
                  <a:lnTo>
                    <a:pt x="2077" y="297"/>
                  </a:lnTo>
                  <a:close/>
                  <a:moveTo>
                    <a:pt x="2077" y="403"/>
                  </a:moveTo>
                  <a:lnTo>
                    <a:pt x="2120" y="387"/>
                  </a:lnTo>
                  <a:cubicBezTo>
                    <a:pt x="2127" y="397"/>
                    <a:pt x="2135" y="407"/>
                    <a:pt x="2142" y="417"/>
                  </a:cubicBezTo>
                  <a:lnTo>
                    <a:pt x="2120" y="463"/>
                  </a:lnTo>
                  <a:lnTo>
                    <a:pt x="2077" y="478"/>
                  </a:lnTo>
                  <a:lnTo>
                    <a:pt x="2055" y="448"/>
                  </a:lnTo>
                  <a:cubicBezTo>
                    <a:pt x="2062" y="433"/>
                    <a:pt x="2069" y="418"/>
                    <a:pt x="2077" y="403"/>
                  </a:cubicBezTo>
                  <a:close/>
                  <a:moveTo>
                    <a:pt x="1986" y="382"/>
                  </a:moveTo>
                  <a:lnTo>
                    <a:pt x="2029" y="367"/>
                  </a:lnTo>
                  <a:lnTo>
                    <a:pt x="2051" y="397"/>
                  </a:lnTo>
                  <a:lnTo>
                    <a:pt x="2042" y="415"/>
                  </a:lnTo>
                  <a:lnTo>
                    <a:pt x="2029" y="442"/>
                  </a:lnTo>
                  <a:lnTo>
                    <a:pt x="1986" y="457"/>
                  </a:lnTo>
                  <a:cubicBezTo>
                    <a:pt x="1978" y="447"/>
                    <a:pt x="1971" y="437"/>
                    <a:pt x="1964" y="427"/>
                  </a:cubicBezTo>
                  <a:lnTo>
                    <a:pt x="1986" y="382"/>
                  </a:lnTo>
                  <a:close/>
                  <a:moveTo>
                    <a:pt x="1969" y="522"/>
                  </a:moveTo>
                  <a:lnTo>
                    <a:pt x="1986" y="487"/>
                  </a:lnTo>
                  <a:lnTo>
                    <a:pt x="2029" y="472"/>
                  </a:lnTo>
                  <a:lnTo>
                    <a:pt x="2051" y="502"/>
                  </a:lnTo>
                  <a:cubicBezTo>
                    <a:pt x="2044" y="517"/>
                    <a:pt x="2036" y="532"/>
                    <a:pt x="2029" y="547"/>
                  </a:cubicBezTo>
                  <a:lnTo>
                    <a:pt x="1986" y="562"/>
                  </a:lnTo>
                  <a:lnTo>
                    <a:pt x="1964" y="532"/>
                  </a:lnTo>
                  <a:lnTo>
                    <a:pt x="1969" y="522"/>
                  </a:lnTo>
                  <a:close/>
                  <a:moveTo>
                    <a:pt x="1986" y="592"/>
                  </a:moveTo>
                  <a:lnTo>
                    <a:pt x="2029" y="577"/>
                  </a:lnTo>
                  <a:lnTo>
                    <a:pt x="2051" y="607"/>
                  </a:lnTo>
                  <a:cubicBezTo>
                    <a:pt x="2044" y="622"/>
                    <a:pt x="2036" y="637"/>
                    <a:pt x="2029" y="652"/>
                  </a:cubicBezTo>
                  <a:lnTo>
                    <a:pt x="1986" y="667"/>
                  </a:lnTo>
                  <a:cubicBezTo>
                    <a:pt x="1978" y="657"/>
                    <a:pt x="1971" y="647"/>
                    <a:pt x="1964" y="638"/>
                  </a:cubicBezTo>
                  <a:lnTo>
                    <a:pt x="1986" y="592"/>
                  </a:lnTo>
                  <a:close/>
                  <a:moveTo>
                    <a:pt x="1895" y="362"/>
                  </a:moveTo>
                  <a:lnTo>
                    <a:pt x="1938" y="346"/>
                  </a:lnTo>
                  <a:lnTo>
                    <a:pt x="1952" y="365"/>
                  </a:lnTo>
                  <a:lnTo>
                    <a:pt x="1960" y="376"/>
                  </a:lnTo>
                  <a:cubicBezTo>
                    <a:pt x="1953" y="391"/>
                    <a:pt x="1945" y="406"/>
                    <a:pt x="1938" y="422"/>
                  </a:cubicBezTo>
                  <a:lnTo>
                    <a:pt x="1895" y="437"/>
                  </a:lnTo>
                  <a:lnTo>
                    <a:pt x="1873" y="407"/>
                  </a:lnTo>
                  <a:lnTo>
                    <a:pt x="1895" y="362"/>
                  </a:lnTo>
                  <a:close/>
                  <a:moveTo>
                    <a:pt x="1804" y="446"/>
                  </a:moveTo>
                  <a:lnTo>
                    <a:pt x="1847" y="431"/>
                  </a:lnTo>
                  <a:lnTo>
                    <a:pt x="1869" y="461"/>
                  </a:lnTo>
                  <a:lnTo>
                    <a:pt x="1860" y="479"/>
                  </a:lnTo>
                  <a:lnTo>
                    <a:pt x="1847" y="506"/>
                  </a:lnTo>
                  <a:lnTo>
                    <a:pt x="1804" y="521"/>
                  </a:lnTo>
                  <a:cubicBezTo>
                    <a:pt x="1796" y="511"/>
                    <a:pt x="1789" y="501"/>
                    <a:pt x="1782" y="491"/>
                  </a:cubicBezTo>
                  <a:lnTo>
                    <a:pt x="1804" y="446"/>
                  </a:lnTo>
                  <a:close/>
                  <a:moveTo>
                    <a:pt x="1787" y="586"/>
                  </a:moveTo>
                  <a:lnTo>
                    <a:pt x="1804" y="551"/>
                  </a:lnTo>
                  <a:lnTo>
                    <a:pt x="1847" y="536"/>
                  </a:lnTo>
                  <a:lnTo>
                    <a:pt x="1869" y="566"/>
                  </a:lnTo>
                  <a:cubicBezTo>
                    <a:pt x="1862" y="581"/>
                    <a:pt x="1854" y="596"/>
                    <a:pt x="1847" y="611"/>
                  </a:cubicBezTo>
                  <a:lnTo>
                    <a:pt x="1804" y="626"/>
                  </a:lnTo>
                  <a:lnTo>
                    <a:pt x="1782" y="597"/>
                  </a:lnTo>
                  <a:lnTo>
                    <a:pt x="1787" y="586"/>
                  </a:lnTo>
                  <a:close/>
                  <a:moveTo>
                    <a:pt x="1804" y="656"/>
                  </a:moveTo>
                  <a:lnTo>
                    <a:pt x="1847" y="641"/>
                  </a:lnTo>
                  <a:lnTo>
                    <a:pt x="1869" y="671"/>
                  </a:lnTo>
                  <a:cubicBezTo>
                    <a:pt x="1862" y="686"/>
                    <a:pt x="1854" y="701"/>
                    <a:pt x="1847" y="716"/>
                  </a:cubicBezTo>
                  <a:lnTo>
                    <a:pt x="1804" y="732"/>
                  </a:lnTo>
                  <a:cubicBezTo>
                    <a:pt x="1796" y="722"/>
                    <a:pt x="1789" y="712"/>
                    <a:pt x="1782" y="702"/>
                  </a:cubicBezTo>
                  <a:lnTo>
                    <a:pt x="1804" y="656"/>
                  </a:lnTo>
                  <a:close/>
                  <a:moveTo>
                    <a:pt x="1756" y="591"/>
                  </a:moveTo>
                  <a:lnTo>
                    <a:pt x="1713" y="606"/>
                  </a:lnTo>
                  <a:lnTo>
                    <a:pt x="1691" y="576"/>
                  </a:lnTo>
                  <a:cubicBezTo>
                    <a:pt x="1698" y="561"/>
                    <a:pt x="1705" y="546"/>
                    <a:pt x="1713" y="531"/>
                  </a:cubicBezTo>
                  <a:lnTo>
                    <a:pt x="1756" y="515"/>
                  </a:lnTo>
                  <a:cubicBezTo>
                    <a:pt x="1763" y="525"/>
                    <a:pt x="1771" y="535"/>
                    <a:pt x="1778" y="545"/>
                  </a:cubicBezTo>
                  <a:lnTo>
                    <a:pt x="1756" y="591"/>
                  </a:lnTo>
                  <a:close/>
                  <a:moveTo>
                    <a:pt x="1713" y="426"/>
                  </a:moveTo>
                  <a:lnTo>
                    <a:pt x="1756" y="410"/>
                  </a:lnTo>
                  <a:lnTo>
                    <a:pt x="1770" y="430"/>
                  </a:lnTo>
                  <a:lnTo>
                    <a:pt x="1778" y="440"/>
                  </a:lnTo>
                  <a:cubicBezTo>
                    <a:pt x="1771" y="455"/>
                    <a:pt x="1763" y="471"/>
                    <a:pt x="1756" y="486"/>
                  </a:cubicBezTo>
                  <a:lnTo>
                    <a:pt x="1713" y="501"/>
                  </a:lnTo>
                  <a:lnTo>
                    <a:pt x="1691" y="471"/>
                  </a:lnTo>
                  <a:lnTo>
                    <a:pt x="1713" y="426"/>
                  </a:lnTo>
                  <a:close/>
                  <a:moveTo>
                    <a:pt x="1622" y="510"/>
                  </a:moveTo>
                  <a:lnTo>
                    <a:pt x="1665" y="495"/>
                  </a:lnTo>
                  <a:lnTo>
                    <a:pt x="1687" y="525"/>
                  </a:lnTo>
                  <a:lnTo>
                    <a:pt x="1678" y="543"/>
                  </a:lnTo>
                  <a:lnTo>
                    <a:pt x="1665" y="570"/>
                  </a:lnTo>
                  <a:lnTo>
                    <a:pt x="1622" y="586"/>
                  </a:lnTo>
                  <a:cubicBezTo>
                    <a:pt x="1614" y="576"/>
                    <a:pt x="1607" y="566"/>
                    <a:pt x="1600" y="556"/>
                  </a:cubicBezTo>
                  <a:lnTo>
                    <a:pt x="1622" y="510"/>
                  </a:lnTo>
                  <a:close/>
                  <a:moveTo>
                    <a:pt x="1605" y="650"/>
                  </a:moveTo>
                  <a:lnTo>
                    <a:pt x="1622" y="615"/>
                  </a:lnTo>
                  <a:lnTo>
                    <a:pt x="1665" y="600"/>
                  </a:lnTo>
                  <a:lnTo>
                    <a:pt x="1687" y="630"/>
                  </a:lnTo>
                  <a:cubicBezTo>
                    <a:pt x="1680" y="645"/>
                    <a:pt x="1672" y="660"/>
                    <a:pt x="1665" y="675"/>
                  </a:cubicBezTo>
                  <a:lnTo>
                    <a:pt x="1622" y="691"/>
                  </a:lnTo>
                  <a:lnTo>
                    <a:pt x="1600" y="661"/>
                  </a:lnTo>
                  <a:lnTo>
                    <a:pt x="1605" y="650"/>
                  </a:lnTo>
                  <a:close/>
                  <a:moveTo>
                    <a:pt x="1622" y="720"/>
                  </a:moveTo>
                  <a:lnTo>
                    <a:pt x="1665" y="705"/>
                  </a:lnTo>
                  <a:lnTo>
                    <a:pt x="1687" y="735"/>
                  </a:lnTo>
                  <a:cubicBezTo>
                    <a:pt x="1680" y="750"/>
                    <a:pt x="1672" y="765"/>
                    <a:pt x="1665" y="780"/>
                  </a:cubicBezTo>
                  <a:lnTo>
                    <a:pt x="1622" y="796"/>
                  </a:lnTo>
                  <a:cubicBezTo>
                    <a:pt x="1614" y="786"/>
                    <a:pt x="1607" y="776"/>
                    <a:pt x="1600" y="766"/>
                  </a:cubicBezTo>
                  <a:lnTo>
                    <a:pt x="1622" y="720"/>
                  </a:lnTo>
                  <a:close/>
                  <a:moveTo>
                    <a:pt x="1531" y="490"/>
                  </a:moveTo>
                  <a:lnTo>
                    <a:pt x="1574" y="474"/>
                  </a:lnTo>
                  <a:lnTo>
                    <a:pt x="1588" y="494"/>
                  </a:lnTo>
                  <a:lnTo>
                    <a:pt x="1596" y="504"/>
                  </a:lnTo>
                  <a:cubicBezTo>
                    <a:pt x="1589" y="520"/>
                    <a:pt x="1581" y="535"/>
                    <a:pt x="1574" y="550"/>
                  </a:cubicBezTo>
                  <a:lnTo>
                    <a:pt x="1531" y="565"/>
                  </a:lnTo>
                  <a:lnTo>
                    <a:pt x="1509" y="535"/>
                  </a:lnTo>
                  <a:lnTo>
                    <a:pt x="1531" y="490"/>
                  </a:lnTo>
                  <a:close/>
                  <a:moveTo>
                    <a:pt x="1440" y="574"/>
                  </a:moveTo>
                  <a:lnTo>
                    <a:pt x="1483" y="559"/>
                  </a:lnTo>
                  <a:lnTo>
                    <a:pt x="1505" y="589"/>
                  </a:lnTo>
                  <a:lnTo>
                    <a:pt x="1496" y="607"/>
                  </a:lnTo>
                  <a:lnTo>
                    <a:pt x="1483" y="634"/>
                  </a:lnTo>
                  <a:lnTo>
                    <a:pt x="1440" y="650"/>
                  </a:lnTo>
                  <a:cubicBezTo>
                    <a:pt x="1432" y="640"/>
                    <a:pt x="1425" y="630"/>
                    <a:pt x="1418" y="620"/>
                  </a:cubicBezTo>
                  <a:lnTo>
                    <a:pt x="1440" y="574"/>
                  </a:lnTo>
                  <a:close/>
                  <a:moveTo>
                    <a:pt x="1423" y="714"/>
                  </a:moveTo>
                  <a:lnTo>
                    <a:pt x="1440" y="679"/>
                  </a:lnTo>
                  <a:lnTo>
                    <a:pt x="1483" y="664"/>
                  </a:lnTo>
                  <a:lnTo>
                    <a:pt x="1505" y="694"/>
                  </a:lnTo>
                  <a:cubicBezTo>
                    <a:pt x="1498" y="709"/>
                    <a:pt x="1490" y="724"/>
                    <a:pt x="1483" y="739"/>
                  </a:cubicBezTo>
                  <a:lnTo>
                    <a:pt x="1440" y="755"/>
                  </a:lnTo>
                  <a:lnTo>
                    <a:pt x="1418" y="725"/>
                  </a:lnTo>
                  <a:lnTo>
                    <a:pt x="1423" y="714"/>
                  </a:lnTo>
                  <a:close/>
                  <a:moveTo>
                    <a:pt x="1440" y="784"/>
                  </a:moveTo>
                  <a:lnTo>
                    <a:pt x="1483" y="769"/>
                  </a:lnTo>
                  <a:lnTo>
                    <a:pt x="1505" y="799"/>
                  </a:lnTo>
                  <a:cubicBezTo>
                    <a:pt x="1498" y="814"/>
                    <a:pt x="1490" y="829"/>
                    <a:pt x="1483" y="844"/>
                  </a:cubicBezTo>
                  <a:lnTo>
                    <a:pt x="1440" y="860"/>
                  </a:lnTo>
                  <a:cubicBezTo>
                    <a:pt x="1432" y="850"/>
                    <a:pt x="1425" y="840"/>
                    <a:pt x="1418" y="830"/>
                  </a:cubicBezTo>
                  <a:lnTo>
                    <a:pt x="1440" y="784"/>
                  </a:lnTo>
                  <a:close/>
                  <a:moveTo>
                    <a:pt x="1392" y="719"/>
                  </a:moveTo>
                  <a:lnTo>
                    <a:pt x="1349" y="734"/>
                  </a:lnTo>
                  <a:lnTo>
                    <a:pt x="1327" y="704"/>
                  </a:lnTo>
                  <a:cubicBezTo>
                    <a:pt x="1334" y="689"/>
                    <a:pt x="1341" y="674"/>
                    <a:pt x="1349" y="659"/>
                  </a:cubicBezTo>
                  <a:lnTo>
                    <a:pt x="1392" y="644"/>
                  </a:lnTo>
                  <a:cubicBezTo>
                    <a:pt x="1399" y="654"/>
                    <a:pt x="1407" y="664"/>
                    <a:pt x="1414" y="674"/>
                  </a:cubicBezTo>
                  <a:lnTo>
                    <a:pt x="1392" y="719"/>
                  </a:lnTo>
                  <a:close/>
                  <a:moveTo>
                    <a:pt x="1349" y="554"/>
                  </a:moveTo>
                  <a:lnTo>
                    <a:pt x="1392" y="538"/>
                  </a:lnTo>
                  <a:lnTo>
                    <a:pt x="1406" y="558"/>
                  </a:lnTo>
                  <a:lnTo>
                    <a:pt x="1414" y="568"/>
                  </a:lnTo>
                  <a:cubicBezTo>
                    <a:pt x="1407" y="584"/>
                    <a:pt x="1399" y="599"/>
                    <a:pt x="1392" y="614"/>
                  </a:cubicBezTo>
                  <a:lnTo>
                    <a:pt x="1349" y="629"/>
                  </a:lnTo>
                  <a:lnTo>
                    <a:pt x="1327" y="599"/>
                  </a:lnTo>
                  <a:lnTo>
                    <a:pt x="1349" y="554"/>
                  </a:lnTo>
                  <a:close/>
                  <a:moveTo>
                    <a:pt x="1258" y="638"/>
                  </a:moveTo>
                  <a:lnTo>
                    <a:pt x="1301" y="623"/>
                  </a:lnTo>
                  <a:lnTo>
                    <a:pt x="1323" y="653"/>
                  </a:lnTo>
                  <a:lnTo>
                    <a:pt x="1314" y="671"/>
                  </a:lnTo>
                  <a:lnTo>
                    <a:pt x="1301" y="698"/>
                  </a:lnTo>
                  <a:lnTo>
                    <a:pt x="1258" y="714"/>
                  </a:lnTo>
                  <a:cubicBezTo>
                    <a:pt x="1250" y="704"/>
                    <a:pt x="1243" y="694"/>
                    <a:pt x="1236" y="684"/>
                  </a:cubicBezTo>
                  <a:lnTo>
                    <a:pt x="1258" y="638"/>
                  </a:lnTo>
                  <a:close/>
                  <a:moveTo>
                    <a:pt x="1241" y="778"/>
                  </a:moveTo>
                  <a:lnTo>
                    <a:pt x="1258" y="743"/>
                  </a:lnTo>
                  <a:lnTo>
                    <a:pt x="1301" y="728"/>
                  </a:lnTo>
                  <a:lnTo>
                    <a:pt x="1323" y="758"/>
                  </a:lnTo>
                  <a:cubicBezTo>
                    <a:pt x="1316" y="773"/>
                    <a:pt x="1308" y="788"/>
                    <a:pt x="1301" y="803"/>
                  </a:cubicBezTo>
                  <a:lnTo>
                    <a:pt x="1258" y="819"/>
                  </a:lnTo>
                  <a:lnTo>
                    <a:pt x="1236" y="789"/>
                  </a:lnTo>
                  <a:lnTo>
                    <a:pt x="1241" y="778"/>
                  </a:lnTo>
                  <a:close/>
                  <a:moveTo>
                    <a:pt x="1258" y="849"/>
                  </a:moveTo>
                  <a:lnTo>
                    <a:pt x="1301" y="833"/>
                  </a:lnTo>
                  <a:lnTo>
                    <a:pt x="1323" y="863"/>
                  </a:lnTo>
                  <a:cubicBezTo>
                    <a:pt x="1316" y="878"/>
                    <a:pt x="1308" y="893"/>
                    <a:pt x="1301" y="909"/>
                  </a:cubicBezTo>
                  <a:lnTo>
                    <a:pt x="1258" y="923"/>
                  </a:lnTo>
                  <a:cubicBezTo>
                    <a:pt x="1250" y="913"/>
                    <a:pt x="1243" y="904"/>
                    <a:pt x="1236" y="894"/>
                  </a:cubicBezTo>
                  <a:lnTo>
                    <a:pt x="1258" y="849"/>
                  </a:lnTo>
                  <a:close/>
                  <a:moveTo>
                    <a:pt x="1167" y="618"/>
                  </a:moveTo>
                  <a:lnTo>
                    <a:pt x="1210" y="603"/>
                  </a:lnTo>
                  <a:lnTo>
                    <a:pt x="1224" y="622"/>
                  </a:lnTo>
                  <a:lnTo>
                    <a:pt x="1232" y="633"/>
                  </a:lnTo>
                  <a:cubicBezTo>
                    <a:pt x="1225" y="648"/>
                    <a:pt x="1217" y="663"/>
                    <a:pt x="1210" y="678"/>
                  </a:cubicBezTo>
                  <a:lnTo>
                    <a:pt x="1167" y="693"/>
                  </a:lnTo>
                  <a:lnTo>
                    <a:pt x="1145" y="663"/>
                  </a:lnTo>
                  <a:lnTo>
                    <a:pt x="1167" y="618"/>
                  </a:lnTo>
                  <a:close/>
                  <a:moveTo>
                    <a:pt x="1167" y="723"/>
                  </a:moveTo>
                  <a:lnTo>
                    <a:pt x="1210" y="708"/>
                  </a:lnTo>
                  <a:cubicBezTo>
                    <a:pt x="1217" y="718"/>
                    <a:pt x="1225" y="728"/>
                    <a:pt x="1232" y="738"/>
                  </a:cubicBezTo>
                  <a:lnTo>
                    <a:pt x="1210" y="783"/>
                  </a:lnTo>
                  <a:lnTo>
                    <a:pt x="1167" y="798"/>
                  </a:lnTo>
                  <a:lnTo>
                    <a:pt x="1145" y="768"/>
                  </a:lnTo>
                  <a:cubicBezTo>
                    <a:pt x="1152" y="753"/>
                    <a:pt x="1159" y="738"/>
                    <a:pt x="1167" y="723"/>
                  </a:cubicBezTo>
                  <a:close/>
                  <a:moveTo>
                    <a:pt x="1167" y="828"/>
                  </a:moveTo>
                  <a:lnTo>
                    <a:pt x="1210" y="813"/>
                  </a:lnTo>
                  <a:cubicBezTo>
                    <a:pt x="1217" y="823"/>
                    <a:pt x="1225" y="833"/>
                    <a:pt x="1232" y="843"/>
                  </a:cubicBezTo>
                  <a:cubicBezTo>
                    <a:pt x="1225" y="858"/>
                    <a:pt x="1217" y="873"/>
                    <a:pt x="1210" y="888"/>
                  </a:cubicBezTo>
                  <a:lnTo>
                    <a:pt x="1167" y="903"/>
                  </a:lnTo>
                  <a:lnTo>
                    <a:pt x="1145" y="873"/>
                  </a:lnTo>
                  <a:lnTo>
                    <a:pt x="1167" y="828"/>
                  </a:lnTo>
                  <a:close/>
                  <a:moveTo>
                    <a:pt x="1076" y="702"/>
                  </a:moveTo>
                  <a:lnTo>
                    <a:pt x="1119" y="687"/>
                  </a:lnTo>
                  <a:lnTo>
                    <a:pt x="1141" y="717"/>
                  </a:lnTo>
                  <a:lnTo>
                    <a:pt x="1130" y="739"/>
                  </a:lnTo>
                  <a:lnTo>
                    <a:pt x="1119" y="763"/>
                  </a:lnTo>
                  <a:lnTo>
                    <a:pt x="1076" y="778"/>
                  </a:lnTo>
                  <a:cubicBezTo>
                    <a:pt x="1068" y="768"/>
                    <a:pt x="1061" y="758"/>
                    <a:pt x="1054" y="748"/>
                  </a:cubicBezTo>
                  <a:lnTo>
                    <a:pt x="1076" y="702"/>
                  </a:lnTo>
                  <a:close/>
                  <a:moveTo>
                    <a:pt x="1076" y="808"/>
                  </a:moveTo>
                  <a:lnTo>
                    <a:pt x="1119" y="792"/>
                  </a:lnTo>
                  <a:lnTo>
                    <a:pt x="1141" y="822"/>
                  </a:lnTo>
                  <a:lnTo>
                    <a:pt x="1119" y="868"/>
                  </a:lnTo>
                  <a:lnTo>
                    <a:pt x="1076" y="883"/>
                  </a:lnTo>
                  <a:lnTo>
                    <a:pt x="1054" y="853"/>
                  </a:lnTo>
                  <a:lnTo>
                    <a:pt x="1076" y="808"/>
                  </a:lnTo>
                  <a:close/>
                  <a:moveTo>
                    <a:pt x="1076" y="913"/>
                  </a:moveTo>
                  <a:lnTo>
                    <a:pt x="1119" y="897"/>
                  </a:lnTo>
                  <a:lnTo>
                    <a:pt x="1141" y="926"/>
                  </a:lnTo>
                  <a:cubicBezTo>
                    <a:pt x="1134" y="941"/>
                    <a:pt x="1126" y="957"/>
                    <a:pt x="1119" y="972"/>
                  </a:cubicBezTo>
                  <a:lnTo>
                    <a:pt x="1076" y="987"/>
                  </a:lnTo>
                  <a:lnTo>
                    <a:pt x="1054" y="957"/>
                  </a:lnTo>
                  <a:cubicBezTo>
                    <a:pt x="1061" y="942"/>
                    <a:pt x="1068" y="927"/>
                    <a:pt x="1076" y="913"/>
                  </a:cubicBezTo>
                  <a:close/>
                  <a:moveTo>
                    <a:pt x="985" y="682"/>
                  </a:moveTo>
                  <a:lnTo>
                    <a:pt x="1028" y="667"/>
                  </a:lnTo>
                  <a:lnTo>
                    <a:pt x="1050" y="697"/>
                  </a:lnTo>
                  <a:lnTo>
                    <a:pt x="1028" y="742"/>
                  </a:lnTo>
                  <a:lnTo>
                    <a:pt x="985" y="757"/>
                  </a:lnTo>
                  <a:lnTo>
                    <a:pt x="963" y="727"/>
                  </a:lnTo>
                  <a:lnTo>
                    <a:pt x="985" y="682"/>
                  </a:lnTo>
                  <a:close/>
                  <a:moveTo>
                    <a:pt x="985" y="787"/>
                  </a:moveTo>
                  <a:lnTo>
                    <a:pt x="1028" y="772"/>
                  </a:lnTo>
                  <a:cubicBezTo>
                    <a:pt x="1035" y="782"/>
                    <a:pt x="1043" y="792"/>
                    <a:pt x="1050" y="802"/>
                  </a:cubicBezTo>
                  <a:lnTo>
                    <a:pt x="1028" y="847"/>
                  </a:lnTo>
                  <a:lnTo>
                    <a:pt x="1028" y="847"/>
                  </a:lnTo>
                  <a:lnTo>
                    <a:pt x="985" y="862"/>
                  </a:lnTo>
                  <a:lnTo>
                    <a:pt x="963" y="832"/>
                  </a:lnTo>
                  <a:cubicBezTo>
                    <a:pt x="970" y="817"/>
                    <a:pt x="977" y="802"/>
                    <a:pt x="985" y="787"/>
                  </a:cubicBezTo>
                  <a:close/>
                  <a:moveTo>
                    <a:pt x="985" y="892"/>
                  </a:moveTo>
                  <a:lnTo>
                    <a:pt x="1028" y="877"/>
                  </a:lnTo>
                  <a:cubicBezTo>
                    <a:pt x="1035" y="887"/>
                    <a:pt x="1043" y="897"/>
                    <a:pt x="1050" y="907"/>
                  </a:cubicBezTo>
                  <a:lnTo>
                    <a:pt x="1028" y="951"/>
                  </a:lnTo>
                  <a:lnTo>
                    <a:pt x="985" y="967"/>
                  </a:lnTo>
                  <a:lnTo>
                    <a:pt x="963" y="937"/>
                  </a:lnTo>
                  <a:lnTo>
                    <a:pt x="985" y="892"/>
                  </a:lnTo>
                  <a:close/>
                  <a:moveTo>
                    <a:pt x="846" y="1015"/>
                  </a:moveTo>
                  <a:lnTo>
                    <a:pt x="803" y="1031"/>
                  </a:lnTo>
                  <a:lnTo>
                    <a:pt x="781" y="1001"/>
                  </a:lnTo>
                  <a:lnTo>
                    <a:pt x="803" y="955"/>
                  </a:lnTo>
                  <a:lnTo>
                    <a:pt x="846" y="940"/>
                  </a:lnTo>
                  <a:cubicBezTo>
                    <a:pt x="854" y="950"/>
                    <a:pt x="861" y="960"/>
                    <a:pt x="868" y="970"/>
                  </a:cubicBezTo>
                  <a:lnTo>
                    <a:pt x="846" y="1015"/>
                  </a:lnTo>
                  <a:close/>
                  <a:moveTo>
                    <a:pt x="894" y="767"/>
                  </a:moveTo>
                  <a:lnTo>
                    <a:pt x="937" y="751"/>
                  </a:lnTo>
                  <a:lnTo>
                    <a:pt x="959" y="781"/>
                  </a:lnTo>
                  <a:lnTo>
                    <a:pt x="951" y="797"/>
                  </a:lnTo>
                  <a:lnTo>
                    <a:pt x="937" y="827"/>
                  </a:lnTo>
                  <a:lnTo>
                    <a:pt x="894" y="842"/>
                  </a:lnTo>
                  <a:cubicBezTo>
                    <a:pt x="886" y="832"/>
                    <a:pt x="879" y="822"/>
                    <a:pt x="872" y="812"/>
                  </a:cubicBezTo>
                  <a:lnTo>
                    <a:pt x="894" y="767"/>
                  </a:lnTo>
                  <a:close/>
                  <a:moveTo>
                    <a:pt x="894" y="872"/>
                  </a:moveTo>
                  <a:lnTo>
                    <a:pt x="937" y="856"/>
                  </a:lnTo>
                  <a:lnTo>
                    <a:pt x="959" y="886"/>
                  </a:lnTo>
                  <a:lnTo>
                    <a:pt x="937" y="931"/>
                  </a:lnTo>
                  <a:lnTo>
                    <a:pt x="894" y="946"/>
                  </a:lnTo>
                  <a:lnTo>
                    <a:pt x="872" y="916"/>
                  </a:lnTo>
                  <a:lnTo>
                    <a:pt x="894" y="872"/>
                  </a:lnTo>
                  <a:close/>
                  <a:moveTo>
                    <a:pt x="894" y="976"/>
                  </a:moveTo>
                  <a:lnTo>
                    <a:pt x="937" y="960"/>
                  </a:lnTo>
                  <a:lnTo>
                    <a:pt x="959" y="990"/>
                  </a:lnTo>
                  <a:cubicBezTo>
                    <a:pt x="952" y="1006"/>
                    <a:pt x="945" y="1021"/>
                    <a:pt x="937" y="1036"/>
                  </a:cubicBezTo>
                  <a:lnTo>
                    <a:pt x="894" y="1051"/>
                  </a:lnTo>
                  <a:lnTo>
                    <a:pt x="872" y="1021"/>
                  </a:lnTo>
                  <a:cubicBezTo>
                    <a:pt x="879" y="1006"/>
                    <a:pt x="886" y="991"/>
                    <a:pt x="894" y="976"/>
                  </a:cubicBezTo>
                  <a:close/>
                  <a:moveTo>
                    <a:pt x="846" y="911"/>
                  </a:moveTo>
                  <a:lnTo>
                    <a:pt x="846" y="911"/>
                  </a:lnTo>
                  <a:lnTo>
                    <a:pt x="803" y="925"/>
                  </a:lnTo>
                  <a:lnTo>
                    <a:pt x="781" y="896"/>
                  </a:lnTo>
                  <a:cubicBezTo>
                    <a:pt x="788" y="881"/>
                    <a:pt x="796" y="866"/>
                    <a:pt x="803" y="851"/>
                  </a:cubicBezTo>
                  <a:lnTo>
                    <a:pt x="846" y="836"/>
                  </a:lnTo>
                  <a:cubicBezTo>
                    <a:pt x="854" y="846"/>
                    <a:pt x="861" y="856"/>
                    <a:pt x="868" y="866"/>
                  </a:cubicBezTo>
                  <a:lnTo>
                    <a:pt x="846" y="911"/>
                  </a:lnTo>
                  <a:close/>
                  <a:moveTo>
                    <a:pt x="803" y="746"/>
                  </a:moveTo>
                  <a:lnTo>
                    <a:pt x="846" y="731"/>
                  </a:lnTo>
                  <a:lnTo>
                    <a:pt x="868" y="761"/>
                  </a:lnTo>
                  <a:lnTo>
                    <a:pt x="846" y="806"/>
                  </a:lnTo>
                  <a:lnTo>
                    <a:pt x="803" y="821"/>
                  </a:lnTo>
                  <a:lnTo>
                    <a:pt x="781" y="791"/>
                  </a:lnTo>
                  <a:lnTo>
                    <a:pt x="803" y="746"/>
                  </a:lnTo>
                  <a:close/>
                  <a:moveTo>
                    <a:pt x="712" y="831"/>
                  </a:moveTo>
                  <a:lnTo>
                    <a:pt x="755" y="815"/>
                  </a:lnTo>
                  <a:lnTo>
                    <a:pt x="777" y="845"/>
                  </a:lnTo>
                  <a:lnTo>
                    <a:pt x="769" y="861"/>
                  </a:lnTo>
                  <a:lnTo>
                    <a:pt x="755" y="891"/>
                  </a:lnTo>
                  <a:lnTo>
                    <a:pt x="712" y="906"/>
                  </a:lnTo>
                  <a:cubicBezTo>
                    <a:pt x="705" y="896"/>
                    <a:pt x="697" y="886"/>
                    <a:pt x="690" y="876"/>
                  </a:cubicBezTo>
                  <a:lnTo>
                    <a:pt x="712" y="831"/>
                  </a:lnTo>
                  <a:close/>
                  <a:moveTo>
                    <a:pt x="712" y="935"/>
                  </a:moveTo>
                  <a:lnTo>
                    <a:pt x="755" y="919"/>
                  </a:lnTo>
                  <a:lnTo>
                    <a:pt x="777" y="950"/>
                  </a:lnTo>
                  <a:lnTo>
                    <a:pt x="755" y="995"/>
                  </a:lnTo>
                  <a:lnTo>
                    <a:pt x="712" y="1010"/>
                  </a:lnTo>
                  <a:lnTo>
                    <a:pt x="690" y="980"/>
                  </a:lnTo>
                  <a:lnTo>
                    <a:pt x="712" y="935"/>
                  </a:lnTo>
                  <a:close/>
                  <a:moveTo>
                    <a:pt x="712" y="1040"/>
                  </a:moveTo>
                  <a:lnTo>
                    <a:pt x="755" y="1024"/>
                  </a:lnTo>
                  <a:lnTo>
                    <a:pt x="777" y="1054"/>
                  </a:lnTo>
                  <a:cubicBezTo>
                    <a:pt x="770" y="1070"/>
                    <a:pt x="763" y="1085"/>
                    <a:pt x="755" y="1100"/>
                  </a:cubicBezTo>
                  <a:lnTo>
                    <a:pt x="712" y="1115"/>
                  </a:lnTo>
                  <a:lnTo>
                    <a:pt x="690" y="1085"/>
                  </a:lnTo>
                  <a:cubicBezTo>
                    <a:pt x="697" y="1070"/>
                    <a:pt x="705" y="1055"/>
                    <a:pt x="712" y="1040"/>
                  </a:cubicBezTo>
                  <a:close/>
                  <a:moveTo>
                    <a:pt x="621" y="810"/>
                  </a:moveTo>
                  <a:lnTo>
                    <a:pt x="664" y="795"/>
                  </a:lnTo>
                  <a:lnTo>
                    <a:pt x="686" y="825"/>
                  </a:lnTo>
                  <a:lnTo>
                    <a:pt x="664" y="870"/>
                  </a:lnTo>
                  <a:lnTo>
                    <a:pt x="621" y="885"/>
                  </a:lnTo>
                  <a:lnTo>
                    <a:pt x="599" y="855"/>
                  </a:lnTo>
                  <a:lnTo>
                    <a:pt x="621" y="810"/>
                  </a:lnTo>
                  <a:close/>
                  <a:moveTo>
                    <a:pt x="621" y="914"/>
                  </a:moveTo>
                  <a:lnTo>
                    <a:pt x="664" y="900"/>
                  </a:lnTo>
                  <a:cubicBezTo>
                    <a:pt x="672" y="910"/>
                    <a:pt x="679" y="919"/>
                    <a:pt x="686" y="929"/>
                  </a:cubicBezTo>
                  <a:lnTo>
                    <a:pt x="664" y="974"/>
                  </a:lnTo>
                  <a:lnTo>
                    <a:pt x="664" y="974"/>
                  </a:lnTo>
                  <a:lnTo>
                    <a:pt x="621" y="990"/>
                  </a:lnTo>
                  <a:lnTo>
                    <a:pt x="599" y="960"/>
                  </a:lnTo>
                  <a:cubicBezTo>
                    <a:pt x="606" y="945"/>
                    <a:pt x="614" y="929"/>
                    <a:pt x="621" y="914"/>
                  </a:cubicBezTo>
                  <a:close/>
                  <a:moveTo>
                    <a:pt x="621" y="1019"/>
                  </a:moveTo>
                  <a:lnTo>
                    <a:pt x="664" y="1004"/>
                  </a:lnTo>
                  <a:cubicBezTo>
                    <a:pt x="672" y="1014"/>
                    <a:pt x="679" y="1024"/>
                    <a:pt x="686" y="1034"/>
                  </a:cubicBezTo>
                  <a:lnTo>
                    <a:pt x="664" y="1079"/>
                  </a:lnTo>
                  <a:lnTo>
                    <a:pt x="621" y="1095"/>
                  </a:lnTo>
                  <a:lnTo>
                    <a:pt x="599" y="1065"/>
                  </a:lnTo>
                  <a:lnTo>
                    <a:pt x="621" y="1019"/>
                  </a:lnTo>
                  <a:close/>
                  <a:moveTo>
                    <a:pt x="530" y="895"/>
                  </a:moveTo>
                  <a:lnTo>
                    <a:pt x="573" y="879"/>
                  </a:lnTo>
                  <a:lnTo>
                    <a:pt x="595" y="909"/>
                  </a:lnTo>
                  <a:lnTo>
                    <a:pt x="587" y="924"/>
                  </a:lnTo>
                  <a:lnTo>
                    <a:pt x="573" y="954"/>
                  </a:lnTo>
                  <a:lnTo>
                    <a:pt x="530" y="969"/>
                  </a:lnTo>
                  <a:cubicBezTo>
                    <a:pt x="523" y="959"/>
                    <a:pt x="515" y="949"/>
                    <a:pt x="508" y="939"/>
                  </a:cubicBezTo>
                  <a:lnTo>
                    <a:pt x="530" y="895"/>
                  </a:lnTo>
                  <a:close/>
                  <a:moveTo>
                    <a:pt x="530" y="999"/>
                  </a:moveTo>
                  <a:lnTo>
                    <a:pt x="573" y="983"/>
                  </a:lnTo>
                  <a:lnTo>
                    <a:pt x="595" y="1013"/>
                  </a:lnTo>
                  <a:lnTo>
                    <a:pt x="573" y="1059"/>
                  </a:lnTo>
                  <a:lnTo>
                    <a:pt x="530" y="1074"/>
                  </a:lnTo>
                  <a:lnTo>
                    <a:pt x="508" y="1044"/>
                  </a:lnTo>
                  <a:lnTo>
                    <a:pt x="530" y="999"/>
                  </a:lnTo>
                  <a:close/>
                  <a:moveTo>
                    <a:pt x="530" y="1104"/>
                  </a:moveTo>
                  <a:lnTo>
                    <a:pt x="573" y="1089"/>
                  </a:lnTo>
                  <a:lnTo>
                    <a:pt x="595" y="1119"/>
                  </a:lnTo>
                  <a:cubicBezTo>
                    <a:pt x="588" y="1134"/>
                    <a:pt x="581" y="1149"/>
                    <a:pt x="573" y="1164"/>
                  </a:cubicBezTo>
                  <a:lnTo>
                    <a:pt x="530" y="1179"/>
                  </a:lnTo>
                  <a:lnTo>
                    <a:pt x="508" y="1149"/>
                  </a:lnTo>
                  <a:cubicBezTo>
                    <a:pt x="515" y="1134"/>
                    <a:pt x="523" y="1119"/>
                    <a:pt x="530" y="1104"/>
                  </a:cubicBezTo>
                  <a:close/>
                  <a:moveTo>
                    <a:pt x="440" y="874"/>
                  </a:moveTo>
                  <a:lnTo>
                    <a:pt x="482" y="859"/>
                  </a:lnTo>
                  <a:lnTo>
                    <a:pt x="504" y="889"/>
                  </a:lnTo>
                  <a:lnTo>
                    <a:pt x="482" y="933"/>
                  </a:lnTo>
                  <a:lnTo>
                    <a:pt x="440" y="949"/>
                  </a:lnTo>
                  <a:lnTo>
                    <a:pt x="418" y="919"/>
                  </a:lnTo>
                  <a:lnTo>
                    <a:pt x="440" y="874"/>
                  </a:lnTo>
                  <a:close/>
                  <a:moveTo>
                    <a:pt x="440" y="978"/>
                  </a:moveTo>
                  <a:lnTo>
                    <a:pt x="482" y="963"/>
                  </a:lnTo>
                  <a:cubicBezTo>
                    <a:pt x="490" y="973"/>
                    <a:pt x="497" y="983"/>
                    <a:pt x="504" y="993"/>
                  </a:cubicBezTo>
                  <a:lnTo>
                    <a:pt x="482" y="1038"/>
                  </a:lnTo>
                  <a:lnTo>
                    <a:pt x="482" y="1038"/>
                  </a:lnTo>
                  <a:lnTo>
                    <a:pt x="440" y="1054"/>
                  </a:lnTo>
                  <a:lnTo>
                    <a:pt x="418" y="1024"/>
                  </a:lnTo>
                  <a:cubicBezTo>
                    <a:pt x="426" y="1009"/>
                    <a:pt x="433" y="993"/>
                    <a:pt x="440" y="978"/>
                  </a:cubicBezTo>
                  <a:close/>
                  <a:moveTo>
                    <a:pt x="440" y="1083"/>
                  </a:moveTo>
                  <a:lnTo>
                    <a:pt x="482" y="1068"/>
                  </a:lnTo>
                  <a:cubicBezTo>
                    <a:pt x="490" y="1078"/>
                    <a:pt x="497" y="1088"/>
                    <a:pt x="504" y="1098"/>
                  </a:cubicBezTo>
                  <a:lnTo>
                    <a:pt x="482" y="1143"/>
                  </a:lnTo>
                  <a:lnTo>
                    <a:pt x="440" y="1159"/>
                  </a:lnTo>
                  <a:lnTo>
                    <a:pt x="418" y="1129"/>
                  </a:lnTo>
                  <a:lnTo>
                    <a:pt x="440" y="1083"/>
                  </a:lnTo>
                  <a:close/>
                  <a:moveTo>
                    <a:pt x="301" y="1207"/>
                  </a:moveTo>
                  <a:lnTo>
                    <a:pt x="258" y="1223"/>
                  </a:lnTo>
                  <a:lnTo>
                    <a:pt x="236" y="1193"/>
                  </a:lnTo>
                  <a:lnTo>
                    <a:pt x="258" y="1147"/>
                  </a:lnTo>
                  <a:lnTo>
                    <a:pt x="301" y="1132"/>
                  </a:lnTo>
                  <a:cubicBezTo>
                    <a:pt x="309" y="1142"/>
                    <a:pt x="316" y="1152"/>
                    <a:pt x="323" y="1162"/>
                  </a:cubicBezTo>
                  <a:lnTo>
                    <a:pt x="301" y="1207"/>
                  </a:lnTo>
                  <a:close/>
                  <a:moveTo>
                    <a:pt x="349" y="958"/>
                  </a:moveTo>
                  <a:lnTo>
                    <a:pt x="393" y="943"/>
                  </a:lnTo>
                  <a:lnTo>
                    <a:pt x="414" y="973"/>
                  </a:lnTo>
                  <a:lnTo>
                    <a:pt x="407" y="988"/>
                  </a:lnTo>
                  <a:lnTo>
                    <a:pt x="393" y="1018"/>
                  </a:lnTo>
                  <a:lnTo>
                    <a:pt x="349" y="1033"/>
                  </a:lnTo>
                  <a:cubicBezTo>
                    <a:pt x="342" y="1023"/>
                    <a:pt x="334" y="1013"/>
                    <a:pt x="327" y="1003"/>
                  </a:cubicBezTo>
                  <a:lnTo>
                    <a:pt x="349" y="958"/>
                  </a:lnTo>
                  <a:close/>
                  <a:moveTo>
                    <a:pt x="349" y="1063"/>
                  </a:moveTo>
                  <a:lnTo>
                    <a:pt x="393" y="1048"/>
                  </a:lnTo>
                  <a:lnTo>
                    <a:pt x="414" y="1078"/>
                  </a:lnTo>
                  <a:lnTo>
                    <a:pt x="393" y="1123"/>
                  </a:lnTo>
                  <a:lnTo>
                    <a:pt x="349" y="1138"/>
                  </a:lnTo>
                  <a:lnTo>
                    <a:pt x="327" y="1108"/>
                  </a:lnTo>
                  <a:lnTo>
                    <a:pt x="349" y="1063"/>
                  </a:lnTo>
                  <a:close/>
                  <a:moveTo>
                    <a:pt x="349" y="1168"/>
                  </a:moveTo>
                  <a:lnTo>
                    <a:pt x="393" y="1153"/>
                  </a:lnTo>
                  <a:lnTo>
                    <a:pt x="414" y="1183"/>
                  </a:lnTo>
                  <a:cubicBezTo>
                    <a:pt x="407" y="1198"/>
                    <a:pt x="400" y="1213"/>
                    <a:pt x="393" y="1228"/>
                  </a:cubicBezTo>
                  <a:lnTo>
                    <a:pt x="349" y="1243"/>
                  </a:lnTo>
                  <a:lnTo>
                    <a:pt x="327" y="1213"/>
                  </a:lnTo>
                  <a:cubicBezTo>
                    <a:pt x="334" y="1198"/>
                    <a:pt x="342" y="1183"/>
                    <a:pt x="349" y="1168"/>
                  </a:cubicBezTo>
                  <a:close/>
                  <a:moveTo>
                    <a:pt x="301" y="1102"/>
                  </a:moveTo>
                  <a:lnTo>
                    <a:pt x="301" y="1102"/>
                  </a:lnTo>
                  <a:lnTo>
                    <a:pt x="258" y="1118"/>
                  </a:lnTo>
                  <a:lnTo>
                    <a:pt x="236" y="1088"/>
                  </a:lnTo>
                  <a:cubicBezTo>
                    <a:pt x="243" y="1073"/>
                    <a:pt x="251" y="1058"/>
                    <a:pt x="258" y="1042"/>
                  </a:cubicBezTo>
                  <a:lnTo>
                    <a:pt x="301" y="1027"/>
                  </a:lnTo>
                  <a:cubicBezTo>
                    <a:pt x="309" y="1037"/>
                    <a:pt x="316" y="1047"/>
                    <a:pt x="323" y="1057"/>
                  </a:cubicBezTo>
                  <a:lnTo>
                    <a:pt x="301" y="1102"/>
                  </a:lnTo>
                  <a:close/>
                  <a:moveTo>
                    <a:pt x="258" y="937"/>
                  </a:moveTo>
                  <a:lnTo>
                    <a:pt x="301" y="922"/>
                  </a:lnTo>
                  <a:lnTo>
                    <a:pt x="323" y="952"/>
                  </a:lnTo>
                  <a:lnTo>
                    <a:pt x="301" y="997"/>
                  </a:lnTo>
                  <a:lnTo>
                    <a:pt x="258" y="1013"/>
                  </a:lnTo>
                  <a:lnTo>
                    <a:pt x="236" y="983"/>
                  </a:lnTo>
                  <a:lnTo>
                    <a:pt x="258" y="937"/>
                  </a:lnTo>
                  <a:close/>
                  <a:moveTo>
                    <a:pt x="167" y="1022"/>
                  </a:moveTo>
                  <a:lnTo>
                    <a:pt x="210" y="1007"/>
                  </a:lnTo>
                  <a:lnTo>
                    <a:pt x="232" y="1037"/>
                  </a:lnTo>
                  <a:lnTo>
                    <a:pt x="225" y="1053"/>
                  </a:lnTo>
                  <a:lnTo>
                    <a:pt x="210" y="1082"/>
                  </a:lnTo>
                  <a:lnTo>
                    <a:pt x="167" y="1097"/>
                  </a:lnTo>
                  <a:cubicBezTo>
                    <a:pt x="160" y="1087"/>
                    <a:pt x="152" y="1077"/>
                    <a:pt x="145" y="1067"/>
                  </a:cubicBezTo>
                  <a:lnTo>
                    <a:pt x="167" y="1022"/>
                  </a:lnTo>
                  <a:close/>
                  <a:moveTo>
                    <a:pt x="167" y="1127"/>
                  </a:moveTo>
                  <a:lnTo>
                    <a:pt x="210" y="1112"/>
                  </a:lnTo>
                  <a:lnTo>
                    <a:pt x="232" y="1142"/>
                  </a:lnTo>
                  <a:lnTo>
                    <a:pt x="210" y="1187"/>
                  </a:lnTo>
                  <a:lnTo>
                    <a:pt x="167" y="1202"/>
                  </a:lnTo>
                  <a:lnTo>
                    <a:pt x="145" y="1172"/>
                  </a:lnTo>
                  <a:lnTo>
                    <a:pt x="167" y="1127"/>
                  </a:lnTo>
                  <a:close/>
                  <a:moveTo>
                    <a:pt x="167" y="1232"/>
                  </a:moveTo>
                  <a:lnTo>
                    <a:pt x="210" y="1217"/>
                  </a:lnTo>
                  <a:lnTo>
                    <a:pt x="232" y="1247"/>
                  </a:lnTo>
                  <a:cubicBezTo>
                    <a:pt x="225" y="1262"/>
                    <a:pt x="218" y="1277"/>
                    <a:pt x="210" y="1292"/>
                  </a:cubicBezTo>
                  <a:lnTo>
                    <a:pt x="167" y="1307"/>
                  </a:lnTo>
                  <a:lnTo>
                    <a:pt x="145" y="1277"/>
                  </a:lnTo>
                  <a:cubicBezTo>
                    <a:pt x="152" y="1262"/>
                    <a:pt x="160" y="1247"/>
                    <a:pt x="167" y="1232"/>
                  </a:cubicBezTo>
                  <a:close/>
                  <a:moveTo>
                    <a:pt x="76" y="1001"/>
                  </a:moveTo>
                  <a:lnTo>
                    <a:pt x="119" y="986"/>
                  </a:lnTo>
                  <a:lnTo>
                    <a:pt x="141" y="1016"/>
                  </a:lnTo>
                  <a:lnTo>
                    <a:pt x="119" y="1061"/>
                  </a:lnTo>
                  <a:lnTo>
                    <a:pt x="76" y="1077"/>
                  </a:lnTo>
                  <a:lnTo>
                    <a:pt x="54" y="1047"/>
                  </a:lnTo>
                  <a:lnTo>
                    <a:pt x="76" y="1001"/>
                  </a:lnTo>
                  <a:close/>
                  <a:moveTo>
                    <a:pt x="76" y="1107"/>
                  </a:moveTo>
                  <a:lnTo>
                    <a:pt x="119" y="1091"/>
                  </a:lnTo>
                  <a:cubicBezTo>
                    <a:pt x="127" y="1101"/>
                    <a:pt x="134" y="1111"/>
                    <a:pt x="141" y="1121"/>
                  </a:cubicBezTo>
                  <a:lnTo>
                    <a:pt x="119" y="1166"/>
                  </a:lnTo>
                  <a:lnTo>
                    <a:pt x="119" y="1166"/>
                  </a:lnTo>
                  <a:lnTo>
                    <a:pt x="76" y="1182"/>
                  </a:lnTo>
                  <a:lnTo>
                    <a:pt x="54" y="1152"/>
                  </a:lnTo>
                  <a:cubicBezTo>
                    <a:pt x="62" y="1137"/>
                    <a:pt x="69" y="1122"/>
                    <a:pt x="76" y="1107"/>
                  </a:cubicBezTo>
                  <a:close/>
                  <a:moveTo>
                    <a:pt x="76" y="1212"/>
                  </a:moveTo>
                  <a:lnTo>
                    <a:pt x="119" y="1196"/>
                  </a:lnTo>
                  <a:cubicBezTo>
                    <a:pt x="127" y="1206"/>
                    <a:pt x="134" y="1216"/>
                    <a:pt x="141" y="1226"/>
                  </a:cubicBezTo>
                  <a:lnTo>
                    <a:pt x="119" y="1271"/>
                  </a:lnTo>
                  <a:lnTo>
                    <a:pt x="76" y="1287"/>
                  </a:lnTo>
                  <a:lnTo>
                    <a:pt x="54" y="1257"/>
                  </a:lnTo>
                  <a:lnTo>
                    <a:pt x="76" y="1212"/>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8" name="Freeform 4"/>
            <p:cNvSpPr>
              <a:spLocks noChangeArrowheads="1"/>
            </p:cNvSpPr>
            <p:nvPr/>
          </p:nvSpPr>
          <p:spPr bwMode="auto">
            <a:xfrm>
              <a:off x="4362450" y="3079750"/>
              <a:ext cx="1597025" cy="733425"/>
            </a:xfrm>
            <a:custGeom>
              <a:avLst/>
              <a:gdLst>
                <a:gd name="T0" fmla="*/ 4434 w 4435"/>
                <a:gd name="T1" fmla="*/ 948 h 2038"/>
                <a:gd name="T2" fmla="*/ 1357 w 4435"/>
                <a:gd name="T3" fmla="*/ 2037 h 2038"/>
                <a:gd name="T4" fmla="*/ 0 w 4435"/>
                <a:gd name="T5" fmla="*/ 1034 h 2038"/>
                <a:gd name="T6" fmla="*/ 3061 w 4435"/>
                <a:gd name="T7" fmla="*/ 0 h 2038"/>
                <a:gd name="T8" fmla="*/ 4434 w 4435"/>
                <a:gd name="T9" fmla="*/ 948 h 2038"/>
              </a:gdLst>
              <a:ahLst/>
              <a:cxnLst>
                <a:cxn ang="0">
                  <a:pos x="T0" y="T1"/>
                </a:cxn>
                <a:cxn ang="0">
                  <a:pos x="T2" y="T3"/>
                </a:cxn>
                <a:cxn ang="0">
                  <a:pos x="T4" y="T5"/>
                </a:cxn>
                <a:cxn ang="0">
                  <a:pos x="T6" y="T7"/>
                </a:cxn>
                <a:cxn ang="0">
                  <a:pos x="T8" y="T9"/>
                </a:cxn>
              </a:cxnLst>
              <a:rect l="0" t="0" r="r" b="b"/>
              <a:pathLst>
                <a:path w="4435" h="2038">
                  <a:moveTo>
                    <a:pt x="4434" y="948"/>
                  </a:moveTo>
                  <a:lnTo>
                    <a:pt x="1357" y="2037"/>
                  </a:lnTo>
                  <a:lnTo>
                    <a:pt x="0" y="1034"/>
                  </a:lnTo>
                  <a:lnTo>
                    <a:pt x="3061" y="0"/>
                  </a:lnTo>
                  <a:lnTo>
                    <a:pt x="4434" y="948"/>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9" name="Freeform 5"/>
            <p:cNvSpPr>
              <a:spLocks noChangeArrowheads="1"/>
            </p:cNvSpPr>
            <p:nvPr/>
          </p:nvSpPr>
          <p:spPr bwMode="auto">
            <a:xfrm>
              <a:off x="4935538" y="3811588"/>
              <a:ext cx="33337" cy="34925"/>
            </a:xfrm>
            <a:custGeom>
              <a:avLst/>
              <a:gdLst>
                <a:gd name="T0" fmla="*/ 68 w 91"/>
                <a:gd name="T1" fmla="*/ 0 h 95"/>
                <a:gd name="T2" fmla="*/ 23 w 91"/>
                <a:gd name="T3" fmla="*/ 16 h 95"/>
                <a:gd name="T4" fmla="*/ 0 w 91"/>
                <a:gd name="T5" fmla="*/ 63 h 95"/>
                <a:gd name="T6" fmla="*/ 23 w 91"/>
                <a:gd name="T7" fmla="*/ 94 h 95"/>
                <a:gd name="T8" fmla="*/ 68 w 91"/>
                <a:gd name="T9" fmla="*/ 79 h 95"/>
                <a:gd name="T10" fmla="*/ 90 w 91"/>
                <a:gd name="T11" fmla="*/ 32 h 95"/>
                <a:gd name="T12" fmla="*/ 68 w 91"/>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91" h="95">
                  <a:moveTo>
                    <a:pt x="68" y="0"/>
                  </a:moveTo>
                  <a:lnTo>
                    <a:pt x="23" y="16"/>
                  </a:lnTo>
                  <a:lnTo>
                    <a:pt x="0" y="63"/>
                  </a:lnTo>
                  <a:lnTo>
                    <a:pt x="23" y="94"/>
                  </a:lnTo>
                  <a:lnTo>
                    <a:pt x="68" y="79"/>
                  </a:lnTo>
                  <a:lnTo>
                    <a:pt x="90" y="32"/>
                  </a:lnTo>
                  <a:lnTo>
                    <a:pt x="68" y="0"/>
                  </a:lnTo>
                </a:path>
              </a:pathLst>
            </a:custGeom>
            <a:solidFill>
              <a:srgbClr val="75BD4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0" name="Freeform 6"/>
            <p:cNvSpPr>
              <a:spLocks noChangeArrowheads="1"/>
            </p:cNvSpPr>
            <p:nvPr/>
          </p:nvSpPr>
          <p:spPr bwMode="auto">
            <a:xfrm>
              <a:off x="4362450" y="3452813"/>
              <a:ext cx="488950" cy="533400"/>
            </a:xfrm>
            <a:custGeom>
              <a:avLst/>
              <a:gdLst>
                <a:gd name="T0" fmla="*/ 1357 w 1358"/>
                <a:gd name="T1" fmla="*/ 1479 h 1480"/>
                <a:gd name="T2" fmla="*/ 0 w 1358"/>
                <a:gd name="T3" fmla="*/ 475 h 1480"/>
                <a:gd name="T4" fmla="*/ 0 w 1358"/>
                <a:gd name="T5" fmla="*/ 0 h 1480"/>
                <a:gd name="T6" fmla="*/ 1357 w 1358"/>
                <a:gd name="T7" fmla="*/ 1003 h 1480"/>
                <a:gd name="T8" fmla="*/ 1357 w 1358"/>
                <a:gd name="T9" fmla="*/ 1479 h 1480"/>
              </a:gdLst>
              <a:ahLst/>
              <a:cxnLst>
                <a:cxn ang="0">
                  <a:pos x="T0" y="T1"/>
                </a:cxn>
                <a:cxn ang="0">
                  <a:pos x="T2" y="T3"/>
                </a:cxn>
                <a:cxn ang="0">
                  <a:pos x="T4" y="T5"/>
                </a:cxn>
                <a:cxn ang="0">
                  <a:pos x="T6" y="T7"/>
                </a:cxn>
                <a:cxn ang="0">
                  <a:pos x="T8" y="T9"/>
                </a:cxn>
              </a:cxnLst>
              <a:rect l="0" t="0" r="r" b="b"/>
              <a:pathLst>
                <a:path w="1358" h="1480">
                  <a:moveTo>
                    <a:pt x="1357" y="1479"/>
                  </a:moveTo>
                  <a:lnTo>
                    <a:pt x="0" y="475"/>
                  </a:lnTo>
                  <a:lnTo>
                    <a:pt x="0" y="0"/>
                  </a:lnTo>
                  <a:lnTo>
                    <a:pt x="1357" y="1003"/>
                  </a:lnTo>
                  <a:lnTo>
                    <a:pt x="1357" y="1479"/>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1" name="Freeform 7"/>
            <p:cNvSpPr>
              <a:spLocks noChangeArrowheads="1"/>
            </p:cNvSpPr>
            <p:nvPr/>
          </p:nvSpPr>
          <p:spPr bwMode="auto">
            <a:xfrm>
              <a:off x="4881563" y="3579813"/>
              <a:ext cx="1055687" cy="379412"/>
            </a:xfrm>
            <a:custGeom>
              <a:avLst/>
              <a:gdLst>
                <a:gd name="T0" fmla="*/ 2903 w 2932"/>
                <a:gd name="T1" fmla="*/ 0 h 1055"/>
                <a:gd name="T2" fmla="*/ 4 w 2932"/>
                <a:gd name="T3" fmla="*/ 1025 h 1055"/>
                <a:gd name="T4" fmla="*/ 0 w 2932"/>
                <a:gd name="T5" fmla="*/ 1054 h 1055"/>
                <a:gd name="T6" fmla="*/ 2931 w 2932"/>
                <a:gd name="T7" fmla="*/ 17 h 1055"/>
                <a:gd name="T8" fmla="*/ 2903 w 2932"/>
                <a:gd name="T9" fmla="*/ 0 h 1055"/>
              </a:gdLst>
              <a:ahLst/>
              <a:cxnLst>
                <a:cxn ang="0">
                  <a:pos x="T0" y="T1"/>
                </a:cxn>
                <a:cxn ang="0">
                  <a:pos x="T2" y="T3"/>
                </a:cxn>
                <a:cxn ang="0">
                  <a:pos x="T4" y="T5"/>
                </a:cxn>
                <a:cxn ang="0">
                  <a:pos x="T6" y="T7"/>
                </a:cxn>
                <a:cxn ang="0">
                  <a:pos x="T8" y="T9"/>
                </a:cxn>
              </a:cxnLst>
              <a:rect l="0" t="0" r="r" b="b"/>
              <a:pathLst>
                <a:path w="2932" h="1055">
                  <a:moveTo>
                    <a:pt x="2903" y="0"/>
                  </a:moveTo>
                  <a:lnTo>
                    <a:pt x="4" y="1025"/>
                  </a:lnTo>
                  <a:cubicBezTo>
                    <a:pt x="1" y="1044"/>
                    <a:pt x="0" y="1054"/>
                    <a:pt x="0" y="1054"/>
                  </a:cubicBezTo>
                  <a:lnTo>
                    <a:pt x="2931" y="17"/>
                  </a:lnTo>
                  <a:lnTo>
                    <a:pt x="290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2" name="Freeform 8"/>
            <p:cNvSpPr>
              <a:spLocks noChangeArrowheads="1"/>
            </p:cNvSpPr>
            <p:nvPr/>
          </p:nvSpPr>
          <p:spPr bwMode="auto">
            <a:xfrm>
              <a:off x="5207000" y="3548063"/>
              <a:ext cx="412750" cy="180975"/>
            </a:xfrm>
            <a:custGeom>
              <a:avLst/>
              <a:gdLst>
                <a:gd name="T0" fmla="*/ 0 w 1147"/>
                <a:gd name="T1" fmla="*/ 401 h 503"/>
                <a:gd name="T2" fmla="*/ 121 w 1147"/>
                <a:gd name="T3" fmla="*/ 502 h 503"/>
                <a:gd name="T4" fmla="*/ 1014 w 1147"/>
                <a:gd name="T5" fmla="*/ 190 h 503"/>
                <a:gd name="T6" fmla="*/ 1146 w 1147"/>
                <a:gd name="T7" fmla="*/ 0 h 503"/>
                <a:gd name="T8" fmla="*/ 0 w 1147"/>
                <a:gd name="T9" fmla="*/ 401 h 503"/>
              </a:gdLst>
              <a:ahLst/>
              <a:cxnLst>
                <a:cxn ang="0">
                  <a:pos x="T0" y="T1"/>
                </a:cxn>
                <a:cxn ang="0">
                  <a:pos x="T2" y="T3"/>
                </a:cxn>
                <a:cxn ang="0">
                  <a:pos x="T4" y="T5"/>
                </a:cxn>
                <a:cxn ang="0">
                  <a:pos x="T6" y="T7"/>
                </a:cxn>
                <a:cxn ang="0">
                  <a:pos x="T8" y="T9"/>
                </a:cxn>
              </a:cxnLst>
              <a:rect l="0" t="0" r="r" b="b"/>
              <a:pathLst>
                <a:path w="1147" h="503">
                  <a:moveTo>
                    <a:pt x="0" y="401"/>
                  </a:moveTo>
                  <a:lnTo>
                    <a:pt x="121" y="502"/>
                  </a:lnTo>
                  <a:lnTo>
                    <a:pt x="1014" y="190"/>
                  </a:lnTo>
                  <a:lnTo>
                    <a:pt x="1146" y="0"/>
                  </a:lnTo>
                  <a:lnTo>
                    <a:pt x="0" y="401"/>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3" name="Freeform 9"/>
            <p:cNvSpPr>
              <a:spLocks noChangeArrowheads="1"/>
            </p:cNvSpPr>
            <p:nvPr/>
          </p:nvSpPr>
          <p:spPr bwMode="auto">
            <a:xfrm>
              <a:off x="5210175" y="3779838"/>
              <a:ext cx="39688" cy="58737"/>
            </a:xfrm>
            <a:custGeom>
              <a:avLst/>
              <a:gdLst>
                <a:gd name="T0" fmla="*/ 0 w 111"/>
                <a:gd name="T1" fmla="*/ 146 h 165"/>
                <a:gd name="T2" fmla="*/ 25 w 111"/>
                <a:gd name="T3" fmla="*/ 164 h 165"/>
                <a:gd name="T4" fmla="*/ 110 w 111"/>
                <a:gd name="T5" fmla="*/ 0 h 165"/>
                <a:gd name="T6" fmla="*/ 0 w 111"/>
                <a:gd name="T7" fmla="*/ 146 h 165"/>
              </a:gdLst>
              <a:ahLst/>
              <a:cxnLst>
                <a:cxn ang="0">
                  <a:pos x="T0" y="T1"/>
                </a:cxn>
                <a:cxn ang="0">
                  <a:pos x="T2" y="T3"/>
                </a:cxn>
                <a:cxn ang="0">
                  <a:pos x="T4" y="T5"/>
                </a:cxn>
                <a:cxn ang="0">
                  <a:pos x="T6" y="T7"/>
                </a:cxn>
              </a:cxnLst>
              <a:rect l="0" t="0" r="r" b="b"/>
              <a:pathLst>
                <a:path w="111" h="165">
                  <a:moveTo>
                    <a:pt x="0" y="146"/>
                  </a:moveTo>
                  <a:lnTo>
                    <a:pt x="25" y="164"/>
                  </a:lnTo>
                  <a:lnTo>
                    <a:pt x="110" y="0"/>
                  </a:lnTo>
                  <a:lnTo>
                    <a:pt x="0" y="146"/>
                  </a:lnTo>
                </a:path>
              </a:pathLst>
            </a:custGeom>
            <a:solidFill>
              <a:srgbClr val="BABDB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4" name="Freeform 10"/>
            <p:cNvSpPr>
              <a:spLocks noChangeArrowheads="1"/>
            </p:cNvSpPr>
            <p:nvPr/>
          </p:nvSpPr>
          <p:spPr bwMode="auto">
            <a:xfrm>
              <a:off x="5216525" y="3670300"/>
              <a:ext cx="395288" cy="173038"/>
            </a:xfrm>
            <a:custGeom>
              <a:avLst/>
              <a:gdLst>
                <a:gd name="T0" fmla="*/ 0 w 1096"/>
                <a:gd name="T1" fmla="*/ 480 h 481"/>
                <a:gd name="T2" fmla="*/ 91 w 1096"/>
                <a:gd name="T3" fmla="*/ 305 h 481"/>
                <a:gd name="T4" fmla="*/ 963 w 1096"/>
                <a:gd name="T5" fmla="*/ 0 h 481"/>
                <a:gd name="T6" fmla="*/ 1095 w 1096"/>
                <a:gd name="T7" fmla="*/ 108 h 481"/>
                <a:gd name="T8" fmla="*/ 0 w 1096"/>
                <a:gd name="T9" fmla="*/ 480 h 481"/>
              </a:gdLst>
              <a:ahLst/>
              <a:cxnLst>
                <a:cxn ang="0">
                  <a:pos x="T0" y="T1"/>
                </a:cxn>
                <a:cxn ang="0">
                  <a:pos x="T2" y="T3"/>
                </a:cxn>
                <a:cxn ang="0">
                  <a:pos x="T4" y="T5"/>
                </a:cxn>
                <a:cxn ang="0">
                  <a:pos x="T6" y="T7"/>
                </a:cxn>
                <a:cxn ang="0">
                  <a:pos x="T8" y="T9"/>
                </a:cxn>
              </a:cxnLst>
              <a:rect l="0" t="0" r="r" b="b"/>
              <a:pathLst>
                <a:path w="1096" h="481">
                  <a:moveTo>
                    <a:pt x="0" y="480"/>
                  </a:moveTo>
                  <a:lnTo>
                    <a:pt x="91" y="305"/>
                  </a:lnTo>
                  <a:lnTo>
                    <a:pt x="963" y="0"/>
                  </a:lnTo>
                  <a:lnTo>
                    <a:pt x="1095" y="108"/>
                  </a:lnTo>
                  <a:lnTo>
                    <a:pt x="0" y="48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5" name="Freeform 11"/>
            <p:cNvSpPr>
              <a:spLocks noChangeArrowheads="1"/>
            </p:cNvSpPr>
            <p:nvPr/>
          </p:nvSpPr>
          <p:spPr bwMode="auto">
            <a:xfrm>
              <a:off x="5927725" y="3443288"/>
              <a:ext cx="15875" cy="142875"/>
            </a:xfrm>
            <a:custGeom>
              <a:avLst/>
              <a:gdLst>
                <a:gd name="T0" fmla="*/ 28 w 43"/>
                <a:gd name="T1" fmla="*/ 394 h 395"/>
                <a:gd name="T2" fmla="*/ 42 w 43"/>
                <a:gd name="T3" fmla="*/ 200 h 395"/>
                <a:gd name="T4" fmla="*/ 28 w 43"/>
                <a:gd name="T5" fmla="*/ 0 h 395"/>
                <a:gd name="T6" fmla="*/ 3 w 43"/>
                <a:gd name="T7" fmla="*/ 9 h 395"/>
                <a:gd name="T8" fmla="*/ 14 w 43"/>
                <a:gd name="T9" fmla="*/ 183 h 395"/>
                <a:gd name="T10" fmla="*/ 0 w 43"/>
                <a:gd name="T11" fmla="*/ 377 h 395"/>
                <a:gd name="T12" fmla="*/ 28 w 43"/>
                <a:gd name="T13" fmla="*/ 394 h 395"/>
              </a:gdLst>
              <a:ahLst/>
              <a:cxnLst>
                <a:cxn ang="0">
                  <a:pos x="T0" y="T1"/>
                </a:cxn>
                <a:cxn ang="0">
                  <a:pos x="T2" y="T3"/>
                </a:cxn>
                <a:cxn ang="0">
                  <a:pos x="T4" y="T5"/>
                </a:cxn>
                <a:cxn ang="0">
                  <a:pos x="T6" y="T7"/>
                </a:cxn>
                <a:cxn ang="0">
                  <a:pos x="T8" y="T9"/>
                </a:cxn>
                <a:cxn ang="0">
                  <a:pos x="T10" y="T11"/>
                </a:cxn>
                <a:cxn ang="0">
                  <a:pos x="T12" y="T13"/>
                </a:cxn>
              </a:cxnLst>
              <a:rect l="0" t="0" r="r" b="b"/>
              <a:pathLst>
                <a:path w="43" h="395">
                  <a:moveTo>
                    <a:pt x="28" y="394"/>
                  </a:moveTo>
                  <a:cubicBezTo>
                    <a:pt x="28" y="394"/>
                    <a:pt x="42" y="314"/>
                    <a:pt x="42" y="200"/>
                  </a:cubicBezTo>
                  <a:cubicBezTo>
                    <a:pt x="42" y="86"/>
                    <a:pt x="28" y="0"/>
                    <a:pt x="28" y="0"/>
                  </a:cubicBezTo>
                  <a:lnTo>
                    <a:pt x="3" y="9"/>
                  </a:lnTo>
                  <a:cubicBezTo>
                    <a:pt x="7" y="42"/>
                    <a:pt x="14" y="106"/>
                    <a:pt x="14" y="183"/>
                  </a:cubicBezTo>
                  <a:cubicBezTo>
                    <a:pt x="14" y="297"/>
                    <a:pt x="0" y="377"/>
                    <a:pt x="0" y="377"/>
                  </a:cubicBezTo>
                  <a:lnTo>
                    <a:pt x="28" y="39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716" name="Group 715"/>
          <p:cNvGrpSpPr>
            <a:grpSpLocks noChangeAspect="1"/>
          </p:cNvGrpSpPr>
          <p:nvPr/>
        </p:nvGrpSpPr>
        <p:grpSpPr>
          <a:xfrm>
            <a:off x="1054476" y="3244192"/>
            <a:ext cx="531812" cy="367824"/>
            <a:chOff x="8310563" y="2039938"/>
            <a:chExt cx="1101725" cy="762000"/>
          </a:xfrm>
        </p:grpSpPr>
        <p:sp>
          <p:nvSpPr>
            <p:cNvPr id="717" name="Freeform 443"/>
            <p:cNvSpPr>
              <a:spLocks noChangeArrowheads="1"/>
            </p:cNvSpPr>
            <p:nvPr/>
          </p:nvSpPr>
          <p:spPr bwMode="auto">
            <a:xfrm>
              <a:off x="8310563" y="2046288"/>
              <a:ext cx="93662" cy="11112"/>
            </a:xfrm>
            <a:custGeom>
              <a:avLst/>
              <a:gdLst>
                <a:gd name="T0" fmla="*/ 0 w 259"/>
                <a:gd name="T1" fmla="*/ 18 h 30"/>
                <a:gd name="T2" fmla="*/ 37 w 259"/>
                <a:gd name="T3" fmla="*/ 29 h 30"/>
                <a:gd name="T4" fmla="*/ 258 w 259"/>
                <a:gd name="T5" fmla="*/ 29 h 30"/>
                <a:gd name="T6" fmla="*/ 248 w 259"/>
                <a:gd name="T7" fmla="*/ 0 h 30"/>
                <a:gd name="T8" fmla="*/ 192 w 259"/>
                <a:gd name="T9" fmla="*/ 0 h 30"/>
                <a:gd name="T10" fmla="*/ 130 w 259"/>
                <a:gd name="T11" fmla="*/ 8 h 30"/>
                <a:gd name="T12" fmla="*/ 37 w 259"/>
                <a:gd name="T13" fmla="*/ 8 h 30"/>
                <a:gd name="T14" fmla="*/ 0 w 259"/>
                <a:gd name="T15" fmla="*/ 18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30">
                  <a:moveTo>
                    <a:pt x="0" y="18"/>
                  </a:moveTo>
                  <a:cubicBezTo>
                    <a:pt x="0" y="24"/>
                    <a:pt x="16" y="29"/>
                    <a:pt x="37" y="29"/>
                  </a:cubicBezTo>
                  <a:lnTo>
                    <a:pt x="258" y="29"/>
                  </a:lnTo>
                  <a:lnTo>
                    <a:pt x="248" y="0"/>
                  </a:lnTo>
                  <a:lnTo>
                    <a:pt x="192" y="0"/>
                  </a:lnTo>
                  <a:lnTo>
                    <a:pt x="130" y="8"/>
                  </a:lnTo>
                  <a:lnTo>
                    <a:pt x="37" y="8"/>
                  </a:lnTo>
                  <a:cubicBezTo>
                    <a:pt x="16" y="8"/>
                    <a:pt x="0" y="13"/>
                    <a:pt x="0" y="18"/>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8" name="Freeform 444"/>
            <p:cNvSpPr>
              <a:spLocks noChangeArrowheads="1"/>
            </p:cNvSpPr>
            <p:nvPr/>
          </p:nvSpPr>
          <p:spPr bwMode="auto">
            <a:xfrm>
              <a:off x="8401050" y="2039938"/>
              <a:ext cx="14288" cy="762000"/>
            </a:xfrm>
            <a:custGeom>
              <a:avLst/>
              <a:gdLst>
                <a:gd name="T0" fmla="*/ 27 w 38"/>
                <a:gd name="T1" fmla="*/ 2116 h 2117"/>
                <a:gd name="T2" fmla="*/ 37 w 38"/>
                <a:gd name="T3" fmla="*/ 2079 h 2117"/>
                <a:gd name="T4" fmla="*/ 37 w 38"/>
                <a:gd name="T5" fmla="*/ 55 h 2117"/>
                <a:gd name="T6" fmla="*/ 0 w 38"/>
                <a:gd name="T7" fmla="*/ 0 h 2117"/>
                <a:gd name="T8" fmla="*/ 0 w 38"/>
                <a:gd name="T9" fmla="*/ 1924 h 2117"/>
                <a:gd name="T10" fmla="*/ 17 w 38"/>
                <a:gd name="T11" fmla="*/ 1986 h 2117"/>
                <a:gd name="T12" fmla="*/ 17 w 38"/>
                <a:gd name="T13" fmla="*/ 2079 h 2117"/>
                <a:gd name="T14" fmla="*/ 27 w 38"/>
                <a:gd name="T15" fmla="*/ 2116 h 2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17">
                  <a:moveTo>
                    <a:pt x="27" y="2116"/>
                  </a:moveTo>
                  <a:cubicBezTo>
                    <a:pt x="33" y="2116"/>
                    <a:pt x="37" y="2100"/>
                    <a:pt x="37" y="2079"/>
                  </a:cubicBezTo>
                  <a:lnTo>
                    <a:pt x="37" y="55"/>
                  </a:lnTo>
                  <a:lnTo>
                    <a:pt x="0" y="0"/>
                  </a:lnTo>
                  <a:lnTo>
                    <a:pt x="0" y="1924"/>
                  </a:lnTo>
                  <a:lnTo>
                    <a:pt x="17" y="1986"/>
                  </a:lnTo>
                  <a:lnTo>
                    <a:pt x="17" y="2079"/>
                  </a:lnTo>
                  <a:cubicBezTo>
                    <a:pt x="17" y="2100"/>
                    <a:pt x="21" y="2116"/>
                    <a:pt x="27" y="2116"/>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9" name="Freeform 445"/>
            <p:cNvSpPr>
              <a:spLocks noChangeArrowheads="1"/>
            </p:cNvSpPr>
            <p:nvPr/>
          </p:nvSpPr>
          <p:spPr bwMode="auto">
            <a:xfrm>
              <a:off x="8393113" y="2046288"/>
              <a:ext cx="7937" cy="685800"/>
            </a:xfrm>
            <a:custGeom>
              <a:avLst/>
              <a:gdLst>
                <a:gd name="T0" fmla="*/ 10 w 20"/>
                <a:gd name="T1" fmla="*/ 1904 h 1905"/>
                <a:gd name="T2" fmla="*/ 0 w 20"/>
                <a:gd name="T3" fmla="*/ 1904 h 1905"/>
                <a:gd name="T4" fmla="*/ 0 w 20"/>
                <a:gd name="T5" fmla="*/ 0 h 1905"/>
                <a:gd name="T6" fmla="*/ 19 w 20"/>
                <a:gd name="T7" fmla="*/ 0 h 1905"/>
                <a:gd name="T8" fmla="*/ 19 w 20"/>
                <a:gd name="T9" fmla="*/ 1904 h 1905"/>
                <a:gd name="T10" fmla="*/ 10 w 20"/>
                <a:gd name="T11" fmla="*/ 1904 h 1905"/>
              </a:gdLst>
              <a:ahLst/>
              <a:cxnLst>
                <a:cxn ang="0">
                  <a:pos x="T0" y="T1"/>
                </a:cxn>
                <a:cxn ang="0">
                  <a:pos x="T2" y="T3"/>
                </a:cxn>
                <a:cxn ang="0">
                  <a:pos x="T4" y="T5"/>
                </a:cxn>
                <a:cxn ang="0">
                  <a:pos x="T6" y="T7"/>
                </a:cxn>
                <a:cxn ang="0">
                  <a:pos x="T8" y="T9"/>
                </a:cxn>
                <a:cxn ang="0">
                  <a:pos x="T10" y="T11"/>
                </a:cxn>
              </a:cxnLst>
              <a:rect l="0" t="0" r="r" b="b"/>
              <a:pathLst>
                <a:path w="20" h="1905">
                  <a:moveTo>
                    <a:pt x="10" y="1904"/>
                  </a:moveTo>
                  <a:lnTo>
                    <a:pt x="0" y="1904"/>
                  </a:lnTo>
                  <a:lnTo>
                    <a:pt x="0" y="0"/>
                  </a:lnTo>
                  <a:lnTo>
                    <a:pt x="19" y="0"/>
                  </a:lnTo>
                  <a:lnTo>
                    <a:pt x="19" y="1904"/>
                  </a:lnTo>
                  <a:lnTo>
                    <a:pt x="10" y="19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0" name="Freeform 446"/>
            <p:cNvSpPr>
              <a:spLocks noChangeArrowheads="1"/>
            </p:cNvSpPr>
            <p:nvPr/>
          </p:nvSpPr>
          <p:spPr bwMode="auto">
            <a:xfrm>
              <a:off x="8393113" y="2732088"/>
              <a:ext cx="12700" cy="22225"/>
            </a:xfrm>
            <a:custGeom>
              <a:avLst/>
              <a:gdLst>
                <a:gd name="T0" fmla="*/ 0 w 37"/>
                <a:gd name="T1" fmla="*/ 0 h 63"/>
                <a:gd name="T2" fmla="*/ 19 w 37"/>
                <a:gd name="T3" fmla="*/ 0 h 63"/>
                <a:gd name="T4" fmla="*/ 36 w 37"/>
                <a:gd name="T5" fmla="*/ 62 h 63"/>
                <a:gd name="T6" fmla="*/ 16 w 37"/>
                <a:gd name="T7" fmla="*/ 62 h 63"/>
                <a:gd name="T8" fmla="*/ 0 w 37"/>
                <a:gd name="T9" fmla="*/ 0 h 63"/>
              </a:gdLst>
              <a:ahLst/>
              <a:cxnLst>
                <a:cxn ang="0">
                  <a:pos x="T0" y="T1"/>
                </a:cxn>
                <a:cxn ang="0">
                  <a:pos x="T2" y="T3"/>
                </a:cxn>
                <a:cxn ang="0">
                  <a:pos x="T4" y="T5"/>
                </a:cxn>
                <a:cxn ang="0">
                  <a:pos x="T6" y="T7"/>
                </a:cxn>
                <a:cxn ang="0">
                  <a:pos x="T8" y="T9"/>
                </a:cxn>
              </a:cxnLst>
              <a:rect l="0" t="0" r="r" b="b"/>
              <a:pathLst>
                <a:path w="37" h="63">
                  <a:moveTo>
                    <a:pt x="0" y="0"/>
                  </a:moveTo>
                  <a:lnTo>
                    <a:pt x="19" y="0"/>
                  </a:lnTo>
                  <a:lnTo>
                    <a:pt x="36" y="62"/>
                  </a:lnTo>
                  <a:lnTo>
                    <a:pt x="16" y="62"/>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1" name="Freeform 447"/>
            <p:cNvSpPr>
              <a:spLocks noChangeArrowheads="1"/>
            </p:cNvSpPr>
            <p:nvPr/>
          </p:nvSpPr>
          <p:spPr bwMode="auto">
            <a:xfrm>
              <a:off x="8399463" y="2754313"/>
              <a:ext cx="11112" cy="47625"/>
            </a:xfrm>
            <a:custGeom>
              <a:avLst/>
              <a:gdLst>
                <a:gd name="T0" fmla="*/ 20 w 31"/>
                <a:gd name="T1" fmla="*/ 93 h 131"/>
                <a:gd name="T2" fmla="*/ 30 w 31"/>
                <a:gd name="T3" fmla="*/ 130 h 131"/>
                <a:gd name="T4" fmla="*/ 11 w 31"/>
                <a:gd name="T5" fmla="*/ 130 h 131"/>
                <a:gd name="T6" fmla="*/ 0 w 31"/>
                <a:gd name="T7" fmla="*/ 93 h 131"/>
                <a:gd name="T8" fmla="*/ 0 w 31"/>
                <a:gd name="T9" fmla="*/ 0 h 131"/>
                <a:gd name="T10" fmla="*/ 20 w 31"/>
                <a:gd name="T11" fmla="*/ 0 h 131"/>
                <a:gd name="T12" fmla="*/ 20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20" y="93"/>
                  </a:moveTo>
                  <a:cubicBezTo>
                    <a:pt x="20" y="114"/>
                    <a:pt x="24" y="130"/>
                    <a:pt x="30" y="130"/>
                  </a:cubicBezTo>
                  <a:lnTo>
                    <a:pt x="11" y="130"/>
                  </a:lnTo>
                  <a:cubicBezTo>
                    <a:pt x="5" y="130"/>
                    <a:pt x="0" y="114"/>
                    <a:pt x="0" y="93"/>
                  </a:cubicBezTo>
                  <a:lnTo>
                    <a:pt x="0" y="0"/>
                  </a:lnTo>
                  <a:lnTo>
                    <a:pt x="20" y="0"/>
                  </a:lnTo>
                  <a:lnTo>
                    <a:pt x="20"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2" name="Freeform 448"/>
            <p:cNvSpPr>
              <a:spLocks noChangeArrowheads="1"/>
            </p:cNvSpPr>
            <p:nvPr/>
          </p:nvSpPr>
          <p:spPr bwMode="auto">
            <a:xfrm>
              <a:off x="8380413" y="2039938"/>
              <a:ext cx="20637" cy="7937"/>
            </a:xfrm>
            <a:custGeom>
              <a:avLst/>
              <a:gdLst>
                <a:gd name="T0" fmla="*/ 28 w 57"/>
                <a:gd name="T1" fmla="*/ 20 h 21"/>
                <a:gd name="T2" fmla="*/ 0 w 57"/>
                <a:gd name="T3" fmla="*/ 20 h 21"/>
                <a:gd name="T4" fmla="*/ 0 w 57"/>
                <a:gd name="T5" fmla="*/ 0 h 21"/>
                <a:gd name="T6" fmla="*/ 56 w 57"/>
                <a:gd name="T7" fmla="*/ 0 h 21"/>
                <a:gd name="T8" fmla="*/ 56 w 57"/>
                <a:gd name="T9" fmla="*/ 20 h 21"/>
                <a:gd name="T10" fmla="*/ 28 w 57"/>
                <a:gd name="T11" fmla="*/ 20 h 21"/>
              </a:gdLst>
              <a:ahLst/>
              <a:cxnLst>
                <a:cxn ang="0">
                  <a:pos x="T0" y="T1"/>
                </a:cxn>
                <a:cxn ang="0">
                  <a:pos x="T2" y="T3"/>
                </a:cxn>
                <a:cxn ang="0">
                  <a:pos x="T4" y="T5"/>
                </a:cxn>
                <a:cxn ang="0">
                  <a:pos x="T6" y="T7"/>
                </a:cxn>
                <a:cxn ang="0">
                  <a:pos x="T8" y="T9"/>
                </a:cxn>
                <a:cxn ang="0">
                  <a:pos x="T10" y="T11"/>
                </a:cxn>
              </a:cxnLst>
              <a:rect l="0" t="0" r="r" b="b"/>
              <a:pathLst>
                <a:path w="57" h="21">
                  <a:moveTo>
                    <a:pt x="28" y="20"/>
                  </a:moveTo>
                  <a:lnTo>
                    <a:pt x="0" y="20"/>
                  </a:lnTo>
                  <a:lnTo>
                    <a:pt x="0" y="0"/>
                  </a:lnTo>
                  <a:lnTo>
                    <a:pt x="56" y="0"/>
                  </a:lnTo>
                  <a:lnTo>
                    <a:pt x="56" y="20"/>
                  </a:lnTo>
                  <a:lnTo>
                    <a:pt x="28" y="2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3" name="Freeform 449"/>
            <p:cNvSpPr>
              <a:spLocks noChangeArrowheads="1"/>
            </p:cNvSpPr>
            <p:nvPr/>
          </p:nvSpPr>
          <p:spPr bwMode="auto">
            <a:xfrm>
              <a:off x="8310563" y="2043113"/>
              <a:ext cx="47625" cy="11112"/>
            </a:xfrm>
            <a:custGeom>
              <a:avLst/>
              <a:gdLst>
                <a:gd name="T0" fmla="*/ 37 w 131"/>
                <a:gd name="T1" fmla="*/ 19 h 30"/>
                <a:gd name="T2" fmla="*/ 0 w 131"/>
                <a:gd name="T3" fmla="*/ 29 h 30"/>
                <a:gd name="T4" fmla="*/ 0 w 131"/>
                <a:gd name="T5" fmla="*/ 10 h 30"/>
                <a:gd name="T6" fmla="*/ 37 w 131"/>
                <a:gd name="T7" fmla="*/ 0 h 30"/>
                <a:gd name="T8" fmla="*/ 130 w 131"/>
                <a:gd name="T9" fmla="*/ 0 h 30"/>
                <a:gd name="T10" fmla="*/ 130 w 131"/>
                <a:gd name="T11" fmla="*/ 19 h 30"/>
                <a:gd name="T12" fmla="*/ 37 w 131"/>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131" h="30">
                  <a:moveTo>
                    <a:pt x="37" y="19"/>
                  </a:moveTo>
                  <a:cubicBezTo>
                    <a:pt x="16" y="19"/>
                    <a:pt x="0" y="24"/>
                    <a:pt x="0" y="29"/>
                  </a:cubicBezTo>
                  <a:lnTo>
                    <a:pt x="0" y="10"/>
                  </a:lnTo>
                  <a:cubicBezTo>
                    <a:pt x="0" y="4"/>
                    <a:pt x="16" y="0"/>
                    <a:pt x="37" y="0"/>
                  </a:cubicBezTo>
                  <a:lnTo>
                    <a:pt x="130" y="0"/>
                  </a:lnTo>
                  <a:lnTo>
                    <a:pt x="130" y="19"/>
                  </a:lnTo>
                  <a:lnTo>
                    <a:pt x="37"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4" name="Freeform 450"/>
            <p:cNvSpPr>
              <a:spLocks noChangeArrowheads="1"/>
            </p:cNvSpPr>
            <p:nvPr/>
          </p:nvSpPr>
          <p:spPr bwMode="auto">
            <a:xfrm>
              <a:off x="8358188" y="2039938"/>
              <a:ext cx="22225" cy="11112"/>
            </a:xfrm>
            <a:custGeom>
              <a:avLst/>
              <a:gdLst>
                <a:gd name="T0" fmla="*/ 62 w 63"/>
                <a:gd name="T1" fmla="*/ 0 h 29"/>
                <a:gd name="T2" fmla="*/ 62 w 63"/>
                <a:gd name="T3" fmla="*/ 20 h 29"/>
                <a:gd name="T4" fmla="*/ 0 w 63"/>
                <a:gd name="T5" fmla="*/ 28 h 29"/>
                <a:gd name="T6" fmla="*/ 0 w 63"/>
                <a:gd name="T7" fmla="*/ 9 h 29"/>
                <a:gd name="T8" fmla="*/ 62 w 63"/>
                <a:gd name="T9" fmla="*/ 0 h 29"/>
              </a:gdLst>
              <a:ahLst/>
              <a:cxnLst>
                <a:cxn ang="0">
                  <a:pos x="T0" y="T1"/>
                </a:cxn>
                <a:cxn ang="0">
                  <a:pos x="T2" y="T3"/>
                </a:cxn>
                <a:cxn ang="0">
                  <a:pos x="T4" y="T5"/>
                </a:cxn>
                <a:cxn ang="0">
                  <a:pos x="T6" y="T7"/>
                </a:cxn>
                <a:cxn ang="0">
                  <a:pos x="T8" y="T9"/>
                </a:cxn>
              </a:cxnLst>
              <a:rect l="0" t="0" r="r" b="b"/>
              <a:pathLst>
                <a:path w="63" h="29">
                  <a:moveTo>
                    <a:pt x="62" y="0"/>
                  </a:moveTo>
                  <a:lnTo>
                    <a:pt x="62" y="20"/>
                  </a:lnTo>
                  <a:lnTo>
                    <a:pt x="0" y="28"/>
                  </a:lnTo>
                  <a:lnTo>
                    <a:pt x="0" y="9"/>
                  </a:lnTo>
                  <a:lnTo>
                    <a:pt x="62"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5" name="Freeform 451"/>
            <p:cNvSpPr>
              <a:spLocks noChangeArrowheads="1"/>
            </p:cNvSpPr>
            <p:nvPr/>
          </p:nvSpPr>
          <p:spPr bwMode="auto">
            <a:xfrm>
              <a:off x="8408988" y="2055813"/>
              <a:ext cx="1003300" cy="666750"/>
            </a:xfrm>
            <a:custGeom>
              <a:avLst/>
              <a:gdLst>
                <a:gd name="T0" fmla="*/ 0 w 2785"/>
                <a:gd name="T1" fmla="*/ 1773 h 1853"/>
                <a:gd name="T2" fmla="*/ 280 w 2785"/>
                <a:gd name="T3" fmla="*/ 1773 h 1853"/>
                <a:gd name="T4" fmla="*/ 291 w 2785"/>
                <a:gd name="T5" fmla="*/ 1762 h 1853"/>
                <a:gd name="T6" fmla="*/ 291 w 2785"/>
                <a:gd name="T7" fmla="*/ 1663 h 1853"/>
                <a:gd name="T8" fmla="*/ 577 w 2785"/>
                <a:gd name="T9" fmla="*/ 1663 h 1853"/>
                <a:gd name="T10" fmla="*/ 577 w 2785"/>
                <a:gd name="T11" fmla="*/ 1762 h 1853"/>
                <a:gd name="T12" fmla="*/ 588 w 2785"/>
                <a:gd name="T13" fmla="*/ 1773 h 1853"/>
                <a:gd name="T14" fmla="*/ 701 w 2785"/>
                <a:gd name="T15" fmla="*/ 1773 h 1853"/>
                <a:gd name="T16" fmla="*/ 713 w 2785"/>
                <a:gd name="T17" fmla="*/ 1762 h 1853"/>
                <a:gd name="T18" fmla="*/ 713 w 2785"/>
                <a:gd name="T19" fmla="*/ 1691 h 1853"/>
                <a:gd name="T20" fmla="*/ 740 w 2785"/>
                <a:gd name="T21" fmla="*/ 1663 h 1853"/>
                <a:gd name="T22" fmla="*/ 767 w 2785"/>
                <a:gd name="T23" fmla="*/ 1691 h 1853"/>
                <a:gd name="T24" fmla="*/ 767 w 2785"/>
                <a:gd name="T25" fmla="*/ 1841 h 1853"/>
                <a:gd name="T26" fmla="*/ 779 w 2785"/>
                <a:gd name="T27" fmla="*/ 1852 h 1853"/>
                <a:gd name="T28" fmla="*/ 937 w 2785"/>
                <a:gd name="T29" fmla="*/ 1852 h 1853"/>
                <a:gd name="T30" fmla="*/ 948 w 2785"/>
                <a:gd name="T31" fmla="*/ 1841 h 1853"/>
                <a:gd name="T32" fmla="*/ 948 w 2785"/>
                <a:gd name="T33" fmla="*/ 1740 h 1853"/>
                <a:gd name="T34" fmla="*/ 967 w 2785"/>
                <a:gd name="T35" fmla="*/ 1721 h 1853"/>
                <a:gd name="T36" fmla="*/ 986 w 2785"/>
                <a:gd name="T37" fmla="*/ 1740 h 1853"/>
                <a:gd name="T38" fmla="*/ 986 w 2785"/>
                <a:gd name="T39" fmla="*/ 1841 h 1853"/>
                <a:gd name="T40" fmla="*/ 997 w 2785"/>
                <a:gd name="T41" fmla="*/ 1852 h 1853"/>
                <a:gd name="T42" fmla="*/ 1600 w 2785"/>
                <a:gd name="T43" fmla="*/ 1852 h 1853"/>
                <a:gd name="T44" fmla="*/ 1612 w 2785"/>
                <a:gd name="T45" fmla="*/ 1841 h 1853"/>
                <a:gd name="T46" fmla="*/ 1612 w 2785"/>
                <a:gd name="T47" fmla="*/ 1663 h 1853"/>
                <a:gd name="T48" fmla="*/ 2784 w 2785"/>
                <a:gd name="T49" fmla="*/ 1663 h 1853"/>
                <a:gd name="T50" fmla="*/ 2784 w 2785"/>
                <a:gd name="T51" fmla="*/ 0 h 1853"/>
                <a:gd name="T52" fmla="*/ 0 w 2785"/>
                <a:gd name="T53" fmla="*/ 0 h 1853"/>
                <a:gd name="T54" fmla="*/ 0 w 2785"/>
                <a:gd name="T55" fmla="*/ 1773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85" h="1853">
                  <a:moveTo>
                    <a:pt x="0" y="1773"/>
                  </a:moveTo>
                  <a:lnTo>
                    <a:pt x="280" y="1773"/>
                  </a:lnTo>
                  <a:cubicBezTo>
                    <a:pt x="286" y="1773"/>
                    <a:pt x="291" y="1768"/>
                    <a:pt x="291" y="1762"/>
                  </a:cubicBezTo>
                  <a:lnTo>
                    <a:pt x="291" y="1663"/>
                  </a:lnTo>
                  <a:lnTo>
                    <a:pt x="577" y="1663"/>
                  </a:lnTo>
                  <a:lnTo>
                    <a:pt x="577" y="1762"/>
                  </a:lnTo>
                  <a:cubicBezTo>
                    <a:pt x="577" y="1768"/>
                    <a:pt x="582" y="1773"/>
                    <a:pt x="588" y="1773"/>
                  </a:cubicBezTo>
                  <a:lnTo>
                    <a:pt x="701" y="1773"/>
                  </a:lnTo>
                  <a:cubicBezTo>
                    <a:pt x="708" y="1773"/>
                    <a:pt x="713" y="1768"/>
                    <a:pt x="713" y="1762"/>
                  </a:cubicBezTo>
                  <a:lnTo>
                    <a:pt x="713" y="1691"/>
                  </a:lnTo>
                  <a:cubicBezTo>
                    <a:pt x="713" y="1676"/>
                    <a:pt x="725" y="1663"/>
                    <a:pt x="740" y="1663"/>
                  </a:cubicBezTo>
                  <a:cubicBezTo>
                    <a:pt x="755" y="1663"/>
                    <a:pt x="767" y="1676"/>
                    <a:pt x="767" y="1691"/>
                  </a:cubicBezTo>
                  <a:lnTo>
                    <a:pt x="767" y="1841"/>
                  </a:lnTo>
                  <a:cubicBezTo>
                    <a:pt x="767" y="1847"/>
                    <a:pt x="772" y="1852"/>
                    <a:pt x="779" y="1852"/>
                  </a:cubicBezTo>
                  <a:lnTo>
                    <a:pt x="937" y="1852"/>
                  </a:lnTo>
                  <a:cubicBezTo>
                    <a:pt x="943" y="1852"/>
                    <a:pt x="948" y="1847"/>
                    <a:pt x="948" y="1841"/>
                  </a:cubicBezTo>
                  <a:lnTo>
                    <a:pt x="948" y="1740"/>
                  </a:lnTo>
                  <a:cubicBezTo>
                    <a:pt x="948" y="1730"/>
                    <a:pt x="957" y="1721"/>
                    <a:pt x="967" y="1721"/>
                  </a:cubicBezTo>
                  <a:cubicBezTo>
                    <a:pt x="977" y="1721"/>
                    <a:pt x="986" y="1730"/>
                    <a:pt x="986" y="1740"/>
                  </a:cubicBezTo>
                  <a:lnTo>
                    <a:pt x="986" y="1841"/>
                  </a:lnTo>
                  <a:cubicBezTo>
                    <a:pt x="986" y="1847"/>
                    <a:pt x="991" y="1852"/>
                    <a:pt x="997" y="1852"/>
                  </a:cubicBezTo>
                  <a:lnTo>
                    <a:pt x="1600" y="1852"/>
                  </a:lnTo>
                  <a:cubicBezTo>
                    <a:pt x="1607" y="1852"/>
                    <a:pt x="1612" y="1847"/>
                    <a:pt x="1612" y="1841"/>
                  </a:cubicBezTo>
                  <a:lnTo>
                    <a:pt x="1612" y="1663"/>
                  </a:lnTo>
                  <a:lnTo>
                    <a:pt x="2784" y="1663"/>
                  </a:lnTo>
                  <a:lnTo>
                    <a:pt x="2784" y="0"/>
                  </a:lnTo>
                  <a:lnTo>
                    <a:pt x="0" y="0"/>
                  </a:lnTo>
                  <a:lnTo>
                    <a:pt x="0" y="1773"/>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6" name="Freeform 452"/>
            <p:cNvSpPr>
              <a:spLocks noChangeArrowheads="1"/>
            </p:cNvSpPr>
            <p:nvPr/>
          </p:nvSpPr>
          <p:spPr bwMode="auto">
            <a:xfrm>
              <a:off x="9110663" y="2325688"/>
              <a:ext cx="293687" cy="320675"/>
            </a:xfrm>
            <a:custGeom>
              <a:avLst/>
              <a:gdLst>
                <a:gd name="T0" fmla="*/ 406 w 814"/>
                <a:gd name="T1" fmla="*/ 890 h 891"/>
                <a:gd name="T2" fmla="*/ 0 w 814"/>
                <a:gd name="T3" fmla="*/ 890 h 891"/>
                <a:gd name="T4" fmla="*/ 0 w 814"/>
                <a:gd name="T5" fmla="*/ 0 h 891"/>
                <a:gd name="T6" fmla="*/ 813 w 814"/>
                <a:gd name="T7" fmla="*/ 0 h 891"/>
                <a:gd name="T8" fmla="*/ 813 w 814"/>
                <a:gd name="T9" fmla="*/ 890 h 891"/>
                <a:gd name="T10" fmla="*/ 406 w 814"/>
                <a:gd name="T11" fmla="*/ 890 h 891"/>
              </a:gdLst>
              <a:ahLst/>
              <a:cxnLst>
                <a:cxn ang="0">
                  <a:pos x="T0" y="T1"/>
                </a:cxn>
                <a:cxn ang="0">
                  <a:pos x="T2" y="T3"/>
                </a:cxn>
                <a:cxn ang="0">
                  <a:pos x="T4" y="T5"/>
                </a:cxn>
                <a:cxn ang="0">
                  <a:pos x="T6" y="T7"/>
                </a:cxn>
                <a:cxn ang="0">
                  <a:pos x="T8" y="T9"/>
                </a:cxn>
                <a:cxn ang="0">
                  <a:pos x="T10" y="T11"/>
                </a:cxn>
              </a:cxnLst>
              <a:rect l="0" t="0" r="r" b="b"/>
              <a:pathLst>
                <a:path w="814" h="891">
                  <a:moveTo>
                    <a:pt x="406" y="890"/>
                  </a:moveTo>
                  <a:lnTo>
                    <a:pt x="0" y="890"/>
                  </a:lnTo>
                  <a:lnTo>
                    <a:pt x="0" y="0"/>
                  </a:lnTo>
                  <a:lnTo>
                    <a:pt x="813" y="0"/>
                  </a:lnTo>
                  <a:lnTo>
                    <a:pt x="813" y="890"/>
                  </a:lnTo>
                  <a:lnTo>
                    <a:pt x="406" y="89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7" name="Freeform 453"/>
            <p:cNvSpPr>
              <a:spLocks noChangeArrowheads="1"/>
            </p:cNvSpPr>
            <p:nvPr/>
          </p:nvSpPr>
          <p:spPr bwMode="auto">
            <a:xfrm>
              <a:off x="8764588" y="2689225"/>
              <a:ext cx="225425" cy="33338"/>
            </a:xfrm>
            <a:custGeom>
              <a:avLst/>
              <a:gdLst>
                <a:gd name="T0" fmla="*/ 0 w 627"/>
                <a:gd name="T1" fmla="*/ 0 h 91"/>
                <a:gd name="T2" fmla="*/ 0 w 627"/>
                <a:gd name="T3" fmla="*/ 79 h 91"/>
                <a:gd name="T4" fmla="*/ 11 w 627"/>
                <a:gd name="T5" fmla="*/ 90 h 91"/>
                <a:gd name="T6" fmla="*/ 614 w 627"/>
                <a:gd name="T7" fmla="*/ 90 h 91"/>
                <a:gd name="T8" fmla="*/ 626 w 627"/>
                <a:gd name="T9" fmla="*/ 79 h 91"/>
                <a:gd name="T10" fmla="*/ 626 w 627"/>
                <a:gd name="T11" fmla="*/ 0 h 91"/>
                <a:gd name="T12" fmla="*/ 0 w 62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627" h="91">
                  <a:moveTo>
                    <a:pt x="0" y="0"/>
                  </a:moveTo>
                  <a:lnTo>
                    <a:pt x="0" y="79"/>
                  </a:lnTo>
                  <a:cubicBezTo>
                    <a:pt x="0" y="85"/>
                    <a:pt x="5" y="90"/>
                    <a:pt x="11" y="90"/>
                  </a:cubicBezTo>
                  <a:lnTo>
                    <a:pt x="614" y="90"/>
                  </a:lnTo>
                  <a:cubicBezTo>
                    <a:pt x="621" y="90"/>
                    <a:pt x="626" y="85"/>
                    <a:pt x="626" y="79"/>
                  </a:cubicBezTo>
                  <a:lnTo>
                    <a:pt x="626"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8" name="Freeform 454"/>
            <p:cNvSpPr>
              <a:spLocks noChangeArrowheads="1"/>
            </p:cNvSpPr>
            <p:nvPr/>
          </p:nvSpPr>
          <p:spPr bwMode="auto">
            <a:xfrm>
              <a:off x="8685213" y="2689225"/>
              <a:ext cx="65087" cy="33338"/>
            </a:xfrm>
            <a:custGeom>
              <a:avLst/>
              <a:gdLst>
                <a:gd name="T0" fmla="*/ 0 w 182"/>
                <a:gd name="T1" fmla="*/ 0 h 91"/>
                <a:gd name="T2" fmla="*/ 0 w 182"/>
                <a:gd name="T3" fmla="*/ 79 h 91"/>
                <a:gd name="T4" fmla="*/ 12 w 182"/>
                <a:gd name="T5" fmla="*/ 90 h 91"/>
                <a:gd name="T6" fmla="*/ 170 w 182"/>
                <a:gd name="T7" fmla="*/ 90 h 91"/>
                <a:gd name="T8" fmla="*/ 181 w 182"/>
                <a:gd name="T9" fmla="*/ 79 h 91"/>
                <a:gd name="T10" fmla="*/ 181 w 182"/>
                <a:gd name="T11" fmla="*/ 0 h 91"/>
                <a:gd name="T12" fmla="*/ 0 w 182"/>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182" h="91">
                  <a:moveTo>
                    <a:pt x="0" y="0"/>
                  </a:moveTo>
                  <a:lnTo>
                    <a:pt x="0" y="79"/>
                  </a:lnTo>
                  <a:cubicBezTo>
                    <a:pt x="0" y="85"/>
                    <a:pt x="5" y="90"/>
                    <a:pt x="12" y="90"/>
                  </a:cubicBezTo>
                  <a:lnTo>
                    <a:pt x="170" y="90"/>
                  </a:lnTo>
                  <a:cubicBezTo>
                    <a:pt x="176" y="90"/>
                    <a:pt x="181" y="85"/>
                    <a:pt x="181" y="79"/>
                  </a:cubicBezTo>
                  <a:lnTo>
                    <a:pt x="181"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9" name="Freeform 455"/>
            <p:cNvSpPr>
              <a:spLocks noChangeArrowheads="1"/>
            </p:cNvSpPr>
            <p:nvPr/>
          </p:nvSpPr>
          <p:spPr bwMode="auto">
            <a:xfrm>
              <a:off x="9110663" y="23844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0" name="Freeform 456"/>
            <p:cNvSpPr>
              <a:spLocks noChangeArrowheads="1"/>
            </p:cNvSpPr>
            <p:nvPr/>
          </p:nvSpPr>
          <p:spPr bwMode="auto">
            <a:xfrm>
              <a:off x="9110663" y="24177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1" name="Freeform 457"/>
            <p:cNvSpPr>
              <a:spLocks noChangeArrowheads="1"/>
            </p:cNvSpPr>
            <p:nvPr/>
          </p:nvSpPr>
          <p:spPr bwMode="auto">
            <a:xfrm>
              <a:off x="9110663" y="24495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2" name="Freeform 458"/>
            <p:cNvSpPr>
              <a:spLocks noChangeArrowheads="1"/>
            </p:cNvSpPr>
            <p:nvPr/>
          </p:nvSpPr>
          <p:spPr bwMode="auto">
            <a:xfrm>
              <a:off x="9110663" y="24828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3" name="Freeform 459"/>
            <p:cNvSpPr>
              <a:spLocks noChangeArrowheads="1"/>
            </p:cNvSpPr>
            <p:nvPr/>
          </p:nvSpPr>
          <p:spPr bwMode="auto">
            <a:xfrm>
              <a:off x="9110663" y="25146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4" name="Freeform 460"/>
            <p:cNvSpPr>
              <a:spLocks noChangeArrowheads="1"/>
            </p:cNvSpPr>
            <p:nvPr/>
          </p:nvSpPr>
          <p:spPr bwMode="auto">
            <a:xfrm>
              <a:off x="9110663" y="25479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5" name="Freeform 461"/>
            <p:cNvSpPr>
              <a:spLocks noChangeArrowheads="1"/>
            </p:cNvSpPr>
            <p:nvPr/>
          </p:nvSpPr>
          <p:spPr bwMode="auto">
            <a:xfrm>
              <a:off x="9110663" y="25796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6" name="Freeform 462"/>
            <p:cNvSpPr>
              <a:spLocks noChangeArrowheads="1"/>
            </p:cNvSpPr>
            <p:nvPr/>
          </p:nvSpPr>
          <p:spPr bwMode="auto">
            <a:xfrm>
              <a:off x="9110663" y="26130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7" name="Freeform 463"/>
            <p:cNvSpPr>
              <a:spLocks noChangeArrowheads="1"/>
            </p:cNvSpPr>
            <p:nvPr/>
          </p:nvSpPr>
          <p:spPr bwMode="auto">
            <a:xfrm>
              <a:off x="8408988" y="2101850"/>
              <a:ext cx="701675" cy="209550"/>
            </a:xfrm>
            <a:custGeom>
              <a:avLst/>
              <a:gdLst>
                <a:gd name="T0" fmla="*/ 0 w 1950"/>
                <a:gd name="T1" fmla="*/ 57 h 584"/>
                <a:gd name="T2" fmla="*/ 720 w 1950"/>
                <a:gd name="T3" fmla="*/ 57 h 584"/>
                <a:gd name="T4" fmla="*/ 786 w 1950"/>
                <a:gd name="T5" fmla="*/ 0 h 584"/>
                <a:gd name="T6" fmla="*/ 1949 w 1950"/>
                <a:gd name="T7" fmla="*/ 0 h 584"/>
                <a:gd name="T8" fmla="*/ 1949 w 1950"/>
                <a:gd name="T9" fmla="*/ 527 h 584"/>
                <a:gd name="T10" fmla="*/ 915 w 1950"/>
                <a:gd name="T11" fmla="*/ 527 h 584"/>
                <a:gd name="T12" fmla="*/ 858 w 1950"/>
                <a:gd name="T13" fmla="*/ 583 h 584"/>
                <a:gd name="T14" fmla="*/ 0 w 1950"/>
                <a:gd name="T15" fmla="*/ 583 h 584"/>
                <a:gd name="T16" fmla="*/ 0 w 1950"/>
                <a:gd name="T17" fmla="*/ 57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84">
                  <a:moveTo>
                    <a:pt x="0" y="57"/>
                  </a:moveTo>
                  <a:lnTo>
                    <a:pt x="720" y="57"/>
                  </a:lnTo>
                  <a:lnTo>
                    <a:pt x="786" y="0"/>
                  </a:lnTo>
                  <a:lnTo>
                    <a:pt x="1949" y="0"/>
                  </a:lnTo>
                  <a:lnTo>
                    <a:pt x="1949" y="527"/>
                  </a:lnTo>
                  <a:lnTo>
                    <a:pt x="915" y="527"/>
                  </a:lnTo>
                  <a:lnTo>
                    <a:pt x="858" y="583"/>
                  </a:lnTo>
                  <a:lnTo>
                    <a:pt x="0" y="583"/>
                  </a:lnTo>
                  <a:lnTo>
                    <a:pt x="0" y="57"/>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8" name="Freeform 464"/>
            <p:cNvSpPr>
              <a:spLocks noChangeArrowheads="1"/>
            </p:cNvSpPr>
            <p:nvPr/>
          </p:nvSpPr>
          <p:spPr bwMode="auto">
            <a:xfrm>
              <a:off x="8520113" y="2122488"/>
              <a:ext cx="7937" cy="190500"/>
            </a:xfrm>
            <a:custGeom>
              <a:avLst/>
              <a:gdLst>
                <a:gd name="T0" fmla="*/ 9 w 20"/>
                <a:gd name="T1" fmla="*/ 526 h 527"/>
                <a:gd name="T2" fmla="*/ 0 w 20"/>
                <a:gd name="T3" fmla="*/ 526 h 527"/>
                <a:gd name="T4" fmla="*/ 0 w 20"/>
                <a:gd name="T5" fmla="*/ 0 h 527"/>
                <a:gd name="T6" fmla="*/ 19 w 20"/>
                <a:gd name="T7" fmla="*/ 0 h 527"/>
                <a:gd name="T8" fmla="*/ 19 w 20"/>
                <a:gd name="T9" fmla="*/ 526 h 527"/>
                <a:gd name="T10" fmla="*/ 9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9" y="526"/>
                  </a:moveTo>
                  <a:lnTo>
                    <a:pt x="0" y="526"/>
                  </a:lnTo>
                  <a:lnTo>
                    <a:pt x="0" y="0"/>
                  </a:lnTo>
                  <a:lnTo>
                    <a:pt x="19" y="0"/>
                  </a:lnTo>
                  <a:lnTo>
                    <a:pt x="19" y="526"/>
                  </a:lnTo>
                  <a:lnTo>
                    <a:pt x="9"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9" name="Freeform 465"/>
            <p:cNvSpPr>
              <a:spLocks noChangeArrowheads="1"/>
            </p:cNvSpPr>
            <p:nvPr/>
          </p:nvSpPr>
          <p:spPr bwMode="auto">
            <a:xfrm>
              <a:off x="8637588" y="2122488"/>
              <a:ext cx="7937" cy="190500"/>
            </a:xfrm>
            <a:custGeom>
              <a:avLst/>
              <a:gdLst>
                <a:gd name="T0" fmla="*/ 10 w 20"/>
                <a:gd name="T1" fmla="*/ 526 h 527"/>
                <a:gd name="T2" fmla="*/ 0 w 20"/>
                <a:gd name="T3" fmla="*/ 526 h 527"/>
                <a:gd name="T4" fmla="*/ 0 w 20"/>
                <a:gd name="T5" fmla="*/ 0 h 527"/>
                <a:gd name="T6" fmla="*/ 19 w 20"/>
                <a:gd name="T7" fmla="*/ 0 h 527"/>
                <a:gd name="T8" fmla="*/ 19 w 20"/>
                <a:gd name="T9" fmla="*/ 526 h 527"/>
                <a:gd name="T10" fmla="*/ 10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10" y="526"/>
                  </a:moveTo>
                  <a:lnTo>
                    <a:pt x="0" y="526"/>
                  </a:lnTo>
                  <a:lnTo>
                    <a:pt x="0" y="0"/>
                  </a:lnTo>
                  <a:lnTo>
                    <a:pt x="19" y="0"/>
                  </a:lnTo>
                  <a:lnTo>
                    <a:pt x="19" y="526"/>
                  </a:lnTo>
                  <a:lnTo>
                    <a:pt x="10"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0" name="Freeform 466"/>
            <p:cNvSpPr>
              <a:spLocks noChangeArrowheads="1"/>
            </p:cNvSpPr>
            <p:nvPr/>
          </p:nvSpPr>
          <p:spPr bwMode="auto">
            <a:xfrm>
              <a:off x="8756650" y="2101850"/>
              <a:ext cx="7938" cy="190500"/>
            </a:xfrm>
            <a:custGeom>
              <a:avLst/>
              <a:gdLst>
                <a:gd name="T0" fmla="*/ 10 w 21"/>
                <a:gd name="T1" fmla="*/ 527 h 528"/>
                <a:gd name="T2" fmla="*/ 0 w 21"/>
                <a:gd name="T3" fmla="*/ 527 h 528"/>
                <a:gd name="T4" fmla="*/ 0 w 21"/>
                <a:gd name="T5" fmla="*/ 0 h 528"/>
                <a:gd name="T6" fmla="*/ 20 w 21"/>
                <a:gd name="T7" fmla="*/ 0 h 528"/>
                <a:gd name="T8" fmla="*/ 20 w 21"/>
                <a:gd name="T9" fmla="*/ 527 h 528"/>
                <a:gd name="T10" fmla="*/ 10 w 21"/>
                <a:gd name="T11" fmla="*/ 527 h 528"/>
              </a:gdLst>
              <a:ahLst/>
              <a:cxnLst>
                <a:cxn ang="0">
                  <a:pos x="T0" y="T1"/>
                </a:cxn>
                <a:cxn ang="0">
                  <a:pos x="T2" y="T3"/>
                </a:cxn>
                <a:cxn ang="0">
                  <a:pos x="T4" y="T5"/>
                </a:cxn>
                <a:cxn ang="0">
                  <a:pos x="T6" y="T7"/>
                </a:cxn>
                <a:cxn ang="0">
                  <a:pos x="T8" y="T9"/>
                </a:cxn>
                <a:cxn ang="0">
                  <a:pos x="T10" y="T11"/>
                </a:cxn>
              </a:cxnLst>
              <a:rect l="0" t="0" r="r" b="b"/>
              <a:pathLst>
                <a:path w="21" h="528">
                  <a:moveTo>
                    <a:pt x="10" y="527"/>
                  </a:moveTo>
                  <a:lnTo>
                    <a:pt x="0" y="527"/>
                  </a:lnTo>
                  <a:lnTo>
                    <a:pt x="0" y="0"/>
                  </a:lnTo>
                  <a:lnTo>
                    <a:pt x="20" y="0"/>
                  </a:lnTo>
                  <a:lnTo>
                    <a:pt x="20"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1" name="Freeform 467"/>
            <p:cNvSpPr>
              <a:spLocks noChangeArrowheads="1"/>
            </p:cNvSpPr>
            <p:nvPr/>
          </p:nvSpPr>
          <p:spPr bwMode="auto">
            <a:xfrm>
              <a:off x="8874125" y="2101850"/>
              <a:ext cx="7938" cy="190500"/>
            </a:xfrm>
            <a:custGeom>
              <a:avLst/>
              <a:gdLst>
                <a:gd name="T0" fmla="*/ 9 w 20"/>
                <a:gd name="T1" fmla="*/ 527 h 528"/>
                <a:gd name="T2" fmla="*/ 0 w 20"/>
                <a:gd name="T3" fmla="*/ 527 h 528"/>
                <a:gd name="T4" fmla="*/ 0 w 20"/>
                <a:gd name="T5" fmla="*/ 0 h 528"/>
                <a:gd name="T6" fmla="*/ 19 w 20"/>
                <a:gd name="T7" fmla="*/ 0 h 528"/>
                <a:gd name="T8" fmla="*/ 19 w 20"/>
                <a:gd name="T9" fmla="*/ 527 h 528"/>
                <a:gd name="T10" fmla="*/ 9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9" y="527"/>
                  </a:moveTo>
                  <a:lnTo>
                    <a:pt x="0" y="527"/>
                  </a:lnTo>
                  <a:lnTo>
                    <a:pt x="0" y="0"/>
                  </a:lnTo>
                  <a:lnTo>
                    <a:pt x="19" y="0"/>
                  </a:lnTo>
                  <a:lnTo>
                    <a:pt x="19" y="527"/>
                  </a:lnTo>
                  <a:lnTo>
                    <a:pt x="9"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2" name="Freeform 468"/>
            <p:cNvSpPr>
              <a:spLocks noChangeArrowheads="1"/>
            </p:cNvSpPr>
            <p:nvPr/>
          </p:nvSpPr>
          <p:spPr bwMode="auto">
            <a:xfrm>
              <a:off x="8408988" y="2198688"/>
              <a:ext cx="701675" cy="7937"/>
            </a:xfrm>
            <a:custGeom>
              <a:avLst/>
              <a:gdLst>
                <a:gd name="T0" fmla="*/ 975 w 1950"/>
                <a:gd name="T1" fmla="*/ 19 h 20"/>
                <a:gd name="T2" fmla="*/ 0 w 1950"/>
                <a:gd name="T3" fmla="*/ 19 h 20"/>
                <a:gd name="T4" fmla="*/ 0 w 1950"/>
                <a:gd name="T5" fmla="*/ 0 h 20"/>
                <a:gd name="T6" fmla="*/ 1949 w 1950"/>
                <a:gd name="T7" fmla="*/ 0 h 20"/>
                <a:gd name="T8" fmla="*/ 1949 w 1950"/>
                <a:gd name="T9" fmla="*/ 19 h 20"/>
                <a:gd name="T10" fmla="*/ 975 w 1950"/>
                <a:gd name="T11" fmla="*/ 19 h 20"/>
              </a:gdLst>
              <a:ahLst/>
              <a:cxnLst>
                <a:cxn ang="0">
                  <a:pos x="T0" y="T1"/>
                </a:cxn>
                <a:cxn ang="0">
                  <a:pos x="T2" y="T3"/>
                </a:cxn>
                <a:cxn ang="0">
                  <a:pos x="T4" y="T5"/>
                </a:cxn>
                <a:cxn ang="0">
                  <a:pos x="T6" y="T7"/>
                </a:cxn>
                <a:cxn ang="0">
                  <a:pos x="T8" y="T9"/>
                </a:cxn>
                <a:cxn ang="0">
                  <a:pos x="T10" y="T11"/>
                </a:cxn>
              </a:cxnLst>
              <a:rect l="0" t="0" r="r" b="b"/>
              <a:pathLst>
                <a:path w="1950" h="20">
                  <a:moveTo>
                    <a:pt x="975" y="19"/>
                  </a:moveTo>
                  <a:lnTo>
                    <a:pt x="0" y="19"/>
                  </a:lnTo>
                  <a:lnTo>
                    <a:pt x="0" y="0"/>
                  </a:lnTo>
                  <a:lnTo>
                    <a:pt x="1949" y="0"/>
                  </a:lnTo>
                  <a:lnTo>
                    <a:pt x="1949" y="19"/>
                  </a:lnTo>
                  <a:lnTo>
                    <a:pt x="975" y="19"/>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3" name="Freeform 469"/>
            <p:cNvSpPr>
              <a:spLocks noChangeArrowheads="1"/>
            </p:cNvSpPr>
            <p:nvPr/>
          </p:nvSpPr>
          <p:spPr bwMode="auto">
            <a:xfrm>
              <a:off x="8993188" y="2101850"/>
              <a:ext cx="7937" cy="190500"/>
            </a:xfrm>
            <a:custGeom>
              <a:avLst/>
              <a:gdLst>
                <a:gd name="T0" fmla="*/ 10 w 20"/>
                <a:gd name="T1" fmla="*/ 527 h 528"/>
                <a:gd name="T2" fmla="*/ 0 w 20"/>
                <a:gd name="T3" fmla="*/ 527 h 528"/>
                <a:gd name="T4" fmla="*/ 0 w 20"/>
                <a:gd name="T5" fmla="*/ 0 h 528"/>
                <a:gd name="T6" fmla="*/ 19 w 20"/>
                <a:gd name="T7" fmla="*/ 0 h 528"/>
                <a:gd name="T8" fmla="*/ 19 w 20"/>
                <a:gd name="T9" fmla="*/ 527 h 528"/>
                <a:gd name="T10" fmla="*/ 10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10" y="527"/>
                  </a:moveTo>
                  <a:lnTo>
                    <a:pt x="0" y="527"/>
                  </a:lnTo>
                  <a:lnTo>
                    <a:pt x="0" y="0"/>
                  </a:lnTo>
                  <a:lnTo>
                    <a:pt x="19" y="0"/>
                  </a:lnTo>
                  <a:lnTo>
                    <a:pt x="19"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4" name="Freeform 470"/>
            <p:cNvSpPr>
              <a:spLocks noChangeArrowheads="1"/>
            </p:cNvSpPr>
            <p:nvPr/>
          </p:nvSpPr>
          <p:spPr bwMode="auto">
            <a:xfrm>
              <a:off x="8408988" y="2290763"/>
              <a:ext cx="701675" cy="101600"/>
            </a:xfrm>
            <a:custGeom>
              <a:avLst/>
              <a:gdLst>
                <a:gd name="T0" fmla="*/ 0 w 1950"/>
                <a:gd name="T1" fmla="*/ 281 h 282"/>
                <a:gd name="T2" fmla="*/ 1949 w 1950"/>
                <a:gd name="T3" fmla="*/ 281 h 282"/>
                <a:gd name="T4" fmla="*/ 1949 w 1950"/>
                <a:gd name="T5" fmla="*/ 0 h 282"/>
                <a:gd name="T6" fmla="*/ 915 w 1950"/>
                <a:gd name="T7" fmla="*/ 0 h 282"/>
                <a:gd name="T8" fmla="*/ 858 w 1950"/>
                <a:gd name="T9" fmla="*/ 56 h 282"/>
                <a:gd name="T10" fmla="*/ 0 w 1950"/>
                <a:gd name="T11" fmla="*/ 56 h 282"/>
                <a:gd name="T12" fmla="*/ 0 w 1950"/>
                <a:gd name="T13" fmla="*/ 281 h 282"/>
              </a:gdLst>
              <a:ahLst/>
              <a:cxnLst>
                <a:cxn ang="0">
                  <a:pos x="T0" y="T1"/>
                </a:cxn>
                <a:cxn ang="0">
                  <a:pos x="T2" y="T3"/>
                </a:cxn>
                <a:cxn ang="0">
                  <a:pos x="T4" y="T5"/>
                </a:cxn>
                <a:cxn ang="0">
                  <a:pos x="T6" y="T7"/>
                </a:cxn>
                <a:cxn ang="0">
                  <a:pos x="T8" y="T9"/>
                </a:cxn>
                <a:cxn ang="0">
                  <a:pos x="T10" y="T11"/>
                </a:cxn>
                <a:cxn ang="0">
                  <a:pos x="T12" y="T13"/>
                </a:cxn>
              </a:cxnLst>
              <a:rect l="0" t="0" r="r" b="b"/>
              <a:pathLst>
                <a:path w="1950" h="282">
                  <a:moveTo>
                    <a:pt x="0" y="281"/>
                  </a:moveTo>
                  <a:lnTo>
                    <a:pt x="1949" y="281"/>
                  </a:lnTo>
                  <a:lnTo>
                    <a:pt x="1949" y="0"/>
                  </a:lnTo>
                  <a:lnTo>
                    <a:pt x="915" y="0"/>
                  </a:lnTo>
                  <a:lnTo>
                    <a:pt x="858" y="56"/>
                  </a:lnTo>
                  <a:lnTo>
                    <a:pt x="0" y="56"/>
                  </a:lnTo>
                  <a:lnTo>
                    <a:pt x="0" y="281"/>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5" name="Freeform 471"/>
            <p:cNvSpPr>
              <a:spLocks noChangeArrowheads="1"/>
            </p:cNvSpPr>
            <p:nvPr/>
          </p:nvSpPr>
          <p:spPr bwMode="auto">
            <a:xfrm>
              <a:off x="8408988" y="2055813"/>
              <a:ext cx="701675" cy="66675"/>
            </a:xfrm>
            <a:custGeom>
              <a:avLst/>
              <a:gdLst>
                <a:gd name="T0" fmla="*/ 0 w 1950"/>
                <a:gd name="T1" fmla="*/ 185 h 186"/>
                <a:gd name="T2" fmla="*/ 720 w 1950"/>
                <a:gd name="T3" fmla="*/ 185 h 186"/>
                <a:gd name="T4" fmla="*/ 786 w 1950"/>
                <a:gd name="T5" fmla="*/ 128 h 186"/>
                <a:gd name="T6" fmla="*/ 1949 w 1950"/>
                <a:gd name="T7" fmla="*/ 128 h 186"/>
                <a:gd name="T8" fmla="*/ 1949 w 1950"/>
                <a:gd name="T9" fmla="*/ 0 h 186"/>
                <a:gd name="T10" fmla="*/ 0 w 1950"/>
                <a:gd name="T11" fmla="*/ 0 h 186"/>
                <a:gd name="T12" fmla="*/ 0 w 1950"/>
                <a:gd name="T13" fmla="*/ 185 h 186"/>
              </a:gdLst>
              <a:ahLst/>
              <a:cxnLst>
                <a:cxn ang="0">
                  <a:pos x="T0" y="T1"/>
                </a:cxn>
                <a:cxn ang="0">
                  <a:pos x="T2" y="T3"/>
                </a:cxn>
                <a:cxn ang="0">
                  <a:pos x="T4" y="T5"/>
                </a:cxn>
                <a:cxn ang="0">
                  <a:pos x="T6" y="T7"/>
                </a:cxn>
                <a:cxn ang="0">
                  <a:pos x="T8" y="T9"/>
                </a:cxn>
                <a:cxn ang="0">
                  <a:pos x="T10" y="T11"/>
                </a:cxn>
                <a:cxn ang="0">
                  <a:pos x="T12" y="T13"/>
                </a:cxn>
              </a:cxnLst>
              <a:rect l="0" t="0" r="r" b="b"/>
              <a:pathLst>
                <a:path w="1950" h="186">
                  <a:moveTo>
                    <a:pt x="0" y="185"/>
                  </a:moveTo>
                  <a:lnTo>
                    <a:pt x="720" y="185"/>
                  </a:lnTo>
                  <a:lnTo>
                    <a:pt x="786" y="128"/>
                  </a:lnTo>
                  <a:lnTo>
                    <a:pt x="1949" y="128"/>
                  </a:lnTo>
                  <a:lnTo>
                    <a:pt x="1949" y="0"/>
                  </a:lnTo>
                  <a:lnTo>
                    <a:pt x="0" y="0"/>
                  </a:lnTo>
                  <a:lnTo>
                    <a:pt x="0" y="185"/>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6" name="Freeform 472"/>
            <p:cNvSpPr>
              <a:spLocks noChangeArrowheads="1"/>
            </p:cNvSpPr>
            <p:nvPr/>
          </p:nvSpPr>
          <p:spPr bwMode="auto">
            <a:xfrm>
              <a:off x="8408988" y="2055813"/>
              <a:ext cx="268287" cy="33337"/>
            </a:xfrm>
            <a:custGeom>
              <a:avLst/>
              <a:gdLst>
                <a:gd name="T0" fmla="*/ 637 w 747"/>
                <a:gd name="T1" fmla="*/ 93 h 94"/>
                <a:gd name="T2" fmla="*/ 0 w 747"/>
                <a:gd name="T3" fmla="*/ 93 h 94"/>
                <a:gd name="T4" fmla="*/ 0 w 747"/>
                <a:gd name="T5" fmla="*/ 0 h 94"/>
                <a:gd name="T6" fmla="*/ 746 w 747"/>
                <a:gd name="T7" fmla="*/ 0 h 94"/>
                <a:gd name="T8" fmla="*/ 637 w 747"/>
                <a:gd name="T9" fmla="*/ 93 h 94"/>
              </a:gdLst>
              <a:ahLst/>
              <a:cxnLst>
                <a:cxn ang="0">
                  <a:pos x="T0" y="T1"/>
                </a:cxn>
                <a:cxn ang="0">
                  <a:pos x="T2" y="T3"/>
                </a:cxn>
                <a:cxn ang="0">
                  <a:pos x="T4" y="T5"/>
                </a:cxn>
                <a:cxn ang="0">
                  <a:pos x="T6" y="T7"/>
                </a:cxn>
                <a:cxn ang="0">
                  <a:pos x="T8" y="T9"/>
                </a:cxn>
              </a:cxnLst>
              <a:rect l="0" t="0" r="r" b="b"/>
              <a:pathLst>
                <a:path w="747" h="94">
                  <a:moveTo>
                    <a:pt x="637" y="93"/>
                  </a:moveTo>
                  <a:lnTo>
                    <a:pt x="0" y="93"/>
                  </a:lnTo>
                  <a:lnTo>
                    <a:pt x="0" y="0"/>
                  </a:lnTo>
                  <a:lnTo>
                    <a:pt x="746" y="0"/>
                  </a:lnTo>
                  <a:lnTo>
                    <a:pt x="637"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7" name="Freeform 473"/>
            <p:cNvSpPr>
              <a:spLocks noChangeArrowheads="1"/>
            </p:cNvSpPr>
            <p:nvPr/>
          </p:nvSpPr>
          <p:spPr bwMode="auto">
            <a:xfrm>
              <a:off x="8408988" y="2579688"/>
              <a:ext cx="701675" cy="66675"/>
            </a:xfrm>
            <a:custGeom>
              <a:avLst/>
              <a:gdLst>
                <a:gd name="T0" fmla="*/ 1949 w 1950"/>
                <a:gd name="T1" fmla="*/ 0 h 185"/>
                <a:gd name="T2" fmla="*/ 1230 w 1950"/>
                <a:gd name="T3" fmla="*/ 0 h 185"/>
                <a:gd name="T4" fmla="*/ 1164 w 1950"/>
                <a:gd name="T5" fmla="*/ 56 h 185"/>
                <a:gd name="T6" fmla="*/ 0 w 1950"/>
                <a:gd name="T7" fmla="*/ 56 h 185"/>
                <a:gd name="T8" fmla="*/ 0 w 1950"/>
                <a:gd name="T9" fmla="*/ 184 h 185"/>
                <a:gd name="T10" fmla="*/ 1949 w 1950"/>
                <a:gd name="T11" fmla="*/ 184 h 185"/>
                <a:gd name="T12" fmla="*/ 1949 w 1950"/>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950" h="185">
                  <a:moveTo>
                    <a:pt x="1949" y="0"/>
                  </a:moveTo>
                  <a:lnTo>
                    <a:pt x="1230" y="0"/>
                  </a:lnTo>
                  <a:lnTo>
                    <a:pt x="1164" y="56"/>
                  </a:lnTo>
                  <a:lnTo>
                    <a:pt x="0" y="56"/>
                  </a:lnTo>
                  <a:lnTo>
                    <a:pt x="0" y="184"/>
                  </a:lnTo>
                  <a:lnTo>
                    <a:pt x="1949" y="184"/>
                  </a:lnTo>
                  <a:lnTo>
                    <a:pt x="1949"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8" name="Freeform 474"/>
            <p:cNvSpPr>
              <a:spLocks noChangeArrowheads="1"/>
            </p:cNvSpPr>
            <p:nvPr/>
          </p:nvSpPr>
          <p:spPr bwMode="auto">
            <a:xfrm>
              <a:off x="8842375" y="2613025"/>
              <a:ext cx="268288" cy="33338"/>
            </a:xfrm>
            <a:custGeom>
              <a:avLst/>
              <a:gdLst>
                <a:gd name="T0" fmla="*/ 108 w 746"/>
                <a:gd name="T1" fmla="*/ 0 h 93"/>
                <a:gd name="T2" fmla="*/ 745 w 746"/>
                <a:gd name="T3" fmla="*/ 0 h 93"/>
                <a:gd name="T4" fmla="*/ 745 w 746"/>
                <a:gd name="T5" fmla="*/ 92 h 93"/>
                <a:gd name="T6" fmla="*/ 0 w 746"/>
                <a:gd name="T7" fmla="*/ 92 h 93"/>
                <a:gd name="T8" fmla="*/ 108 w 746"/>
                <a:gd name="T9" fmla="*/ 0 h 93"/>
              </a:gdLst>
              <a:ahLst/>
              <a:cxnLst>
                <a:cxn ang="0">
                  <a:pos x="T0" y="T1"/>
                </a:cxn>
                <a:cxn ang="0">
                  <a:pos x="T2" y="T3"/>
                </a:cxn>
                <a:cxn ang="0">
                  <a:pos x="T4" y="T5"/>
                </a:cxn>
                <a:cxn ang="0">
                  <a:pos x="T6" y="T7"/>
                </a:cxn>
                <a:cxn ang="0">
                  <a:pos x="T8" y="T9"/>
                </a:cxn>
              </a:cxnLst>
              <a:rect l="0" t="0" r="r" b="b"/>
              <a:pathLst>
                <a:path w="746" h="93">
                  <a:moveTo>
                    <a:pt x="108" y="0"/>
                  </a:moveTo>
                  <a:lnTo>
                    <a:pt x="745" y="0"/>
                  </a:lnTo>
                  <a:lnTo>
                    <a:pt x="745" y="92"/>
                  </a:lnTo>
                  <a:lnTo>
                    <a:pt x="0" y="92"/>
                  </a:lnTo>
                  <a:lnTo>
                    <a:pt x="108" y="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9" name="Freeform 475"/>
            <p:cNvSpPr>
              <a:spLocks noChangeArrowheads="1"/>
            </p:cNvSpPr>
            <p:nvPr/>
          </p:nvSpPr>
          <p:spPr bwMode="auto">
            <a:xfrm>
              <a:off x="8408988" y="2392363"/>
              <a:ext cx="701675" cy="207962"/>
            </a:xfrm>
            <a:custGeom>
              <a:avLst/>
              <a:gdLst>
                <a:gd name="T0" fmla="*/ 1949 w 1950"/>
                <a:gd name="T1" fmla="*/ 520 h 577"/>
                <a:gd name="T2" fmla="*/ 1230 w 1950"/>
                <a:gd name="T3" fmla="*/ 520 h 577"/>
                <a:gd name="T4" fmla="*/ 1164 w 1950"/>
                <a:gd name="T5" fmla="*/ 576 h 577"/>
                <a:gd name="T6" fmla="*/ 0 w 1950"/>
                <a:gd name="T7" fmla="*/ 576 h 577"/>
                <a:gd name="T8" fmla="*/ 0 w 1950"/>
                <a:gd name="T9" fmla="*/ 0 h 577"/>
                <a:gd name="T10" fmla="*/ 1034 w 1950"/>
                <a:gd name="T11" fmla="*/ 0 h 577"/>
                <a:gd name="T12" fmla="*/ 1092 w 1950"/>
                <a:gd name="T13" fmla="*/ 0 h 577"/>
                <a:gd name="T14" fmla="*/ 1949 w 1950"/>
                <a:gd name="T15" fmla="*/ 0 h 577"/>
                <a:gd name="T16" fmla="*/ 1949 w 1950"/>
                <a:gd name="T17" fmla="*/ 52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77">
                  <a:moveTo>
                    <a:pt x="1949" y="520"/>
                  </a:moveTo>
                  <a:lnTo>
                    <a:pt x="1230" y="520"/>
                  </a:lnTo>
                  <a:lnTo>
                    <a:pt x="1164" y="576"/>
                  </a:lnTo>
                  <a:lnTo>
                    <a:pt x="0" y="576"/>
                  </a:lnTo>
                  <a:lnTo>
                    <a:pt x="0" y="0"/>
                  </a:lnTo>
                  <a:lnTo>
                    <a:pt x="1034" y="0"/>
                  </a:lnTo>
                  <a:lnTo>
                    <a:pt x="1092" y="0"/>
                  </a:lnTo>
                  <a:lnTo>
                    <a:pt x="1949" y="0"/>
                  </a:lnTo>
                  <a:lnTo>
                    <a:pt x="1949" y="52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0" name="Freeform 476"/>
            <p:cNvSpPr>
              <a:spLocks noChangeArrowheads="1"/>
            </p:cNvSpPr>
            <p:nvPr/>
          </p:nvSpPr>
          <p:spPr bwMode="auto">
            <a:xfrm>
              <a:off x="8993188" y="2392363"/>
              <a:ext cx="7937" cy="187325"/>
            </a:xfrm>
            <a:custGeom>
              <a:avLst/>
              <a:gdLst>
                <a:gd name="T0" fmla="*/ 10 w 20"/>
                <a:gd name="T1" fmla="*/ 520 h 521"/>
                <a:gd name="T2" fmla="*/ 0 w 20"/>
                <a:gd name="T3" fmla="*/ 520 h 521"/>
                <a:gd name="T4" fmla="*/ 0 w 20"/>
                <a:gd name="T5" fmla="*/ 0 h 521"/>
                <a:gd name="T6" fmla="*/ 19 w 20"/>
                <a:gd name="T7" fmla="*/ 0 h 521"/>
                <a:gd name="T8" fmla="*/ 19 w 20"/>
                <a:gd name="T9" fmla="*/ 520 h 521"/>
                <a:gd name="T10" fmla="*/ 10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10" y="520"/>
                  </a:moveTo>
                  <a:lnTo>
                    <a:pt x="0" y="520"/>
                  </a:lnTo>
                  <a:lnTo>
                    <a:pt x="0" y="0"/>
                  </a:lnTo>
                  <a:lnTo>
                    <a:pt x="19" y="0"/>
                  </a:lnTo>
                  <a:lnTo>
                    <a:pt x="19" y="520"/>
                  </a:lnTo>
                  <a:lnTo>
                    <a:pt x="10"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1" name="Freeform 477"/>
            <p:cNvSpPr>
              <a:spLocks noChangeArrowheads="1"/>
            </p:cNvSpPr>
            <p:nvPr/>
          </p:nvSpPr>
          <p:spPr bwMode="auto">
            <a:xfrm>
              <a:off x="8874125" y="2392363"/>
              <a:ext cx="7938" cy="187325"/>
            </a:xfrm>
            <a:custGeom>
              <a:avLst/>
              <a:gdLst>
                <a:gd name="T0" fmla="*/ 9 w 20"/>
                <a:gd name="T1" fmla="*/ 520 h 521"/>
                <a:gd name="T2" fmla="*/ 0 w 20"/>
                <a:gd name="T3" fmla="*/ 520 h 521"/>
                <a:gd name="T4" fmla="*/ 0 w 20"/>
                <a:gd name="T5" fmla="*/ 0 h 521"/>
                <a:gd name="T6" fmla="*/ 19 w 20"/>
                <a:gd name="T7" fmla="*/ 0 h 521"/>
                <a:gd name="T8" fmla="*/ 19 w 20"/>
                <a:gd name="T9" fmla="*/ 520 h 521"/>
                <a:gd name="T10" fmla="*/ 9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9" y="520"/>
                  </a:moveTo>
                  <a:lnTo>
                    <a:pt x="0" y="520"/>
                  </a:lnTo>
                  <a:lnTo>
                    <a:pt x="0" y="0"/>
                  </a:lnTo>
                  <a:lnTo>
                    <a:pt x="19" y="0"/>
                  </a:lnTo>
                  <a:lnTo>
                    <a:pt x="19" y="520"/>
                  </a:lnTo>
                  <a:lnTo>
                    <a:pt x="9"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2" name="Freeform 478"/>
            <p:cNvSpPr>
              <a:spLocks noChangeArrowheads="1"/>
            </p:cNvSpPr>
            <p:nvPr/>
          </p:nvSpPr>
          <p:spPr bwMode="auto">
            <a:xfrm>
              <a:off x="8756650" y="2392363"/>
              <a:ext cx="7938" cy="207962"/>
            </a:xfrm>
            <a:custGeom>
              <a:avLst/>
              <a:gdLst>
                <a:gd name="T0" fmla="*/ 10 w 21"/>
                <a:gd name="T1" fmla="*/ 576 h 577"/>
                <a:gd name="T2" fmla="*/ 0 w 21"/>
                <a:gd name="T3" fmla="*/ 576 h 577"/>
                <a:gd name="T4" fmla="*/ 0 w 21"/>
                <a:gd name="T5" fmla="*/ 0 h 577"/>
                <a:gd name="T6" fmla="*/ 20 w 21"/>
                <a:gd name="T7" fmla="*/ 0 h 577"/>
                <a:gd name="T8" fmla="*/ 20 w 21"/>
                <a:gd name="T9" fmla="*/ 576 h 577"/>
                <a:gd name="T10" fmla="*/ 10 w 21"/>
                <a:gd name="T11" fmla="*/ 576 h 577"/>
              </a:gdLst>
              <a:ahLst/>
              <a:cxnLst>
                <a:cxn ang="0">
                  <a:pos x="T0" y="T1"/>
                </a:cxn>
                <a:cxn ang="0">
                  <a:pos x="T2" y="T3"/>
                </a:cxn>
                <a:cxn ang="0">
                  <a:pos x="T4" y="T5"/>
                </a:cxn>
                <a:cxn ang="0">
                  <a:pos x="T6" y="T7"/>
                </a:cxn>
                <a:cxn ang="0">
                  <a:pos x="T8" y="T9"/>
                </a:cxn>
                <a:cxn ang="0">
                  <a:pos x="T10" y="T11"/>
                </a:cxn>
              </a:cxnLst>
              <a:rect l="0" t="0" r="r" b="b"/>
              <a:pathLst>
                <a:path w="21" h="577">
                  <a:moveTo>
                    <a:pt x="10" y="576"/>
                  </a:moveTo>
                  <a:lnTo>
                    <a:pt x="0" y="576"/>
                  </a:lnTo>
                  <a:lnTo>
                    <a:pt x="0" y="0"/>
                  </a:lnTo>
                  <a:lnTo>
                    <a:pt x="20" y="0"/>
                  </a:lnTo>
                  <a:lnTo>
                    <a:pt x="20"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3" name="Freeform 479"/>
            <p:cNvSpPr>
              <a:spLocks noChangeArrowheads="1"/>
            </p:cNvSpPr>
            <p:nvPr/>
          </p:nvSpPr>
          <p:spPr bwMode="auto">
            <a:xfrm>
              <a:off x="8637588" y="2392363"/>
              <a:ext cx="7937" cy="207962"/>
            </a:xfrm>
            <a:custGeom>
              <a:avLst/>
              <a:gdLst>
                <a:gd name="T0" fmla="*/ 10 w 20"/>
                <a:gd name="T1" fmla="*/ 576 h 577"/>
                <a:gd name="T2" fmla="*/ 0 w 20"/>
                <a:gd name="T3" fmla="*/ 576 h 577"/>
                <a:gd name="T4" fmla="*/ 0 w 20"/>
                <a:gd name="T5" fmla="*/ 0 h 577"/>
                <a:gd name="T6" fmla="*/ 19 w 20"/>
                <a:gd name="T7" fmla="*/ 0 h 577"/>
                <a:gd name="T8" fmla="*/ 19 w 20"/>
                <a:gd name="T9" fmla="*/ 576 h 577"/>
                <a:gd name="T10" fmla="*/ 10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10" y="576"/>
                  </a:moveTo>
                  <a:lnTo>
                    <a:pt x="0" y="576"/>
                  </a:lnTo>
                  <a:lnTo>
                    <a:pt x="0" y="0"/>
                  </a:lnTo>
                  <a:lnTo>
                    <a:pt x="19" y="0"/>
                  </a:lnTo>
                  <a:lnTo>
                    <a:pt x="19"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4" name="Freeform 480"/>
            <p:cNvSpPr>
              <a:spLocks noChangeArrowheads="1"/>
            </p:cNvSpPr>
            <p:nvPr/>
          </p:nvSpPr>
          <p:spPr bwMode="auto">
            <a:xfrm>
              <a:off x="8408988" y="2489200"/>
              <a:ext cx="701675" cy="7938"/>
            </a:xfrm>
            <a:custGeom>
              <a:avLst/>
              <a:gdLst>
                <a:gd name="T0" fmla="*/ 975 w 1950"/>
                <a:gd name="T1" fmla="*/ 20 h 21"/>
                <a:gd name="T2" fmla="*/ 0 w 1950"/>
                <a:gd name="T3" fmla="*/ 20 h 21"/>
                <a:gd name="T4" fmla="*/ 0 w 1950"/>
                <a:gd name="T5" fmla="*/ 0 h 21"/>
                <a:gd name="T6" fmla="*/ 1949 w 1950"/>
                <a:gd name="T7" fmla="*/ 0 h 21"/>
                <a:gd name="T8" fmla="*/ 1949 w 1950"/>
                <a:gd name="T9" fmla="*/ 20 h 21"/>
                <a:gd name="T10" fmla="*/ 975 w 1950"/>
                <a:gd name="T11" fmla="*/ 20 h 21"/>
              </a:gdLst>
              <a:ahLst/>
              <a:cxnLst>
                <a:cxn ang="0">
                  <a:pos x="T0" y="T1"/>
                </a:cxn>
                <a:cxn ang="0">
                  <a:pos x="T2" y="T3"/>
                </a:cxn>
                <a:cxn ang="0">
                  <a:pos x="T4" y="T5"/>
                </a:cxn>
                <a:cxn ang="0">
                  <a:pos x="T6" y="T7"/>
                </a:cxn>
                <a:cxn ang="0">
                  <a:pos x="T8" y="T9"/>
                </a:cxn>
                <a:cxn ang="0">
                  <a:pos x="T10" y="T11"/>
                </a:cxn>
              </a:cxnLst>
              <a:rect l="0" t="0" r="r" b="b"/>
              <a:pathLst>
                <a:path w="1950" h="21">
                  <a:moveTo>
                    <a:pt x="975" y="20"/>
                  </a:moveTo>
                  <a:lnTo>
                    <a:pt x="0" y="20"/>
                  </a:lnTo>
                  <a:lnTo>
                    <a:pt x="0" y="0"/>
                  </a:lnTo>
                  <a:lnTo>
                    <a:pt x="1949" y="0"/>
                  </a:lnTo>
                  <a:lnTo>
                    <a:pt x="1949" y="20"/>
                  </a:lnTo>
                  <a:lnTo>
                    <a:pt x="975" y="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5" name="Freeform 481"/>
            <p:cNvSpPr>
              <a:spLocks noChangeArrowheads="1"/>
            </p:cNvSpPr>
            <p:nvPr/>
          </p:nvSpPr>
          <p:spPr bwMode="auto">
            <a:xfrm>
              <a:off x="8520113" y="2392363"/>
              <a:ext cx="7937" cy="207962"/>
            </a:xfrm>
            <a:custGeom>
              <a:avLst/>
              <a:gdLst>
                <a:gd name="T0" fmla="*/ 9 w 20"/>
                <a:gd name="T1" fmla="*/ 576 h 577"/>
                <a:gd name="T2" fmla="*/ 0 w 20"/>
                <a:gd name="T3" fmla="*/ 576 h 577"/>
                <a:gd name="T4" fmla="*/ 0 w 20"/>
                <a:gd name="T5" fmla="*/ 0 h 577"/>
                <a:gd name="T6" fmla="*/ 19 w 20"/>
                <a:gd name="T7" fmla="*/ 0 h 577"/>
                <a:gd name="T8" fmla="*/ 19 w 20"/>
                <a:gd name="T9" fmla="*/ 576 h 577"/>
                <a:gd name="T10" fmla="*/ 9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9" y="576"/>
                  </a:moveTo>
                  <a:lnTo>
                    <a:pt x="0" y="576"/>
                  </a:lnTo>
                  <a:lnTo>
                    <a:pt x="0" y="0"/>
                  </a:lnTo>
                  <a:lnTo>
                    <a:pt x="19" y="0"/>
                  </a:lnTo>
                  <a:lnTo>
                    <a:pt x="19" y="576"/>
                  </a:lnTo>
                  <a:lnTo>
                    <a:pt x="9"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6" name="Freeform 482"/>
            <p:cNvSpPr>
              <a:spLocks noChangeArrowheads="1"/>
            </p:cNvSpPr>
            <p:nvPr/>
          </p:nvSpPr>
          <p:spPr bwMode="auto">
            <a:xfrm>
              <a:off x="9110663" y="2063750"/>
              <a:ext cx="293687" cy="320675"/>
            </a:xfrm>
            <a:custGeom>
              <a:avLst/>
              <a:gdLst>
                <a:gd name="T0" fmla="*/ 406 w 814"/>
                <a:gd name="T1" fmla="*/ 891 h 892"/>
                <a:gd name="T2" fmla="*/ 0 w 814"/>
                <a:gd name="T3" fmla="*/ 891 h 892"/>
                <a:gd name="T4" fmla="*/ 0 w 814"/>
                <a:gd name="T5" fmla="*/ 0 h 892"/>
                <a:gd name="T6" fmla="*/ 813 w 814"/>
                <a:gd name="T7" fmla="*/ 0 h 892"/>
                <a:gd name="T8" fmla="*/ 813 w 814"/>
                <a:gd name="T9" fmla="*/ 891 h 892"/>
                <a:gd name="T10" fmla="*/ 406 w 814"/>
                <a:gd name="T11" fmla="*/ 891 h 892"/>
              </a:gdLst>
              <a:ahLst/>
              <a:cxnLst>
                <a:cxn ang="0">
                  <a:pos x="T0" y="T1"/>
                </a:cxn>
                <a:cxn ang="0">
                  <a:pos x="T2" y="T3"/>
                </a:cxn>
                <a:cxn ang="0">
                  <a:pos x="T4" y="T5"/>
                </a:cxn>
                <a:cxn ang="0">
                  <a:pos x="T6" y="T7"/>
                </a:cxn>
                <a:cxn ang="0">
                  <a:pos x="T8" y="T9"/>
                </a:cxn>
                <a:cxn ang="0">
                  <a:pos x="T10" y="T11"/>
                </a:cxn>
              </a:cxnLst>
              <a:rect l="0" t="0" r="r" b="b"/>
              <a:pathLst>
                <a:path w="814" h="892">
                  <a:moveTo>
                    <a:pt x="406" y="891"/>
                  </a:moveTo>
                  <a:lnTo>
                    <a:pt x="0" y="891"/>
                  </a:lnTo>
                  <a:lnTo>
                    <a:pt x="0" y="0"/>
                  </a:lnTo>
                  <a:lnTo>
                    <a:pt x="813" y="0"/>
                  </a:lnTo>
                  <a:lnTo>
                    <a:pt x="813" y="891"/>
                  </a:lnTo>
                  <a:lnTo>
                    <a:pt x="406" y="891"/>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7" name="Freeform 483"/>
            <p:cNvSpPr>
              <a:spLocks noChangeArrowheads="1"/>
            </p:cNvSpPr>
            <p:nvPr/>
          </p:nvSpPr>
          <p:spPr bwMode="auto">
            <a:xfrm>
              <a:off x="9110663" y="20891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8" name="Freeform 484"/>
            <p:cNvSpPr>
              <a:spLocks noChangeArrowheads="1"/>
            </p:cNvSpPr>
            <p:nvPr/>
          </p:nvSpPr>
          <p:spPr bwMode="auto">
            <a:xfrm>
              <a:off x="9110663" y="21224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9" name="Freeform 485"/>
            <p:cNvSpPr>
              <a:spLocks noChangeArrowheads="1"/>
            </p:cNvSpPr>
            <p:nvPr/>
          </p:nvSpPr>
          <p:spPr bwMode="auto">
            <a:xfrm>
              <a:off x="9110663" y="21542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0" name="Freeform 486"/>
            <p:cNvSpPr>
              <a:spLocks noChangeArrowheads="1"/>
            </p:cNvSpPr>
            <p:nvPr/>
          </p:nvSpPr>
          <p:spPr bwMode="auto">
            <a:xfrm>
              <a:off x="9110663" y="218757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1" name="Freeform 487"/>
            <p:cNvSpPr>
              <a:spLocks noChangeArrowheads="1"/>
            </p:cNvSpPr>
            <p:nvPr/>
          </p:nvSpPr>
          <p:spPr bwMode="auto">
            <a:xfrm>
              <a:off x="9110663" y="22209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2" name="Freeform 488"/>
            <p:cNvSpPr>
              <a:spLocks noChangeArrowheads="1"/>
            </p:cNvSpPr>
            <p:nvPr/>
          </p:nvSpPr>
          <p:spPr bwMode="auto">
            <a:xfrm>
              <a:off x="9110663" y="22526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3" name="Freeform 489"/>
            <p:cNvSpPr>
              <a:spLocks noChangeArrowheads="1"/>
            </p:cNvSpPr>
            <p:nvPr/>
          </p:nvSpPr>
          <p:spPr bwMode="auto">
            <a:xfrm>
              <a:off x="9110663" y="22860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4" name="Freeform 490"/>
            <p:cNvSpPr>
              <a:spLocks noChangeArrowheads="1"/>
            </p:cNvSpPr>
            <p:nvPr/>
          </p:nvSpPr>
          <p:spPr bwMode="auto">
            <a:xfrm>
              <a:off x="9110663" y="23193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5" name="Freeform 491"/>
            <p:cNvSpPr>
              <a:spLocks noChangeArrowheads="1"/>
            </p:cNvSpPr>
            <p:nvPr/>
          </p:nvSpPr>
          <p:spPr bwMode="auto">
            <a:xfrm>
              <a:off x="9110663" y="23510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766" name="Group 765"/>
          <p:cNvGrpSpPr>
            <a:grpSpLocks noChangeAspect="1"/>
          </p:cNvGrpSpPr>
          <p:nvPr/>
        </p:nvGrpSpPr>
        <p:grpSpPr>
          <a:xfrm>
            <a:off x="848090" y="3323875"/>
            <a:ext cx="531812" cy="367824"/>
            <a:chOff x="8310563" y="2039938"/>
            <a:chExt cx="1101725" cy="762000"/>
          </a:xfrm>
        </p:grpSpPr>
        <p:sp>
          <p:nvSpPr>
            <p:cNvPr id="767" name="Freeform 443"/>
            <p:cNvSpPr>
              <a:spLocks noChangeArrowheads="1"/>
            </p:cNvSpPr>
            <p:nvPr/>
          </p:nvSpPr>
          <p:spPr bwMode="auto">
            <a:xfrm>
              <a:off x="8310563" y="2046288"/>
              <a:ext cx="93662" cy="11112"/>
            </a:xfrm>
            <a:custGeom>
              <a:avLst/>
              <a:gdLst>
                <a:gd name="T0" fmla="*/ 0 w 259"/>
                <a:gd name="T1" fmla="*/ 18 h 30"/>
                <a:gd name="T2" fmla="*/ 37 w 259"/>
                <a:gd name="T3" fmla="*/ 29 h 30"/>
                <a:gd name="T4" fmla="*/ 258 w 259"/>
                <a:gd name="T5" fmla="*/ 29 h 30"/>
                <a:gd name="T6" fmla="*/ 248 w 259"/>
                <a:gd name="T7" fmla="*/ 0 h 30"/>
                <a:gd name="T8" fmla="*/ 192 w 259"/>
                <a:gd name="T9" fmla="*/ 0 h 30"/>
                <a:gd name="T10" fmla="*/ 130 w 259"/>
                <a:gd name="T11" fmla="*/ 8 h 30"/>
                <a:gd name="T12" fmla="*/ 37 w 259"/>
                <a:gd name="T13" fmla="*/ 8 h 30"/>
                <a:gd name="T14" fmla="*/ 0 w 259"/>
                <a:gd name="T15" fmla="*/ 18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30">
                  <a:moveTo>
                    <a:pt x="0" y="18"/>
                  </a:moveTo>
                  <a:cubicBezTo>
                    <a:pt x="0" y="24"/>
                    <a:pt x="16" y="29"/>
                    <a:pt x="37" y="29"/>
                  </a:cubicBezTo>
                  <a:lnTo>
                    <a:pt x="258" y="29"/>
                  </a:lnTo>
                  <a:lnTo>
                    <a:pt x="248" y="0"/>
                  </a:lnTo>
                  <a:lnTo>
                    <a:pt x="192" y="0"/>
                  </a:lnTo>
                  <a:lnTo>
                    <a:pt x="130" y="8"/>
                  </a:lnTo>
                  <a:lnTo>
                    <a:pt x="37" y="8"/>
                  </a:lnTo>
                  <a:cubicBezTo>
                    <a:pt x="16" y="8"/>
                    <a:pt x="0" y="13"/>
                    <a:pt x="0" y="18"/>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 name="Freeform 444"/>
            <p:cNvSpPr>
              <a:spLocks noChangeArrowheads="1"/>
            </p:cNvSpPr>
            <p:nvPr/>
          </p:nvSpPr>
          <p:spPr bwMode="auto">
            <a:xfrm>
              <a:off x="8401050" y="2039938"/>
              <a:ext cx="14288" cy="762000"/>
            </a:xfrm>
            <a:custGeom>
              <a:avLst/>
              <a:gdLst>
                <a:gd name="T0" fmla="*/ 27 w 38"/>
                <a:gd name="T1" fmla="*/ 2116 h 2117"/>
                <a:gd name="T2" fmla="*/ 37 w 38"/>
                <a:gd name="T3" fmla="*/ 2079 h 2117"/>
                <a:gd name="T4" fmla="*/ 37 w 38"/>
                <a:gd name="T5" fmla="*/ 55 h 2117"/>
                <a:gd name="T6" fmla="*/ 0 w 38"/>
                <a:gd name="T7" fmla="*/ 0 h 2117"/>
                <a:gd name="T8" fmla="*/ 0 w 38"/>
                <a:gd name="T9" fmla="*/ 1924 h 2117"/>
                <a:gd name="T10" fmla="*/ 17 w 38"/>
                <a:gd name="T11" fmla="*/ 1986 h 2117"/>
                <a:gd name="T12" fmla="*/ 17 w 38"/>
                <a:gd name="T13" fmla="*/ 2079 h 2117"/>
                <a:gd name="T14" fmla="*/ 27 w 38"/>
                <a:gd name="T15" fmla="*/ 2116 h 2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17">
                  <a:moveTo>
                    <a:pt x="27" y="2116"/>
                  </a:moveTo>
                  <a:cubicBezTo>
                    <a:pt x="33" y="2116"/>
                    <a:pt x="37" y="2100"/>
                    <a:pt x="37" y="2079"/>
                  </a:cubicBezTo>
                  <a:lnTo>
                    <a:pt x="37" y="55"/>
                  </a:lnTo>
                  <a:lnTo>
                    <a:pt x="0" y="0"/>
                  </a:lnTo>
                  <a:lnTo>
                    <a:pt x="0" y="1924"/>
                  </a:lnTo>
                  <a:lnTo>
                    <a:pt x="17" y="1986"/>
                  </a:lnTo>
                  <a:lnTo>
                    <a:pt x="17" y="2079"/>
                  </a:lnTo>
                  <a:cubicBezTo>
                    <a:pt x="17" y="2100"/>
                    <a:pt x="21" y="2116"/>
                    <a:pt x="27" y="2116"/>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9" name="Freeform 445"/>
            <p:cNvSpPr>
              <a:spLocks noChangeArrowheads="1"/>
            </p:cNvSpPr>
            <p:nvPr/>
          </p:nvSpPr>
          <p:spPr bwMode="auto">
            <a:xfrm>
              <a:off x="8393113" y="2046288"/>
              <a:ext cx="7937" cy="685800"/>
            </a:xfrm>
            <a:custGeom>
              <a:avLst/>
              <a:gdLst>
                <a:gd name="T0" fmla="*/ 10 w 20"/>
                <a:gd name="T1" fmla="*/ 1904 h 1905"/>
                <a:gd name="T2" fmla="*/ 0 w 20"/>
                <a:gd name="T3" fmla="*/ 1904 h 1905"/>
                <a:gd name="T4" fmla="*/ 0 w 20"/>
                <a:gd name="T5" fmla="*/ 0 h 1905"/>
                <a:gd name="T6" fmla="*/ 19 w 20"/>
                <a:gd name="T7" fmla="*/ 0 h 1905"/>
                <a:gd name="T8" fmla="*/ 19 w 20"/>
                <a:gd name="T9" fmla="*/ 1904 h 1905"/>
                <a:gd name="T10" fmla="*/ 10 w 20"/>
                <a:gd name="T11" fmla="*/ 1904 h 1905"/>
              </a:gdLst>
              <a:ahLst/>
              <a:cxnLst>
                <a:cxn ang="0">
                  <a:pos x="T0" y="T1"/>
                </a:cxn>
                <a:cxn ang="0">
                  <a:pos x="T2" y="T3"/>
                </a:cxn>
                <a:cxn ang="0">
                  <a:pos x="T4" y="T5"/>
                </a:cxn>
                <a:cxn ang="0">
                  <a:pos x="T6" y="T7"/>
                </a:cxn>
                <a:cxn ang="0">
                  <a:pos x="T8" y="T9"/>
                </a:cxn>
                <a:cxn ang="0">
                  <a:pos x="T10" y="T11"/>
                </a:cxn>
              </a:cxnLst>
              <a:rect l="0" t="0" r="r" b="b"/>
              <a:pathLst>
                <a:path w="20" h="1905">
                  <a:moveTo>
                    <a:pt x="10" y="1904"/>
                  </a:moveTo>
                  <a:lnTo>
                    <a:pt x="0" y="1904"/>
                  </a:lnTo>
                  <a:lnTo>
                    <a:pt x="0" y="0"/>
                  </a:lnTo>
                  <a:lnTo>
                    <a:pt x="19" y="0"/>
                  </a:lnTo>
                  <a:lnTo>
                    <a:pt x="19" y="1904"/>
                  </a:lnTo>
                  <a:lnTo>
                    <a:pt x="10" y="19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0" name="Freeform 446"/>
            <p:cNvSpPr>
              <a:spLocks noChangeArrowheads="1"/>
            </p:cNvSpPr>
            <p:nvPr/>
          </p:nvSpPr>
          <p:spPr bwMode="auto">
            <a:xfrm>
              <a:off x="8393113" y="2732088"/>
              <a:ext cx="12700" cy="22225"/>
            </a:xfrm>
            <a:custGeom>
              <a:avLst/>
              <a:gdLst>
                <a:gd name="T0" fmla="*/ 0 w 37"/>
                <a:gd name="T1" fmla="*/ 0 h 63"/>
                <a:gd name="T2" fmla="*/ 19 w 37"/>
                <a:gd name="T3" fmla="*/ 0 h 63"/>
                <a:gd name="T4" fmla="*/ 36 w 37"/>
                <a:gd name="T5" fmla="*/ 62 h 63"/>
                <a:gd name="T6" fmla="*/ 16 w 37"/>
                <a:gd name="T7" fmla="*/ 62 h 63"/>
                <a:gd name="T8" fmla="*/ 0 w 37"/>
                <a:gd name="T9" fmla="*/ 0 h 63"/>
              </a:gdLst>
              <a:ahLst/>
              <a:cxnLst>
                <a:cxn ang="0">
                  <a:pos x="T0" y="T1"/>
                </a:cxn>
                <a:cxn ang="0">
                  <a:pos x="T2" y="T3"/>
                </a:cxn>
                <a:cxn ang="0">
                  <a:pos x="T4" y="T5"/>
                </a:cxn>
                <a:cxn ang="0">
                  <a:pos x="T6" y="T7"/>
                </a:cxn>
                <a:cxn ang="0">
                  <a:pos x="T8" y="T9"/>
                </a:cxn>
              </a:cxnLst>
              <a:rect l="0" t="0" r="r" b="b"/>
              <a:pathLst>
                <a:path w="37" h="63">
                  <a:moveTo>
                    <a:pt x="0" y="0"/>
                  </a:moveTo>
                  <a:lnTo>
                    <a:pt x="19" y="0"/>
                  </a:lnTo>
                  <a:lnTo>
                    <a:pt x="36" y="62"/>
                  </a:lnTo>
                  <a:lnTo>
                    <a:pt x="16" y="62"/>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1" name="Freeform 447"/>
            <p:cNvSpPr>
              <a:spLocks noChangeArrowheads="1"/>
            </p:cNvSpPr>
            <p:nvPr/>
          </p:nvSpPr>
          <p:spPr bwMode="auto">
            <a:xfrm>
              <a:off x="8399463" y="2754313"/>
              <a:ext cx="11112" cy="47625"/>
            </a:xfrm>
            <a:custGeom>
              <a:avLst/>
              <a:gdLst>
                <a:gd name="T0" fmla="*/ 20 w 31"/>
                <a:gd name="T1" fmla="*/ 93 h 131"/>
                <a:gd name="T2" fmla="*/ 30 w 31"/>
                <a:gd name="T3" fmla="*/ 130 h 131"/>
                <a:gd name="T4" fmla="*/ 11 w 31"/>
                <a:gd name="T5" fmla="*/ 130 h 131"/>
                <a:gd name="T6" fmla="*/ 0 w 31"/>
                <a:gd name="T7" fmla="*/ 93 h 131"/>
                <a:gd name="T8" fmla="*/ 0 w 31"/>
                <a:gd name="T9" fmla="*/ 0 h 131"/>
                <a:gd name="T10" fmla="*/ 20 w 31"/>
                <a:gd name="T11" fmla="*/ 0 h 131"/>
                <a:gd name="T12" fmla="*/ 20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20" y="93"/>
                  </a:moveTo>
                  <a:cubicBezTo>
                    <a:pt x="20" y="114"/>
                    <a:pt x="24" y="130"/>
                    <a:pt x="30" y="130"/>
                  </a:cubicBezTo>
                  <a:lnTo>
                    <a:pt x="11" y="130"/>
                  </a:lnTo>
                  <a:cubicBezTo>
                    <a:pt x="5" y="130"/>
                    <a:pt x="0" y="114"/>
                    <a:pt x="0" y="93"/>
                  </a:cubicBezTo>
                  <a:lnTo>
                    <a:pt x="0" y="0"/>
                  </a:lnTo>
                  <a:lnTo>
                    <a:pt x="20" y="0"/>
                  </a:lnTo>
                  <a:lnTo>
                    <a:pt x="20"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2" name="Freeform 448"/>
            <p:cNvSpPr>
              <a:spLocks noChangeArrowheads="1"/>
            </p:cNvSpPr>
            <p:nvPr/>
          </p:nvSpPr>
          <p:spPr bwMode="auto">
            <a:xfrm>
              <a:off x="8380413" y="2039938"/>
              <a:ext cx="20637" cy="7937"/>
            </a:xfrm>
            <a:custGeom>
              <a:avLst/>
              <a:gdLst>
                <a:gd name="T0" fmla="*/ 28 w 57"/>
                <a:gd name="T1" fmla="*/ 20 h 21"/>
                <a:gd name="T2" fmla="*/ 0 w 57"/>
                <a:gd name="T3" fmla="*/ 20 h 21"/>
                <a:gd name="T4" fmla="*/ 0 w 57"/>
                <a:gd name="T5" fmla="*/ 0 h 21"/>
                <a:gd name="T6" fmla="*/ 56 w 57"/>
                <a:gd name="T7" fmla="*/ 0 h 21"/>
                <a:gd name="T8" fmla="*/ 56 w 57"/>
                <a:gd name="T9" fmla="*/ 20 h 21"/>
                <a:gd name="T10" fmla="*/ 28 w 57"/>
                <a:gd name="T11" fmla="*/ 20 h 21"/>
              </a:gdLst>
              <a:ahLst/>
              <a:cxnLst>
                <a:cxn ang="0">
                  <a:pos x="T0" y="T1"/>
                </a:cxn>
                <a:cxn ang="0">
                  <a:pos x="T2" y="T3"/>
                </a:cxn>
                <a:cxn ang="0">
                  <a:pos x="T4" y="T5"/>
                </a:cxn>
                <a:cxn ang="0">
                  <a:pos x="T6" y="T7"/>
                </a:cxn>
                <a:cxn ang="0">
                  <a:pos x="T8" y="T9"/>
                </a:cxn>
                <a:cxn ang="0">
                  <a:pos x="T10" y="T11"/>
                </a:cxn>
              </a:cxnLst>
              <a:rect l="0" t="0" r="r" b="b"/>
              <a:pathLst>
                <a:path w="57" h="21">
                  <a:moveTo>
                    <a:pt x="28" y="20"/>
                  </a:moveTo>
                  <a:lnTo>
                    <a:pt x="0" y="20"/>
                  </a:lnTo>
                  <a:lnTo>
                    <a:pt x="0" y="0"/>
                  </a:lnTo>
                  <a:lnTo>
                    <a:pt x="56" y="0"/>
                  </a:lnTo>
                  <a:lnTo>
                    <a:pt x="56" y="20"/>
                  </a:lnTo>
                  <a:lnTo>
                    <a:pt x="28" y="2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3" name="Freeform 449"/>
            <p:cNvSpPr>
              <a:spLocks noChangeArrowheads="1"/>
            </p:cNvSpPr>
            <p:nvPr/>
          </p:nvSpPr>
          <p:spPr bwMode="auto">
            <a:xfrm>
              <a:off x="8310563" y="2043113"/>
              <a:ext cx="47625" cy="11112"/>
            </a:xfrm>
            <a:custGeom>
              <a:avLst/>
              <a:gdLst>
                <a:gd name="T0" fmla="*/ 37 w 131"/>
                <a:gd name="T1" fmla="*/ 19 h 30"/>
                <a:gd name="T2" fmla="*/ 0 w 131"/>
                <a:gd name="T3" fmla="*/ 29 h 30"/>
                <a:gd name="T4" fmla="*/ 0 w 131"/>
                <a:gd name="T5" fmla="*/ 10 h 30"/>
                <a:gd name="T6" fmla="*/ 37 w 131"/>
                <a:gd name="T7" fmla="*/ 0 h 30"/>
                <a:gd name="T8" fmla="*/ 130 w 131"/>
                <a:gd name="T9" fmla="*/ 0 h 30"/>
                <a:gd name="T10" fmla="*/ 130 w 131"/>
                <a:gd name="T11" fmla="*/ 19 h 30"/>
                <a:gd name="T12" fmla="*/ 37 w 131"/>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131" h="30">
                  <a:moveTo>
                    <a:pt x="37" y="19"/>
                  </a:moveTo>
                  <a:cubicBezTo>
                    <a:pt x="16" y="19"/>
                    <a:pt x="0" y="24"/>
                    <a:pt x="0" y="29"/>
                  </a:cubicBezTo>
                  <a:lnTo>
                    <a:pt x="0" y="10"/>
                  </a:lnTo>
                  <a:cubicBezTo>
                    <a:pt x="0" y="4"/>
                    <a:pt x="16" y="0"/>
                    <a:pt x="37" y="0"/>
                  </a:cubicBezTo>
                  <a:lnTo>
                    <a:pt x="130" y="0"/>
                  </a:lnTo>
                  <a:lnTo>
                    <a:pt x="130" y="19"/>
                  </a:lnTo>
                  <a:lnTo>
                    <a:pt x="37"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4" name="Freeform 450"/>
            <p:cNvSpPr>
              <a:spLocks noChangeArrowheads="1"/>
            </p:cNvSpPr>
            <p:nvPr/>
          </p:nvSpPr>
          <p:spPr bwMode="auto">
            <a:xfrm>
              <a:off x="8358188" y="2039938"/>
              <a:ext cx="22225" cy="11112"/>
            </a:xfrm>
            <a:custGeom>
              <a:avLst/>
              <a:gdLst>
                <a:gd name="T0" fmla="*/ 62 w 63"/>
                <a:gd name="T1" fmla="*/ 0 h 29"/>
                <a:gd name="T2" fmla="*/ 62 w 63"/>
                <a:gd name="T3" fmla="*/ 20 h 29"/>
                <a:gd name="T4" fmla="*/ 0 w 63"/>
                <a:gd name="T5" fmla="*/ 28 h 29"/>
                <a:gd name="T6" fmla="*/ 0 w 63"/>
                <a:gd name="T7" fmla="*/ 9 h 29"/>
                <a:gd name="T8" fmla="*/ 62 w 63"/>
                <a:gd name="T9" fmla="*/ 0 h 29"/>
              </a:gdLst>
              <a:ahLst/>
              <a:cxnLst>
                <a:cxn ang="0">
                  <a:pos x="T0" y="T1"/>
                </a:cxn>
                <a:cxn ang="0">
                  <a:pos x="T2" y="T3"/>
                </a:cxn>
                <a:cxn ang="0">
                  <a:pos x="T4" y="T5"/>
                </a:cxn>
                <a:cxn ang="0">
                  <a:pos x="T6" y="T7"/>
                </a:cxn>
                <a:cxn ang="0">
                  <a:pos x="T8" y="T9"/>
                </a:cxn>
              </a:cxnLst>
              <a:rect l="0" t="0" r="r" b="b"/>
              <a:pathLst>
                <a:path w="63" h="29">
                  <a:moveTo>
                    <a:pt x="62" y="0"/>
                  </a:moveTo>
                  <a:lnTo>
                    <a:pt x="62" y="20"/>
                  </a:lnTo>
                  <a:lnTo>
                    <a:pt x="0" y="28"/>
                  </a:lnTo>
                  <a:lnTo>
                    <a:pt x="0" y="9"/>
                  </a:lnTo>
                  <a:lnTo>
                    <a:pt x="62"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5" name="Freeform 451"/>
            <p:cNvSpPr>
              <a:spLocks noChangeArrowheads="1"/>
            </p:cNvSpPr>
            <p:nvPr/>
          </p:nvSpPr>
          <p:spPr bwMode="auto">
            <a:xfrm>
              <a:off x="8408988" y="2055813"/>
              <a:ext cx="1003300" cy="666750"/>
            </a:xfrm>
            <a:custGeom>
              <a:avLst/>
              <a:gdLst>
                <a:gd name="T0" fmla="*/ 0 w 2785"/>
                <a:gd name="T1" fmla="*/ 1773 h 1853"/>
                <a:gd name="T2" fmla="*/ 280 w 2785"/>
                <a:gd name="T3" fmla="*/ 1773 h 1853"/>
                <a:gd name="T4" fmla="*/ 291 w 2785"/>
                <a:gd name="T5" fmla="*/ 1762 h 1853"/>
                <a:gd name="T6" fmla="*/ 291 w 2785"/>
                <a:gd name="T7" fmla="*/ 1663 h 1853"/>
                <a:gd name="T8" fmla="*/ 577 w 2785"/>
                <a:gd name="T9" fmla="*/ 1663 h 1853"/>
                <a:gd name="T10" fmla="*/ 577 w 2785"/>
                <a:gd name="T11" fmla="*/ 1762 h 1853"/>
                <a:gd name="T12" fmla="*/ 588 w 2785"/>
                <a:gd name="T13" fmla="*/ 1773 h 1853"/>
                <a:gd name="T14" fmla="*/ 701 w 2785"/>
                <a:gd name="T15" fmla="*/ 1773 h 1853"/>
                <a:gd name="T16" fmla="*/ 713 w 2785"/>
                <a:gd name="T17" fmla="*/ 1762 h 1853"/>
                <a:gd name="T18" fmla="*/ 713 w 2785"/>
                <a:gd name="T19" fmla="*/ 1691 h 1853"/>
                <a:gd name="T20" fmla="*/ 740 w 2785"/>
                <a:gd name="T21" fmla="*/ 1663 h 1853"/>
                <a:gd name="T22" fmla="*/ 767 w 2785"/>
                <a:gd name="T23" fmla="*/ 1691 h 1853"/>
                <a:gd name="T24" fmla="*/ 767 w 2785"/>
                <a:gd name="T25" fmla="*/ 1841 h 1853"/>
                <a:gd name="T26" fmla="*/ 779 w 2785"/>
                <a:gd name="T27" fmla="*/ 1852 h 1853"/>
                <a:gd name="T28" fmla="*/ 937 w 2785"/>
                <a:gd name="T29" fmla="*/ 1852 h 1853"/>
                <a:gd name="T30" fmla="*/ 948 w 2785"/>
                <a:gd name="T31" fmla="*/ 1841 h 1853"/>
                <a:gd name="T32" fmla="*/ 948 w 2785"/>
                <a:gd name="T33" fmla="*/ 1740 h 1853"/>
                <a:gd name="T34" fmla="*/ 967 w 2785"/>
                <a:gd name="T35" fmla="*/ 1721 h 1853"/>
                <a:gd name="T36" fmla="*/ 986 w 2785"/>
                <a:gd name="T37" fmla="*/ 1740 h 1853"/>
                <a:gd name="T38" fmla="*/ 986 w 2785"/>
                <a:gd name="T39" fmla="*/ 1841 h 1853"/>
                <a:gd name="T40" fmla="*/ 997 w 2785"/>
                <a:gd name="T41" fmla="*/ 1852 h 1853"/>
                <a:gd name="T42" fmla="*/ 1600 w 2785"/>
                <a:gd name="T43" fmla="*/ 1852 h 1853"/>
                <a:gd name="T44" fmla="*/ 1612 w 2785"/>
                <a:gd name="T45" fmla="*/ 1841 h 1853"/>
                <a:gd name="T46" fmla="*/ 1612 w 2785"/>
                <a:gd name="T47" fmla="*/ 1663 h 1853"/>
                <a:gd name="T48" fmla="*/ 2784 w 2785"/>
                <a:gd name="T49" fmla="*/ 1663 h 1853"/>
                <a:gd name="T50" fmla="*/ 2784 w 2785"/>
                <a:gd name="T51" fmla="*/ 0 h 1853"/>
                <a:gd name="T52" fmla="*/ 0 w 2785"/>
                <a:gd name="T53" fmla="*/ 0 h 1853"/>
                <a:gd name="T54" fmla="*/ 0 w 2785"/>
                <a:gd name="T55" fmla="*/ 1773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85" h="1853">
                  <a:moveTo>
                    <a:pt x="0" y="1773"/>
                  </a:moveTo>
                  <a:lnTo>
                    <a:pt x="280" y="1773"/>
                  </a:lnTo>
                  <a:cubicBezTo>
                    <a:pt x="286" y="1773"/>
                    <a:pt x="291" y="1768"/>
                    <a:pt x="291" y="1762"/>
                  </a:cubicBezTo>
                  <a:lnTo>
                    <a:pt x="291" y="1663"/>
                  </a:lnTo>
                  <a:lnTo>
                    <a:pt x="577" y="1663"/>
                  </a:lnTo>
                  <a:lnTo>
                    <a:pt x="577" y="1762"/>
                  </a:lnTo>
                  <a:cubicBezTo>
                    <a:pt x="577" y="1768"/>
                    <a:pt x="582" y="1773"/>
                    <a:pt x="588" y="1773"/>
                  </a:cubicBezTo>
                  <a:lnTo>
                    <a:pt x="701" y="1773"/>
                  </a:lnTo>
                  <a:cubicBezTo>
                    <a:pt x="708" y="1773"/>
                    <a:pt x="713" y="1768"/>
                    <a:pt x="713" y="1762"/>
                  </a:cubicBezTo>
                  <a:lnTo>
                    <a:pt x="713" y="1691"/>
                  </a:lnTo>
                  <a:cubicBezTo>
                    <a:pt x="713" y="1676"/>
                    <a:pt x="725" y="1663"/>
                    <a:pt x="740" y="1663"/>
                  </a:cubicBezTo>
                  <a:cubicBezTo>
                    <a:pt x="755" y="1663"/>
                    <a:pt x="767" y="1676"/>
                    <a:pt x="767" y="1691"/>
                  </a:cubicBezTo>
                  <a:lnTo>
                    <a:pt x="767" y="1841"/>
                  </a:lnTo>
                  <a:cubicBezTo>
                    <a:pt x="767" y="1847"/>
                    <a:pt x="772" y="1852"/>
                    <a:pt x="779" y="1852"/>
                  </a:cubicBezTo>
                  <a:lnTo>
                    <a:pt x="937" y="1852"/>
                  </a:lnTo>
                  <a:cubicBezTo>
                    <a:pt x="943" y="1852"/>
                    <a:pt x="948" y="1847"/>
                    <a:pt x="948" y="1841"/>
                  </a:cubicBezTo>
                  <a:lnTo>
                    <a:pt x="948" y="1740"/>
                  </a:lnTo>
                  <a:cubicBezTo>
                    <a:pt x="948" y="1730"/>
                    <a:pt x="957" y="1721"/>
                    <a:pt x="967" y="1721"/>
                  </a:cubicBezTo>
                  <a:cubicBezTo>
                    <a:pt x="977" y="1721"/>
                    <a:pt x="986" y="1730"/>
                    <a:pt x="986" y="1740"/>
                  </a:cubicBezTo>
                  <a:lnTo>
                    <a:pt x="986" y="1841"/>
                  </a:lnTo>
                  <a:cubicBezTo>
                    <a:pt x="986" y="1847"/>
                    <a:pt x="991" y="1852"/>
                    <a:pt x="997" y="1852"/>
                  </a:cubicBezTo>
                  <a:lnTo>
                    <a:pt x="1600" y="1852"/>
                  </a:lnTo>
                  <a:cubicBezTo>
                    <a:pt x="1607" y="1852"/>
                    <a:pt x="1612" y="1847"/>
                    <a:pt x="1612" y="1841"/>
                  </a:cubicBezTo>
                  <a:lnTo>
                    <a:pt x="1612" y="1663"/>
                  </a:lnTo>
                  <a:lnTo>
                    <a:pt x="2784" y="1663"/>
                  </a:lnTo>
                  <a:lnTo>
                    <a:pt x="2784" y="0"/>
                  </a:lnTo>
                  <a:lnTo>
                    <a:pt x="0" y="0"/>
                  </a:lnTo>
                  <a:lnTo>
                    <a:pt x="0" y="1773"/>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6" name="Freeform 452"/>
            <p:cNvSpPr>
              <a:spLocks noChangeArrowheads="1"/>
            </p:cNvSpPr>
            <p:nvPr/>
          </p:nvSpPr>
          <p:spPr bwMode="auto">
            <a:xfrm>
              <a:off x="9110663" y="2325688"/>
              <a:ext cx="293687" cy="320675"/>
            </a:xfrm>
            <a:custGeom>
              <a:avLst/>
              <a:gdLst>
                <a:gd name="T0" fmla="*/ 406 w 814"/>
                <a:gd name="T1" fmla="*/ 890 h 891"/>
                <a:gd name="T2" fmla="*/ 0 w 814"/>
                <a:gd name="T3" fmla="*/ 890 h 891"/>
                <a:gd name="T4" fmla="*/ 0 w 814"/>
                <a:gd name="T5" fmla="*/ 0 h 891"/>
                <a:gd name="T6" fmla="*/ 813 w 814"/>
                <a:gd name="T7" fmla="*/ 0 h 891"/>
                <a:gd name="T8" fmla="*/ 813 w 814"/>
                <a:gd name="T9" fmla="*/ 890 h 891"/>
                <a:gd name="T10" fmla="*/ 406 w 814"/>
                <a:gd name="T11" fmla="*/ 890 h 891"/>
              </a:gdLst>
              <a:ahLst/>
              <a:cxnLst>
                <a:cxn ang="0">
                  <a:pos x="T0" y="T1"/>
                </a:cxn>
                <a:cxn ang="0">
                  <a:pos x="T2" y="T3"/>
                </a:cxn>
                <a:cxn ang="0">
                  <a:pos x="T4" y="T5"/>
                </a:cxn>
                <a:cxn ang="0">
                  <a:pos x="T6" y="T7"/>
                </a:cxn>
                <a:cxn ang="0">
                  <a:pos x="T8" y="T9"/>
                </a:cxn>
                <a:cxn ang="0">
                  <a:pos x="T10" y="T11"/>
                </a:cxn>
              </a:cxnLst>
              <a:rect l="0" t="0" r="r" b="b"/>
              <a:pathLst>
                <a:path w="814" h="891">
                  <a:moveTo>
                    <a:pt x="406" y="890"/>
                  </a:moveTo>
                  <a:lnTo>
                    <a:pt x="0" y="890"/>
                  </a:lnTo>
                  <a:lnTo>
                    <a:pt x="0" y="0"/>
                  </a:lnTo>
                  <a:lnTo>
                    <a:pt x="813" y="0"/>
                  </a:lnTo>
                  <a:lnTo>
                    <a:pt x="813" y="890"/>
                  </a:lnTo>
                  <a:lnTo>
                    <a:pt x="406" y="89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7" name="Freeform 453"/>
            <p:cNvSpPr>
              <a:spLocks noChangeArrowheads="1"/>
            </p:cNvSpPr>
            <p:nvPr/>
          </p:nvSpPr>
          <p:spPr bwMode="auto">
            <a:xfrm>
              <a:off x="8764588" y="2689225"/>
              <a:ext cx="225425" cy="33338"/>
            </a:xfrm>
            <a:custGeom>
              <a:avLst/>
              <a:gdLst>
                <a:gd name="T0" fmla="*/ 0 w 627"/>
                <a:gd name="T1" fmla="*/ 0 h 91"/>
                <a:gd name="T2" fmla="*/ 0 w 627"/>
                <a:gd name="T3" fmla="*/ 79 h 91"/>
                <a:gd name="T4" fmla="*/ 11 w 627"/>
                <a:gd name="T5" fmla="*/ 90 h 91"/>
                <a:gd name="T6" fmla="*/ 614 w 627"/>
                <a:gd name="T7" fmla="*/ 90 h 91"/>
                <a:gd name="T8" fmla="*/ 626 w 627"/>
                <a:gd name="T9" fmla="*/ 79 h 91"/>
                <a:gd name="T10" fmla="*/ 626 w 627"/>
                <a:gd name="T11" fmla="*/ 0 h 91"/>
                <a:gd name="T12" fmla="*/ 0 w 62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627" h="91">
                  <a:moveTo>
                    <a:pt x="0" y="0"/>
                  </a:moveTo>
                  <a:lnTo>
                    <a:pt x="0" y="79"/>
                  </a:lnTo>
                  <a:cubicBezTo>
                    <a:pt x="0" y="85"/>
                    <a:pt x="5" y="90"/>
                    <a:pt x="11" y="90"/>
                  </a:cubicBezTo>
                  <a:lnTo>
                    <a:pt x="614" y="90"/>
                  </a:lnTo>
                  <a:cubicBezTo>
                    <a:pt x="621" y="90"/>
                    <a:pt x="626" y="85"/>
                    <a:pt x="626" y="79"/>
                  </a:cubicBezTo>
                  <a:lnTo>
                    <a:pt x="626"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8" name="Freeform 454"/>
            <p:cNvSpPr>
              <a:spLocks noChangeArrowheads="1"/>
            </p:cNvSpPr>
            <p:nvPr/>
          </p:nvSpPr>
          <p:spPr bwMode="auto">
            <a:xfrm>
              <a:off x="8685213" y="2689225"/>
              <a:ext cx="65087" cy="33338"/>
            </a:xfrm>
            <a:custGeom>
              <a:avLst/>
              <a:gdLst>
                <a:gd name="T0" fmla="*/ 0 w 182"/>
                <a:gd name="T1" fmla="*/ 0 h 91"/>
                <a:gd name="T2" fmla="*/ 0 w 182"/>
                <a:gd name="T3" fmla="*/ 79 h 91"/>
                <a:gd name="T4" fmla="*/ 12 w 182"/>
                <a:gd name="T5" fmla="*/ 90 h 91"/>
                <a:gd name="T6" fmla="*/ 170 w 182"/>
                <a:gd name="T7" fmla="*/ 90 h 91"/>
                <a:gd name="T8" fmla="*/ 181 w 182"/>
                <a:gd name="T9" fmla="*/ 79 h 91"/>
                <a:gd name="T10" fmla="*/ 181 w 182"/>
                <a:gd name="T11" fmla="*/ 0 h 91"/>
                <a:gd name="T12" fmla="*/ 0 w 182"/>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182" h="91">
                  <a:moveTo>
                    <a:pt x="0" y="0"/>
                  </a:moveTo>
                  <a:lnTo>
                    <a:pt x="0" y="79"/>
                  </a:lnTo>
                  <a:cubicBezTo>
                    <a:pt x="0" y="85"/>
                    <a:pt x="5" y="90"/>
                    <a:pt x="12" y="90"/>
                  </a:cubicBezTo>
                  <a:lnTo>
                    <a:pt x="170" y="90"/>
                  </a:lnTo>
                  <a:cubicBezTo>
                    <a:pt x="176" y="90"/>
                    <a:pt x="181" y="85"/>
                    <a:pt x="181" y="79"/>
                  </a:cubicBezTo>
                  <a:lnTo>
                    <a:pt x="181"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9" name="Freeform 455"/>
            <p:cNvSpPr>
              <a:spLocks noChangeArrowheads="1"/>
            </p:cNvSpPr>
            <p:nvPr/>
          </p:nvSpPr>
          <p:spPr bwMode="auto">
            <a:xfrm>
              <a:off x="9110663" y="23844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0" name="Freeform 456"/>
            <p:cNvSpPr>
              <a:spLocks noChangeArrowheads="1"/>
            </p:cNvSpPr>
            <p:nvPr/>
          </p:nvSpPr>
          <p:spPr bwMode="auto">
            <a:xfrm>
              <a:off x="9110663" y="24177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1" name="Freeform 457"/>
            <p:cNvSpPr>
              <a:spLocks noChangeArrowheads="1"/>
            </p:cNvSpPr>
            <p:nvPr/>
          </p:nvSpPr>
          <p:spPr bwMode="auto">
            <a:xfrm>
              <a:off x="9110663" y="24495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2" name="Freeform 458"/>
            <p:cNvSpPr>
              <a:spLocks noChangeArrowheads="1"/>
            </p:cNvSpPr>
            <p:nvPr/>
          </p:nvSpPr>
          <p:spPr bwMode="auto">
            <a:xfrm>
              <a:off x="9110663" y="24828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3" name="Freeform 459"/>
            <p:cNvSpPr>
              <a:spLocks noChangeArrowheads="1"/>
            </p:cNvSpPr>
            <p:nvPr/>
          </p:nvSpPr>
          <p:spPr bwMode="auto">
            <a:xfrm>
              <a:off x="9110663" y="25146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4" name="Freeform 460"/>
            <p:cNvSpPr>
              <a:spLocks noChangeArrowheads="1"/>
            </p:cNvSpPr>
            <p:nvPr/>
          </p:nvSpPr>
          <p:spPr bwMode="auto">
            <a:xfrm>
              <a:off x="9110663" y="25479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5" name="Freeform 461"/>
            <p:cNvSpPr>
              <a:spLocks noChangeArrowheads="1"/>
            </p:cNvSpPr>
            <p:nvPr/>
          </p:nvSpPr>
          <p:spPr bwMode="auto">
            <a:xfrm>
              <a:off x="9110663" y="25796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6" name="Freeform 462"/>
            <p:cNvSpPr>
              <a:spLocks noChangeArrowheads="1"/>
            </p:cNvSpPr>
            <p:nvPr/>
          </p:nvSpPr>
          <p:spPr bwMode="auto">
            <a:xfrm>
              <a:off x="9110663" y="26130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7" name="Freeform 463"/>
            <p:cNvSpPr>
              <a:spLocks noChangeArrowheads="1"/>
            </p:cNvSpPr>
            <p:nvPr/>
          </p:nvSpPr>
          <p:spPr bwMode="auto">
            <a:xfrm>
              <a:off x="8408988" y="2101850"/>
              <a:ext cx="701675" cy="209550"/>
            </a:xfrm>
            <a:custGeom>
              <a:avLst/>
              <a:gdLst>
                <a:gd name="T0" fmla="*/ 0 w 1950"/>
                <a:gd name="T1" fmla="*/ 57 h 584"/>
                <a:gd name="T2" fmla="*/ 720 w 1950"/>
                <a:gd name="T3" fmla="*/ 57 h 584"/>
                <a:gd name="T4" fmla="*/ 786 w 1950"/>
                <a:gd name="T5" fmla="*/ 0 h 584"/>
                <a:gd name="T6" fmla="*/ 1949 w 1950"/>
                <a:gd name="T7" fmla="*/ 0 h 584"/>
                <a:gd name="T8" fmla="*/ 1949 w 1950"/>
                <a:gd name="T9" fmla="*/ 527 h 584"/>
                <a:gd name="T10" fmla="*/ 915 w 1950"/>
                <a:gd name="T11" fmla="*/ 527 h 584"/>
                <a:gd name="T12" fmla="*/ 858 w 1950"/>
                <a:gd name="T13" fmla="*/ 583 h 584"/>
                <a:gd name="T14" fmla="*/ 0 w 1950"/>
                <a:gd name="T15" fmla="*/ 583 h 584"/>
                <a:gd name="T16" fmla="*/ 0 w 1950"/>
                <a:gd name="T17" fmla="*/ 57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84">
                  <a:moveTo>
                    <a:pt x="0" y="57"/>
                  </a:moveTo>
                  <a:lnTo>
                    <a:pt x="720" y="57"/>
                  </a:lnTo>
                  <a:lnTo>
                    <a:pt x="786" y="0"/>
                  </a:lnTo>
                  <a:lnTo>
                    <a:pt x="1949" y="0"/>
                  </a:lnTo>
                  <a:lnTo>
                    <a:pt x="1949" y="527"/>
                  </a:lnTo>
                  <a:lnTo>
                    <a:pt x="915" y="527"/>
                  </a:lnTo>
                  <a:lnTo>
                    <a:pt x="858" y="583"/>
                  </a:lnTo>
                  <a:lnTo>
                    <a:pt x="0" y="583"/>
                  </a:lnTo>
                  <a:lnTo>
                    <a:pt x="0" y="57"/>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8" name="Freeform 464"/>
            <p:cNvSpPr>
              <a:spLocks noChangeArrowheads="1"/>
            </p:cNvSpPr>
            <p:nvPr/>
          </p:nvSpPr>
          <p:spPr bwMode="auto">
            <a:xfrm>
              <a:off x="8520113" y="2122488"/>
              <a:ext cx="7937" cy="190500"/>
            </a:xfrm>
            <a:custGeom>
              <a:avLst/>
              <a:gdLst>
                <a:gd name="T0" fmla="*/ 9 w 20"/>
                <a:gd name="T1" fmla="*/ 526 h 527"/>
                <a:gd name="T2" fmla="*/ 0 w 20"/>
                <a:gd name="T3" fmla="*/ 526 h 527"/>
                <a:gd name="T4" fmla="*/ 0 w 20"/>
                <a:gd name="T5" fmla="*/ 0 h 527"/>
                <a:gd name="T6" fmla="*/ 19 w 20"/>
                <a:gd name="T7" fmla="*/ 0 h 527"/>
                <a:gd name="T8" fmla="*/ 19 w 20"/>
                <a:gd name="T9" fmla="*/ 526 h 527"/>
                <a:gd name="T10" fmla="*/ 9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9" y="526"/>
                  </a:moveTo>
                  <a:lnTo>
                    <a:pt x="0" y="526"/>
                  </a:lnTo>
                  <a:lnTo>
                    <a:pt x="0" y="0"/>
                  </a:lnTo>
                  <a:lnTo>
                    <a:pt x="19" y="0"/>
                  </a:lnTo>
                  <a:lnTo>
                    <a:pt x="19" y="526"/>
                  </a:lnTo>
                  <a:lnTo>
                    <a:pt x="9"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9" name="Freeform 465"/>
            <p:cNvSpPr>
              <a:spLocks noChangeArrowheads="1"/>
            </p:cNvSpPr>
            <p:nvPr/>
          </p:nvSpPr>
          <p:spPr bwMode="auto">
            <a:xfrm>
              <a:off x="8637588" y="2122488"/>
              <a:ext cx="7937" cy="190500"/>
            </a:xfrm>
            <a:custGeom>
              <a:avLst/>
              <a:gdLst>
                <a:gd name="T0" fmla="*/ 10 w 20"/>
                <a:gd name="T1" fmla="*/ 526 h 527"/>
                <a:gd name="T2" fmla="*/ 0 w 20"/>
                <a:gd name="T3" fmla="*/ 526 h 527"/>
                <a:gd name="T4" fmla="*/ 0 w 20"/>
                <a:gd name="T5" fmla="*/ 0 h 527"/>
                <a:gd name="T6" fmla="*/ 19 w 20"/>
                <a:gd name="T7" fmla="*/ 0 h 527"/>
                <a:gd name="T8" fmla="*/ 19 w 20"/>
                <a:gd name="T9" fmla="*/ 526 h 527"/>
                <a:gd name="T10" fmla="*/ 10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10" y="526"/>
                  </a:moveTo>
                  <a:lnTo>
                    <a:pt x="0" y="526"/>
                  </a:lnTo>
                  <a:lnTo>
                    <a:pt x="0" y="0"/>
                  </a:lnTo>
                  <a:lnTo>
                    <a:pt x="19" y="0"/>
                  </a:lnTo>
                  <a:lnTo>
                    <a:pt x="19" y="526"/>
                  </a:lnTo>
                  <a:lnTo>
                    <a:pt x="10"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0" name="Freeform 466"/>
            <p:cNvSpPr>
              <a:spLocks noChangeArrowheads="1"/>
            </p:cNvSpPr>
            <p:nvPr/>
          </p:nvSpPr>
          <p:spPr bwMode="auto">
            <a:xfrm>
              <a:off x="8756650" y="2101850"/>
              <a:ext cx="7938" cy="190500"/>
            </a:xfrm>
            <a:custGeom>
              <a:avLst/>
              <a:gdLst>
                <a:gd name="T0" fmla="*/ 10 w 21"/>
                <a:gd name="T1" fmla="*/ 527 h 528"/>
                <a:gd name="T2" fmla="*/ 0 w 21"/>
                <a:gd name="T3" fmla="*/ 527 h 528"/>
                <a:gd name="T4" fmla="*/ 0 w 21"/>
                <a:gd name="T5" fmla="*/ 0 h 528"/>
                <a:gd name="T6" fmla="*/ 20 w 21"/>
                <a:gd name="T7" fmla="*/ 0 h 528"/>
                <a:gd name="T8" fmla="*/ 20 w 21"/>
                <a:gd name="T9" fmla="*/ 527 h 528"/>
                <a:gd name="T10" fmla="*/ 10 w 21"/>
                <a:gd name="T11" fmla="*/ 527 h 528"/>
              </a:gdLst>
              <a:ahLst/>
              <a:cxnLst>
                <a:cxn ang="0">
                  <a:pos x="T0" y="T1"/>
                </a:cxn>
                <a:cxn ang="0">
                  <a:pos x="T2" y="T3"/>
                </a:cxn>
                <a:cxn ang="0">
                  <a:pos x="T4" y="T5"/>
                </a:cxn>
                <a:cxn ang="0">
                  <a:pos x="T6" y="T7"/>
                </a:cxn>
                <a:cxn ang="0">
                  <a:pos x="T8" y="T9"/>
                </a:cxn>
                <a:cxn ang="0">
                  <a:pos x="T10" y="T11"/>
                </a:cxn>
              </a:cxnLst>
              <a:rect l="0" t="0" r="r" b="b"/>
              <a:pathLst>
                <a:path w="21" h="528">
                  <a:moveTo>
                    <a:pt x="10" y="527"/>
                  </a:moveTo>
                  <a:lnTo>
                    <a:pt x="0" y="527"/>
                  </a:lnTo>
                  <a:lnTo>
                    <a:pt x="0" y="0"/>
                  </a:lnTo>
                  <a:lnTo>
                    <a:pt x="20" y="0"/>
                  </a:lnTo>
                  <a:lnTo>
                    <a:pt x="20"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1" name="Freeform 467"/>
            <p:cNvSpPr>
              <a:spLocks noChangeArrowheads="1"/>
            </p:cNvSpPr>
            <p:nvPr/>
          </p:nvSpPr>
          <p:spPr bwMode="auto">
            <a:xfrm>
              <a:off x="8874125" y="2101850"/>
              <a:ext cx="7938" cy="190500"/>
            </a:xfrm>
            <a:custGeom>
              <a:avLst/>
              <a:gdLst>
                <a:gd name="T0" fmla="*/ 9 w 20"/>
                <a:gd name="T1" fmla="*/ 527 h 528"/>
                <a:gd name="T2" fmla="*/ 0 w 20"/>
                <a:gd name="T3" fmla="*/ 527 h 528"/>
                <a:gd name="T4" fmla="*/ 0 w 20"/>
                <a:gd name="T5" fmla="*/ 0 h 528"/>
                <a:gd name="T6" fmla="*/ 19 w 20"/>
                <a:gd name="T7" fmla="*/ 0 h 528"/>
                <a:gd name="T8" fmla="*/ 19 w 20"/>
                <a:gd name="T9" fmla="*/ 527 h 528"/>
                <a:gd name="T10" fmla="*/ 9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9" y="527"/>
                  </a:moveTo>
                  <a:lnTo>
                    <a:pt x="0" y="527"/>
                  </a:lnTo>
                  <a:lnTo>
                    <a:pt x="0" y="0"/>
                  </a:lnTo>
                  <a:lnTo>
                    <a:pt x="19" y="0"/>
                  </a:lnTo>
                  <a:lnTo>
                    <a:pt x="19" y="527"/>
                  </a:lnTo>
                  <a:lnTo>
                    <a:pt x="9"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2" name="Freeform 468"/>
            <p:cNvSpPr>
              <a:spLocks noChangeArrowheads="1"/>
            </p:cNvSpPr>
            <p:nvPr/>
          </p:nvSpPr>
          <p:spPr bwMode="auto">
            <a:xfrm>
              <a:off x="8408988" y="2198688"/>
              <a:ext cx="701675" cy="7937"/>
            </a:xfrm>
            <a:custGeom>
              <a:avLst/>
              <a:gdLst>
                <a:gd name="T0" fmla="*/ 975 w 1950"/>
                <a:gd name="T1" fmla="*/ 19 h 20"/>
                <a:gd name="T2" fmla="*/ 0 w 1950"/>
                <a:gd name="T3" fmla="*/ 19 h 20"/>
                <a:gd name="T4" fmla="*/ 0 w 1950"/>
                <a:gd name="T5" fmla="*/ 0 h 20"/>
                <a:gd name="T6" fmla="*/ 1949 w 1950"/>
                <a:gd name="T7" fmla="*/ 0 h 20"/>
                <a:gd name="T8" fmla="*/ 1949 w 1950"/>
                <a:gd name="T9" fmla="*/ 19 h 20"/>
                <a:gd name="T10" fmla="*/ 975 w 1950"/>
                <a:gd name="T11" fmla="*/ 19 h 20"/>
              </a:gdLst>
              <a:ahLst/>
              <a:cxnLst>
                <a:cxn ang="0">
                  <a:pos x="T0" y="T1"/>
                </a:cxn>
                <a:cxn ang="0">
                  <a:pos x="T2" y="T3"/>
                </a:cxn>
                <a:cxn ang="0">
                  <a:pos x="T4" y="T5"/>
                </a:cxn>
                <a:cxn ang="0">
                  <a:pos x="T6" y="T7"/>
                </a:cxn>
                <a:cxn ang="0">
                  <a:pos x="T8" y="T9"/>
                </a:cxn>
                <a:cxn ang="0">
                  <a:pos x="T10" y="T11"/>
                </a:cxn>
              </a:cxnLst>
              <a:rect l="0" t="0" r="r" b="b"/>
              <a:pathLst>
                <a:path w="1950" h="20">
                  <a:moveTo>
                    <a:pt x="975" y="19"/>
                  </a:moveTo>
                  <a:lnTo>
                    <a:pt x="0" y="19"/>
                  </a:lnTo>
                  <a:lnTo>
                    <a:pt x="0" y="0"/>
                  </a:lnTo>
                  <a:lnTo>
                    <a:pt x="1949" y="0"/>
                  </a:lnTo>
                  <a:lnTo>
                    <a:pt x="1949" y="19"/>
                  </a:lnTo>
                  <a:lnTo>
                    <a:pt x="975" y="19"/>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3" name="Freeform 469"/>
            <p:cNvSpPr>
              <a:spLocks noChangeArrowheads="1"/>
            </p:cNvSpPr>
            <p:nvPr/>
          </p:nvSpPr>
          <p:spPr bwMode="auto">
            <a:xfrm>
              <a:off x="8993188" y="2101850"/>
              <a:ext cx="7937" cy="190500"/>
            </a:xfrm>
            <a:custGeom>
              <a:avLst/>
              <a:gdLst>
                <a:gd name="T0" fmla="*/ 10 w 20"/>
                <a:gd name="T1" fmla="*/ 527 h 528"/>
                <a:gd name="T2" fmla="*/ 0 w 20"/>
                <a:gd name="T3" fmla="*/ 527 h 528"/>
                <a:gd name="T4" fmla="*/ 0 w 20"/>
                <a:gd name="T5" fmla="*/ 0 h 528"/>
                <a:gd name="T6" fmla="*/ 19 w 20"/>
                <a:gd name="T7" fmla="*/ 0 h 528"/>
                <a:gd name="T8" fmla="*/ 19 w 20"/>
                <a:gd name="T9" fmla="*/ 527 h 528"/>
                <a:gd name="T10" fmla="*/ 10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10" y="527"/>
                  </a:moveTo>
                  <a:lnTo>
                    <a:pt x="0" y="527"/>
                  </a:lnTo>
                  <a:lnTo>
                    <a:pt x="0" y="0"/>
                  </a:lnTo>
                  <a:lnTo>
                    <a:pt x="19" y="0"/>
                  </a:lnTo>
                  <a:lnTo>
                    <a:pt x="19"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4" name="Freeform 470"/>
            <p:cNvSpPr>
              <a:spLocks noChangeArrowheads="1"/>
            </p:cNvSpPr>
            <p:nvPr/>
          </p:nvSpPr>
          <p:spPr bwMode="auto">
            <a:xfrm>
              <a:off x="8408988" y="2290763"/>
              <a:ext cx="701675" cy="101600"/>
            </a:xfrm>
            <a:custGeom>
              <a:avLst/>
              <a:gdLst>
                <a:gd name="T0" fmla="*/ 0 w 1950"/>
                <a:gd name="T1" fmla="*/ 281 h 282"/>
                <a:gd name="T2" fmla="*/ 1949 w 1950"/>
                <a:gd name="T3" fmla="*/ 281 h 282"/>
                <a:gd name="T4" fmla="*/ 1949 w 1950"/>
                <a:gd name="T5" fmla="*/ 0 h 282"/>
                <a:gd name="T6" fmla="*/ 915 w 1950"/>
                <a:gd name="T7" fmla="*/ 0 h 282"/>
                <a:gd name="T8" fmla="*/ 858 w 1950"/>
                <a:gd name="T9" fmla="*/ 56 h 282"/>
                <a:gd name="T10" fmla="*/ 0 w 1950"/>
                <a:gd name="T11" fmla="*/ 56 h 282"/>
                <a:gd name="T12" fmla="*/ 0 w 1950"/>
                <a:gd name="T13" fmla="*/ 281 h 282"/>
              </a:gdLst>
              <a:ahLst/>
              <a:cxnLst>
                <a:cxn ang="0">
                  <a:pos x="T0" y="T1"/>
                </a:cxn>
                <a:cxn ang="0">
                  <a:pos x="T2" y="T3"/>
                </a:cxn>
                <a:cxn ang="0">
                  <a:pos x="T4" y="T5"/>
                </a:cxn>
                <a:cxn ang="0">
                  <a:pos x="T6" y="T7"/>
                </a:cxn>
                <a:cxn ang="0">
                  <a:pos x="T8" y="T9"/>
                </a:cxn>
                <a:cxn ang="0">
                  <a:pos x="T10" y="T11"/>
                </a:cxn>
                <a:cxn ang="0">
                  <a:pos x="T12" y="T13"/>
                </a:cxn>
              </a:cxnLst>
              <a:rect l="0" t="0" r="r" b="b"/>
              <a:pathLst>
                <a:path w="1950" h="282">
                  <a:moveTo>
                    <a:pt x="0" y="281"/>
                  </a:moveTo>
                  <a:lnTo>
                    <a:pt x="1949" y="281"/>
                  </a:lnTo>
                  <a:lnTo>
                    <a:pt x="1949" y="0"/>
                  </a:lnTo>
                  <a:lnTo>
                    <a:pt x="915" y="0"/>
                  </a:lnTo>
                  <a:lnTo>
                    <a:pt x="858" y="56"/>
                  </a:lnTo>
                  <a:lnTo>
                    <a:pt x="0" y="56"/>
                  </a:lnTo>
                  <a:lnTo>
                    <a:pt x="0" y="281"/>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5" name="Freeform 471"/>
            <p:cNvSpPr>
              <a:spLocks noChangeArrowheads="1"/>
            </p:cNvSpPr>
            <p:nvPr/>
          </p:nvSpPr>
          <p:spPr bwMode="auto">
            <a:xfrm>
              <a:off x="8408988" y="2055813"/>
              <a:ext cx="701675" cy="66675"/>
            </a:xfrm>
            <a:custGeom>
              <a:avLst/>
              <a:gdLst>
                <a:gd name="T0" fmla="*/ 0 w 1950"/>
                <a:gd name="T1" fmla="*/ 185 h 186"/>
                <a:gd name="T2" fmla="*/ 720 w 1950"/>
                <a:gd name="T3" fmla="*/ 185 h 186"/>
                <a:gd name="T4" fmla="*/ 786 w 1950"/>
                <a:gd name="T5" fmla="*/ 128 h 186"/>
                <a:gd name="T6" fmla="*/ 1949 w 1950"/>
                <a:gd name="T7" fmla="*/ 128 h 186"/>
                <a:gd name="T8" fmla="*/ 1949 w 1950"/>
                <a:gd name="T9" fmla="*/ 0 h 186"/>
                <a:gd name="T10" fmla="*/ 0 w 1950"/>
                <a:gd name="T11" fmla="*/ 0 h 186"/>
                <a:gd name="T12" fmla="*/ 0 w 1950"/>
                <a:gd name="T13" fmla="*/ 185 h 186"/>
              </a:gdLst>
              <a:ahLst/>
              <a:cxnLst>
                <a:cxn ang="0">
                  <a:pos x="T0" y="T1"/>
                </a:cxn>
                <a:cxn ang="0">
                  <a:pos x="T2" y="T3"/>
                </a:cxn>
                <a:cxn ang="0">
                  <a:pos x="T4" y="T5"/>
                </a:cxn>
                <a:cxn ang="0">
                  <a:pos x="T6" y="T7"/>
                </a:cxn>
                <a:cxn ang="0">
                  <a:pos x="T8" y="T9"/>
                </a:cxn>
                <a:cxn ang="0">
                  <a:pos x="T10" y="T11"/>
                </a:cxn>
                <a:cxn ang="0">
                  <a:pos x="T12" y="T13"/>
                </a:cxn>
              </a:cxnLst>
              <a:rect l="0" t="0" r="r" b="b"/>
              <a:pathLst>
                <a:path w="1950" h="186">
                  <a:moveTo>
                    <a:pt x="0" y="185"/>
                  </a:moveTo>
                  <a:lnTo>
                    <a:pt x="720" y="185"/>
                  </a:lnTo>
                  <a:lnTo>
                    <a:pt x="786" y="128"/>
                  </a:lnTo>
                  <a:lnTo>
                    <a:pt x="1949" y="128"/>
                  </a:lnTo>
                  <a:lnTo>
                    <a:pt x="1949" y="0"/>
                  </a:lnTo>
                  <a:lnTo>
                    <a:pt x="0" y="0"/>
                  </a:lnTo>
                  <a:lnTo>
                    <a:pt x="0" y="185"/>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6" name="Freeform 472"/>
            <p:cNvSpPr>
              <a:spLocks noChangeArrowheads="1"/>
            </p:cNvSpPr>
            <p:nvPr/>
          </p:nvSpPr>
          <p:spPr bwMode="auto">
            <a:xfrm>
              <a:off x="8408988" y="2055813"/>
              <a:ext cx="268287" cy="33337"/>
            </a:xfrm>
            <a:custGeom>
              <a:avLst/>
              <a:gdLst>
                <a:gd name="T0" fmla="*/ 637 w 747"/>
                <a:gd name="T1" fmla="*/ 93 h 94"/>
                <a:gd name="T2" fmla="*/ 0 w 747"/>
                <a:gd name="T3" fmla="*/ 93 h 94"/>
                <a:gd name="T4" fmla="*/ 0 w 747"/>
                <a:gd name="T5" fmla="*/ 0 h 94"/>
                <a:gd name="T6" fmla="*/ 746 w 747"/>
                <a:gd name="T7" fmla="*/ 0 h 94"/>
                <a:gd name="T8" fmla="*/ 637 w 747"/>
                <a:gd name="T9" fmla="*/ 93 h 94"/>
              </a:gdLst>
              <a:ahLst/>
              <a:cxnLst>
                <a:cxn ang="0">
                  <a:pos x="T0" y="T1"/>
                </a:cxn>
                <a:cxn ang="0">
                  <a:pos x="T2" y="T3"/>
                </a:cxn>
                <a:cxn ang="0">
                  <a:pos x="T4" y="T5"/>
                </a:cxn>
                <a:cxn ang="0">
                  <a:pos x="T6" y="T7"/>
                </a:cxn>
                <a:cxn ang="0">
                  <a:pos x="T8" y="T9"/>
                </a:cxn>
              </a:cxnLst>
              <a:rect l="0" t="0" r="r" b="b"/>
              <a:pathLst>
                <a:path w="747" h="94">
                  <a:moveTo>
                    <a:pt x="637" y="93"/>
                  </a:moveTo>
                  <a:lnTo>
                    <a:pt x="0" y="93"/>
                  </a:lnTo>
                  <a:lnTo>
                    <a:pt x="0" y="0"/>
                  </a:lnTo>
                  <a:lnTo>
                    <a:pt x="746" y="0"/>
                  </a:lnTo>
                  <a:lnTo>
                    <a:pt x="637"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7" name="Freeform 473"/>
            <p:cNvSpPr>
              <a:spLocks noChangeArrowheads="1"/>
            </p:cNvSpPr>
            <p:nvPr/>
          </p:nvSpPr>
          <p:spPr bwMode="auto">
            <a:xfrm>
              <a:off x="8408988" y="2579688"/>
              <a:ext cx="701675" cy="66675"/>
            </a:xfrm>
            <a:custGeom>
              <a:avLst/>
              <a:gdLst>
                <a:gd name="T0" fmla="*/ 1949 w 1950"/>
                <a:gd name="T1" fmla="*/ 0 h 185"/>
                <a:gd name="T2" fmla="*/ 1230 w 1950"/>
                <a:gd name="T3" fmla="*/ 0 h 185"/>
                <a:gd name="T4" fmla="*/ 1164 w 1950"/>
                <a:gd name="T5" fmla="*/ 56 h 185"/>
                <a:gd name="T6" fmla="*/ 0 w 1950"/>
                <a:gd name="T7" fmla="*/ 56 h 185"/>
                <a:gd name="T8" fmla="*/ 0 w 1950"/>
                <a:gd name="T9" fmla="*/ 184 h 185"/>
                <a:gd name="T10" fmla="*/ 1949 w 1950"/>
                <a:gd name="T11" fmla="*/ 184 h 185"/>
                <a:gd name="T12" fmla="*/ 1949 w 1950"/>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950" h="185">
                  <a:moveTo>
                    <a:pt x="1949" y="0"/>
                  </a:moveTo>
                  <a:lnTo>
                    <a:pt x="1230" y="0"/>
                  </a:lnTo>
                  <a:lnTo>
                    <a:pt x="1164" y="56"/>
                  </a:lnTo>
                  <a:lnTo>
                    <a:pt x="0" y="56"/>
                  </a:lnTo>
                  <a:lnTo>
                    <a:pt x="0" y="184"/>
                  </a:lnTo>
                  <a:lnTo>
                    <a:pt x="1949" y="184"/>
                  </a:lnTo>
                  <a:lnTo>
                    <a:pt x="1949"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8" name="Freeform 474"/>
            <p:cNvSpPr>
              <a:spLocks noChangeArrowheads="1"/>
            </p:cNvSpPr>
            <p:nvPr/>
          </p:nvSpPr>
          <p:spPr bwMode="auto">
            <a:xfrm>
              <a:off x="8842375" y="2613025"/>
              <a:ext cx="268288" cy="33338"/>
            </a:xfrm>
            <a:custGeom>
              <a:avLst/>
              <a:gdLst>
                <a:gd name="T0" fmla="*/ 108 w 746"/>
                <a:gd name="T1" fmla="*/ 0 h 93"/>
                <a:gd name="T2" fmla="*/ 745 w 746"/>
                <a:gd name="T3" fmla="*/ 0 h 93"/>
                <a:gd name="T4" fmla="*/ 745 w 746"/>
                <a:gd name="T5" fmla="*/ 92 h 93"/>
                <a:gd name="T6" fmla="*/ 0 w 746"/>
                <a:gd name="T7" fmla="*/ 92 h 93"/>
                <a:gd name="T8" fmla="*/ 108 w 746"/>
                <a:gd name="T9" fmla="*/ 0 h 93"/>
              </a:gdLst>
              <a:ahLst/>
              <a:cxnLst>
                <a:cxn ang="0">
                  <a:pos x="T0" y="T1"/>
                </a:cxn>
                <a:cxn ang="0">
                  <a:pos x="T2" y="T3"/>
                </a:cxn>
                <a:cxn ang="0">
                  <a:pos x="T4" y="T5"/>
                </a:cxn>
                <a:cxn ang="0">
                  <a:pos x="T6" y="T7"/>
                </a:cxn>
                <a:cxn ang="0">
                  <a:pos x="T8" y="T9"/>
                </a:cxn>
              </a:cxnLst>
              <a:rect l="0" t="0" r="r" b="b"/>
              <a:pathLst>
                <a:path w="746" h="93">
                  <a:moveTo>
                    <a:pt x="108" y="0"/>
                  </a:moveTo>
                  <a:lnTo>
                    <a:pt x="745" y="0"/>
                  </a:lnTo>
                  <a:lnTo>
                    <a:pt x="745" y="92"/>
                  </a:lnTo>
                  <a:lnTo>
                    <a:pt x="0" y="92"/>
                  </a:lnTo>
                  <a:lnTo>
                    <a:pt x="108" y="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9" name="Freeform 475"/>
            <p:cNvSpPr>
              <a:spLocks noChangeArrowheads="1"/>
            </p:cNvSpPr>
            <p:nvPr/>
          </p:nvSpPr>
          <p:spPr bwMode="auto">
            <a:xfrm>
              <a:off x="8408988" y="2392363"/>
              <a:ext cx="701675" cy="207962"/>
            </a:xfrm>
            <a:custGeom>
              <a:avLst/>
              <a:gdLst>
                <a:gd name="T0" fmla="*/ 1949 w 1950"/>
                <a:gd name="T1" fmla="*/ 520 h 577"/>
                <a:gd name="T2" fmla="*/ 1230 w 1950"/>
                <a:gd name="T3" fmla="*/ 520 h 577"/>
                <a:gd name="T4" fmla="*/ 1164 w 1950"/>
                <a:gd name="T5" fmla="*/ 576 h 577"/>
                <a:gd name="T6" fmla="*/ 0 w 1950"/>
                <a:gd name="T7" fmla="*/ 576 h 577"/>
                <a:gd name="T8" fmla="*/ 0 w 1950"/>
                <a:gd name="T9" fmla="*/ 0 h 577"/>
                <a:gd name="T10" fmla="*/ 1034 w 1950"/>
                <a:gd name="T11" fmla="*/ 0 h 577"/>
                <a:gd name="T12" fmla="*/ 1092 w 1950"/>
                <a:gd name="T13" fmla="*/ 0 h 577"/>
                <a:gd name="T14" fmla="*/ 1949 w 1950"/>
                <a:gd name="T15" fmla="*/ 0 h 577"/>
                <a:gd name="T16" fmla="*/ 1949 w 1950"/>
                <a:gd name="T17" fmla="*/ 52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77">
                  <a:moveTo>
                    <a:pt x="1949" y="520"/>
                  </a:moveTo>
                  <a:lnTo>
                    <a:pt x="1230" y="520"/>
                  </a:lnTo>
                  <a:lnTo>
                    <a:pt x="1164" y="576"/>
                  </a:lnTo>
                  <a:lnTo>
                    <a:pt x="0" y="576"/>
                  </a:lnTo>
                  <a:lnTo>
                    <a:pt x="0" y="0"/>
                  </a:lnTo>
                  <a:lnTo>
                    <a:pt x="1034" y="0"/>
                  </a:lnTo>
                  <a:lnTo>
                    <a:pt x="1092" y="0"/>
                  </a:lnTo>
                  <a:lnTo>
                    <a:pt x="1949" y="0"/>
                  </a:lnTo>
                  <a:lnTo>
                    <a:pt x="1949" y="52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0" name="Freeform 476"/>
            <p:cNvSpPr>
              <a:spLocks noChangeArrowheads="1"/>
            </p:cNvSpPr>
            <p:nvPr/>
          </p:nvSpPr>
          <p:spPr bwMode="auto">
            <a:xfrm>
              <a:off x="8993188" y="2392363"/>
              <a:ext cx="7937" cy="187325"/>
            </a:xfrm>
            <a:custGeom>
              <a:avLst/>
              <a:gdLst>
                <a:gd name="T0" fmla="*/ 10 w 20"/>
                <a:gd name="T1" fmla="*/ 520 h 521"/>
                <a:gd name="T2" fmla="*/ 0 w 20"/>
                <a:gd name="T3" fmla="*/ 520 h 521"/>
                <a:gd name="T4" fmla="*/ 0 w 20"/>
                <a:gd name="T5" fmla="*/ 0 h 521"/>
                <a:gd name="T6" fmla="*/ 19 w 20"/>
                <a:gd name="T7" fmla="*/ 0 h 521"/>
                <a:gd name="T8" fmla="*/ 19 w 20"/>
                <a:gd name="T9" fmla="*/ 520 h 521"/>
                <a:gd name="T10" fmla="*/ 10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10" y="520"/>
                  </a:moveTo>
                  <a:lnTo>
                    <a:pt x="0" y="520"/>
                  </a:lnTo>
                  <a:lnTo>
                    <a:pt x="0" y="0"/>
                  </a:lnTo>
                  <a:lnTo>
                    <a:pt x="19" y="0"/>
                  </a:lnTo>
                  <a:lnTo>
                    <a:pt x="19" y="520"/>
                  </a:lnTo>
                  <a:lnTo>
                    <a:pt x="10"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1" name="Freeform 477"/>
            <p:cNvSpPr>
              <a:spLocks noChangeArrowheads="1"/>
            </p:cNvSpPr>
            <p:nvPr/>
          </p:nvSpPr>
          <p:spPr bwMode="auto">
            <a:xfrm>
              <a:off x="8874125" y="2392363"/>
              <a:ext cx="7938" cy="187325"/>
            </a:xfrm>
            <a:custGeom>
              <a:avLst/>
              <a:gdLst>
                <a:gd name="T0" fmla="*/ 9 w 20"/>
                <a:gd name="T1" fmla="*/ 520 h 521"/>
                <a:gd name="T2" fmla="*/ 0 w 20"/>
                <a:gd name="T3" fmla="*/ 520 h 521"/>
                <a:gd name="T4" fmla="*/ 0 w 20"/>
                <a:gd name="T5" fmla="*/ 0 h 521"/>
                <a:gd name="T6" fmla="*/ 19 w 20"/>
                <a:gd name="T7" fmla="*/ 0 h 521"/>
                <a:gd name="T8" fmla="*/ 19 w 20"/>
                <a:gd name="T9" fmla="*/ 520 h 521"/>
                <a:gd name="T10" fmla="*/ 9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9" y="520"/>
                  </a:moveTo>
                  <a:lnTo>
                    <a:pt x="0" y="520"/>
                  </a:lnTo>
                  <a:lnTo>
                    <a:pt x="0" y="0"/>
                  </a:lnTo>
                  <a:lnTo>
                    <a:pt x="19" y="0"/>
                  </a:lnTo>
                  <a:lnTo>
                    <a:pt x="19" y="520"/>
                  </a:lnTo>
                  <a:lnTo>
                    <a:pt x="9"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2" name="Freeform 478"/>
            <p:cNvSpPr>
              <a:spLocks noChangeArrowheads="1"/>
            </p:cNvSpPr>
            <p:nvPr/>
          </p:nvSpPr>
          <p:spPr bwMode="auto">
            <a:xfrm>
              <a:off x="8756650" y="2392363"/>
              <a:ext cx="7938" cy="207962"/>
            </a:xfrm>
            <a:custGeom>
              <a:avLst/>
              <a:gdLst>
                <a:gd name="T0" fmla="*/ 10 w 21"/>
                <a:gd name="T1" fmla="*/ 576 h 577"/>
                <a:gd name="T2" fmla="*/ 0 w 21"/>
                <a:gd name="T3" fmla="*/ 576 h 577"/>
                <a:gd name="T4" fmla="*/ 0 w 21"/>
                <a:gd name="T5" fmla="*/ 0 h 577"/>
                <a:gd name="T6" fmla="*/ 20 w 21"/>
                <a:gd name="T7" fmla="*/ 0 h 577"/>
                <a:gd name="T8" fmla="*/ 20 w 21"/>
                <a:gd name="T9" fmla="*/ 576 h 577"/>
                <a:gd name="T10" fmla="*/ 10 w 21"/>
                <a:gd name="T11" fmla="*/ 576 h 577"/>
              </a:gdLst>
              <a:ahLst/>
              <a:cxnLst>
                <a:cxn ang="0">
                  <a:pos x="T0" y="T1"/>
                </a:cxn>
                <a:cxn ang="0">
                  <a:pos x="T2" y="T3"/>
                </a:cxn>
                <a:cxn ang="0">
                  <a:pos x="T4" y="T5"/>
                </a:cxn>
                <a:cxn ang="0">
                  <a:pos x="T6" y="T7"/>
                </a:cxn>
                <a:cxn ang="0">
                  <a:pos x="T8" y="T9"/>
                </a:cxn>
                <a:cxn ang="0">
                  <a:pos x="T10" y="T11"/>
                </a:cxn>
              </a:cxnLst>
              <a:rect l="0" t="0" r="r" b="b"/>
              <a:pathLst>
                <a:path w="21" h="577">
                  <a:moveTo>
                    <a:pt x="10" y="576"/>
                  </a:moveTo>
                  <a:lnTo>
                    <a:pt x="0" y="576"/>
                  </a:lnTo>
                  <a:lnTo>
                    <a:pt x="0" y="0"/>
                  </a:lnTo>
                  <a:lnTo>
                    <a:pt x="20" y="0"/>
                  </a:lnTo>
                  <a:lnTo>
                    <a:pt x="20"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3" name="Freeform 479"/>
            <p:cNvSpPr>
              <a:spLocks noChangeArrowheads="1"/>
            </p:cNvSpPr>
            <p:nvPr/>
          </p:nvSpPr>
          <p:spPr bwMode="auto">
            <a:xfrm>
              <a:off x="8637588" y="2392363"/>
              <a:ext cx="7937" cy="207962"/>
            </a:xfrm>
            <a:custGeom>
              <a:avLst/>
              <a:gdLst>
                <a:gd name="T0" fmla="*/ 10 w 20"/>
                <a:gd name="T1" fmla="*/ 576 h 577"/>
                <a:gd name="T2" fmla="*/ 0 w 20"/>
                <a:gd name="T3" fmla="*/ 576 h 577"/>
                <a:gd name="T4" fmla="*/ 0 w 20"/>
                <a:gd name="T5" fmla="*/ 0 h 577"/>
                <a:gd name="T6" fmla="*/ 19 w 20"/>
                <a:gd name="T7" fmla="*/ 0 h 577"/>
                <a:gd name="T8" fmla="*/ 19 w 20"/>
                <a:gd name="T9" fmla="*/ 576 h 577"/>
                <a:gd name="T10" fmla="*/ 10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10" y="576"/>
                  </a:moveTo>
                  <a:lnTo>
                    <a:pt x="0" y="576"/>
                  </a:lnTo>
                  <a:lnTo>
                    <a:pt x="0" y="0"/>
                  </a:lnTo>
                  <a:lnTo>
                    <a:pt x="19" y="0"/>
                  </a:lnTo>
                  <a:lnTo>
                    <a:pt x="19"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4" name="Freeform 480"/>
            <p:cNvSpPr>
              <a:spLocks noChangeArrowheads="1"/>
            </p:cNvSpPr>
            <p:nvPr/>
          </p:nvSpPr>
          <p:spPr bwMode="auto">
            <a:xfrm>
              <a:off x="8408988" y="2489200"/>
              <a:ext cx="701675" cy="7938"/>
            </a:xfrm>
            <a:custGeom>
              <a:avLst/>
              <a:gdLst>
                <a:gd name="T0" fmla="*/ 975 w 1950"/>
                <a:gd name="T1" fmla="*/ 20 h 21"/>
                <a:gd name="T2" fmla="*/ 0 w 1950"/>
                <a:gd name="T3" fmla="*/ 20 h 21"/>
                <a:gd name="T4" fmla="*/ 0 w 1950"/>
                <a:gd name="T5" fmla="*/ 0 h 21"/>
                <a:gd name="T6" fmla="*/ 1949 w 1950"/>
                <a:gd name="T7" fmla="*/ 0 h 21"/>
                <a:gd name="T8" fmla="*/ 1949 w 1950"/>
                <a:gd name="T9" fmla="*/ 20 h 21"/>
                <a:gd name="T10" fmla="*/ 975 w 1950"/>
                <a:gd name="T11" fmla="*/ 20 h 21"/>
              </a:gdLst>
              <a:ahLst/>
              <a:cxnLst>
                <a:cxn ang="0">
                  <a:pos x="T0" y="T1"/>
                </a:cxn>
                <a:cxn ang="0">
                  <a:pos x="T2" y="T3"/>
                </a:cxn>
                <a:cxn ang="0">
                  <a:pos x="T4" y="T5"/>
                </a:cxn>
                <a:cxn ang="0">
                  <a:pos x="T6" y="T7"/>
                </a:cxn>
                <a:cxn ang="0">
                  <a:pos x="T8" y="T9"/>
                </a:cxn>
                <a:cxn ang="0">
                  <a:pos x="T10" y="T11"/>
                </a:cxn>
              </a:cxnLst>
              <a:rect l="0" t="0" r="r" b="b"/>
              <a:pathLst>
                <a:path w="1950" h="21">
                  <a:moveTo>
                    <a:pt x="975" y="20"/>
                  </a:moveTo>
                  <a:lnTo>
                    <a:pt x="0" y="20"/>
                  </a:lnTo>
                  <a:lnTo>
                    <a:pt x="0" y="0"/>
                  </a:lnTo>
                  <a:lnTo>
                    <a:pt x="1949" y="0"/>
                  </a:lnTo>
                  <a:lnTo>
                    <a:pt x="1949" y="20"/>
                  </a:lnTo>
                  <a:lnTo>
                    <a:pt x="975" y="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5" name="Freeform 481"/>
            <p:cNvSpPr>
              <a:spLocks noChangeArrowheads="1"/>
            </p:cNvSpPr>
            <p:nvPr/>
          </p:nvSpPr>
          <p:spPr bwMode="auto">
            <a:xfrm>
              <a:off x="8520113" y="2392363"/>
              <a:ext cx="7937" cy="207962"/>
            </a:xfrm>
            <a:custGeom>
              <a:avLst/>
              <a:gdLst>
                <a:gd name="T0" fmla="*/ 9 w 20"/>
                <a:gd name="T1" fmla="*/ 576 h 577"/>
                <a:gd name="T2" fmla="*/ 0 w 20"/>
                <a:gd name="T3" fmla="*/ 576 h 577"/>
                <a:gd name="T4" fmla="*/ 0 w 20"/>
                <a:gd name="T5" fmla="*/ 0 h 577"/>
                <a:gd name="T6" fmla="*/ 19 w 20"/>
                <a:gd name="T7" fmla="*/ 0 h 577"/>
                <a:gd name="T8" fmla="*/ 19 w 20"/>
                <a:gd name="T9" fmla="*/ 576 h 577"/>
                <a:gd name="T10" fmla="*/ 9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9" y="576"/>
                  </a:moveTo>
                  <a:lnTo>
                    <a:pt x="0" y="576"/>
                  </a:lnTo>
                  <a:lnTo>
                    <a:pt x="0" y="0"/>
                  </a:lnTo>
                  <a:lnTo>
                    <a:pt x="19" y="0"/>
                  </a:lnTo>
                  <a:lnTo>
                    <a:pt x="19" y="576"/>
                  </a:lnTo>
                  <a:lnTo>
                    <a:pt x="9"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6" name="Freeform 482"/>
            <p:cNvSpPr>
              <a:spLocks noChangeArrowheads="1"/>
            </p:cNvSpPr>
            <p:nvPr/>
          </p:nvSpPr>
          <p:spPr bwMode="auto">
            <a:xfrm>
              <a:off x="9110663" y="2063750"/>
              <a:ext cx="293687" cy="320675"/>
            </a:xfrm>
            <a:custGeom>
              <a:avLst/>
              <a:gdLst>
                <a:gd name="T0" fmla="*/ 406 w 814"/>
                <a:gd name="T1" fmla="*/ 891 h 892"/>
                <a:gd name="T2" fmla="*/ 0 w 814"/>
                <a:gd name="T3" fmla="*/ 891 h 892"/>
                <a:gd name="T4" fmla="*/ 0 w 814"/>
                <a:gd name="T5" fmla="*/ 0 h 892"/>
                <a:gd name="T6" fmla="*/ 813 w 814"/>
                <a:gd name="T7" fmla="*/ 0 h 892"/>
                <a:gd name="T8" fmla="*/ 813 w 814"/>
                <a:gd name="T9" fmla="*/ 891 h 892"/>
                <a:gd name="T10" fmla="*/ 406 w 814"/>
                <a:gd name="T11" fmla="*/ 891 h 892"/>
              </a:gdLst>
              <a:ahLst/>
              <a:cxnLst>
                <a:cxn ang="0">
                  <a:pos x="T0" y="T1"/>
                </a:cxn>
                <a:cxn ang="0">
                  <a:pos x="T2" y="T3"/>
                </a:cxn>
                <a:cxn ang="0">
                  <a:pos x="T4" y="T5"/>
                </a:cxn>
                <a:cxn ang="0">
                  <a:pos x="T6" y="T7"/>
                </a:cxn>
                <a:cxn ang="0">
                  <a:pos x="T8" y="T9"/>
                </a:cxn>
                <a:cxn ang="0">
                  <a:pos x="T10" y="T11"/>
                </a:cxn>
              </a:cxnLst>
              <a:rect l="0" t="0" r="r" b="b"/>
              <a:pathLst>
                <a:path w="814" h="892">
                  <a:moveTo>
                    <a:pt x="406" y="891"/>
                  </a:moveTo>
                  <a:lnTo>
                    <a:pt x="0" y="891"/>
                  </a:lnTo>
                  <a:lnTo>
                    <a:pt x="0" y="0"/>
                  </a:lnTo>
                  <a:lnTo>
                    <a:pt x="813" y="0"/>
                  </a:lnTo>
                  <a:lnTo>
                    <a:pt x="813" y="891"/>
                  </a:lnTo>
                  <a:lnTo>
                    <a:pt x="406" y="891"/>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7" name="Freeform 483"/>
            <p:cNvSpPr>
              <a:spLocks noChangeArrowheads="1"/>
            </p:cNvSpPr>
            <p:nvPr/>
          </p:nvSpPr>
          <p:spPr bwMode="auto">
            <a:xfrm>
              <a:off x="9110663" y="20891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8" name="Freeform 484"/>
            <p:cNvSpPr>
              <a:spLocks noChangeArrowheads="1"/>
            </p:cNvSpPr>
            <p:nvPr/>
          </p:nvSpPr>
          <p:spPr bwMode="auto">
            <a:xfrm>
              <a:off x="9110663" y="21224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9" name="Freeform 485"/>
            <p:cNvSpPr>
              <a:spLocks noChangeArrowheads="1"/>
            </p:cNvSpPr>
            <p:nvPr/>
          </p:nvSpPr>
          <p:spPr bwMode="auto">
            <a:xfrm>
              <a:off x="9110663" y="21542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0" name="Freeform 486"/>
            <p:cNvSpPr>
              <a:spLocks noChangeArrowheads="1"/>
            </p:cNvSpPr>
            <p:nvPr/>
          </p:nvSpPr>
          <p:spPr bwMode="auto">
            <a:xfrm>
              <a:off x="9110663" y="218757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1" name="Freeform 487"/>
            <p:cNvSpPr>
              <a:spLocks noChangeArrowheads="1"/>
            </p:cNvSpPr>
            <p:nvPr/>
          </p:nvSpPr>
          <p:spPr bwMode="auto">
            <a:xfrm>
              <a:off x="9110663" y="22209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2" name="Freeform 488"/>
            <p:cNvSpPr>
              <a:spLocks noChangeArrowheads="1"/>
            </p:cNvSpPr>
            <p:nvPr/>
          </p:nvSpPr>
          <p:spPr bwMode="auto">
            <a:xfrm>
              <a:off x="9110663" y="22526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3" name="Freeform 489"/>
            <p:cNvSpPr>
              <a:spLocks noChangeArrowheads="1"/>
            </p:cNvSpPr>
            <p:nvPr/>
          </p:nvSpPr>
          <p:spPr bwMode="auto">
            <a:xfrm>
              <a:off x="9110663" y="22860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4" name="Freeform 490"/>
            <p:cNvSpPr>
              <a:spLocks noChangeArrowheads="1"/>
            </p:cNvSpPr>
            <p:nvPr/>
          </p:nvSpPr>
          <p:spPr bwMode="auto">
            <a:xfrm>
              <a:off x="9110663" y="23193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5" name="Freeform 491"/>
            <p:cNvSpPr>
              <a:spLocks noChangeArrowheads="1"/>
            </p:cNvSpPr>
            <p:nvPr/>
          </p:nvSpPr>
          <p:spPr bwMode="auto">
            <a:xfrm>
              <a:off x="9110663" y="23510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816" name="Group 815"/>
          <p:cNvGrpSpPr>
            <a:grpSpLocks noChangeAspect="1"/>
          </p:cNvGrpSpPr>
          <p:nvPr/>
        </p:nvGrpSpPr>
        <p:grpSpPr>
          <a:xfrm>
            <a:off x="641999" y="3405858"/>
            <a:ext cx="531812" cy="367824"/>
            <a:chOff x="8310563" y="2039938"/>
            <a:chExt cx="1101725" cy="762000"/>
          </a:xfrm>
        </p:grpSpPr>
        <p:sp>
          <p:nvSpPr>
            <p:cNvPr id="817" name="Freeform 443"/>
            <p:cNvSpPr>
              <a:spLocks noChangeArrowheads="1"/>
            </p:cNvSpPr>
            <p:nvPr/>
          </p:nvSpPr>
          <p:spPr bwMode="auto">
            <a:xfrm>
              <a:off x="8310563" y="2046288"/>
              <a:ext cx="93662" cy="11112"/>
            </a:xfrm>
            <a:custGeom>
              <a:avLst/>
              <a:gdLst>
                <a:gd name="T0" fmla="*/ 0 w 259"/>
                <a:gd name="T1" fmla="*/ 18 h 30"/>
                <a:gd name="T2" fmla="*/ 37 w 259"/>
                <a:gd name="T3" fmla="*/ 29 h 30"/>
                <a:gd name="T4" fmla="*/ 258 w 259"/>
                <a:gd name="T5" fmla="*/ 29 h 30"/>
                <a:gd name="T6" fmla="*/ 248 w 259"/>
                <a:gd name="T7" fmla="*/ 0 h 30"/>
                <a:gd name="T8" fmla="*/ 192 w 259"/>
                <a:gd name="T9" fmla="*/ 0 h 30"/>
                <a:gd name="T10" fmla="*/ 130 w 259"/>
                <a:gd name="T11" fmla="*/ 8 h 30"/>
                <a:gd name="T12" fmla="*/ 37 w 259"/>
                <a:gd name="T13" fmla="*/ 8 h 30"/>
                <a:gd name="T14" fmla="*/ 0 w 259"/>
                <a:gd name="T15" fmla="*/ 18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30">
                  <a:moveTo>
                    <a:pt x="0" y="18"/>
                  </a:moveTo>
                  <a:cubicBezTo>
                    <a:pt x="0" y="24"/>
                    <a:pt x="16" y="29"/>
                    <a:pt x="37" y="29"/>
                  </a:cubicBezTo>
                  <a:lnTo>
                    <a:pt x="258" y="29"/>
                  </a:lnTo>
                  <a:lnTo>
                    <a:pt x="248" y="0"/>
                  </a:lnTo>
                  <a:lnTo>
                    <a:pt x="192" y="0"/>
                  </a:lnTo>
                  <a:lnTo>
                    <a:pt x="130" y="8"/>
                  </a:lnTo>
                  <a:lnTo>
                    <a:pt x="37" y="8"/>
                  </a:lnTo>
                  <a:cubicBezTo>
                    <a:pt x="16" y="8"/>
                    <a:pt x="0" y="13"/>
                    <a:pt x="0" y="18"/>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8" name="Freeform 444"/>
            <p:cNvSpPr>
              <a:spLocks noChangeArrowheads="1"/>
            </p:cNvSpPr>
            <p:nvPr/>
          </p:nvSpPr>
          <p:spPr bwMode="auto">
            <a:xfrm>
              <a:off x="8401050" y="2039938"/>
              <a:ext cx="14288" cy="762000"/>
            </a:xfrm>
            <a:custGeom>
              <a:avLst/>
              <a:gdLst>
                <a:gd name="T0" fmla="*/ 27 w 38"/>
                <a:gd name="T1" fmla="*/ 2116 h 2117"/>
                <a:gd name="T2" fmla="*/ 37 w 38"/>
                <a:gd name="T3" fmla="*/ 2079 h 2117"/>
                <a:gd name="T4" fmla="*/ 37 w 38"/>
                <a:gd name="T5" fmla="*/ 55 h 2117"/>
                <a:gd name="T6" fmla="*/ 0 w 38"/>
                <a:gd name="T7" fmla="*/ 0 h 2117"/>
                <a:gd name="T8" fmla="*/ 0 w 38"/>
                <a:gd name="T9" fmla="*/ 1924 h 2117"/>
                <a:gd name="T10" fmla="*/ 17 w 38"/>
                <a:gd name="T11" fmla="*/ 1986 h 2117"/>
                <a:gd name="T12" fmla="*/ 17 w 38"/>
                <a:gd name="T13" fmla="*/ 2079 h 2117"/>
                <a:gd name="T14" fmla="*/ 27 w 38"/>
                <a:gd name="T15" fmla="*/ 2116 h 2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17">
                  <a:moveTo>
                    <a:pt x="27" y="2116"/>
                  </a:moveTo>
                  <a:cubicBezTo>
                    <a:pt x="33" y="2116"/>
                    <a:pt x="37" y="2100"/>
                    <a:pt x="37" y="2079"/>
                  </a:cubicBezTo>
                  <a:lnTo>
                    <a:pt x="37" y="55"/>
                  </a:lnTo>
                  <a:lnTo>
                    <a:pt x="0" y="0"/>
                  </a:lnTo>
                  <a:lnTo>
                    <a:pt x="0" y="1924"/>
                  </a:lnTo>
                  <a:lnTo>
                    <a:pt x="17" y="1986"/>
                  </a:lnTo>
                  <a:lnTo>
                    <a:pt x="17" y="2079"/>
                  </a:lnTo>
                  <a:cubicBezTo>
                    <a:pt x="17" y="2100"/>
                    <a:pt x="21" y="2116"/>
                    <a:pt x="27" y="2116"/>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9" name="Freeform 445"/>
            <p:cNvSpPr>
              <a:spLocks noChangeArrowheads="1"/>
            </p:cNvSpPr>
            <p:nvPr/>
          </p:nvSpPr>
          <p:spPr bwMode="auto">
            <a:xfrm>
              <a:off x="8393113" y="2046288"/>
              <a:ext cx="7937" cy="685800"/>
            </a:xfrm>
            <a:custGeom>
              <a:avLst/>
              <a:gdLst>
                <a:gd name="T0" fmla="*/ 10 w 20"/>
                <a:gd name="T1" fmla="*/ 1904 h 1905"/>
                <a:gd name="T2" fmla="*/ 0 w 20"/>
                <a:gd name="T3" fmla="*/ 1904 h 1905"/>
                <a:gd name="T4" fmla="*/ 0 w 20"/>
                <a:gd name="T5" fmla="*/ 0 h 1905"/>
                <a:gd name="T6" fmla="*/ 19 w 20"/>
                <a:gd name="T7" fmla="*/ 0 h 1905"/>
                <a:gd name="T8" fmla="*/ 19 w 20"/>
                <a:gd name="T9" fmla="*/ 1904 h 1905"/>
                <a:gd name="T10" fmla="*/ 10 w 20"/>
                <a:gd name="T11" fmla="*/ 1904 h 1905"/>
              </a:gdLst>
              <a:ahLst/>
              <a:cxnLst>
                <a:cxn ang="0">
                  <a:pos x="T0" y="T1"/>
                </a:cxn>
                <a:cxn ang="0">
                  <a:pos x="T2" y="T3"/>
                </a:cxn>
                <a:cxn ang="0">
                  <a:pos x="T4" y="T5"/>
                </a:cxn>
                <a:cxn ang="0">
                  <a:pos x="T6" y="T7"/>
                </a:cxn>
                <a:cxn ang="0">
                  <a:pos x="T8" y="T9"/>
                </a:cxn>
                <a:cxn ang="0">
                  <a:pos x="T10" y="T11"/>
                </a:cxn>
              </a:cxnLst>
              <a:rect l="0" t="0" r="r" b="b"/>
              <a:pathLst>
                <a:path w="20" h="1905">
                  <a:moveTo>
                    <a:pt x="10" y="1904"/>
                  </a:moveTo>
                  <a:lnTo>
                    <a:pt x="0" y="1904"/>
                  </a:lnTo>
                  <a:lnTo>
                    <a:pt x="0" y="0"/>
                  </a:lnTo>
                  <a:lnTo>
                    <a:pt x="19" y="0"/>
                  </a:lnTo>
                  <a:lnTo>
                    <a:pt x="19" y="1904"/>
                  </a:lnTo>
                  <a:lnTo>
                    <a:pt x="10" y="19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0" name="Freeform 446"/>
            <p:cNvSpPr>
              <a:spLocks noChangeArrowheads="1"/>
            </p:cNvSpPr>
            <p:nvPr/>
          </p:nvSpPr>
          <p:spPr bwMode="auto">
            <a:xfrm>
              <a:off x="8393113" y="2732088"/>
              <a:ext cx="12700" cy="22225"/>
            </a:xfrm>
            <a:custGeom>
              <a:avLst/>
              <a:gdLst>
                <a:gd name="T0" fmla="*/ 0 w 37"/>
                <a:gd name="T1" fmla="*/ 0 h 63"/>
                <a:gd name="T2" fmla="*/ 19 w 37"/>
                <a:gd name="T3" fmla="*/ 0 h 63"/>
                <a:gd name="T4" fmla="*/ 36 w 37"/>
                <a:gd name="T5" fmla="*/ 62 h 63"/>
                <a:gd name="T6" fmla="*/ 16 w 37"/>
                <a:gd name="T7" fmla="*/ 62 h 63"/>
                <a:gd name="T8" fmla="*/ 0 w 37"/>
                <a:gd name="T9" fmla="*/ 0 h 63"/>
              </a:gdLst>
              <a:ahLst/>
              <a:cxnLst>
                <a:cxn ang="0">
                  <a:pos x="T0" y="T1"/>
                </a:cxn>
                <a:cxn ang="0">
                  <a:pos x="T2" y="T3"/>
                </a:cxn>
                <a:cxn ang="0">
                  <a:pos x="T4" y="T5"/>
                </a:cxn>
                <a:cxn ang="0">
                  <a:pos x="T6" y="T7"/>
                </a:cxn>
                <a:cxn ang="0">
                  <a:pos x="T8" y="T9"/>
                </a:cxn>
              </a:cxnLst>
              <a:rect l="0" t="0" r="r" b="b"/>
              <a:pathLst>
                <a:path w="37" h="63">
                  <a:moveTo>
                    <a:pt x="0" y="0"/>
                  </a:moveTo>
                  <a:lnTo>
                    <a:pt x="19" y="0"/>
                  </a:lnTo>
                  <a:lnTo>
                    <a:pt x="36" y="62"/>
                  </a:lnTo>
                  <a:lnTo>
                    <a:pt x="16" y="62"/>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1" name="Freeform 447"/>
            <p:cNvSpPr>
              <a:spLocks noChangeArrowheads="1"/>
            </p:cNvSpPr>
            <p:nvPr/>
          </p:nvSpPr>
          <p:spPr bwMode="auto">
            <a:xfrm>
              <a:off x="8399463" y="2754313"/>
              <a:ext cx="11112" cy="47625"/>
            </a:xfrm>
            <a:custGeom>
              <a:avLst/>
              <a:gdLst>
                <a:gd name="T0" fmla="*/ 20 w 31"/>
                <a:gd name="T1" fmla="*/ 93 h 131"/>
                <a:gd name="T2" fmla="*/ 30 w 31"/>
                <a:gd name="T3" fmla="*/ 130 h 131"/>
                <a:gd name="T4" fmla="*/ 11 w 31"/>
                <a:gd name="T5" fmla="*/ 130 h 131"/>
                <a:gd name="T6" fmla="*/ 0 w 31"/>
                <a:gd name="T7" fmla="*/ 93 h 131"/>
                <a:gd name="T8" fmla="*/ 0 w 31"/>
                <a:gd name="T9" fmla="*/ 0 h 131"/>
                <a:gd name="T10" fmla="*/ 20 w 31"/>
                <a:gd name="T11" fmla="*/ 0 h 131"/>
                <a:gd name="T12" fmla="*/ 20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20" y="93"/>
                  </a:moveTo>
                  <a:cubicBezTo>
                    <a:pt x="20" y="114"/>
                    <a:pt x="24" y="130"/>
                    <a:pt x="30" y="130"/>
                  </a:cubicBezTo>
                  <a:lnTo>
                    <a:pt x="11" y="130"/>
                  </a:lnTo>
                  <a:cubicBezTo>
                    <a:pt x="5" y="130"/>
                    <a:pt x="0" y="114"/>
                    <a:pt x="0" y="93"/>
                  </a:cubicBezTo>
                  <a:lnTo>
                    <a:pt x="0" y="0"/>
                  </a:lnTo>
                  <a:lnTo>
                    <a:pt x="20" y="0"/>
                  </a:lnTo>
                  <a:lnTo>
                    <a:pt x="20"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2" name="Freeform 448"/>
            <p:cNvSpPr>
              <a:spLocks noChangeArrowheads="1"/>
            </p:cNvSpPr>
            <p:nvPr/>
          </p:nvSpPr>
          <p:spPr bwMode="auto">
            <a:xfrm>
              <a:off x="8380413" y="2039938"/>
              <a:ext cx="20637" cy="7937"/>
            </a:xfrm>
            <a:custGeom>
              <a:avLst/>
              <a:gdLst>
                <a:gd name="T0" fmla="*/ 28 w 57"/>
                <a:gd name="T1" fmla="*/ 20 h 21"/>
                <a:gd name="T2" fmla="*/ 0 w 57"/>
                <a:gd name="T3" fmla="*/ 20 h 21"/>
                <a:gd name="T4" fmla="*/ 0 w 57"/>
                <a:gd name="T5" fmla="*/ 0 h 21"/>
                <a:gd name="T6" fmla="*/ 56 w 57"/>
                <a:gd name="T7" fmla="*/ 0 h 21"/>
                <a:gd name="T8" fmla="*/ 56 w 57"/>
                <a:gd name="T9" fmla="*/ 20 h 21"/>
                <a:gd name="T10" fmla="*/ 28 w 57"/>
                <a:gd name="T11" fmla="*/ 20 h 21"/>
              </a:gdLst>
              <a:ahLst/>
              <a:cxnLst>
                <a:cxn ang="0">
                  <a:pos x="T0" y="T1"/>
                </a:cxn>
                <a:cxn ang="0">
                  <a:pos x="T2" y="T3"/>
                </a:cxn>
                <a:cxn ang="0">
                  <a:pos x="T4" y="T5"/>
                </a:cxn>
                <a:cxn ang="0">
                  <a:pos x="T6" y="T7"/>
                </a:cxn>
                <a:cxn ang="0">
                  <a:pos x="T8" y="T9"/>
                </a:cxn>
                <a:cxn ang="0">
                  <a:pos x="T10" y="T11"/>
                </a:cxn>
              </a:cxnLst>
              <a:rect l="0" t="0" r="r" b="b"/>
              <a:pathLst>
                <a:path w="57" h="21">
                  <a:moveTo>
                    <a:pt x="28" y="20"/>
                  </a:moveTo>
                  <a:lnTo>
                    <a:pt x="0" y="20"/>
                  </a:lnTo>
                  <a:lnTo>
                    <a:pt x="0" y="0"/>
                  </a:lnTo>
                  <a:lnTo>
                    <a:pt x="56" y="0"/>
                  </a:lnTo>
                  <a:lnTo>
                    <a:pt x="56" y="20"/>
                  </a:lnTo>
                  <a:lnTo>
                    <a:pt x="28" y="2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3" name="Freeform 449"/>
            <p:cNvSpPr>
              <a:spLocks noChangeArrowheads="1"/>
            </p:cNvSpPr>
            <p:nvPr/>
          </p:nvSpPr>
          <p:spPr bwMode="auto">
            <a:xfrm>
              <a:off x="8310563" y="2043113"/>
              <a:ext cx="47625" cy="11112"/>
            </a:xfrm>
            <a:custGeom>
              <a:avLst/>
              <a:gdLst>
                <a:gd name="T0" fmla="*/ 37 w 131"/>
                <a:gd name="T1" fmla="*/ 19 h 30"/>
                <a:gd name="T2" fmla="*/ 0 w 131"/>
                <a:gd name="T3" fmla="*/ 29 h 30"/>
                <a:gd name="T4" fmla="*/ 0 w 131"/>
                <a:gd name="T5" fmla="*/ 10 h 30"/>
                <a:gd name="T6" fmla="*/ 37 w 131"/>
                <a:gd name="T7" fmla="*/ 0 h 30"/>
                <a:gd name="T8" fmla="*/ 130 w 131"/>
                <a:gd name="T9" fmla="*/ 0 h 30"/>
                <a:gd name="T10" fmla="*/ 130 w 131"/>
                <a:gd name="T11" fmla="*/ 19 h 30"/>
                <a:gd name="T12" fmla="*/ 37 w 131"/>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131" h="30">
                  <a:moveTo>
                    <a:pt x="37" y="19"/>
                  </a:moveTo>
                  <a:cubicBezTo>
                    <a:pt x="16" y="19"/>
                    <a:pt x="0" y="24"/>
                    <a:pt x="0" y="29"/>
                  </a:cubicBezTo>
                  <a:lnTo>
                    <a:pt x="0" y="10"/>
                  </a:lnTo>
                  <a:cubicBezTo>
                    <a:pt x="0" y="4"/>
                    <a:pt x="16" y="0"/>
                    <a:pt x="37" y="0"/>
                  </a:cubicBezTo>
                  <a:lnTo>
                    <a:pt x="130" y="0"/>
                  </a:lnTo>
                  <a:lnTo>
                    <a:pt x="130" y="19"/>
                  </a:lnTo>
                  <a:lnTo>
                    <a:pt x="37"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4" name="Freeform 450"/>
            <p:cNvSpPr>
              <a:spLocks noChangeArrowheads="1"/>
            </p:cNvSpPr>
            <p:nvPr/>
          </p:nvSpPr>
          <p:spPr bwMode="auto">
            <a:xfrm>
              <a:off x="8358188" y="2039938"/>
              <a:ext cx="22225" cy="11112"/>
            </a:xfrm>
            <a:custGeom>
              <a:avLst/>
              <a:gdLst>
                <a:gd name="T0" fmla="*/ 62 w 63"/>
                <a:gd name="T1" fmla="*/ 0 h 29"/>
                <a:gd name="T2" fmla="*/ 62 w 63"/>
                <a:gd name="T3" fmla="*/ 20 h 29"/>
                <a:gd name="T4" fmla="*/ 0 w 63"/>
                <a:gd name="T5" fmla="*/ 28 h 29"/>
                <a:gd name="T6" fmla="*/ 0 w 63"/>
                <a:gd name="T7" fmla="*/ 9 h 29"/>
                <a:gd name="T8" fmla="*/ 62 w 63"/>
                <a:gd name="T9" fmla="*/ 0 h 29"/>
              </a:gdLst>
              <a:ahLst/>
              <a:cxnLst>
                <a:cxn ang="0">
                  <a:pos x="T0" y="T1"/>
                </a:cxn>
                <a:cxn ang="0">
                  <a:pos x="T2" y="T3"/>
                </a:cxn>
                <a:cxn ang="0">
                  <a:pos x="T4" y="T5"/>
                </a:cxn>
                <a:cxn ang="0">
                  <a:pos x="T6" y="T7"/>
                </a:cxn>
                <a:cxn ang="0">
                  <a:pos x="T8" y="T9"/>
                </a:cxn>
              </a:cxnLst>
              <a:rect l="0" t="0" r="r" b="b"/>
              <a:pathLst>
                <a:path w="63" h="29">
                  <a:moveTo>
                    <a:pt x="62" y="0"/>
                  </a:moveTo>
                  <a:lnTo>
                    <a:pt x="62" y="20"/>
                  </a:lnTo>
                  <a:lnTo>
                    <a:pt x="0" y="28"/>
                  </a:lnTo>
                  <a:lnTo>
                    <a:pt x="0" y="9"/>
                  </a:lnTo>
                  <a:lnTo>
                    <a:pt x="62"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5" name="Freeform 451"/>
            <p:cNvSpPr>
              <a:spLocks noChangeArrowheads="1"/>
            </p:cNvSpPr>
            <p:nvPr/>
          </p:nvSpPr>
          <p:spPr bwMode="auto">
            <a:xfrm>
              <a:off x="8408988" y="2055813"/>
              <a:ext cx="1003300" cy="666750"/>
            </a:xfrm>
            <a:custGeom>
              <a:avLst/>
              <a:gdLst>
                <a:gd name="T0" fmla="*/ 0 w 2785"/>
                <a:gd name="T1" fmla="*/ 1773 h 1853"/>
                <a:gd name="T2" fmla="*/ 280 w 2785"/>
                <a:gd name="T3" fmla="*/ 1773 h 1853"/>
                <a:gd name="T4" fmla="*/ 291 w 2785"/>
                <a:gd name="T5" fmla="*/ 1762 h 1853"/>
                <a:gd name="T6" fmla="*/ 291 w 2785"/>
                <a:gd name="T7" fmla="*/ 1663 h 1853"/>
                <a:gd name="T8" fmla="*/ 577 w 2785"/>
                <a:gd name="T9" fmla="*/ 1663 h 1853"/>
                <a:gd name="T10" fmla="*/ 577 w 2785"/>
                <a:gd name="T11" fmla="*/ 1762 h 1853"/>
                <a:gd name="T12" fmla="*/ 588 w 2785"/>
                <a:gd name="T13" fmla="*/ 1773 h 1853"/>
                <a:gd name="T14" fmla="*/ 701 w 2785"/>
                <a:gd name="T15" fmla="*/ 1773 h 1853"/>
                <a:gd name="T16" fmla="*/ 713 w 2785"/>
                <a:gd name="T17" fmla="*/ 1762 h 1853"/>
                <a:gd name="T18" fmla="*/ 713 w 2785"/>
                <a:gd name="T19" fmla="*/ 1691 h 1853"/>
                <a:gd name="T20" fmla="*/ 740 w 2785"/>
                <a:gd name="T21" fmla="*/ 1663 h 1853"/>
                <a:gd name="T22" fmla="*/ 767 w 2785"/>
                <a:gd name="T23" fmla="*/ 1691 h 1853"/>
                <a:gd name="T24" fmla="*/ 767 w 2785"/>
                <a:gd name="T25" fmla="*/ 1841 h 1853"/>
                <a:gd name="T26" fmla="*/ 779 w 2785"/>
                <a:gd name="T27" fmla="*/ 1852 h 1853"/>
                <a:gd name="T28" fmla="*/ 937 w 2785"/>
                <a:gd name="T29" fmla="*/ 1852 h 1853"/>
                <a:gd name="T30" fmla="*/ 948 w 2785"/>
                <a:gd name="T31" fmla="*/ 1841 h 1853"/>
                <a:gd name="T32" fmla="*/ 948 w 2785"/>
                <a:gd name="T33" fmla="*/ 1740 h 1853"/>
                <a:gd name="T34" fmla="*/ 967 w 2785"/>
                <a:gd name="T35" fmla="*/ 1721 h 1853"/>
                <a:gd name="T36" fmla="*/ 986 w 2785"/>
                <a:gd name="T37" fmla="*/ 1740 h 1853"/>
                <a:gd name="T38" fmla="*/ 986 w 2785"/>
                <a:gd name="T39" fmla="*/ 1841 h 1853"/>
                <a:gd name="T40" fmla="*/ 997 w 2785"/>
                <a:gd name="T41" fmla="*/ 1852 h 1853"/>
                <a:gd name="T42" fmla="*/ 1600 w 2785"/>
                <a:gd name="T43" fmla="*/ 1852 h 1853"/>
                <a:gd name="T44" fmla="*/ 1612 w 2785"/>
                <a:gd name="T45" fmla="*/ 1841 h 1853"/>
                <a:gd name="T46" fmla="*/ 1612 w 2785"/>
                <a:gd name="T47" fmla="*/ 1663 h 1853"/>
                <a:gd name="T48" fmla="*/ 2784 w 2785"/>
                <a:gd name="T49" fmla="*/ 1663 h 1853"/>
                <a:gd name="T50" fmla="*/ 2784 w 2785"/>
                <a:gd name="T51" fmla="*/ 0 h 1853"/>
                <a:gd name="T52" fmla="*/ 0 w 2785"/>
                <a:gd name="T53" fmla="*/ 0 h 1853"/>
                <a:gd name="T54" fmla="*/ 0 w 2785"/>
                <a:gd name="T55" fmla="*/ 1773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85" h="1853">
                  <a:moveTo>
                    <a:pt x="0" y="1773"/>
                  </a:moveTo>
                  <a:lnTo>
                    <a:pt x="280" y="1773"/>
                  </a:lnTo>
                  <a:cubicBezTo>
                    <a:pt x="286" y="1773"/>
                    <a:pt x="291" y="1768"/>
                    <a:pt x="291" y="1762"/>
                  </a:cubicBezTo>
                  <a:lnTo>
                    <a:pt x="291" y="1663"/>
                  </a:lnTo>
                  <a:lnTo>
                    <a:pt x="577" y="1663"/>
                  </a:lnTo>
                  <a:lnTo>
                    <a:pt x="577" y="1762"/>
                  </a:lnTo>
                  <a:cubicBezTo>
                    <a:pt x="577" y="1768"/>
                    <a:pt x="582" y="1773"/>
                    <a:pt x="588" y="1773"/>
                  </a:cubicBezTo>
                  <a:lnTo>
                    <a:pt x="701" y="1773"/>
                  </a:lnTo>
                  <a:cubicBezTo>
                    <a:pt x="708" y="1773"/>
                    <a:pt x="713" y="1768"/>
                    <a:pt x="713" y="1762"/>
                  </a:cubicBezTo>
                  <a:lnTo>
                    <a:pt x="713" y="1691"/>
                  </a:lnTo>
                  <a:cubicBezTo>
                    <a:pt x="713" y="1676"/>
                    <a:pt x="725" y="1663"/>
                    <a:pt x="740" y="1663"/>
                  </a:cubicBezTo>
                  <a:cubicBezTo>
                    <a:pt x="755" y="1663"/>
                    <a:pt x="767" y="1676"/>
                    <a:pt x="767" y="1691"/>
                  </a:cubicBezTo>
                  <a:lnTo>
                    <a:pt x="767" y="1841"/>
                  </a:lnTo>
                  <a:cubicBezTo>
                    <a:pt x="767" y="1847"/>
                    <a:pt x="772" y="1852"/>
                    <a:pt x="779" y="1852"/>
                  </a:cubicBezTo>
                  <a:lnTo>
                    <a:pt x="937" y="1852"/>
                  </a:lnTo>
                  <a:cubicBezTo>
                    <a:pt x="943" y="1852"/>
                    <a:pt x="948" y="1847"/>
                    <a:pt x="948" y="1841"/>
                  </a:cubicBezTo>
                  <a:lnTo>
                    <a:pt x="948" y="1740"/>
                  </a:lnTo>
                  <a:cubicBezTo>
                    <a:pt x="948" y="1730"/>
                    <a:pt x="957" y="1721"/>
                    <a:pt x="967" y="1721"/>
                  </a:cubicBezTo>
                  <a:cubicBezTo>
                    <a:pt x="977" y="1721"/>
                    <a:pt x="986" y="1730"/>
                    <a:pt x="986" y="1740"/>
                  </a:cubicBezTo>
                  <a:lnTo>
                    <a:pt x="986" y="1841"/>
                  </a:lnTo>
                  <a:cubicBezTo>
                    <a:pt x="986" y="1847"/>
                    <a:pt x="991" y="1852"/>
                    <a:pt x="997" y="1852"/>
                  </a:cubicBezTo>
                  <a:lnTo>
                    <a:pt x="1600" y="1852"/>
                  </a:lnTo>
                  <a:cubicBezTo>
                    <a:pt x="1607" y="1852"/>
                    <a:pt x="1612" y="1847"/>
                    <a:pt x="1612" y="1841"/>
                  </a:cubicBezTo>
                  <a:lnTo>
                    <a:pt x="1612" y="1663"/>
                  </a:lnTo>
                  <a:lnTo>
                    <a:pt x="2784" y="1663"/>
                  </a:lnTo>
                  <a:lnTo>
                    <a:pt x="2784" y="0"/>
                  </a:lnTo>
                  <a:lnTo>
                    <a:pt x="0" y="0"/>
                  </a:lnTo>
                  <a:lnTo>
                    <a:pt x="0" y="1773"/>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6" name="Freeform 452"/>
            <p:cNvSpPr>
              <a:spLocks noChangeArrowheads="1"/>
            </p:cNvSpPr>
            <p:nvPr/>
          </p:nvSpPr>
          <p:spPr bwMode="auto">
            <a:xfrm>
              <a:off x="9110663" y="2325688"/>
              <a:ext cx="293687" cy="320675"/>
            </a:xfrm>
            <a:custGeom>
              <a:avLst/>
              <a:gdLst>
                <a:gd name="T0" fmla="*/ 406 w 814"/>
                <a:gd name="T1" fmla="*/ 890 h 891"/>
                <a:gd name="T2" fmla="*/ 0 w 814"/>
                <a:gd name="T3" fmla="*/ 890 h 891"/>
                <a:gd name="T4" fmla="*/ 0 w 814"/>
                <a:gd name="T5" fmla="*/ 0 h 891"/>
                <a:gd name="T6" fmla="*/ 813 w 814"/>
                <a:gd name="T7" fmla="*/ 0 h 891"/>
                <a:gd name="T8" fmla="*/ 813 w 814"/>
                <a:gd name="T9" fmla="*/ 890 h 891"/>
                <a:gd name="T10" fmla="*/ 406 w 814"/>
                <a:gd name="T11" fmla="*/ 890 h 891"/>
              </a:gdLst>
              <a:ahLst/>
              <a:cxnLst>
                <a:cxn ang="0">
                  <a:pos x="T0" y="T1"/>
                </a:cxn>
                <a:cxn ang="0">
                  <a:pos x="T2" y="T3"/>
                </a:cxn>
                <a:cxn ang="0">
                  <a:pos x="T4" y="T5"/>
                </a:cxn>
                <a:cxn ang="0">
                  <a:pos x="T6" y="T7"/>
                </a:cxn>
                <a:cxn ang="0">
                  <a:pos x="T8" y="T9"/>
                </a:cxn>
                <a:cxn ang="0">
                  <a:pos x="T10" y="T11"/>
                </a:cxn>
              </a:cxnLst>
              <a:rect l="0" t="0" r="r" b="b"/>
              <a:pathLst>
                <a:path w="814" h="891">
                  <a:moveTo>
                    <a:pt x="406" y="890"/>
                  </a:moveTo>
                  <a:lnTo>
                    <a:pt x="0" y="890"/>
                  </a:lnTo>
                  <a:lnTo>
                    <a:pt x="0" y="0"/>
                  </a:lnTo>
                  <a:lnTo>
                    <a:pt x="813" y="0"/>
                  </a:lnTo>
                  <a:lnTo>
                    <a:pt x="813" y="890"/>
                  </a:lnTo>
                  <a:lnTo>
                    <a:pt x="406" y="89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7" name="Freeform 453"/>
            <p:cNvSpPr>
              <a:spLocks noChangeArrowheads="1"/>
            </p:cNvSpPr>
            <p:nvPr/>
          </p:nvSpPr>
          <p:spPr bwMode="auto">
            <a:xfrm>
              <a:off x="8764588" y="2689225"/>
              <a:ext cx="225425" cy="33338"/>
            </a:xfrm>
            <a:custGeom>
              <a:avLst/>
              <a:gdLst>
                <a:gd name="T0" fmla="*/ 0 w 627"/>
                <a:gd name="T1" fmla="*/ 0 h 91"/>
                <a:gd name="T2" fmla="*/ 0 w 627"/>
                <a:gd name="T3" fmla="*/ 79 h 91"/>
                <a:gd name="T4" fmla="*/ 11 w 627"/>
                <a:gd name="T5" fmla="*/ 90 h 91"/>
                <a:gd name="T6" fmla="*/ 614 w 627"/>
                <a:gd name="T7" fmla="*/ 90 h 91"/>
                <a:gd name="T8" fmla="*/ 626 w 627"/>
                <a:gd name="T9" fmla="*/ 79 h 91"/>
                <a:gd name="T10" fmla="*/ 626 w 627"/>
                <a:gd name="T11" fmla="*/ 0 h 91"/>
                <a:gd name="T12" fmla="*/ 0 w 62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627" h="91">
                  <a:moveTo>
                    <a:pt x="0" y="0"/>
                  </a:moveTo>
                  <a:lnTo>
                    <a:pt x="0" y="79"/>
                  </a:lnTo>
                  <a:cubicBezTo>
                    <a:pt x="0" y="85"/>
                    <a:pt x="5" y="90"/>
                    <a:pt x="11" y="90"/>
                  </a:cubicBezTo>
                  <a:lnTo>
                    <a:pt x="614" y="90"/>
                  </a:lnTo>
                  <a:cubicBezTo>
                    <a:pt x="621" y="90"/>
                    <a:pt x="626" y="85"/>
                    <a:pt x="626" y="79"/>
                  </a:cubicBezTo>
                  <a:lnTo>
                    <a:pt x="626"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8" name="Freeform 454"/>
            <p:cNvSpPr>
              <a:spLocks noChangeArrowheads="1"/>
            </p:cNvSpPr>
            <p:nvPr/>
          </p:nvSpPr>
          <p:spPr bwMode="auto">
            <a:xfrm>
              <a:off x="8685213" y="2689225"/>
              <a:ext cx="65087" cy="33338"/>
            </a:xfrm>
            <a:custGeom>
              <a:avLst/>
              <a:gdLst>
                <a:gd name="T0" fmla="*/ 0 w 182"/>
                <a:gd name="T1" fmla="*/ 0 h 91"/>
                <a:gd name="T2" fmla="*/ 0 w 182"/>
                <a:gd name="T3" fmla="*/ 79 h 91"/>
                <a:gd name="T4" fmla="*/ 12 w 182"/>
                <a:gd name="T5" fmla="*/ 90 h 91"/>
                <a:gd name="T6" fmla="*/ 170 w 182"/>
                <a:gd name="T7" fmla="*/ 90 h 91"/>
                <a:gd name="T8" fmla="*/ 181 w 182"/>
                <a:gd name="T9" fmla="*/ 79 h 91"/>
                <a:gd name="T10" fmla="*/ 181 w 182"/>
                <a:gd name="T11" fmla="*/ 0 h 91"/>
                <a:gd name="T12" fmla="*/ 0 w 182"/>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182" h="91">
                  <a:moveTo>
                    <a:pt x="0" y="0"/>
                  </a:moveTo>
                  <a:lnTo>
                    <a:pt x="0" y="79"/>
                  </a:lnTo>
                  <a:cubicBezTo>
                    <a:pt x="0" y="85"/>
                    <a:pt x="5" y="90"/>
                    <a:pt x="12" y="90"/>
                  </a:cubicBezTo>
                  <a:lnTo>
                    <a:pt x="170" y="90"/>
                  </a:lnTo>
                  <a:cubicBezTo>
                    <a:pt x="176" y="90"/>
                    <a:pt x="181" y="85"/>
                    <a:pt x="181" y="79"/>
                  </a:cubicBezTo>
                  <a:lnTo>
                    <a:pt x="181"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9" name="Freeform 455"/>
            <p:cNvSpPr>
              <a:spLocks noChangeArrowheads="1"/>
            </p:cNvSpPr>
            <p:nvPr/>
          </p:nvSpPr>
          <p:spPr bwMode="auto">
            <a:xfrm>
              <a:off x="9110663" y="23844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0" name="Freeform 456"/>
            <p:cNvSpPr>
              <a:spLocks noChangeArrowheads="1"/>
            </p:cNvSpPr>
            <p:nvPr/>
          </p:nvSpPr>
          <p:spPr bwMode="auto">
            <a:xfrm>
              <a:off x="9110663" y="24177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1" name="Freeform 457"/>
            <p:cNvSpPr>
              <a:spLocks noChangeArrowheads="1"/>
            </p:cNvSpPr>
            <p:nvPr/>
          </p:nvSpPr>
          <p:spPr bwMode="auto">
            <a:xfrm>
              <a:off x="9110663" y="24495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2" name="Freeform 458"/>
            <p:cNvSpPr>
              <a:spLocks noChangeArrowheads="1"/>
            </p:cNvSpPr>
            <p:nvPr/>
          </p:nvSpPr>
          <p:spPr bwMode="auto">
            <a:xfrm>
              <a:off x="9110663" y="24828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3" name="Freeform 459"/>
            <p:cNvSpPr>
              <a:spLocks noChangeArrowheads="1"/>
            </p:cNvSpPr>
            <p:nvPr/>
          </p:nvSpPr>
          <p:spPr bwMode="auto">
            <a:xfrm>
              <a:off x="9110663" y="25146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4" name="Freeform 460"/>
            <p:cNvSpPr>
              <a:spLocks noChangeArrowheads="1"/>
            </p:cNvSpPr>
            <p:nvPr/>
          </p:nvSpPr>
          <p:spPr bwMode="auto">
            <a:xfrm>
              <a:off x="9110663" y="25479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5" name="Freeform 461"/>
            <p:cNvSpPr>
              <a:spLocks noChangeArrowheads="1"/>
            </p:cNvSpPr>
            <p:nvPr/>
          </p:nvSpPr>
          <p:spPr bwMode="auto">
            <a:xfrm>
              <a:off x="9110663" y="25796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6" name="Freeform 462"/>
            <p:cNvSpPr>
              <a:spLocks noChangeArrowheads="1"/>
            </p:cNvSpPr>
            <p:nvPr/>
          </p:nvSpPr>
          <p:spPr bwMode="auto">
            <a:xfrm>
              <a:off x="9110663" y="26130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7" name="Freeform 463"/>
            <p:cNvSpPr>
              <a:spLocks noChangeArrowheads="1"/>
            </p:cNvSpPr>
            <p:nvPr/>
          </p:nvSpPr>
          <p:spPr bwMode="auto">
            <a:xfrm>
              <a:off x="8408988" y="2101850"/>
              <a:ext cx="701675" cy="209550"/>
            </a:xfrm>
            <a:custGeom>
              <a:avLst/>
              <a:gdLst>
                <a:gd name="T0" fmla="*/ 0 w 1950"/>
                <a:gd name="T1" fmla="*/ 57 h 584"/>
                <a:gd name="T2" fmla="*/ 720 w 1950"/>
                <a:gd name="T3" fmla="*/ 57 h 584"/>
                <a:gd name="T4" fmla="*/ 786 w 1950"/>
                <a:gd name="T5" fmla="*/ 0 h 584"/>
                <a:gd name="T6" fmla="*/ 1949 w 1950"/>
                <a:gd name="T7" fmla="*/ 0 h 584"/>
                <a:gd name="T8" fmla="*/ 1949 w 1950"/>
                <a:gd name="T9" fmla="*/ 527 h 584"/>
                <a:gd name="T10" fmla="*/ 915 w 1950"/>
                <a:gd name="T11" fmla="*/ 527 h 584"/>
                <a:gd name="T12" fmla="*/ 858 w 1950"/>
                <a:gd name="T13" fmla="*/ 583 h 584"/>
                <a:gd name="T14" fmla="*/ 0 w 1950"/>
                <a:gd name="T15" fmla="*/ 583 h 584"/>
                <a:gd name="T16" fmla="*/ 0 w 1950"/>
                <a:gd name="T17" fmla="*/ 57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84">
                  <a:moveTo>
                    <a:pt x="0" y="57"/>
                  </a:moveTo>
                  <a:lnTo>
                    <a:pt x="720" y="57"/>
                  </a:lnTo>
                  <a:lnTo>
                    <a:pt x="786" y="0"/>
                  </a:lnTo>
                  <a:lnTo>
                    <a:pt x="1949" y="0"/>
                  </a:lnTo>
                  <a:lnTo>
                    <a:pt x="1949" y="527"/>
                  </a:lnTo>
                  <a:lnTo>
                    <a:pt x="915" y="527"/>
                  </a:lnTo>
                  <a:lnTo>
                    <a:pt x="858" y="583"/>
                  </a:lnTo>
                  <a:lnTo>
                    <a:pt x="0" y="583"/>
                  </a:lnTo>
                  <a:lnTo>
                    <a:pt x="0" y="57"/>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8" name="Freeform 464"/>
            <p:cNvSpPr>
              <a:spLocks noChangeArrowheads="1"/>
            </p:cNvSpPr>
            <p:nvPr/>
          </p:nvSpPr>
          <p:spPr bwMode="auto">
            <a:xfrm>
              <a:off x="8520113" y="2122488"/>
              <a:ext cx="7937" cy="190500"/>
            </a:xfrm>
            <a:custGeom>
              <a:avLst/>
              <a:gdLst>
                <a:gd name="T0" fmla="*/ 9 w 20"/>
                <a:gd name="T1" fmla="*/ 526 h 527"/>
                <a:gd name="T2" fmla="*/ 0 w 20"/>
                <a:gd name="T3" fmla="*/ 526 h 527"/>
                <a:gd name="T4" fmla="*/ 0 w 20"/>
                <a:gd name="T5" fmla="*/ 0 h 527"/>
                <a:gd name="T6" fmla="*/ 19 w 20"/>
                <a:gd name="T7" fmla="*/ 0 h 527"/>
                <a:gd name="T8" fmla="*/ 19 w 20"/>
                <a:gd name="T9" fmla="*/ 526 h 527"/>
                <a:gd name="T10" fmla="*/ 9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9" y="526"/>
                  </a:moveTo>
                  <a:lnTo>
                    <a:pt x="0" y="526"/>
                  </a:lnTo>
                  <a:lnTo>
                    <a:pt x="0" y="0"/>
                  </a:lnTo>
                  <a:lnTo>
                    <a:pt x="19" y="0"/>
                  </a:lnTo>
                  <a:lnTo>
                    <a:pt x="19" y="526"/>
                  </a:lnTo>
                  <a:lnTo>
                    <a:pt x="9"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9" name="Freeform 465"/>
            <p:cNvSpPr>
              <a:spLocks noChangeArrowheads="1"/>
            </p:cNvSpPr>
            <p:nvPr/>
          </p:nvSpPr>
          <p:spPr bwMode="auto">
            <a:xfrm>
              <a:off x="8637588" y="2122488"/>
              <a:ext cx="7937" cy="190500"/>
            </a:xfrm>
            <a:custGeom>
              <a:avLst/>
              <a:gdLst>
                <a:gd name="T0" fmla="*/ 10 w 20"/>
                <a:gd name="T1" fmla="*/ 526 h 527"/>
                <a:gd name="T2" fmla="*/ 0 w 20"/>
                <a:gd name="T3" fmla="*/ 526 h 527"/>
                <a:gd name="T4" fmla="*/ 0 w 20"/>
                <a:gd name="T5" fmla="*/ 0 h 527"/>
                <a:gd name="T6" fmla="*/ 19 w 20"/>
                <a:gd name="T7" fmla="*/ 0 h 527"/>
                <a:gd name="T8" fmla="*/ 19 w 20"/>
                <a:gd name="T9" fmla="*/ 526 h 527"/>
                <a:gd name="T10" fmla="*/ 10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10" y="526"/>
                  </a:moveTo>
                  <a:lnTo>
                    <a:pt x="0" y="526"/>
                  </a:lnTo>
                  <a:lnTo>
                    <a:pt x="0" y="0"/>
                  </a:lnTo>
                  <a:lnTo>
                    <a:pt x="19" y="0"/>
                  </a:lnTo>
                  <a:lnTo>
                    <a:pt x="19" y="526"/>
                  </a:lnTo>
                  <a:lnTo>
                    <a:pt x="10"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0" name="Freeform 466"/>
            <p:cNvSpPr>
              <a:spLocks noChangeArrowheads="1"/>
            </p:cNvSpPr>
            <p:nvPr/>
          </p:nvSpPr>
          <p:spPr bwMode="auto">
            <a:xfrm>
              <a:off x="8756650" y="2101850"/>
              <a:ext cx="7938" cy="190500"/>
            </a:xfrm>
            <a:custGeom>
              <a:avLst/>
              <a:gdLst>
                <a:gd name="T0" fmla="*/ 10 w 21"/>
                <a:gd name="T1" fmla="*/ 527 h 528"/>
                <a:gd name="T2" fmla="*/ 0 w 21"/>
                <a:gd name="T3" fmla="*/ 527 h 528"/>
                <a:gd name="T4" fmla="*/ 0 w 21"/>
                <a:gd name="T5" fmla="*/ 0 h 528"/>
                <a:gd name="T6" fmla="*/ 20 w 21"/>
                <a:gd name="T7" fmla="*/ 0 h 528"/>
                <a:gd name="T8" fmla="*/ 20 w 21"/>
                <a:gd name="T9" fmla="*/ 527 h 528"/>
                <a:gd name="T10" fmla="*/ 10 w 21"/>
                <a:gd name="T11" fmla="*/ 527 h 528"/>
              </a:gdLst>
              <a:ahLst/>
              <a:cxnLst>
                <a:cxn ang="0">
                  <a:pos x="T0" y="T1"/>
                </a:cxn>
                <a:cxn ang="0">
                  <a:pos x="T2" y="T3"/>
                </a:cxn>
                <a:cxn ang="0">
                  <a:pos x="T4" y="T5"/>
                </a:cxn>
                <a:cxn ang="0">
                  <a:pos x="T6" y="T7"/>
                </a:cxn>
                <a:cxn ang="0">
                  <a:pos x="T8" y="T9"/>
                </a:cxn>
                <a:cxn ang="0">
                  <a:pos x="T10" y="T11"/>
                </a:cxn>
              </a:cxnLst>
              <a:rect l="0" t="0" r="r" b="b"/>
              <a:pathLst>
                <a:path w="21" h="528">
                  <a:moveTo>
                    <a:pt x="10" y="527"/>
                  </a:moveTo>
                  <a:lnTo>
                    <a:pt x="0" y="527"/>
                  </a:lnTo>
                  <a:lnTo>
                    <a:pt x="0" y="0"/>
                  </a:lnTo>
                  <a:lnTo>
                    <a:pt x="20" y="0"/>
                  </a:lnTo>
                  <a:lnTo>
                    <a:pt x="20"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1" name="Freeform 467"/>
            <p:cNvSpPr>
              <a:spLocks noChangeArrowheads="1"/>
            </p:cNvSpPr>
            <p:nvPr/>
          </p:nvSpPr>
          <p:spPr bwMode="auto">
            <a:xfrm>
              <a:off x="8874125" y="2101850"/>
              <a:ext cx="7938" cy="190500"/>
            </a:xfrm>
            <a:custGeom>
              <a:avLst/>
              <a:gdLst>
                <a:gd name="T0" fmla="*/ 9 w 20"/>
                <a:gd name="T1" fmla="*/ 527 h 528"/>
                <a:gd name="T2" fmla="*/ 0 w 20"/>
                <a:gd name="T3" fmla="*/ 527 h 528"/>
                <a:gd name="T4" fmla="*/ 0 w 20"/>
                <a:gd name="T5" fmla="*/ 0 h 528"/>
                <a:gd name="T6" fmla="*/ 19 w 20"/>
                <a:gd name="T7" fmla="*/ 0 h 528"/>
                <a:gd name="T8" fmla="*/ 19 w 20"/>
                <a:gd name="T9" fmla="*/ 527 h 528"/>
                <a:gd name="T10" fmla="*/ 9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9" y="527"/>
                  </a:moveTo>
                  <a:lnTo>
                    <a:pt x="0" y="527"/>
                  </a:lnTo>
                  <a:lnTo>
                    <a:pt x="0" y="0"/>
                  </a:lnTo>
                  <a:lnTo>
                    <a:pt x="19" y="0"/>
                  </a:lnTo>
                  <a:lnTo>
                    <a:pt x="19" y="527"/>
                  </a:lnTo>
                  <a:lnTo>
                    <a:pt x="9"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2" name="Freeform 468"/>
            <p:cNvSpPr>
              <a:spLocks noChangeArrowheads="1"/>
            </p:cNvSpPr>
            <p:nvPr/>
          </p:nvSpPr>
          <p:spPr bwMode="auto">
            <a:xfrm>
              <a:off x="8408988" y="2198688"/>
              <a:ext cx="701675" cy="7937"/>
            </a:xfrm>
            <a:custGeom>
              <a:avLst/>
              <a:gdLst>
                <a:gd name="T0" fmla="*/ 975 w 1950"/>
                <a:gd name="T1" fmla="*/ 19 h 20"/>
                <a:gd name="T2" fmla="*/ 0 w 1950"/>
                <a:gd name="T3" fmla="*/ 19 h 20"/>
                <a:gd name="T4" fmla="*/ 0 w 1950"/>
                <a:gd name="T5" fmla="*/ 0 h 20"/>
                <a:gd name="T6" fmla="*/ 1949 w 1950"/>
                <a:gd name="T7" fmla="*/ 0 h 20"/>
                <a:gd name="T8" fmla="*/ 1949 w 1950"/>
                <a:gd name="T9" fmla="*/ 19 h 20"/>
                <a:gd name="T10" fmla="*/ 975 w 1950"/>
                <a:gd name="T11" fmla="*/ 19 h 20"/>
              </a:gdLst>
              <a:ahLst/>
              <a:cxnLst>
                <a:cxn ang="0">
                  <a:pos x="T0" y="T1"/>
                </a:cxn>
                <a:cxn ang="0">
                  <a:pos x="T2" y="T3"/>
                </a:cxn>
                <a:cxn ang="0">
                  <a:pos x="T4" y="T5"/>
                </a:cxn>
                <a:cxn ang="0">
                  <a:pos x="T6" y="T7"/>
                </a:cxn>
                <a:cxn ang="0">
                  <a:pos x="T8" y="T9"/>
                </a:cxn>
                <a:cxn ang="0">
                  <a:pos x="T10" y="T11"/>
                </a:cxn>
              </a:cxnLst>
              <a:rect l="0" t="0" r="r" b="b"/>
              <a:pathLst>
                <a:path w="1950" h="20">
                  <a:moveTo>
                    <a:pt x="975" y="19"/>
                  </a:moveTo>
                  <a:lnTo>
                    <a:pt x="0" y="19"/>
                  </a:lnTo>
                  <a:lnTo>
                    <a:pt x="0" y="0"/>
                  </a:lnTo>
                  <a:lnTo>
                    <a:pt x="1949" y="0"/>
                  </a:lnTo>
                  <a:lnTo>
                    <a:pt x="1949" y="19"/>
                  </a:lnTo>
                  <a:lnTo>
                    <a:pt x="975" y="19"/>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3" name="Freeform 469"/>
            <p:cNvSpPr>
              <a:spLocks noChangeArrowheads="1"/>
            </p:cNvSpPr>
            <p:nvPr/>
          </p:nvSpPr>
          <p:spPr bwMode="auto">
            <a:xfrm>
              <a:off x="8993188" y="2101850"/>
              <a:ext cx="7937" cy="190500"/>
            </a:xfrm>
            <a:custGeom>
              <a:avLst/>
              <a:gdLst>
                <a:gd name="T0" fmla="*/ 10 w 20"/>
                <a:gd name="T1" fmla="*/ 527 h 528"/>
                <a:gd name="T2" fmla="*/ 0 w 20"/>
                <a:gd name="T3" fmla="*/ 527 h 528"/>
                <a:gd name="T4" fmla="*/ 0 w 20"/>
                <a:gd name="T5" fmla="*/ 0 h 528"/>
                <a:gd name="T6" fmla="*/ 19 w 20"/>
                <a:gd name="T7" fmla="*/ 0 h 528"/>
                <a:gd name="T8" fmla="*/ 19 w 20"/>
                <a:gd name="T9" fmla="*/ 527 h 528"/>
                <a:gd name="T10" fmla="*/ 10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10" y="527"/>
                  </a:moveTo>
                  <a:lnTo>
                    <a:pt x="0" y="527"/>
                  </a:lnTo>
                  <a:lnTo>
                    <a:pt x="0" y="0"/>
                  </a:lnTo>
                  <a:lnTo>
                    <a:pt x="19" y="0"/>
                  </a:lnTo>
                  <a:lnTo>
                    <a:pt x="19"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4" name="Freeform 470"/>
            <p:cNvSpPr>
              <a:spLocks noChangeArrowheads="1"/>
            </p:cNvSpPr>
            <p:nvPr/>
          </p:nvSpPr>
          <p:spPr bwMode="auto">
            <a:xfrm>
              <a:off x="8408988" y="2290763"/>
              <a:ext cx="701675" cy="101600"/>
            </a:xfrm>
            <a:custGeom>
              <a:avLst/>
              <a:gdLst>
                <a:gd name="T0" fmla="*/ 0 w 1950"/>
                <a:gd name="T1" fmla="*/ 281 h 282"/>
                <a:gd name="T2" fmla="*/ 1949 w 1950"/>
                <a:gd name="T3" fmla="*/ 281 h 282"/>
                <a:gd name="T4" fmla="*/ 1949 w 1950"/>
                <a:gd name="T5" fmla="*/ 0 h 282"/>
                <a:gd name="T6" fmla="*/ 915 w 1950"/>
                <a:gd name="T7" fmla="*/ 0 h 282"/>
                <a:gd name="T8" fmla="*/ 858 w 1950"/>
                <a:gd name="T9" fmla="*/ 56 h 282"/>
                <a:gd name="T10" fmla="*/ 0 w 1950"/>
                <a:gd name="T11" fmla="*/ 56 h 282"/>
                <a:gd name="T12" fmla="*/ 0 w 1950"/>
                <a:gd name="T13" fmla="*/ 281 h 282"/>
              </a:gdLst>
              <a:ahLst/>
              <a:cxnLst>
                <a:cxn ang="0">
                  <a:pos x="T0" y="T1"/>
                </a:cxn>
                <a:cxn ang="0">
                  <a:pos x="T2" y="T3"/>
                </a:cxn>
                <a:cxn ang="0">
                  <a:pos x="T4" y="T5"/>
                </a:cxn>
                <a:cxn ang="0">
                  <a:pos x="T6" y="T7"/>
                </a:cxn>
                <a:cxn ang="0">
                  <a:pos x="T8" y="T9"/>
                </a:cxn>
                <a:cxn ang="0">
                  <a:pos x="T10" y="T11"/>
                </a:cxn>
                <a:cxn ang="0">
                  <a:pos x="T12" y="T13"/>
                </a:cxn>
              </a:cxnLst>
              <a:rect l="0" t="0" r="r" b="b"/>
              <a:pathLst>
                <a:path w="1950" h="282">
                  <a:moveTo>
                    <a:pt x="0" y="281"/>
                  </a:moveTo>
                  <a:lnTo>
                    <a:pt x="1949" y="281"/>
                  </a:lnTo>
                  <a:lnTo>
                    <a:pt x="1949" y="0"/>
                  </a:lnTo>
                  <a:lnTo>
                    <a:pt x="915" y="0"/>
                  </a:lnTo>
                  <a:lnTo>
                    <a:pt x="858" y="56"/>
                  </a:lnTo>
                  <a:lnTo>
                    <a:pt x="0" y="56"/>
                  </a:lnTo>
                  <a:lnTo>
                    <a:pt x="0" y="281"/>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5" name="Freeform 471"/>
            <p:cNvSpPr>
              <a:spLocks noChangeArrowheads="1"/>
            </p:cNvSpPr>
            <p:nvPr/>
          </p:nvSpPr>
          <p:spPr bwMode="auto">
            <a:xfrm>
              <a:off x="8408988" y="2055813"/>
              <a:ext cx="701675" cy="66675"/>
            </a:xfrm>
            <a:custGeom>
              <a:avLst/>
              <a:gdLst>
                <a:gd name="T0" fmla="*/ 0 w 1950"/>
                <a:gd name="T1" fmla="*/ 185 h 186"/>
                <a:gd name="T2" fmla="*/ 720 w 1950"/>
                <a:gd name="T3" fmla="*/ 185 h 186"/>
                <a:gd name="T4" fmla="*/ 786 w 1950"/>
                <a:gd name="T5" fmla="*/ 128 h 186"/>
                <a:gd name="T6" fmla="*/ 1949 w 1950"/>
                <a:gd name="T7" fmla="*/ 128 h 186"/>
                <a:gd name="T8" fmla="*/ 1949 w 1950"/>
                <a:gd name="T9" fmla="*/ 0 h 186"/>
                <a:gd name="T10" fmla="*/ 0 w 1950"/>
                <a:gd name="T11" fmla="*/ 0 h 186"/>
                <a:gd name="T12" fmla="*/ 0 w 1950"/>
                <a:gd name="T13" fmla="*/ 185 h 186"/>
              </a:gdLst>
              <a:ahLst/>
              <a:cxnLst>
                <a:cxn ang="0">
                  <a:pos x="T0" y="T1"/>
                </a:cxn>
                <a:cxn ang="0">
                  <a:pos x="T2" y="T3"/>
                </a:cxn>
                <a:cxn ang="0">
                  <a:pos x="T4" y="T5"/>
                </a:cxn>
                <a:cxn ang="0">
                  <a:pos x="T6" y="T7"/>
                </a:cxn>
                <a:cxn ang="0">
                  <a:pos x="T8" y="T9"/>
                </a:cxn>
                <a:cxn ang="0">
                  <a:pos x="T10" y="T11"/>
                </a:cxn>
                <a:cxn ang="0">
                  <a:pos x="T12" y="T13"/>
                </a:cxn>
              </a:cxnLst>
              <a:rect l="0" t="0" r="r" b="b"/>
              <a:pathLst>
                <a:path w="1950" h="186">
                  <a:moveTo>
                    <a:pt x="0" y="185"/>
                  </a:moveTo>
                  <a:lnTo>
                    <a:pt x="720" y="185"/>
                  </a:lnTo>
                  <a:lnTo>
                    <a:pt x="786" y="128"/>
                  </a:lnTo>
                  <a:lnTo>
                    <a:pt x="1949" y="128"/>
                  </a:lnTo>
                  <a:lnTo>
                    <a:pt x="1949" y="0"/>
                  </a:lnTo>
                  <a:lnTo>
                    <a:pt x="0" y="0"/>
                  </a:lnTo>
                  <a:lnTo>
                    <a:pt x="0" y="185"/>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6" name="Freeform 472"/>
            <p:cNvSpPr>
              <a:spLocks noChangeArrowheads="1"/>
            </p:cNvSpPr>
            <p:nvPr/>
          </p:nvSpPr>
          <p:spPr bwMode="auto">
            <a:xfrm>
              <a:off x="8408988" y="2055813"/>
              <a:ext cx="268287" cy="33337"/>
            </a:xfrm>
            <a:custGeom>
              <a:avLst/>
              <a:gdLst>
                <a:gd name="T0" fmla="*/ 637 w 747"/>
                <a:gd name="T1" fmla="*/ 93 h 94"/>
                <a:gd name="T2" fmla="*/ 0 w 747"/>
                <a:gd name="T3" fmla="*/ 93 h 94"/>
                <a:gd name="T4" fmla="*/ 0 w 747"/>
                <a:gd name="T5" fmla="*/ 0 h 94"/>
                <a:gd name="T6" fmla="*/ 746 w 747"/>
                <a:gd name="T7" fmla="*/ 0 h 94"/>
                <a:gd name="T8" fmla="*/ 637 w 747"/>
                <a:gd name="T9" fmla="*/ 93 h 94"/>
              </a:gdLst>
              <a:ahLst/>
              <a:cxnLst>
                <a:cxn ang="0">
                  <a:pos x="T0" y="T1"/>
                </a:cxn>
                <a:cxn ang="0">
                  <a:pos x="T2" y="T3"/>
                </a:cxn>
                <a:cxn ang="0">
                  <a:pos x="T4" y="T5"/>
                </a:cxn>
                <a:cxn ang="0">
                  <a:pos x="T6" y="T7"/>
                </a:cxn>
                <a:cxn ang="0">
                  <a:pos x="T8" y="T9"/>
                </a:cxn>
              </a:cxnLst>
              <a:rect l="0" t="0" r="r" b="b"/>
              <a:pathLst>
                <a:path w="747" h="94">
                  <a:moveTo>
                    <a:pt x="637" y="93"/>
                  </a:moveTo>
                  <a:lnTo>
                    <a:pt x="0" y="93"/>
                  </a:lnTo>
                  <a:lnTo>
                    <a:pt x="0" y="0"/>
                  </a:lnTo>
                  <a:lnTo>
                    <a:pt x="746" y="0"/>
                  </a:lnTo>
                  <a:lnTo>
                    <a:pt x="637"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7" name="Freeform 473"/>
            <p:cNvSpPr>
              <a:spLocks noChangeArrowheads="1"/>
            </p:cNvSpPr>
            <p:nvPr/>
          </p:nvSpPr>
          <p:spPr bwMode="auto">
            <a:xfrm>
              <a:off x="8408988" y="2579688"/>
              <a:ext cx="701675" cy="66675"/>
            </a:xfrm>
            <a:custGeom>
              <a:avLst/>
              <a:gdLst>
                <a:gd name="T0" fmla="*/ 1949 w 1950"/>
                <a:gd name="T1" fmla="*/ 0 h 185"/>
                <a:gd name="T2" fmla="*/ 1230 w 1950"/>
                <a:gd name="T3" fmla="*/ 0 h 185"/>
                <a:gd name="T4" fmla="*/ 1164 w 1950"/>
                <a:gd name="T5" fmla="*/ 56 h 185"/>
                <a:gd name="T6" fmla="*/ 0 w 1950"/>
                <a:gd name="T7" fmla="*/ 56 h 185"/>
                <a:gd name="T8" fmla="*/ 0 w 1950"/>
                <a:gd name="T9" fmla="*/ 184 h 185"/>
                <a:gd name="T10" fmla="*/ 1949 w 1950"/>
                <a:gd name="T11" fmla="*/ 184 h 185"/>
                <a:gd name="T12" fmla="*/ 1949 w 1950"/>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950" h="185">
                  <a:moveTo>
                    <a:pt x="1949" y="0"/>
                  </a:moveTo>
                  <a:lnTo>
                    <a:pt x="1230" y="0"/>
                  </a:lnTo>
                  <a:lnTo>
                    <a:pt x="1164" y="56"/>
                  </a:lnTo>
                  <a:lnTo>
                    <a:pt x="0" y="56"/>
                  </a:lnTo>
                  <a:lnTo>
                    <a:pt x="0" y="184"/>
                  </a:lnTo>
                  <a:lnTo>
                    <a:pt x="1949" y="184"/>
                  </a:lnTo>
                  <a:lnTo>
                    <a:pt x="1949"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8" name="Freeform 474"/>
            <p:cNvSpPr>
              <a:spLocks noChangeArrowheads="1"/>
            </p:cNvSpPr>
            <p:nvPr/>
          </p:nvSpPr>
          <p:spPr bwMode="auto">
            <a:xfrm>
              <a:off x="8842375" y="2613025"/>
              <a:ext cx="268288" cy="33338"/>
            </a:xfrm>
            <a:custGeom>
              <a:avLst/>
              <a:gdLst>
                <a:gd name="T0" fmla="*/ 108 w 746"/>
                <a:gd name="T1" fmla="*/ 0 h 93"/>
                <a:gd name="T2" fmla="*/ 745 w 746"/>
                <a:gd name="T3" fmla="*/ 0 h 93"/>
                <a:gd name="T4" fmla="*/ 745 w 746"/>
                <a:gd name="T5" fmla="*/ 92 h 93"/>
                <a:gd name="T6" fmla="*/ 0 w 746"/>
                <a:gd name="T7" fmla="*/ 92 h 93"/>
                <a:gd name="T8" fmla="*/ 108 w 746"/>
                <a:gd name="T9" fmla="*/ 0 h 93"/>
              </a:gdLst>
              <a:ahLst/>
              <a:cxnLst>
                <a:cxn ang="0">
                  <a:pos x="T0" y="T1"/>
                </a:cxn>
                <a:cxn ang="0">
                  <a:pos x="T2" y="T3"/>
                </a:cxn>
                <a:cxn ang="0">
                  <a:pos x="T4" y="T5"/>
                </a:cxn>
                <a:cxn ang="0">
                  <a:pos x="T6" y="T7"/>
                </a:cxn>
                <a:cxn ang="0">
                  <a:pos x="T8" y="T9"/>
                </a:cxn>
              </a:cxnLst>
              <a:rect l="0" t="0" r="r" b="b"/>
              <a:pathLst>
                <a:path w="746" h="93">
                  <a:moveTo>
                    <a:pt x="108" y="0"/>
                  </a:moveTo>
                  <a:lnTo>
                    <a:pt x="745" y="0"/>
                  </a:lnTo>
                  <a:lnTo>
                    <a:pt x="745" y="92"/>
                  </a:lnTo>
                  <a:lnTo>
                    <a:pt x="0" y="92"/>
                  </a:lnTo>
                  <a:lnTo>
                    <a:pt x="108" y="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9" name="Freeform 475"/>
            <p:cNvSpPr>
              <a:spLocks noChangeArrowheads="1"/>
            </p:cNvSpPr>
            <p:nvPr/>
          </p:nvSpPr>
          <p:spPr bwMode="auto">
            <a:xfrm>
              <a:off x="8408988" y="2392363"/>
              <a:ext cx="701675" cy="207962"/>
            </a:xfrm>
            <a:custGeom>
              <a:avLst/>
              <a:gdLst>
                <a:gd name="T0" fmla="*/ 1949 w 1950"/>
                <a:gd name="T1" fmla="*/ 520 h 577"/>
                <a:gd name="T2" fmla="*/ 1230 w 1950"/>
                <a:gd name="T3" fmla="*/ 520 h 577"/>
                <a:gd name="T4" fmla="*/ 1164 w 1950"/>
                <a:gd name="T5" fmla="*/ 576 h 577"/>
                <a:gd name="T6" fmla="*/ 0 w 1950"/>
                <a:gd name="T7" fmla="*/ 576 h 577"/>
                <a:gd name="T8" fmla="*/ 0 w 1950"/>
                <a:gd name="T9" fmla="*/ 0 h 577"/>
                <a:gd name="T10" fmla="*/ 1034 w 1950"/>
                <a:gd name="T11" fmla="*/ 0 h 577"/>
                <a:gd name="T12" fmla="*/ 1092 w 1950"/>
                <a:gd name="T13" fmla="*/ 0 h 577"/>
                <a:gd name="T14" fmla="*/ 1949 w 1950"/>
                <a:gd name="T15" fmla="*/ 0 h 577"/>
                <a:gd name="T16" fmla="*/ 1949 w 1950"/>
                <a:gd name="T17" fmla="*/ 52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77">
                  <a:moveTo>
                    <a:pt x="1949" y="520"/>
                  </a:moveTo>
                  <a:lnTo>
                    <a:pt x="1230" y="520"/>
                  </a:lnTo>
                  <a:lnTo>
                    <a:pt x="1164" y="576"/>
                  </a:lnTo>
                  <a:lnTo>
                    <a:pt x="0" y="576"/>
                  </a:lnTo>
                  <a:lnTo>
                    <a:pt x="0" y="0"/>
                  </a:lnTo>
                  <a:lnTo>
                    <a:pt x="1034" y="0"/>
                  </a:lnTo>
                  <a:lnTo>
                    <a:pt x="1092" y="0"/>
                  </a:lnTo>
                  <a:lnTo>
                    <a:pt x="1949" y="0"/>
                  </a:lnTo>
                  <a:lnTo>
                    <a:pt x="1949" y="52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0" name="Freeform 476"/>
            <p:cNvSpPr>
              <a:spLocks noChangeArrowheads="1"/>
            </p:cNvSpPr>
            <p:nvPr/>
          </p:nvSpPr>
          <p:spPr bwMode="auto">
            <a:xfrm>
              <a:off x="8993188" y="2392363"/>
              <a:ext cx="7937" cy="187325"/>
            </a:xfrm>
            <a:custGeom>
              <a:avLst/>
              <a:gdLst>
                <a:gd name="T0" fmla="*/ 10 w 20"/>
                <a:gd name="T1" fmla="*/ 520 h 521"/>
                <a:gd name="T2" fmla="*/ 0 w 20"/>
                <a:gd name="T3" fmla="*/ 520 h 521"/>
                <a:gd name="T4" fmla="*/ 0 w 20"/>
                <a:gd name="T5" fmla="*/ 0 h 521"/>
                <a:gd name="T6" fmla="*/ 19 w 20"/>
                <a:gd name="T7" fmla="*/ 0 h 521"/>
                <a:gd name="T8" fmla="*/ 19 w 20"/>
                <a:gd name="T9" fmla="*/ 520 h 521"/>
                <a:gd name="T10" fmla="*/ 10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10" y="520"/>
                  </a:moveTo>
                  <a:lnTo>
                    <a:pt x="0" y="520"/>
                  </a:lnTo>
                  <a:lnTo>
                    <a:pt x="0" y="0"/>
                  </a:lnTo>
                  <a:lnTo>
                    <a:pt x="19" y="0"/>
                  </a:lnTo>
                  <a:lnTo>
                    <a:pt x="19" y="520"/>
                  </a:lnTo>
                  <a:lnTo>
                    <a:pt x="10"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1" name="Freeform 477"/>
            <p:cNvSpPr>
              <a:spLocks noChangeArrowheads="1"/>
            </p:cNvSpPr>
            <p:nvPr/>
          </p:nvSpPr>
          <p:spPr bwMode="auto">
            <a:xfrm>
              <a:off x="8874125" y="2392363"/>
              <a:ext cx="7938" cy="187325"/>
            </a:xfrm>
            <a:custGeom>
              <a:avLst/>
              <a:gdLst>
                <a:gd name="T0" fmla="*/ 9 w 20"/>
                <a:gd name="T1" fmla="*/ 520 h 521"/>
                <a:gd name="T2" fmla="*/ 0 w 20"/>
                <a:gd name="T3" fmla="*/ 520 h 521"/>
                <a:gd name="T4" fmla="*/ 0 w 20"/>
                <a:gd name="T5" fmla="*/ 0 h 521"/>
                <a:gd name="T6" fmla="*/ 19 w 20"/>
                <a:gd name="T7" fmla="*/ 0 h 521"/>
                <a:gd name="T8" fmla="*/ 19 w 20"/>
                <a:gd name="T9" fmla="*/ 520 h 521"/>
                <a:gd name="T10" fmla="*/ 9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9" y="520"/>
                  </a:moveTo>
                  <a:lnTo>
                    <a:pt x="0" y="520"/>
                  </a:lnTo>
                  <a:lnTo>
                    <a:pt x="0" y="0"/>
                  </a:lnTo>
                  <a:lnTo>
                    <a:pt x="19" y="0"/>
                  </a:lnTo>
                  <a:lnTo>
                    <a:pt x="19" y="520"/>
                  </a:lnTo>
                  <a:lnTo>
                    <a:pt x="9"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2" name="Freeform 478"/>
            <p:cNvSpPr>
              <a:spLocks noChangeArrowheads="1"/>
            </p:cNvSpPr>
            <p:nvPr/>
          </p:nvSpPr>
          <p:spPr bwMode="auto">
            <a:xfrm>
              <a:off x="8756650" y="2392363"/>
              <a:ext cx="7938" cy="207962"/>
            </a:xfrm>
            <a:custGeom>
              <a:avLst/>
              <a:gdLst>
                <a:gd name="T0" fmla="*/ 10 w 21"/>
                <a:gd name="T1" fmla="*/ 576 h 577"/>
                <a:gd name="T2" fmla="*/ 0 w 21"/>
                <a:gd name="T3" fmla="*/ 576 h 577"/>
                <a:gd name="T4" fmla="*/ 0 w 21"/>
                <a:gd name="T5" fmla="*/ 0 h 577"/>
                <a:gd name="T6" fmla="*/ 20 w 21"/>
                <a:gd name="T7" fmla="*/ 0 h 577"/>
                <a:gd name="T8" fmla="*/ 20 w 21"/>
                <a:gd name="T9" fmla="*/ 576 h 577"/>
                <a:gd name="T10" fmla="*/ 10 w 21"/>
                <a:gd name="T11" fmla="*/ 576 h 577"/>
              </a:gdLst>
              <a:ahLst/>
              <a:cxnLst>
                <a:cxn ang="0">
                  <a:pos x="T0" y="T1"/>
                </a:cxn>
                <a:cxn ang="0">
                  <a:pos x="T2" y="T3"/>
                </a:cxn>
                <a:cxn ang="0">
                  <a:pos x="T4" y="T5"/>
                </a:cxn>
                <a:cxn ang="0">
                  <a:pos x="T6" y="T7"/>
                </a:cxn>
                <a:cxn ang="0">
                  <a:pos x="T8" y="T9"/>
                </a:cxn>
                <a:cxn ang="0">
                  <a:pos x="T10" y="T11"/>
                </a:cxn>
              </a:cxnLst>
              <a:rect l="0" t="0" r="r" b="b"/>
              <a:pathLst>
                <a:path w="21" h="577">
                  <a:moveTo>
                    <a:pt x="10" y="576"/>
                  </a:moveTo>
                  <a:lnTo>
                    <a:pt x="0" y="576"/>
                  </a:lnTo>
                  <a:lnTo>
                    <a:pt x="0" y="0"/>
                  </a:lnTo>
                  <a:lnTo>
                    <a:pt x="20" y="0"/>
                  </a:lnTo>
                  <a:lnTo>
                    <a:pt x="20"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3" name="Freeform 479"/>
            <p:cNvSpPr>
              <a:spLocks noChangeArrowheads="1"/>
            </p:cNvSpPr>
            <p:nvPr/>
          </p:nvSpPr>
          <p:spPr bwMode="auto">
            <a:xfrm>
              <a:off x="8637588" y="2392363"/>
              <a:ext cx="7937" cy="207962"/>
            </a:xfrm>
            <a:custGeom>
              <a:avLst/>
              <a:gdLst>
                <a:gd name="T0" fmla="*/ 10 w 20"/>
                <a:gd name="T1" fmla="*/ 576 h 577"/>
                <a:gd name="T2" fmla="*/ 0 w 20"/>
                <a:gd name="T3" fmla="*/ 576 h 577"/>
                <a:gd name="T4" fmla="*/ 0 w 20"/>
                <a:gd name="T5" fmla="*/ 0 h 577"/>
                <a:gd name="T6" fmla="*/ 19 w 20"/>
                <a:gd name="T7" fmla="*/ 0 h 577"/>
                <a:gd name="T8" fmla="*/ 19 w 20"/>
                <a:gd name="T9" fmla="*/ 576 h 577"/>
                <a:gd name="T10" fmla="*/ 10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10" y="576"/>
                  </a:moveTo>
                  <a:lnTo>
                    <a:pt x="0" y="576"/>
                  </a:lnTo>
                  <a:lnTo>
                    <a:pt x="0" y="0"/>
                  </a:lnTo>
                  <a:lnTo>
                    <a:pt x="19" y="0"/>
                  </a:lnTo>
                  <a:lnTo>
                    <a:pt x="19"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4" name="Freeform 480"/>
            <p:cNvSpPr>
              <a:spLocks noChangeArrowheads="1"/>
            </p:cNvSpPr>
            <p:nvPr/>
          </p:nvSpPr>
          <p:spPr bwMode="auto">
            <a:xfrm>
              <a:off x="8408988" y="2489200"/>
              <a:ext cx="701675" cy="7938"/>
            </a:xfrm>
            <a:custGeom>
              <a:avLst/>
              <a:gdLst>
                <a:gd name="T0" fmla="*/ 975 w 1950"/>
                <a:gd name="T1" fmla="*/ 20 h 21"/>
                <a:gd name="T2" fmla="*/ 0 w 1950"/>
                <a:gd name="T3" fmla="*/ 20 h 21"/>
                <a:gd name="T4" fmla="*/ 0 w 1950"/>
                <a:gd name="T5" fmla="*/ 0 h 21"/>
                <a:gd name="T6" fmla="*/ 1949 w 1950"/>
                <a:gd name="T7" fmla="*/ 0 h 21"/>
                <a:gd name="T8" fmla="*/ 1949 w 1950"/>
                <a:gd name="T9" fmla="*/ 20 h 21"/>
                <a:gd name="T10" fmla="*/ 975 w 1950"/>
                <a:gd name="T11" fmla="*/ 20 h 21"/>
              </a:gdLst>
              <a:ahLst/>
              <a:cxnLst>
                <a:cxn ang="0">
                  <a:pos x="T0" y="T1"/>
                </a:cxn>
                <a:cxn ang="0">
                  <a:pos x="T2" y="T3"/>
                </a:cxn>
                <a:cxn ang="0">
                  <a:pos x="T4" y="T5"/>
                </a:cxn>
                <a:cxn ang="0">
                  <a:pos x="T6" y="T7"/>
                </a:cxn>
                <a:cxn ang="0">
                  <a:pos x="T8" y="T9"/>
                </a:cxn>
                <a:cxn ang="0">
                  <a:pos x="T10" y="T11"/>
                </a:cxn>
              </a:cxnLst>
              <a:rect l="0" t="0" r="r" b="b"/>
              <a:pathLst>
                <a:path w="1950" h="21">
                  <a:moveTo>
                    <a:pt x="975" y="20"/>
                  </a:moveTo>
                  <a:lnTo>
                    <a:pt x="0" y="20"/>
                  </a:lnTo>
                  <a:lnTo>
                    <a:pt x="0" y="0"/>
                  </a:lnTo>
                  <a:lnTo>
                    <a:pt x="1949" y="0"/>
                  </a:lnTo>
                  <a:lnTo>
                    <a:pt x="1949" y="20"/>
                  </a:lnTo>
                  <a:lnTo>
                    <a:pt x="975" y="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5" name="Freeform 481"/>
            <p:cNvSpPr>
              <a:spLocks noChangeArrowheads="1"/>
            </p:cNvSpPr>
            <p:nvPr/>
          </p:nvSpPr>
          <p:spPr bwMode="auto">
            <a:xfrm>
              <a:off x="8520113" y="2392363"/>
              <a:ext cx="7937" cy="207962"/>
            </a:xfrm>
            <a:custGeom>
              <a:avLst/>
              <a:gdLst>
                <a:gd name="T0" fmla="*/ 9 w 20"/>
                <a:gd name="T1" fmla="*/ 576 h 577"/>
                <a:gd name="T2" fmla="*/ 0 w 20"/>
                <a:gd name="T3" fmla="*/ 576 h 577"/>
                <a:gd name="T4" fmla="*/ 0 w 20"/>
                <a:gd name="T5" fmla="*/ 0 h 577"/>
                <a:gd name="T6" fmla="*/ 19 w 20"/>
                <a:gd name="T7" fmla="*/ 0 h 577"/>
                <a:gd name="T8" fmla="*/ 19 w 20"/>
                <a:gd name="T9" fmla="*/ 576 h 577"/>
                <a:gd name="T10" fmla="*/ 9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9" y="576"/>
                  </a:moveTo>
                  <a:lnTo>
                    <a:pt x="0" y="576"/>
                  </a:lnTo>
                  <a:lnTo>
                    <a:pt x="0" y="0"/>
                  </a:lnTo>
                  <a:lnTo>
                    <a:pt x="19" y="0"/>
                  </a:lnTo>
                  <a:lnTo>
                    <a:pt x="19" y="576"/>
                  </a:lnTo>
                  <a:lnTo>
                    <a:pt x="9"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6" name="Freeform 482"/>
            <p:cNvSpPr>
              <a:spLocks noChangeArrowheads="1"/>
            </p:cNvSpPr>
            <p:nvPr/>
          </p:nvSpPr>
          <p:spPr bwMode="auto">
            <a:xfrm>
              <a:off x="9110663" y="2063750"/>
              <a:ext cx="293687" cy="320675"/>
            </a:xfrm>
            <a:custGeom>
              <a:avLst/>
              <a:gdLst>
                <a:gd name="T0" fmla="*/ 406 w 814"/>
                <a:gd name="T1" fmla="*/ 891 h 892"/>
                <a:gd name="T2" fmla="*/ 0 w 814"/>
                <a:gd name="T3" fmla="*/ 891 h 892"/>
                <a:gd name="T4" fmla="*/ 0 w 814"/>
                <a:gd name="T5" fmla="*/ 0 h 892"/>
                <a:gd name="T6" fmla="*/ 813 w 814"/>
                <a:gd name="T7" fmla="*/ 0 h 892"/>
                <a:gd name="T8" fmla="*/ 813 w 814"/>
                <a:gd name="T9" fmla="*/ 891 h 892"/>
                <a:gd name="T10" fmla="*/ 406 w 814"/>
                <a:gd name="T11" fmla="*/ 891 h 892"/>
              </a:gdLst>
              <a:ahLst/>
              <a:cxnLst>
                <a:cxn ang="0">
                  <a:pos x="T0" y="T1"/>
                </a:cxn>
                <a:cxn ang="0">
                  <a:pos x="T2" y="T3"/>
                </a:cxn>
                <a:cxn ang="0">
                  <a:pos x="T4" y="T5"/>
                </a:cxn>
                <a:cxn ang="0">
                  <a:pos x="T6" y="T7"/>
                </a:cxn>
                <a:cxn ang="0">
                  <a:pos x="T8" y="T9"/>
                </a:cxn>
                <a:cxn ang="0">
                  <a:pos x="T10" y="T11"/>
                </a:cxn>
              </a:cxnLst>
              <a:rect l="0" t="0" r="r" b="b"/>
              <a:pathLst>
                <a:path w="814" h="892">
                  <a:moveTo>
                    <a:pt x="406" y="891"/>
                  </a:moveTo>
                  <a:lnTo>
                    <a:pt x="0" y="891"/>
                  </a:lnTo>
                  <a:lnTo>
                    <a:pt x="0" y="0"/>
                  </a:lnTo>
                  <a:lnTo>
                    <a:pt x="813" y="0"/>
                  </a:lnTo>
                  <a:lnTo>
                    <a:pt x="813" y="891"/>
                  </a:lnTo>
                  <a:lnTo>
                    <a:pt x="406" y="891"/>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7" name="Freeform 483"/>
            <p:cNvSpPr>
              <a:spLocks noChangeArrowheads="1"/>
            </p:cNvSpPr>
            <p:nvPr/>
          </p:nvSpPr>
          <p:spPr bwMode="auto">
            <a:xfrm>
              <a:off x="9110663" y="20891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8" name="Freeform 484"/>
            <p:cNvSpPr>
              <a:spLocks noChangeArrowheads="1"/>
            </p:cNvSpPr>
            <p:nvPr/>
          </p:nvSpPr>
          <p:spPr bwMode="auto">
            <a:xfrm>
              <a:off x="9110663" y="21224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9" name="Freeform 485"/>
            <p:cNvSpPr>
              <a:spLocks noChangeArrowheads="1"/>
            </p:cNvSpPr>
            <p:nvPr/>
          </p:nvSpPr>
          <p:spPr bwMode="auto">
            <a:xfrm>
              <a:off x="9110663" y="21542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0" name="Freeform 486"/>
            <p:cNvSpPr>
              <a:spLocks noChangeArrowheads="1"/>
            </p:cNvSpPr>
            <p:nvPr/>
          </p:nvSpPr>
          <p:spPr bwMode="auto">
            <a:xfrm>
              <a:off x="9110663" y="218757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1" name="Freeform 487"/>
            <p:cNvSpPr>
              <a:spLocks noChangeArrowheads="1"/>
            </p:cNvSpPr>
            <p:nvPr/>
          </p:nvSpPr>
          <p:spPr bwMode="auto">
            <a:xfrm>
              <a:off x="9110663" y="22209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2" name="Freeform 488"/>
            <p:cNvSpPr>
              <a:spLocks noChangeArrowheads="1"/>
            </p:cNvSpPr>
            <p:nvPr/>
          </p:nvSpPr>
          <p:spPr bwMode="auto">
            <a:xfrm>
              <a:off x="9110663" y="22526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3" name="Freeform 489"/>
            <p:cNvSpPr>
              <a:spLocks noChangeArrowheads="1"/>
            </p:cNvSpPr>
            <p:nvPr/>
          </p:nvSpPr>
          <p:spPr bwMode="auto">
            <a:xfrm>
              <a:off x="9110663" y="22860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4" name="Freeform 490"/>
            <p:cNvSpPr>
              <a:spLocks noChangeArrowheads="1"/>
            </p:cNvSpPr>
            <p:nvPr/>
          </p:nvSpPr>
          <p:spPr bwMode="auto">
            <a:xfrm>
              <a:off x="9110663" y="23193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5" name="Freeform 491"/>
            <p:cNvSpPr>
              <a:spLocks noChangeArrowheads="1"/>
            </p:cNvSpPr>
            <p:nvPr/>
          </p:nvSpPr>
          <p:spPr bwMode="auto">
            <a:xfrm>
              <a:off x="9110663" y="23510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904" name="TextBox 903"/>
          <p:cNvSpPr txBox="1"/>
          <p:nvPr/>
        </p:nvSpPr>
        <p:spPr>
          <a:xfrm>
            <a:off x="7290354" y="4423912"/>
            <a:ext cx="1281258" cy="523220"/>
          </a:xfrm>
          <a:prstGeom prst="rect">
            <a:avLst/>
          </a:prstGeom>
          <a:noFill/>
        </p:spPr>
        <p:txBody>
          <a:bodyPr wrap="none" rtlCol="0">
            <a:spAutoFit/>
          </a:bodyPr>
          <a:lstStyle/>
          <a:p>
            <a:r>
              <a:rPr lang="en-US" sz="2800" dirty="0" smtClean="0">
                <a:latin typeface="Avenir Book"/>
              </a:rPr>
              <a:t>Clients</a:t>
            </a:r>
            <a:endParaRPr lang="en-US" sz="2800" dirty="0">
              <a:latin typeface="Avenir Book"/>
            </a:endParaRPr>
          </a:p>
        </p:txBody>
      </p:sp>
      <p:sp>
        <p:nvSpPr>
          <p:cNvPr id="905" name="TextBox 904"/>
          <p:cNvSpPr txBox="1"/>
          <p:nvPr/>
        </p:nvSpPr>
        <p:spPr>
          <a:xfrm>
            <a:off x="480503" y="4421001"/>
            <a:ext cx="1441042" cy="523220"/>
          </a:xfrm>
          <a:prstGeom prst="rect">
            <a:avLst/>
          </a:prstGeom>
          <a:noFill/>
        </p:spPr>
        <p:txBody>
          <a:bodyPr wrap="none" rtlCol="0">
            <a:spAutoFit/>
          </a:bodyPr>
          <a:lstStyle/>
          <a:p>
            <a:r>
              <a:rPr lang="en-US" sz="2800" dirty="0" smtClean="0">
                <a:latin typeface="Avenir Book"/>
              </a:rPr>
              <a:t>Storage</a:t>
            </a:r>
            <a:endParaRPr lang="en-US" sz="2800" dirty="0">
              <a:latin typeface="Avenir Book"/>
            </a:endParaRPr>
          </a:p>
        </p:txBody>
      </p:sp>
      <p:sp>
        <p:nvSpPr>
          <p:cNvPr id="906" name="TextBox 905"/>
          <p:cNvSpPr txBox="1"/>
          <p:nvPr/>
        </p:nvSpPr>
        <p:spPr>
          <a:xfrm>
            <a:off x="3066457" y="4427113"/>
            <a:ext cx="2964219" cy="523220"/>
          </a:xfrm>
          <a:prstGeom prst="rect">
            <a:avLst/>
          </a:prstGeom>
          <a:noFill/>
        </p:spPr>
        <p:txBody>
          <a:bodyPr wrap="none" rtlCol="0">
            <a:spAutoFit/>
          </a:bodyPr>
          <a:lstStyle/>
          <a:p>
            <a:r>
              <a:rPr lang="en-US" sz="2800" dirty="0" smtClean="0">
                <a:latin typeface="Avenir Book"/>
              </a:rPr>
              <a:t>Database Servers</a:t>
            </a:r>
            <a:endParaRPr lang="en-US" sz="2800" dirty="0">
              <a:latin typeface="Avenir Book"/>
            </a:endParaRPr>
          </a:p>
        </p:txBody>
      </p:sp>
      <p:pic>
        <p:nvPicPr>
          <p:cNvPr id="912" name="Content Placeholder 4" descr="Dell R620 NUMA.png"/>
          <p:cNvPicPr>
            <a:picLocks noGrp="1" noChangeAspect="1"/>
          </p:cNvPicPr>
          <p:nvPr>
            <p:ph sz="quarter" idx="13"/>
          </p:nvPr>
        </p:nvPicPr>
        <p:blipFill>
          <a:blip r:embed="rId3">
            <a:extLst>
              <a:ext uri="{28A0092B-C50C-407E-A947-70E740481C1C}">
                <a14:useLocalDpi xmlns:a14="http://schemas.microsoft.com/office/drawing/2010/main" val="0"/>
              </a:ext>
            </a:extLst>
          </a:blip>
          <a:srcRect t="-16845" b="-16845"/>
          <a:stretch>
            <a:fillRect/>
          </a:stretch>
        </p:blipFill>
        <p:spPr>
          <a:xfrm>
            <a:off x="3799819" y="2095833"/>
            <a:ext cx="1157150" cy="665370"/>
          </a:xfrm>
        </p:spPr>
      </p:pic>
      <p:grpSp>
        <p:nvGrpSpPr>
          <p:cNvPr id="913" name="Group 912"/>
          <p:cNvGrpSpPr>
            <a:grpSpLocks noChangeAspect="1"/>
          </p:cNvGrpSpPr>
          <p:nvPr/>
        </p:nvGrpSpPr>
        <p:grpSpPr>
          <a:xfrm>
            <a:off x="3731513" y="2175878"/>
            <a:ext cx="1425971" cy="803165"/>
            <a:chOff x="4976813" y="3228975"/>
            <a:chExt cx="1606550" cy="904875"/>
          </a:xfrm>
        </p:grpSpPr>
        <p:sp>
          <p:nvSpPr>
            <p:cNvPr id="914" name="Freeform 913"/>
            <p:cNvSpPr>
              <a:spLocks noChangeArrowheads="1"/>
            </p:cNvSpPr>
            <p:nvPr/>
          </p:nvSpPr>
          <p:spPr bwMode="auto">
            <a:xfrm>
              <a:off x="5465763" y="3570288"/>
              <a:ext cx="1117600" cy="563562"/>
            </a:xfrm>
            <a:custGeom>
              <a:avLst/>
              <a:gdLst>
                <a:gd name="T0" fmla="*/ 0 w 3106"/>
                <a:gd name="T1" fmla="*/ 1565 h 1566"/>
                <a:gd name="T2" fmla="*/ 0 w 3106"/>
                <a:gd name="T3" fmla="*/ 1089 h 1566"/>
                <a:gd name="T4" fmla="*/ 3077 w 3106"/>
                <a:gd name="T5" fmla="*/ 0 h 1566"/>
                <a:gd name="T6" fmla="*/ 3105 w 3106"/>
                <a:gd name="T7" fmla="*/ 245 h 1566"/>
                <a:gd name="T8" fmla="*/ 3077 w 3106"/>
                <a:gd name="T9" fmla="*/ 475 h 1566"/>
                <a:gd name="T10" fmla="*/ 0 w 3106"/>
                <a:gd name="T11" fmla="*/ 1565 h 1566"/>
              </a:gdLst>
              <a:ahLst/>
              <a:cxnLst>
                <a:cxn ang="0">
                  <a:pos x="T0" y="T1"/>
                </a:cxn>
                <a:cxn ang="0">
                  <a:pos x="T2" y="T3"/>
                </a:cxn>
                <a:cxn ang="0">
                  <a:pos x="T4" y="T5"/>
                </a:cxn>
                <a:cxn ang="0">
                  <a:pos x="T6" y="T7"/>
                </a:cxn>
                <a:cxn ang="0">
                  <a:pos x="T8" y="T9"/>
                </a:cxn>
                <a:cxn ang="0">
                  <a:pos x="T10" y="T11"/>
                </a:cxn>
              </a:cxnLst>
              <a:rect l="0" t="0" r="r" b="b"/>
              <a:pathLst>
                <a:path w="3106" h="1566">
                  <a:moveTo>
                    <a:pt x="0" y="1565"/>
                  </a:moveTo>
                  <a:lnTo>
                    <a:pt x="0" y="1089"/>
                  </a:lnTo>
                  <a:lnTo>
                    <a:pt x="3077" y="0"/>
                  </a:lnTo>
                  <a:cubicBezTo>
                    <a:pt x="3077" y="0"/>
                    <a:pt x="3105" y="125"/>
                    <a:pt x="3105" y="245"/>
                  </a:cubicBezTo>
                  <a:cubicBezTo>
                    <a:pt x="3105" y="365"/>
                    <a:pt x="3077" y="475"/>
                    <a:pt x="3077" y="475"/>
                  </a:cubicBezTo>
                  <a:lnTo>
                    <a:pt x="0" y="1565"/>
                  </a:lnTo>
                </a:path>
              </a:pathLst>
            </a:custGeom>
            <a:solidFill>
              <a:srgbClr val="D1D3D4">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5" name="Freeform 914"/>
            <p:cNvSpPr>
              <a:spLocks noChangeArrowheads="1"/>
            </p:cNvSpPr>
            <p:nvPr/>
          </p:nvSpPr>
          <p:spPr bwMode="auto">
            <a:xfrm>
              <a:off x="5497513" y="3592513"/>
              <a:ext cx="1060450" cy="515937"/>
            </a:xfrm>
            <a:custGeom>
              <a:avLst/>
              <a:gdLst>
                <a:gd name="T0" fmla="*/ 2931 w 2946"/>
                <a:gd name="T1" fmla="*/ 394 h 1432"/>
                <a:gd name="T2" fmla="*/ 2945 w 2946"/>
                <a:gd name="T3" fmla="*/ 200 h 1432"/>
                <a:gd name="T4" fmla="*/ 2931 w 2946"/>
                <a:gd name="T5" fmla="*/ 0 h 1432"/>
                <a:gd name="T6" fmla="*/ 0 w 2946"/>
                <a:gd name="T7" fmla="*/ 1037 h 1432"/>
                <a:gd name="T8" fmla="*/ 14 w 2946"/>
                <a:gd name="T9" fmla="*/ 1237 h 1432"/>
                <a:gd name="T10" fmla="*/ 0 w 2946"/>
                <a:gd name="T11" fmla="*/ 1431 h 1432"/>
                <a:gd name="T12" fmla="*/ 2931 w 2946"/>
                <a:gd name="T13" fmla="*/ 394 h 1432"/>
              </a:gdLst>
              <a:ahLst/>
              <a:cxnLst>
                <a:cxn ang="0">
                  <a:pos x="T0" y="T1"/>
                </a:cxn>
                <a:cxn ang="0">
                  <a:pos x="T2" y="T3"/>
                </a:cxn>
                <a:cxn ang="0">
                  <a:pos x="T4" y="T5"/>
                </a:cxn>
                <a:cxn ang="0">
                  <a:pos x="T6" y="T7"/>
                </a:cxn>
                <a:cxn ang="0">
                  <a:pos x="T8" y="T9"/>
                </a:cxn>
                <a:cxn ang="0">
                  <a:pos x="T10" y="T11"/>
                </a:cxn>
                <a:cxn ang="0">
                  <a:pos x="T12" y="T13"/>
                </a:cxn>
              </a:cxnLst>
              <a:rect l="0" t="0" r="r" b="b"/>
              <a:pathLst>
                <a:path w="2946" h="1432">
                  <a:moveTo>
                    <a:pt x="2931" y="394"/>
                  </a:moveTo>
                  <a:cubicBezTo>
                    <a:pt x="2931" y="394"/>
                    <a:pt x="2945" y="314"/>
                    <a:pt x="2945" y="200"/>
                  </a:cubicBezTo>
                  <a:cubicBezTo>
                    <a:pt x="2945" y="86"/>
                    <a:pt x="2931" y="0"/>
                    <a:pt x="2931" y="0"/>
                  </a:cubicBezTo>
                  <a:lnTo>
                    <a:pt x="0" y="1037"/>
                  </a:lnTo>
                  <a:cubicBezTo>
                    <a:pt x="0" y="1037"/>
                    <a:pt x="14" y="1123"/>
                    <a:pt x="14" y="1237"/>
                  </a:cubicBezTo>
                  <a:cubicBezTo>
                    <a:pt x="14" y="1351"/>
                    <a:pt x="0" y="1431"/>
                    <a:pt x="0" y="1431"/>
                  </a:cubicBezTo>
                  <a:lnTo>
                    <a:pt x="2931" y="394"/>
                  </a:lnTo>
                </a:path>
              </a:pathLst>
            </a:custGeom>
            <a:solidFill>
              <a:srgbClr val="595959">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6" name="Freeform 915"/>
            <p:cNvSpPr>
              <a:spLocks noChangeArrowheads="1"/>
            </p:cNvSpPr>
            <p:nvPr/>
          </p:nvSpPr>
          <p:spPr bwMode="auto">
            <a:xfrm>
              <a:off x="4976813" y="3228975"/>
              <a:ext cx="1597025" cy="733425"/>
            </a:xfrm>
            <a:custGeom>
              <a:avLst/>
              <a:gdLst>
                <a:gd name="T0" fmla="*/ 4434 w 4435"/>
                <a:gd name="T1" fmla="*/ 948 h 2038"/>
                <a:gd name="T2" fmla="*/ 1357 w 4435"/>
                <a:gd name="T3" fmla="*/ 2037 h 2038"/>
                <a:gd name="T4" fmla="*/ 0 w 4435"/>
                <a:gd name="T5" fmla="*/ 1034 h 2038"/>
                <a:gd name="T6" fmla="*/ 3061 w 4435"/>
                <a:gd name="T7" fmla="*/ 0 h 2038"/>
                <a:gd name="T8" fmla="*/ 4434 w 4435"/>
                <a:gd name="T9" fmla="*/ 948 h 2038"/>
              </a:gdLst>
              <a:ahLst/>
              <a:cxnLst>
                <a:cxn ang="0">
                  <a:pos x="T0" y="T1"/>
                </a:cxn>
                <a:cxn ang="0">
                  <a:pos x="T2" y="T3"/>
                </a:cxn>
                <a:cxn ang="0">
                  <a:pos x="T4" y="T5"/>
                </a:cxn>
                <a:cxn ang="0">
                  <a:pos x="T6" y="T7"/>
                </a:cxn>
                <a:cxn ang="0">
                  <a:pos x="T8" y="T9"/>
                </a:cxn>
              </a:cxnLst>
              <a:rect l="0" t="0" r="r" b="b"/>
              <a:pathLst>
                <a:path w="4435" h="2038">
                  <a:moveTo>
                    <a:pt x="4434" y="948"/>
                  </a:moveTo>
                  <a:lnTo>
                    <a:pt x="1357" y="2037"/>
                  </a:lnTo>
                  <a:lnTo>
                    <a:pt x="0" y="1034"/>
                  </a:lnTo>
                  <a:lnTo>
                    <a:pt x="3061" y="0"/>
                  </a:lnTo>
                  <a:lnTo>
                    <a:pt x="4434" y="948"/>
                  </a:lnTo>
                </a:path>
              </a:pathLst>
            </a:custGeom>
            <a:solidFill>
              <a:srgbClr val="808285">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7" name="Freeform 916"/>
            <p:cNvSpPr>
              <a:spLocks noChangeArrowheads="1"/>
            </p:cNvSpPr>
            <p:nvPr/>
          </p:nvSpPr>
          <p:spPr bwMode="auto">
            <a:xfrm>
              <a:off x="5549900" y="3960813"/>
              <a:ext cx="33338" cy="34925"/>
            </a:xfrm>
            <a:custGeom>
              <a:avLst/>
              <a:gdLst>
                <a:gd name="T0" fmla="*/ 68 w 91"/>
                <a:gd name="T1" fmla="*/ 0 h 95"/>
                <a:gd name="T2" fmla="*/ 23 w 91"/>
                <a:gd name="T3" fmla="*/ 16 h 95"/>
                <a:gd name="T4" fmla="*/ 0 w 91"/>
                <a:gd name="T5" fmla="*/ 63 h 95"/>
                <a:gd name="T6" fmla="*/ 23 w 91"/>
                <a:gd name="T7" fmla="*/ 94 h 95"/>
                <a:gd name="T8" fmla="*/ 68 w 91"/>
                <a:gd name="T9" fmla="*/ 79 h 95"/>
                <a:gd name="T10" fmla="*/ 90 w 91"/>
                <a:gd name="T11" fmla="*/ 32 h 95"/>
                <a:gd name="T12" fmla="*/ 68 w 91"/>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91" h="95">
                  <a:moveTo>
                    <a:pt x="68" y="0"/>
                  </a:moveTo>
                  <a:lnTo>
                    <a:pt x="23" y="16"/>
                  </a:lnTo>
                  <a:lnTo>
                    <a:pt x="0" y="63"/>
                  </a:lnTo>
                  <a:lnTo>
                    <a:pt x="23" y="94"/>
                  </a:lnTo>
                  <a:lnTo>
                    <a:pt x="68" y="79"/>
                  </a:lnTo>
                  <a:lnTo>
                    <a:pt x="90" y="32"/>
                  </a:lnTo>
                  <a:lnTo>
                    <a:pt x="68" y="0"/>
                  </a:lnTo>
                </a:path>
              </a:pathLst>
            </a:custGeom>
            <a:solidFill>
              <a:srgbClr val="50DE48">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8" name="Freeform 917"/>
            <p:cNvSpPr>
              <a:spLocks noChangeArrowheads="1"/>
            </p:cNvSpPr>
            <p:nvPr/>
          </p:nvSpPr>
          <p:spPr bwMode="auto">
            <a:xfrm>
              <a:off x="4976813" y="3600450"/>
              <a:ext cx="488950" cy="533400"/>
            </a:xfrm>
            <a:custGeom>
              <a:avLst/>
              <a:gdLst>
                <a:gd name="T0" fmla="*/ 1357 w 1358"/>
                <a:gd name="T1" fmla="*/ 1479 h 1480"/>
                <a:gd name="T2" fmla="*/ 0 w 1358"/>
                <a:gd name="T3" fmla="*/ 476 h 1480"/>
                <a:gd name="T4" fmla="*/ 0 w 1358"/>
                <a:gd name="T5" fmla="*/ 0 h 1480"/>
                <a:gd name="T6" fmla="*/ 1357 w 1358"/>
                <a:gd name="T7" fmla="*/ 1003 h 1480"/>
                <a:gd name="T8" fmla="*/ 1357 w 1358"/>
                <a:gd name="T9" fmla="*/ 1479 h 1480"/>
              </a:gdLst>
              <a:ahLst/>
              <a:cxnLst>
                <a:cxn ang="0">
                  <a:pos x="T0" y="T1"/>
                </a:cxn>
                <a:cxn ang="0">
                  <a:pos x="T2" y="T3"/>
                </a:cxn>
                <a:cxn ang="0">
                  <a:pos x="T4" y="T5"/>
                </a:cxn>
                <a:cxn ang="0">
                  <a:pos x="T6" y="T7"/>
                </a:cxn>
                <a:cxn ang="0">
                  <a:pos x="T8" y="T9"/>
                </a:cxn>
              </a:cxnLst>
              <a:rect l="0" t="0" r="r" b="b"/>
              <a:pathLst>
                <a:path w="1358" h="1480">
                  <a:moveTo>
                    <a:pt x="1357" y="1479"/>
                  </a:moveTo>
                  <a:lnTo>
                    <a:pt x="0" y="476"/>
                  </a:lnTo>
                  <a:lnTo>
                    <a:pt x="0" y="0"/>
                  </a:lnTo>
                  <a:lnTo>
                    <a:pt x="1357" y="1003"/>
                  </a:lnTo>
                  <a:lnTo>
                    <a:pt x="1357" y="1479"/>
                  </a:lnTo>
                </a:path>
              </a:pathLst>
            </a:custGeom>
            <a:solidFill>
              <a:srgbClr val="58595B">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9" name="Freeform 918"/>
            <p:cNvSpPr>
              <a:spLocks noChangeArrowheads="1"/>
            </p:cNvSpPr>
            <p:nvPr/>
          </p:nvSpPr>
          <p:spPr bwMode="auto">
            <a:xfrm>
              <a:off x="5497513" y="3729038"/>
              <a:ext cx="1055687" cy="379412"/>
            </a:xfrm>
            <a:custGeom>
              <a:avLst/>
              <a:gdLst>
                <a:gd name="T0" fmla="*/ 2903 w 2932"/>
                <a:gd name="T1" fmla="*/ 0 h 1055"/>
                <a:gd name="T2" fmla="*/ 4 w 2932"/>
                <a:gd name="T3" fmla="*/ 1025 h 1055"/>
                <a:gd name="T4" fmla="*/ 0 w 2932"/>
                <a:gd name="T5" fmla="*/ 1054 h 1055"/>
                <a:gd name="T6" fmla="*/ 2931 w 2932"/>
                <a:gd name="T7" fmla="*/ 17 h 1055"/>
                <a:gd name="T8" fmla="*/ 2903 w 2932"/>
                <a:gd name="T9" fmla="*/ 0 h 1055"/>
              </a:gdLst>
              <a:ahLst/>
              <a:cxnLst>
                <a:cxn ang="0">
                  <a:pos x="T0" y="T1"/>
                </a:cxn>
                <a:cxn ang="0">
                  <a:pos x="T2" y="T3"/>
                </a:cxn>
                <a:cxn ang="0">
                  <a:pos x="T4" y="T5"/>
                </a:cxn>
                <a:cxn ang="0">
                  <a:pos x="T6" y="T7"/>
                </a:cxn>
                <a:cxn ang="0">
                  <a:pos x="T8" y="T9"/>
                </a:cxn>
              </a:cxnLst>
              <a:rect l="0" t="0" r="r" b="b"/>
              <a:pathLst>
                <a:path w="2932" h="1055">
                  <a:moveTo>
                    <a:pt x="2903" y="0"/>
                  </a:moveTo>
                  <a:lnTo>
                    <a:pt x="4" y="1025"/>
                  </a:lnTo>
                  <a:cubicBezTo>
                    <a:pt x="1" y="1044"/>
                    <a:pt x="0" y="1054"/>
                    <a:pt x="0" y="1054"/>
                  </a:cubicBezTo>
                  <a:lnTo>
                    <a:pt x="2931" y="17"/>
                  </a:lnTo>
                  <a:lnTo>
                    <a:pt x="2903"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0" name="Freeform 919"/>
            <p:cNvSpPr>
              <a:spLocks noChangeArrowheads="1"/>
            </p:cNvSpPr>
            <p:nvPr/>
          </p:nvSpPr>
          <p:spPr bwMode="auto">
            <a:xfrm>
              <a:off x="5497513" y="3598863"/>
              <a:ext cx="1049337" cy="500062"/>
            </a:xfrm>
            <a:custGeom>
              <a:avLst/>
              <a:gdLst>
                <a:gd name="T0" fmla="*/ 323 w 2915"/>
                <a:gd name="T1" fmla="*/ 1270 h 1390"/>
                <a:gd name="T2" fmla="*/ 782 w 2915"/>
                <a:gd name="T3" fmla="*/ 1106 h 1390"/>
                <a:gd name="T4" fmla="*/ 1211 w 2915"/>
                <a:gd name="T5" fmla="*/ 918 h 1390"/>
                <a:gd name="T6" fmla="*/ 1597 w 2915"/>
                <a:gd name="T7" fmla="*/ 820 h 1390"/>
                <a:gd name="T8" fmla="*/ 2239 w 2915"/>
                <a:gd name="T9" fmla="*/ 593 h 1390"/>
                <a:gd name="T10" fmla="*/ 2849 w 2915"/>
                <a:gd name="T11" fmla="*/ 341 h 1390"/>
                <a:gd name="T12" fmla="*/ 2914 w 2915"/>
                <a:gd name="T13" fmla="*/ 131 h 1390"/>
                <a:gd name="T14" fmla="*/ 2693 w 2915"/>
                <a:gd name="T15" fmla="*/ 66 h 1390"/>
                <a:gd name="T16" fmla="*/ 2234 w 2915"/>
                <a:gd name="T17" fmla="*/ 228 h 1390"/>
                <a:gd name="T18" fmla="*/ 1666 w 2915"/>
                <a:gd name="T19" fmla="*/ 465 h 1390"/>
                <a:gd name="T20" fmla="*/ 1056 w 2915"/>
                <a:gd name="T21" fmla="*/ 645 h 1390"/>
                <a:gd name="T22" fmla="*/ 394 w 2915"/>
                <a:gd name="T23" fmla="*/ 914 h 1390"/>
                <a:gd name="T24" fmla="*/ 30 w 2915"/>
                <a:gd name="T25" fmla="*/ 1146 h 1390"/>
                <a:gd name="T26" fmla="*/ 2863 w 2915"/>
                <a:gd name="T27" fmla="*/ 45 h 1390"/>
                <a:gd name="T28" fmla="*/ 2849 w 2915"/>
                <a:gd name="T29" fmla="*/ 236 h 1390"/>
                <a:gd name="T30" fmla="*/ 2698 w 2915"/>
                <a:gd name="T31" fmla="*/ 266 h 1390"/>
                <a:gd name="T32" fmla="*/ 2714 w 2915"/>
                <a:gd name="T33" fmla="*/ 336 h 1390"/>
                <a:gd name="T34" fmla="*/ 2602 w 2915"/>
                <a:gd name="T35" fmla="*/ 256 h 1390"/>
                <a:gd name="T36" fmla="*/ 2532 w 2915"/>
                <a:gd name="T37" fmla="*/ 265 h 1390"/>
                <a:gd name="T38" fmla="*/ 2576 w 2915"/>
                <a:gd name="T39" fmla="*/ 460 h 1390"/>
                <a:gd name="T40" fmla="*/ 2507 w 2915"/>
                <a:gd name="T41" fmla="*/ 289 h 1390"/>
                <a:gd name="T42" fmla="*/ 2238 w 2915"/>
                <a:gd name="T43" fmla="*/ 489 h 1390"/>
                <a:gd name="T44" fmla="*/ 2416 w 2915"/>
                <a:gd name="T45" fmla="*/ 269 h 1390"/>
                <a:gd name="T46" fmla="*/ 2351 w 2915"/>
                <a:gd name="T47" fmla="*/ 464 h 1390"/>
                <a:gd name="T48" fmla="*/ 2260 w 2915"/>
                <a:gd name="T49" fmla="*/ 234 h 1390"/>
                <a:gd name="T50" fmla="*/ 1939 w 2915"/>
                <a:gd name="T51" fmla="*/ 632 h 1390"/>
                <a:gd name="T52" fmla="*/ 2169 w 2915"/>
                <a:gd name="T53" fmla="*/ 499 h 1390"/>
                <a:gd name="T54" fmla="*/ 2121 w 2915"/>
                <a:gd name="T55" fmla="*/ 358 h 1390"/>
                <a:gd name="T56" fmla="*/ 2121 w 2915"/>
                <a:gd name="T57" fmla="*/ 568 h 1390"/>
                <a:gd name="T58" fmla="*/ 2030 w 2915"/>
                <a:gd name="T59" fmla="*/ 472 h 1390"/>
                <a:gd name="T60" fmla="*/ 1896 w 2915"/>
                <a:gd name="T61" fmla="*/ 542 h 1390"/>
                <a:gd name="T62" fmla="*/ 1805 w 2915"/>
                <a:gd name="T63" fmla="*/ 446 h 1390"/>
                <a:gd name="T64" fmla="*/ 1783 w 2915"/>
                <a:gd name="T65" fmla="*/ 597 h 1390"/>
                <a:gd name="T66" fmla="*/ 1779 w 2915"/>
                <a:gd name="T67" fmla="*/ 546 h 1390"/>
                <a:gd name="T68" fmla="*/ 1666 w 2915"/>
                <a:gd name="T69" fmla="*/ 570 h 1390"/>
                <a:gd name="T70" fmla="*/ 1688 w 2915"/>
                <a:gd name="T71" fmla="*/ 735 h 1390"/>
                <a:gd name="T72" fmla="*/ 1510 w 2915"/>
                <a:gd name="T73" fmla="*/ 640 h 1390"/>
                <a:gd name="T74" fmla="*/ 1484 w 2915"/>
                <a:gd name="T75" fmla="*/ 559 h 1390"/>
                <a:gd name="T76" fmla="*/ 1424 w 2915"/>
                <a:gd name="T77" fmla="*/ 714 h 1390"/>
                <a:gd name="T78" fmla="*/ 1328 w 2915"/>
                <a:gd name="T79" fmla="*/ 599 h 1390"/>
                <a:gd name="T80" fmla="*/ 1328 w 2915"/>
                <a:gd name="T81" fmla="*/ 809 h 1390"/>
                <a:gd name="T82" fmla="*/ 1302 w 2915"/>
                <a:gd name="T83" fmla="*/ 804 h 1390"/>
                <a:gd name="T84" fmla="*/ 1233 w 2915"/>
                <a:gd name="T85" fmla="*/ 633 h 1390"/>
                <a:gd name="T86" fmla="*/ 1233 w 2915"/>
                <a:gd name="T87" fmla="*/ 843 h 1390"/>
                <a:gd name="T88" fmla="*/ 1120 w 2915"/>
                <a:gd name="T89" fmla="*/ 792 h 1390"/>
                <a:gd name="T90" fmla="*/ 1029 w 2915"/>
                <a:gd name="T91" fmla="*/ 667 h 1390"/>
                <a:gd name="T92" fmla="*/ 986 w 2915"/>
                <a:gd name="T93" fmla="*/ 892 h 1390"/>
                <a:gd name="T94" fmla="*/ 895 w 2915"/>
                <a:gd name="T95" fmla="*/ 767 h 1390"/>
                <a:gd name="T96" fmla="*/ 895 w 2915"/>
                <a:gd name="T97" fmla="*/ 976 h 1390"/>
                <a:gd name="T98" fmla="*/ 782 w 2915"/>
                <a:gd name="T99" fmla="*/ 897 h 1390"/>
                <a:gd name="T100" fmla="*/ 713 w 2915"/>
                <a:gd name="T101" fmla="*/ 906 h 1390"/>
                <a:gd name="T102" fmla="*/ 713 w 2915"/>
                <a:gd name="T103" fmla="*/ 1115 h 1390"/>
                <a:gd name="T104" fmla="*/ 665 w 2915"/>
                <a:gd name="T105" fmla="*/ 974 h 1390"/>
                <a:gd name="T106" fmla="*/ 588 w 2915"/>
                <a:gd name="T107" fmla="*/ 926 h 1390"/>
                <a:gd name="T108" fmla="*/ 596 w 2915"/>
                <a:gd name="T109" fmla="*/ 1119 h 1390"/>
                <a:gd name="T110" fmla="*/ 505 w 2915"/>
                <a:gd name="T111" fmla="*/ 889 h 1390"/>
                <a:gd name="T112" fmla="*/ 483 w 2915"/>
                <a:gd name="T113" fmla="*/ 1068 h 1390"/>
                <a:gd name="T114" fmla="*/ 350 w 2915"/>
                <a:gd name="T115" fmla="*/ 1063 h 1390"/>
                <a:gd name="T116" fmla="*/ 302 w 2915"/>
                <a:gd name="T117" fmla="*/ 1102 h 1390"/>
                <a:gd name="T118" fmla="*/ 259 w 2915"/>
                <a:gd name="T119" fmla="*/ 938 h 1390"/>
                <a:gd name="T120" fmla="*/ 146 w 2915"/>
                <a:gd name="T121" fmla="*/ 1172 h 1390"/>
                <a:gd name="T122" fmla="*/ 55 w 2915"/>
                <a:gd name="T123" fmla="*/ 1047 h 1390"/>
                <a:gd name="T124" fmla="*/ 77 w 2915"/>
                <a:gd name="T125" fmla="*/ 1287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5" h="1390">
                  <a:moveTo>
                    <a:pt x="3" y="1366"/>
                  </a:moveTo>
                  <a:cubicBezTo>
                    <a:pt x="2" y="1378"/>
                    <a:pt x="0" y="1389"/>
                    <a:pt x="1" y="1384"/>
                  </a:cubicBezTo>
                  <a:lnTo>
                    <a:pt x="57" y="1365"/>
                  </a:lnTo>
                  <a:lnTo>
                    <a:pt x="55" y="1362"/>
                  </a:lnTo>
                  <a:cubicBezTo>
                    <a:pt x="63" y="1347"/>
                    <a:pt x="70" y="1332"/>
                    <a:pt x="77" y="1317"/>
                  </a:cubicBezTo>
                  <a:lnTo>
                    <a:pt x="120" y="1301"/>
                  </a:lnTo>
                  <a:lnTo>
                    <a:pt x="142" y="1331"/>
                  </a:lnTo>
                  <a:lnTo>
                    <a:pt x="141" y="1335"/>
                  </a:lnTo>
                  <a:lnTo>
                    <a:pt x="239" y="1300"/>
                  </a:lnTo>
                  <a:lnTo>
                    <a:pt x="237" y="1298"/>
                  </a:lnTo>
                  <a:cubicBezTo>
                    <a:pt x="244" y="1283"/>
                    <a:pt x="252" y="1268"/>
                    <a:pt x="259" y="1253"/>
                  </a:cubicBezTo>
                  <a:lnTo>
                    <a:pt x="302" y="1237"/>
                  </a:lnTo>
                  <a:lnTo>
                    <a:pt x="324" y="1267"/>
                  </a:lnTo>
                  <a:lnTo>
                    <a:pt x="323" y="1270"/>
                  </a:lnTo>
                  <a:lnTo>
                    <a:pt x="421" y="1236"/>
                  </a:lnTo>
                  <a:lnTo>
                    <a:pt x="419" y="1234"/>
                  </a:lnTo>
                  <a:cubicBezTo>
                    <a:pt x="427" y="1219"/>
                    <a:pt x="434" y="1204"/>
                    <a:pt x="441" y="1189"/>
                  </a:cubicBezTo>
                  <a:lnTo>
                    <a:pt x="483" y="1173"/>
                  </a:lnTo>
                  <a:lnTo>
                    <a:pt x="505" y="1203"/>
                  </a:lnTo>
                  <a:lnTo>
                    <a:pt x="504" y="1206"/>
                  </a:lnTo>
                  <a:lnTo>
                    <a:pt x="601" y="1172"/>
                  </a:lnTo>
                  <a:lnTo>
                    <a:pt x="600" y="1170"/>
                  </a:lnTo>
                  <a:cubicBezTo>
                    <a:pt x="607" y="1155"/>
                    <a:pt x="615" y="1140"/>
                    <a:pt x="622" y="1124"/>
                  </a:cubicBezTo>
                  <a:lnTo>
                    <a:pt x="665" y="1109"/>
                  </a:lnTo>
                  <a:lnTo>
                    <a:pt x="687" y="1139"/>
                  </a:lnTo>
                  <a:lnTo>
                    <a:pt x="686" y="1142"/>
                  </a:lnTo>
                  <a:lnTo>
                    <a:pt x="783" y="1107"/>
                  </a:lnTo>
                  <a:lnTo>
                    <a:pt x="782" y="1106"/>
                  </a:lnTo>
                  <a:cubicBezTo>
                    <a:pt x="789" y="1091"/>
                    <a:pt x="797" y="1075"/>
                    <a:pt x="804" y="1060"/>
                  </a:cubicBezTo>
                  <a:lnTo>
                    <a:pt x="847" y="1045"/>
                  </a:lnTo>
                  <a:lnTo>
                    <a:pt x="869" y="1075"/>
                  </a:lnTo>
                  <a:lnTo>
                    <a:pt x="868" y="1077"/>
                  </a:lnTo>
                  <a:lnTo>
                    <a:pt x="965" y="1043"/>
                  </a:lnTo>
                  <a:lnTo>
                    <a:pt x="964" y="1042"/>
                  </a:lnTo>
                  <a:cubicBezTo>
                    <a:pt x="971" y="1026"/>
                    <a:pt x="979" y="1011"/>
                    <a:pt x="986" y="996"/>
                  </a:cubicBezTo>
                  <a:lnTo>
                    <a:pt x="1029" y="981"/>
                  </a:lnTo>
                  <a:lnTo>
                    <a:pt x="1051" y="1011"/>
                  </a:lnTo>
                  <a:lnTo>
                    <a:pt x="1050" y="1013"/>
                  </a:lnTo>
                  <a:lnTo>
                    <a:pt x="1147" y="978"/>
                  </a:lnTo>
                  <a:lnTo>
                    <a:pt x="1146" y="978"/>
                  </a:lnTo>
                  <a:cubicBezTo>
                    <a:pt x="1153" y="963"/>
                    <a:pt x="1161" y="947"/>
                    <a:pt x="1168" y="933"/>
                  </a:cubicBezTo>
                  <a:lnTo>
                    <a:pt x="1211" y="918"/>
                  </a:lnTo>
                  <a:cubicBezTo>
                    <a:pt x="1219" y="928"/>
                    <a:pt x="1226" y="938"/>
                    <a:pt x="1233" y="947"/>
                  </a:cubicBezTo>
                  <a:lnTo>
                    <a:pt x="1233" y="948"/>
                  </a:lnTo>
                  <a:lnTo>
                    <a:pt x="1328" y="915"/>
                  </a:lnTo>
                  <a:lnTo>
                    <a:pt x="1328" y="915"/>
                  </a:lnTo>
                  <a:cubicBezTo>
                    <a:pt x="1335" y="899"/>
                    <a:pt x="1343" y="884"/>
                    <a:pt x="1350" y="869"/>
                  </a:cubicBezTo>
                  <a:lnTo>
                    <a:pt x="1393" y="854"/>
                  </a:lnTo>
                  <a:cubicBezTo>
                    <a:pt x="1401" y="864"/>
                    <a:pt x="1408" y="874"/>
                    <a:pt x="1415" y="884"/>
                  </a:cubicBezTo>
                  <a:lnTo>
                    <a:pt x="1415" y="885"/>
                  </a:lnTo>
                  <a:lnTo>
                    <a:pt x="1510" y="851"/>
                  </a:lnTo>
                  <a:lnTo>
                    <a:pt x="1510" y="850"/>
                  </a:lnTo>
                  <a:cubicBezTo>
                    <a:pt x="1517" y="835"/>
                    <a:pt x="1525" y="820"/>
                    <a:pt x="1532" y="805"/>
                  </a:cubicBezTo>
                  <a:lnTo>
                    <a:pt x="1575" y="790"/>
                  </a:lnTo>
                  <a:cubicBezTo>
                    <a:pt x="1583" y="800"/>
                    <a:pt x="1590" y="810"/>
                    <a:pt x="1597" y="820"/>
                  </a:cubicBezTo>
                  <a:lnTo>
                    <a:pt x="1597" y="820"/>
                  </a:lnTo>
                  <a:lnTo>
                    <a:pt x="1692" y="786"/>
                  </a:lnTo>
                  <a:lnTo>
                    <a:pt x="1692" y="786"/>
                  </a:lnTo>
                  <a:cubicBezTo>
                    <a:pt x="1699" y="771"/>
                    <a:pt x="1707" y="756"/>
                    <a:pt x="1714" y="741"/>
                  </a:cubicBezTo>
                  <a:lnTo>
                    <a:pt x="1757" y="726"/>
                  </a:lnTo>
                  <a:cubicBezTo>
                    <a:pt x="1765" y="736"/>
                    <a:pt x="1772" y="746"/>
                    <a:pt x="1779" y="756"/>
                  </a:cubicBezTo>
                  <a:lnTo>
                    <a:pt x="1874" y="722"/>
                  </a:lnTo>
                  <a:cubicBezTo>
                    <a:pt x="1881" y="707"/>
                    <a:pt x="1889" y="692"/>
                    <a:pt x="1896" y="677"/>
                  </a:cubicBezTo>
                  <a:lnTo>
                    <a:pt x="1939" y="662"/>
                  </a:lnTo>
                  <a:cubicBezTo>
                    <a:pt x="1947" y="671"/>
                    <a:pt x="1954" y="681"/>
                    <a:pt x="1961" y="691"/>
                  </a:cubicBezTo>
                  <a:lnTo>
                    <a:pt x="2056" y="657"/>
                  </a:lnTo>
                  <a:cubicBezTo>
                    <a:pt x="2064" y="643"/>
                    <a:pt x="2071" y="628"/>
                    <a:pt x="2078" y="613"/>
                  </a:cubicBezTo>
                  <a:lnTo>
                    <a:pt x="2121" y="598"/>
                  </a:lnTo>
                  <a:cubicBezTo>
                    <a:pt x="2128" y="607"/>
                    <a:pt x="2135" y="617"/>
                    <a:pt x="2143" y="627"/>
                  </a:cubicBezTo>
                  <a:lnTo>
                    <a:pt x="2239" y="593"/>
                  </a:lnTo>
                  <a:cubicBezTo>
                    <a:pt x="2246" y="578"/>
                    <a:pt x="2253" y="564"/>
                    <a:pt x="2260" y="549"/>
                  </a:cubicBezTo>
                  <a:lnTo>
                    <a:pt x="2303" y="533"/>
                  </a:lnTo>
                  <a:cubicBezTo>
                    <a:pt x="2310" y="543"/>
                    <a:pt x="2317" y="553"/>
                    <a:pt x="2324" y="563"/>
                  </a:cubicBezTo>
                  <a:lnTo>
                    <a:pt x="2421" y="529"/>
                  </a:lnTo>
                  <a:cubicBezTo>
                    <a:pt x="2428" y="514"/>
                    <a:pt x="2435" y="499"/>
                    <a:pt x="2442" y="485"/>
                  </a:cubicBezTo>
                  <a:lnTo>
                    <a:pt x="2485" y="469"/>
                  </a:lnTo>
                  <a:cubicBezTo>
                    <a:pt x="2492" y="479"/>
                    <a:pt x="2499" y="489"/>
                    <a:pt x="2506" y="498"/>
                  </a:cubicBezTo>
                  <a:lnTo>
                    <a:pt x="2603" y="464"/>
                  </a:lnTo>
                  <a:cubicBezTo>
                    <a:pt x="2610" y="450"/>
                    <a:pt x="2617" y="435"/>
                    <a:pt x="2624" y="421"/>
                  </a:cubicBezTo>
                  <a:lnTo>
                    <a:pt x="2667" y="405"/>
                  </a:lnTo>
                  <a:cubicBezTo>
                    <a:pt x="2674" y="415"/>
                    <a:pt x="2681" y="424"/>
                    <a:pt x="2688" y="434"/>
                  </a:cubicBezTo>
                  <a:lnTo>
                    <a:pt x="2785" y="400"/>
                  </a:lnTo>
                  <a:cubicBezTo>
                    <a:pt x="2792" y="385"/>
                    <a:pt x="2799" y="371"/>
                    <a:pt x="2806" y="357"/>
                  </a:cubicBezTo>
                  <a:lnTo>
                    <a:pt x="2849" y="341"/>
                  </a:lnTo>
                  <a:cubicBezTo>
                    <a:pt x="2856" y="351"/>
                    <a:pt x="2863" y="360"/>
                    <a:pt x="2870" y="370"/>
                  </a:cubicBezTo>
                  <a:lnTo>
                    <a:pt x="2900" y="359"/>
                  </a:lnTo>
                  <a:lnTo>
                    <a:pt x="2900" y="359"/>
                  </a:lnTo>
                  <a:cubicBezTo>
                    <a:pt x="2900" y="359"/>
                    <a:pt x="2900" y="354"/>
                    <a:pt x="2902" y="345"/>
                  </a:cubicBezTo>
                  <a:lnTo>
                    <a:pt x="2896" y="347"/>
                  </a:lnTo>
                  <a:cubicBezTo>
                    <a:pt x="2889" y="337"/>
                    <a:pt x="2882" y="327"/>
                    <a:pt x="2875" y="317"/>
                  </a:cubicBezTo>
                  <a:lnTo>
                    <a:pt x="2896" y="272"/>
                  </a:lnTo>
                  <a:lnTo>
                    <a:pt x="2910" y="267"/>
                  </a:lnTo>
                  <a:cubicBezTo>
                    <a:pt x="2911" y="258"/>
                    <a:pt x="2912" y="247"/>
                    <a:pt x="2912" y="237"/>
                  </a:cubicBezTo>
                  <a:lnTo>
                    <a:pt x="2896" y="242"/>
                  </a:lnTo>
                  <a:lnTo>
                    <a:pt x="2875" y="212"/>
                  </a:lnTo>
                  <a:cubicBezTo>
                    <a:pt x="2882" y="197"/>
                    <a:pt x="2889" y="182"/>
                    <a:pt x="2896" y="167"/>
                  </a:cubicBezTo>
                  <a:lnTo>
                    <a:pt x="2914" y="161"/>
                  </a:lnTo>
                  <a:cubicBezTo>
                    <a:pt x="2914" y="151"/>
                    <a:pt x="2914" y="141"/>
                    <a:pt x="2914" y="131"/>
                  </a:cubicBezTo>
                  <a:lnTo>
                    <a:pt x="2896" y="137"/>
                  </a:lnTo>
                  <a:lnTo>
                    <a:pt x="2879" y="113"/>
                  </a:lnTo>
                  <a:lnTo>
                    <a:pt x="2875" y="107"/>
                  </a:lnTo>
                  <a:lnTo>
                    <a:pt x="2896" y="62"/>
                  </a:lnTo>
                  <a:lnTo>
                    <a:pt x="2910" y="57"/>
                  </a:lnTo>
                  <a:cubicBezTo>
                    <a:pt x="2909" y="47"/>
                    <a:pt x="2908" y="37"/>
                    <a:pt x="2907" y="28"/>
                  </a:cubicBezTo>
                  <a:lnTo>
                    <a:pt x="2896" y="32"/>
                  </a:lnTo>
                  <a:lnTo>
                    <a:pt x="2875" y="2"/>
                  </a:lnTo>
                  <a:lnTo>
                    <a:pt x="2875" y="0"/>
                  </a:lnTo>
                  <a:lnTo>
                    <a:pt x="2779" y="35"/>
                  </a:lnTo>
                  <a:lnTo>
                    <a:pt x="2780" y="36"/>
                  </a:lnTo>
                  <a:cubicBezTo>
                    <a:pt x="2772" y="51"/>
                    <a:pt x="2765" y="66"/>
                    <a:pt x="2758" y="81"/>
                  </a:cubicBezTo>
                  <a:lnTo>
                    <a:pt x="2714" y="96"/>
                  </a:lnTo>
                  <a:lnTo>
                    <a:pt x="2693" y="66"/>
                  </a:lnTo>
                  <a:lnTo>
                    <a:pt x="2693" y="65"/>
                  </a:lnTo>
                  <a:lnTo>
                    <a:pt x="2597" y="99"/>
                  </a:lnTo>
                  <a:lnTo>
                    <a:pt x="2598" y="100"/>
                  </a:lnTo>
                  <a:cubicBezTo>
                    <a:pt x="2590" y="115"/>
                    <a:pt x="2583" y="130"/>
                    <a:pt x="2576" y="145"/>
                  </a:cubicBezTo>
                  <a:lnTo>
                    <a:pt x="2533" y="160"/>
                  </a:lnTo>
                  <a:lnTo>
                    <a:pt x="2511" y="130"/>
                  </a:lnTo>
                  <a:lnTo>
                    <a:pt x="2511" y="129"/>
                  </a:lnTo>
                  <a:lnTo>
                    <a:pt x="2416" y="163"/>
                  </a:lnTo>
                  <a:lnTo>
                    <a:pt x="2416" y="164"/>
                  </a:lnTo>
                  <a:cubicBezTo>
                    <a:pt x="2409" y="179"/>
                    <a:pt x="2401" y="194"/>
                    <a:pt x="2394" y="209"/>
                  </a:cubicBezTo>
                  <a:lnTo>
                    <a:pt x="2351" y="224"/>
                  </a:lnTo>
                  <a:lnTo>
                    <a:pt x="2329" y="194"/>
                  </a:lnTo>
                  <a:lnTo>
                    <a:pt x="2329" y="194"/>
                  </a:lnTo>
                  <a:lnTo>
                    <a:pt x="2234" y="228"/>
                  </a:lnTo>
                  <a:lnTo>
                    <a:pt x="2234" y="228"/>
                  </a:lnTo>
                  <a:cubicBezTo>
                    <a:pt x="2227" y="243"/>
                    <a:pt x="2219" y="258"/>
                    <a:pt x="2212" y="273"/>
                  </a:cubicBezTo>
                  <a:lnTo>
                    <a:pt x="2169" y="288"/>
                  </a:lnTo>
                  <a:lnTo>
                    <a:pt x="2147" y="258"/>
                  </a:lnTo>
                  <a:lnTo>
                    <a:pt x="2052" y="292"/>
                  </a:lnTo>
                  <a:cubicBezTo>
                    <a:pt x="2044" y="307"/>
                    <a:pt x="2037" y="322"/>
                    <a:pt x="2030" y="337"/>
                  </a:cubicBezTo>
                  <a:lnTo>
                    <a:pt x="1987" y="353"/>
                  </a:lnTo>
                  <a:lnTo>
                    <a:pt x="1965" y="323"/>
                  </a:lnTo>
                  <a:lnTo>
                    <a:pt x="1869" y="357"/>
                  </a:lnTo>
                  <a:cubicBezTo>
                    <a:pt x="1862" y="372"/>
                    <a:pt x="1855" y="386"/>
                    <a:pt x="1848" y="401"/>
                  </a:cubicBezTo>
                  <a:lnTo>
                    <a:pt x="1804" y="417"/>
                  </a:lnTo>
                  <a:lnTo>
                    <a:pt x="1783" y="387"/>
                  </a:lnTo>
                  <a:lnTo>
                    <a:pt x="1687" y="421"/>
                  </a:lnTo>
                  <a:cubicBezTo>
                    <a:pt x="1680" y="436"/>
                    <a:pt x="1673" y="451"/>
                    <a:pt x="1666" y="465"/>
                  </a:cubicBezTo>
                  <a:lnTo>
                    <a:pt x="1623" y="481"/>
                  </a:lnTo>
                  <a:lnTo>
                    <a:pt x="1601" y="452"/>
                  </a:lnTo>
                  <a:lnTo>
                    <a:pt x="1505" y="486"/>
                  </a:lnTo>
                  <a:cubicBezTo>
                    <a:pt x="1498" y="500"/>
                    <a:pt x="1491" y="515"/>
                    <a:pt x="1484" y="530"/>
                  </a:cubicBezTo>
                  <a:lnTo>
                    <a:pt x="1441" y="545"/>
                  </a:lnTo>
                  <a:lnTo>
                    <a:pt x="1420" y="516"/>
                  </a:lnTo>
                  <a:lnTo>
                    <a:pt x="1323" y="550"/>
                  </a:lnTo>
                  <a:cubicBezTo>
                    <a:pt x="1316" y="565"/>
                    <a:pt x="1309" y="579"/>
                    <a:pt x="1302" y="594"/>
                  </a:cubicBezTo>
                  <a:lnTo>
                    <a:pt x="1259" y="609"/>
                  </a:lnTo>
                  <a:lnTo>
                    <a:pt x="1238" y="580"/>
                  </a:lnTo>
                  <a:lnTo>
                    <a:pt x="1141" y="615"/>
                  </a:lnTo>
                  <a:lnTo>
                    <a:pt x="1120" y="658"/>
                  </a:lnTo>
                  <a:lnTo>
                    <a:pt x="1077" y="673"/>
                  </a:lnTo>
                  <a:lnTo>
                    <a:pt x="1056" y="645"/>
                  </a:lnTo>
                  <a:lnTo>
                    <a:pt x="959" y="679"/>
                  </a:lnTo>
                  <a:lnTo>
                    <a:pt x="938" y="722"/>
                  </a:lnTo>
                  <a:lnTo>
                    <a:pt x="895" y="737"/>
                  </a:lnTo>
                  <a:lnTo>
                    <a:pt x="874" y="709"/>
                  </a:lnTo>
                  <a:lnTo>
                    <a:pt x="776" y="744"/>
                  </a:lnTo>
                  <a:lnTo>
                    <a:pt x="756" y="786"/>
                  </a:lnTo>
                  <a:lnTo>
                    <a:pt x="713" y="801"/>
                  </a:lnTo>
                  <a:lnTo>
                    <a:pt x="693" y="773"/>
                  </a:lnTo>
                  <a:lnTo>
                    <a:pt x="594" y="808"/>
                  </a:lnTo>
                  <a:lnTo>
                    <a:pt x="574" y="850"/>
                  </a:lnTo>
                  <a:lnTo>
                    <a:pt x="531" y="865"/>
                  </a:lnTo>
                  <a:lnTo>
                    <a:pt x="511" y="838"/>
                  </a:lnTo>
                  <a:lnTo>
                    <a:pt x="413" y="873"/>
                  </a:lnTo>
                  <a:lnTo>
                    <a:pt x="394" y="914"/>
                  </a:lnTo>
                  <a:lnTo>
                    <a:pt x="350" y="929"/>
                  </a:lnTo>
                  <a:lnTo>
                    <a:pt x="330" y="902"/>
                  </a:lnTo>
                  <a:lnTo>
                    <a:pt x="231" y="937"/>
                  </a:lnTo>
                  <a:lnTo>
                    <a:pt x="211" y="977"/>
                  </a:lnTo>
                  <a:lnTo>
                    <a:pt x="168" y="992"/>
                  </a:lnTo>
                  <a:lnTo>
                    <a:pt x="148" y="965"/>
                  </a:lnTo>
                  <a:lnTo>
                    <a:pt x="49" y="1001"/>
                  </a:lnTo>
                  <a:lnTo>
                    <a:pt x="30" y="1041"/>
                  </a:lnTo>
                  <a:lnTo>
                    <a:pt x="1" y="1051"/>
                  </a:lnTo>
                  <a:cubicBezTo>
                    <a:pt x="2" y="1059"/>
                    <a:pt x="3" y="1069"/>
                    <a:pt x="4" y="1080"/>
                  </a:cubicBezTo>
                  <a:lnTo>
                    <a:pt x="29" y="1071"/>
                  </a:lnTo>
                  <a:lnTo>
                    <a:pt x="51" y="1101"/>
                  </a:lnTo>
                  <a:lnTo>
                    <a:pt x="44" y="1117"/>
                  </a:lnTo>
                  <a:lnTo>
                    <a:pt x="30" y="1146"/>
                  </a:lnTo>
                  <a:lnTo>
                    <a:pt x="9" y="1153"/>
                  </a:lnTo>
                  <a:cubicBezTo>
                    <a:pt x="10" y="1163"/>
                    <a:pt x="10" y="1173"/>
                    <a:pt x="10" y="1183"/>
                  </a:cubicBezTo>
                  <a:lnTo>
                    <a:pt x="30" y="1176"/>
                  </a:lnTo>
                  <a:lnTo>
                    <a:pt x="51" y="1206"/>
                  </a:lnTo>
                  <a:lnTo>
                    <a:pt x="30" y="1251"/>
                  </a:lnTo>
                  <a:lnTo>
                    <a:pt x="10" y="1258"/>
                  </a:lnTo>
                  <a:cubicBezTo>
                    <a:pt x="10" y="1268"/>
                    <a:pt x="10" y="1279"/>
                    <a:pt x="9" y="1288"/>
                  </a:cubicBezTo>
                  <a:lnTo>
                    <a:pt x="30" y="1281"/>
                  </a:lnTo>
                  <a:lnTo>
                    <a:pt x="51" y="1311"/>
                  </a:lnTo>
                  <a:cubicBezTo>
                    <a:pt x="44" y="1326"/>
                    <a:pt x="37" y="1341"/>
                    <a:pt x="30" y="1356"/>
                  </a:cubicBezTo>
                  <a:lnTo>
                    <a:pt x="3" y="1366"/>
                  </a:lnTo>
                  <a:close/>
                  <a:moveTo>
                    <a:pt x="2805" y="41"/>
                  </a:moveTo>
                  <a:lnTo>
                    <a:pt x="2849" y="26"/>
                  </a:lnTo>
                  <a:lnTo>
                    <a:pt x="2863" y="45"/>
                  </a:lnTo>
                  <a:lnTo>
                    <a:pt x="2871" y="56"/>
                  </a:lnTo>
                  <a:cubicBezTo>
                    <a:pt x="2863" y="71"/>
                    <a:pt x="2856" y="86"/>
                    <a:pt x="2849" y="101"/>
                  </a:cubicBezTo>
                  <a:lnTo>
                    <a:pt x="2805" y="117"/>
                  </a:lnTo>
                  <a:lnTo>
                    <a:pt x="2784" y="87"/>
                  </a:lnTo>
                  <a:lnTo>
                    <a:pt x="2805" y="41"/>
                  </a:lnTo>
                  <a:close/>
                  <a:moveTo>
                    <a:pt x="2805" y="146"/>
                  </a:moveTo>
                  <a:lnTo>
                    <a:pt x="2849" y="131"/>
                  </a:lnTo>
                  <a:cubicBezTo>
                    <a:pt x="2856" y="141"/>
                    <a:pt x="2864" y="151"/>
                    <a:pt x="2871" y="161"/>
                  </a:cubicBezTo>
                  <a:lnTo>
                    <a:pt x="2849" y="206"/>
                  </a:lnTo>
                  <a:lnTo>
                    <a:pt x="2805" y="222"/>
                  </a:lnTo>
                  <a:lnTo>
                    <a:pt x="2784" y="192"/>
                  </a:lnTo>
                  <a:cubicBezTo>
                    <a:pt x="2791" y="177"/>
                    <a:pt x="2798" y="162"/>
                    <a:pt x="2805" y="146"/>
                  </a:cubicBezTo>
                  <a:close/>
                  <a:moveTo>
                    <a:pt x="2805" y="251"/>
                  </a:moveTo>
                  <a:lnTo>
                    <a:pt x="2849" y="236"/>
                  </a:lnTo>
                  <a:cubicBezTo>
                    <a:pt x="2856" y="246"/>
                    <a:pt x="2864" y="256"/>
                    <a:pt x="2871" y="266"/>
                  </a:cubicBezTo>
                  <a:cubicBezTo>
                    <a:pt x="2863" y="281"/>
                    <a:pt x="2856" y="296"/>
                    <a:pt x="2849" y="311"/>
                  </a:cubicBezTo>
                  <a:lnTo>
                    <a:pt x="2805" y="327"/>
                  </a:lnTo>
                  <a:lnTo>
                    <a:pt x="2784" y="297"/>
                  </a:lnTo>
                  <a:lnTo>
                    <a:pt x="2805" y="251"/>
                  </a:lnTo>
                  <a:close/>
                  <a:moveTo>
                    <a:pt x="2714" y="126"/>
                  </a:moveTo>
                  <a:lnTo>
                    <a:pt x="2758" y="111"/>
                  </a:lnTo>
                  <a:lnTo>
                    <a:pt x="2780" y="141"/>
                  </a:lnTo>
                  <a:lnTo>
                    <a:pt x="2771" y="159"/>
                  </a:lnTo>
                  <a:lnTo>
                    <a:pt x="2758" y="186"/>
                  </a:lnTo>
                  <a:lnTo>
                    <a:pt x="2714" y="201"/>
                  </a:lnTo>
                  <a:cubicBezTo>
                    <a:pt x="2707" y="191"/>
                    <a:pt x="2700" y="181"/>
                    <a:pt x="2693" y="171"/>
                  </a:cubicBezTo>
                  <a:lnTo>
                    <a:pt x="2714" y="126"/>
                  </a:lnTo>
                  <a:close/>
                  <a:moveTo>
                    <a:pt x="2698" y="266"/>
                  </a:moveTo>
                  <a:lnTo>
                    <a:pt x="2714" y="231"/>
                  </a:lnTo>
                  <a:lnTo>
                    <a:pt x="2758" y="216"/>
                  </a:lnTo>
                  <a:lnTo>
                    <a:pt x="2780" y="246"/>
                  </a:lnTo>
                  <a:cubicBezTo>
                    <a:pt x="2772" y="261"/>
                    <a:pt x="2765" y="276"/>
                    <a:pt x="2758" y="291"/>
                  </a:cubicBezTo>
                  <a:lnTo>
                    <a:pt x="2714" y="306"/>
                  </a:lnTo>
                  <a:lnTo>
                    <a:pt x="2693" y="276"/>
                  </a:lnTo>
                  <a:lnTo>
                    <a:pt x="2698" y="266"/>
                  </a:lnTo>
                  <a:close/>
                  <a:moveTo>
                    <a:pt x="2714" y="336"/>
                  </a:moveTo>
                  <a:lnTo>
                    <a:pt x="2758" y="321"/>
                  </a:lnTo>
                  <a:lnTo>
                    <a:pt x="2780" y="351"/>
                  </a:lnTo>
                  <a:cubicBezTo>
                    <a:pt x="2772" y="366"/>
                    <a:pt x="2765" y="381"/>
                    <a:pt x="2758" y="396"/>
                  </a:cubicBezTo>
                  <a:lnTo>
                    <a:pt x="2714" y="411"/>
                  </a:lnTo>
                  <a:cubicBezTo>
                    <a:pt x="2707" y="401"/>
                    <a:pt x="2700" y="391"/>
                    <a:pt x="2693" y="381"/>
                  </a:cubicBezTo>
                  <a:lnTo>
                    <a:pt x="2714" y="336"/>
                  </a:lnTo>
                  <a:close/>
                  <a:moveTo>
                    <a:pt x="2623" y="105"/>
                  </a:moveTo>
                  <a:lnTo>
                    <a:pt x="2667" y="90"/>
                  </a:lnTo>
                  <a:lnTo>
                    <a:pt x="2681" y="109"/>
                  </a:lnTo>
                  <a:lnTo>
                    <a:pt x="2689" y="120"/>
                  </a:lnTo>
                  <a:cubicBezTo>
                    <a:pt x="2681" y="135"/>
                    <a:pt x="2674" y="150"/>
                    <a:pt x="2667" y="165"/>
                  </a:cubicBezTo>
                  <a:lnTo>
                    <a:pt x="2623" y="181"/>
                  </a:lnTo>
                  <a:lnTo>
                    <a:pt x="2602" y="151"/>
                  </a:lnTo>
                  <a:lnTo>
                    <a:pt x="2623" y="105"/>
                  </a:lnTo>
                  <a:close/>
                  <a:moveTo>
                    <a:pt x="2623" y="211"/>
                  </a:moveTo>
                  <a:lnTo>
                    <a:pt x="2667" y="195"/>
                  </a:lnTo>
                  <a:cubicBezTo>
                    <a:pt x="2674" y="205"/>
                    <a:pt x="2682" y="215"/>
                    <a:pt x="2689" y="225"/>
                  </a:cubicBezTo>
                  <a:lnTo>
                    <a:pt x="2667" y="271"/>
                  </a:lnTo>
                  <a:lnTo>
                    <a:pt x="2623" y="286"/>
                  </a:lnTo>
                  <a:lnTo>
                    <a:pt x="2602" y="256"/>
                  </a:lnTo>
                  <a:cubicBezTo>
                    <a:pt x="2609" y="241"/>
                    <a:pt x="2616" y="226"/>
                    <a:pt x="2623" y="211"/>
                  </a:cubicBezTo>
                  <a:close/>
                  <a:moveTo>
                    <a:pt x="2623" y="316"/>
                  </a:moveTo>
                  <a:lnTo>
                    <a:pt x="2667" y="300"/>
                  </a:lnTo>
                  <a:cubicBezTo>
                    <a:pt x="2674" y="310"/>
                    <a:pt x="2682" y="320"/>
                    <a:pt x="2689" y="330"/>
                  </a:cubicBezTo>
                  <a:cubicBezTo>
                    <a:pt x="2682" y="345"/>
                    <a:pt x="2674" y="360"/>
                    <a:pt x="2667" y="376"/>
                  </a:cubicBezTo>
                  <a:lnTo>
                    <a:pt x="2623" y="391"/>
                  </a:lnTo>
                  <a:lnTo>
                    <a:pt x="2602" y="361"/>
                  </a:lnTo>
                  <a:lnTo>
                    <a:pt x="2623" y="316"/>
                  </a:lnTo>
                  <a:close/>
                  <a:moveTo>
                    <a:pt x="2533" y="190"/>
                  </a:moveTo>
                  <a:lnTo>
                    <a:pt x="2576" y="175"/>
                  </a:lnTo>
                  <a:lnTo>
                    <a:pt x="2598" y="205"/>
                  </a:lnTo>
                  <a:lnTo>
                    <a:pt x="2589" y="223"/>
                  </a:lnTo>
                  <a:lnTo>
                    <a:pt x="2576" y="250"/>
                  </a:lnTo>
                  <a:lnTo>
                    <a:pt x="2532" y="265"/>
                  </a:lnTo>
                  <a:cubicBezTo>
                    <a:pt x="2525" y="255"/>
                    <a:pt x="2518" y="245"/>
                    <a:pt x="2511" y="235"/>
                  </a:cubicBezTo>
                  <a:lnTo>
                    <a:pt x="2533" y="190"/>
                  </a:lnTo>
                  <a:close/>
                  <a:moveTo>
                    <a:pt x="2516" y="330"/>
                  </a:moveTo>
                  <a:lnTo>
                    <a:pt x="2533" y="295"/>
                  </a:lnTo>
                  <a:lnTo>
                    <a:pt x="2576" y="280"/>
                  </a:lnTo>
                  <a:lnTo>
                    <a:pt x="2598" y="310"/>
                  </a:lnTo>
                  <a:cubicBezTo>
                    <a:pt x="2590" y="325"/>
                    <a:pt x="2583" y="340"/>
                    <a:pt x="2576" y="355"/>
                  </a:cubicBezTo>
                  <a:lnTo>
                    <a:pt x="2533" y="370"/>
                  </a:lnTo>
                  <a:lnTo>
                    <a:pt x="2511" y="340"/>
                  </a:lnTo>
                  <a:lnTo>
                    <a:pt x="2516" y="330"/>
                  </a:lnTo>
                  <a:close/>
                  <a:moveTo>
                    <a:pt x="2533" y="400"/>
                  </a:moveTo>
                  <a:lnTo>
                    <a:pt x="2576" y="385"/>
                  </a:lnTo>
                  <a:lnTo>
                    <a:pt x="2598" y="415"/>
                  </a:lnTo>
                  <a:cubicBezTo>
                    <a:pt x="2590" y="430"/>
                    <a:pt x="2583" y="445"/>
                    <a:pt x="2576" y="460"/>
                  </a:cubicBezTo>
                  <a:lnTo>
                    <a:pt x="2533" y="475"/>
                  </a:lnTo>
                  <a:cubicBezTo>
                    <a:pt x="2525" y="465"/>
                    <a:pt x="2518" y="455"/>
                    <a:pt x="2511" y="445"/>
                  </a:cubicBezTo>
                  <a:lnTo>
                    <a:pt x="2533" y="400"/>
                  </a:lnTo>
                  <a:close/>
                  <a:moveTo>
                    <a:pt x="2442" y="170"/>
                  </a:moveTo>
                  <a:lnTo>
                    <a:pt x="2485" y="154"/>
                  </a:lnTo>
                  <a:lnTo>
                    <a:pt x="2499" y="173"/>
                  </a:lnTo>
                  <a:lnTo>
                    <a:pt x="2507" y="184"/>
                  </a:lnTo>
                  <a:cubicBezTo>
                    <a:pt x="2499" y="199"/>
                    <a:pt x="2492" y="214"/>
                    <a:pt x="2485" y="230"/>
                  </a:cubicBezTo>
                  <a:lnTo>
                    <a:pt x="2442" y="245"/>
                  </a:lnTo>
                  <a:lnTo>
                    <a:pt x="2420" y="215"/>
                  </a:lnTo>
                  <a:lnTo>
                    <a:pt x="2442" y="170"/>
                  </a:lnTo>
                  <a:close/>
                  <a:moveTo>
                    <a:pt x="2442" y="275"/>
                  </a:moveTo>
                  <a:lnTo>
                    <a:pt x="2485" y="259"/>
                  </a:lnTo>
                  <a:cubicBezTo>
                    <a:pt x="2492" y="269"/>
                    <a:pt x="2500" y="279"/>
                    <a:pt x="2507" y="289"/>
                  </a:cubicBezTo>
                  <a:lnTo>
                    <a:pt x="2485" y="335"/>
                  </a:lnTo>
                  <a:lnTo>
                    <a:pt x="2442" y="350"/>
                  </a:lnTo>
                  <a:lnTo>
                    <a:pt x="2420" y="320"/>
                  </a:lnTo>
                  <a:cubicBezTo>
                    <a:pt x="2427" y="305"/>
                    <a:pt x="2434" y="290"/>
                    <a:pt x="2442" y="275"/>
                  </a:cubicBezTo>
                  <a:close/>
                  <a:moveTo>
                    <a:pt x="2442" y="380"/>
                  </a:moveTo>
                  <a:lnTo>
                    <a:pt x="2485" y="364"/>
                  </a:lnTo>
                  <a:cubicBezTo>
                    <a:pt x="2492" y="374"/>
                    <a:pt x="2500" y="384"/>
                    <a:pt x="2507" y="394"/>
                  </a:cubicBezTo>
                  <a:cubicBezTo>
                    <a:pt x="2500" y="409"/>
                    <a:pt x="2492" y="425"/>
                    <a:pt x="2485" y="440"/>
                  </a:cubicBezTo>
                  <a:lnTo>
                    <a:pt x="2442" y="455"/>
                  </a:lnTo>
                  <a:lnTo>
                    <a:pt x="2420" y="425"/>
                  </a:lnTo>
                  <a:lnTo>
                    <a:pt x="2442" y="380"/>
                  </a:lnTo>
                  <a:close/>
                  <a:moveTo>
                    <a:pt x="2303" y="504"/>
                  </a:moveTo>
                  <a:lnTo>
                    <a:pt x="2260" y="519"/>
                  </a:lnTo>
                  <a:lnTo>
                    <a:pt x="2238" y="489"/>
                  </a:lnTo>
                  <a:lnTo>
                    <a:pt x="2260" y="444"/>
                  </a:lnTo>
                  <a:lnTo>
                    <a:pt x="2303" y="428"/>
                  </a:lnTo>
                  <a:cubicBezTo>
                    <a:pt x="2310" y="438"/>
                    <a:pt x="2318" y="448"/>
                    <a:pt x="2325" y="458"/>
                  </a:cubicBezTo>
                  <a:cubicBezTo>
                    <a:pt x="2318" y="474"/>
                    <a:pt x="2310" y="489"/>
                    <a:pt x="2303" y="504"/>
                  </a:cubicBezTo>
                  <a:close/>
                  <a:moveTo>
                    <a:pt x="2303" y="399"/>
                  </a:moveTo>
                  <a:lnTo>
                    <a:pt x="2260" y="414"/>
                  </a:lnTo>
                  <a:lnTo>
                    <a:pt x="2238" y="384"/>
                  </a:lnTo>
                  <a:cubicBezTo>
                    <a:pt x="2245" y="369"/>
                    <a:pt x="2252" y="354"/>
                    <a:pt x="2260" y="339"/>
                  </a:cubicBezTo>
                  <a:lnTo>
                    <a:pt x="2303" y="323"/>
                  </a:lnTo>
                  <a:cubicBezTo>
                    <a:pt x="2310" y="333"/>
                    <a:pt x="2318" y="343"/>
                    <a:pt x="2325" y="353"/>
                  </a:cubicBezTo>
                  <a:lnTo>
                    <a:pt x="2303" y="399"/>
                  </a:lnTo>
                  <a:close/>
                  <a:moveTo>
                    <a:pt x="2351" y="254"/>
                  </a:moveTo>
                  <a:lnTo>
                    <a:pt x="2394" y="239"/>
                  </a:lnTo>
                  <a:lnTo>
                    <a:pt x="2416" y="269"/>
                  </a:lnTo>
                  <a:lnTo>
                    <a:pt x="2407" y="287"/>
                  </a:lnTo>
                  <a:lnTo>
                    <a:pt x="2394" y="314"/>
                  </a:lnTo>
                  <a:lnTo>
                    <a:pt x="2351" y="329"/>
                  </a:lnTo>
                  <a:cubicBezTo>
                    <a:pt x="2343" y="319"/>
                    <a:pt x="2336" y="309"/>
                    <a:pt x="2329" y="299"/>
                  </a:cubicBezTo>
                  <a:lnTo>
                    <a:pt x="2351" y="254"/>
                  </a:lnTo>
                  <a:close/>
                  <a:moveTo>
                    <a:pt x="2334" y="394"/>
                  </a:moveTo>
                  <a:lnTo>
                    <a:pt x="2351" y="359"/>
                  </a:lnTo>
                  <a:lnTo>
                    <a:pt x="2394" y="344"/>
                  </a:lnTo>
                  <a:lnTo>
                    <a:pt x="2416" y="374"/>
                  </a:lnTo>
                  <a:cubicBezTo>
                    <a:pt x="2409" y="389"/>
                    <a:pt x="2401" y="404"/>
                    <a:pt x="2394" y="419"/>
                  </a:cubicBezTo>
                  <a:lnTo>
                    <a:pt x="2351" y="434"/>
                  </a:lnTo>
                  <a:lnTo>
                    <a:pt x="2329" y="405"/>
                  </a:lnTo>
                  <a:lnTo>
                    <a:pt x="2334" y="394"/>
                  </a:lnTo>
                  <a:close/>
                  <a:moveTo>
                    <a:pt x="2351" y="464"/>
                  </a:moveTo>
                  <a:lnTo>
                    <a:pt x="2394" y="449"/>
                  </a:lnTo>
                  <a:lnTo>
                    <a:pt x="2416" y="479"/>
                  </a:lnTo>
                  <a:cubicBezTo>
                    <a:pt x="2409" y="494"/>
                    <a:pt x="2401" y="509"/>
                    <a:pt x="2394" y="524"/>
                  </a:cubicBezTo>
                  <a:lnTo>
                    <a:pt x="2351" y="540"/>
                  </a:lnTo>
                  <a:cubicBezTo>
                    <a:pt x="2343" y="529"/>
                    <a:pt x="2336" y="520"/>
                    <a:pt x="2329" y="510"/>
                  </a:cubicBezTo>
                  <a:lnTo>
                    <a:pt x="2351" y="464"/>
                  </a:lnTo>
                  <a:close/>
                  <a:moveTo>
                    <a:pt x="2260" y="234"/>
                  </a:moveTo>
                  <a:lnTo>
                    <a:pt x="2303" y="218"/>
                  </a:lnTo>
                  <a:lnTo>
                    <a:pt x="2317" y="237"/>
                  </a:lnTo>
                  <a:lnTo>
                    <a:pt x="2325" y="248"/>
                  </a:lnTo>
                  <a:cubicBezTo>
                    <a:pt x="2318" y="263"/>
                    <a:pt x="2310" y="279"/>
                    <a:pt x="2303" y="294"/>
                  </a:cubicBezTo>
                  <a:lnTo>
                    <a:pt x="2260" y="309"/>
                  </a:lnTo>
                  <a:lnTo>
                    <a:pt x="2238" y="279"/>
                  </a:lnTo>
                  <a:lnTo>
                    <a:pt x="2260" y="234"/>
                  </a:lnTo>
                  <a:close/>
                  <a:moveTo>
                    <a:pt x="1757" y="696"/>
                  </a:moveTo>
                  <a:lnTo>
                    <a:pt x="1714" y="711"/>
                  </a:lnTo>
                  <a:lnTo>
                    <a:pt x="1692" y="681"/>
                  </a:lnTo>
                  <a:lnTo>
                    <a:pt x="1714" y="636"/>
                  </a:lnTo>
                  <a:lnTo>
                    <a:pt x="1757" y="621"/>
                  </a:lnTo>
                  <a:cubicBezTo>
                    <a:pt x="1764" y="631"/>
                    <a:pt x="1772" y="641"/>
                    <a:pt x="1779" y="651"/>
                  </a:cubicBezTo>
                  <a:cubicBezTo>
                    <a:pt x="1772" y="666"/>
                    <a:pt x="1764" y="681"/>
                    <a:pt x="1757" y="696"/>
                  </a:cubicBezTo>
                  <a:close/>
                  <a:moveTo>
                    <a:pt x="1939" y="632"/>
                  </a:moveTo>
                  <a:lnTo>
                    <a:pt x="1896" y="647"/>
                  </a:lnTo>
                  <a:lnTo>
                    <a:pt x="1874" y="617"/>
                  </a:lnTo>
                  <a:lnTo>
                    <a:pt x="1896" y="572"/>
                  </a:lnTo>
                  <a:lnTo>
                    <a:pt x="1939" y="557"/>
                  </a:lnTo>
                  <a:cubicBezTo>
                    <a:pt x="1946" y="567"/>
                    <a:pt x="1954" y="577"/>
                    <a:pt x="1961" y="587"/>
                  </a:cubicBezTo>
                  <a:cubicBezTo>
                    <a:pt x="1954" y="602"/>
                    <a:pt x="1946" y="617"/>
                    <a:pt x="1939" y="632"/>
                  </a:cubicBezTo>
                  <a:close/>
                  <a:moveTo>
                    <a:pt x="2169" y="318"/>
                  </a:moveTo>
                  <a:lnTo>
                    <a:pt x="2212" y="303"/>
                  </a:lnTo>
                  <a:lnTo>
                    <a:pt x="2234" y="333"/>
                  </a:lnTo>
                  <a:lnTo>
                    <a:pt x="2225" y="351"/>
                  </a:lnTo>
                  <a:lnTo>
                    <a:pt x="2212" y="378"/>
                  </a:lnTo>
                  <a:lnTo>
                    <a:pt x="2169" y="394"/>
                  </a:lnTo>
                  <a:cubicBezTo>
                    <a:pt x="2161" y="383"/>
                    <a:pt x="2154" y="374"/>
                    <a:pt x="2147" y="364"/>
                  </a:cubicBezTo>
                  <a:lnTo>
                    <a:pt x="2169" y="318"/>
                  </a:lnTo>
                  <a:close/>
                  <a:moveTo>
                    <a:pt x="2152" y="458"/>
                  </a:moveTo>
                  <a:lnTo>
                    <a:pt x="2169" y="423"/>
                  </a:lnTo>
                  <a:lnTo>
                    <a:pt x="2212" y="408"/>
                  </a:lnTo>
                  <a:lnTo>
                    <a:pt x="2234" y="438"/>
                  </a:lnTo>
                  <a:cubicBezTo>
                    <a:pt x="2227" y="453"/>
                    <a:pt x="2219" y="468"/>
                    <a:pt x="2212" y="483"/>
                  </a:cubicBezTo>
                  <a:lnTo>
                    <a:pt x="2169" y="499"/>
                  </a:lnTo>
                  <a:lnTo>
                    <a:pt x="2147" y="469"/>
                  </a:lnTo>
                  <a:lnTo>
                    <a:pt x="2152" y="458"/>
                  </a:lnTo>
                  <a:close/>
                  <a:moveTo>
                    <a:pt x="2169" y="528"/>
                  </a:moveTo>
                  <a:lnTo>
                    <a:pt x="2212" y="513"/>
                  </a:lnTo>
                  <a:lnTo>
                    <a:pt x="2234" y="543"/>
                  </a:lnTo>
                  <a:cubicBezTo>
                    <a:pt x="2227" y="558"/>
                    <a:pt x="2219" y="573"/>
                    <a:pt x="2212" y="588"/>
                  </a:cubicBezTo>
                  <a:lnTo>
                    <a:pt x="2169" y="604"/>
                  </a:lnTo>
                  <a:cubicBezTo>
                    <a:pt x="2161" y="594"/>
                    <a:pt x="2154" y="584"/>
                    <a:pt x="2147" y="574"/>
                  </a:cubicBezTo>
                  <a:lnTo>
                    <a:pt x="2169" y="528"/>
                  </a:lnTo>
                  <a:close/>
                  <a:moveTo>
                    <a:pt x="2078" y="298"/>
                  </a:moveTo>
                  <a:lnTo>
                    <a:pt x="2121" y="282"/>
                  </a:lnTo>
                  <a:lnTo>
                    <a:pt x="2135" y="302"/>
                  </a:lnTo>
                  <a:lnTo>
                    <a:pt x="2143" y="312"/>
                  </a:lnTo>
                  <a:cubicBezTo>
                    <a:pt x="2136" y="327"/>
                    <a:pt x="2128" y="343"/>
                    <a:pt x="2121" y="358"/>
                  </a:cubicBezTo>
                  <a:lnTo>
                    <a:pt x="2078" y="373"/>
                  </a:lnTo>
                  <a:lnTo>
                    <a:pt x="2056" y="343"/>
                  </a:lnTo>
                  <a:lnTo>
                    <a:pt x="2078" y="298"/>
                  </a:lnTo>
                  <a:close/>
                  <a:moveTo>
                    <a:pt x="2078" y="403"/>
                  </a:moveTo>
                  <a:lnTo>
                    <a:pt x="2121" y="387"/>
                  </a:lnTo>
                  <a:cubicBezTo>
                    <a:pt x="2128" y="397"/>
                    <a:pt x="2136" y="407"/>
                    <a:pt x="2143" y="417"/>
                  </a:cubicBezTo>
                  <a:lnTo>
                    <a:pt x="2121" y="463"/>
                  </a:lnTo>
                  <a:lnTo>
                    <a:pt x="2078" y="478"/>
                  </a:lnTo>
                  <a:lnTo>
                    <a:pt x="2056" y="448"/>
                  </a:lnTo>
                  <a:cubicBezTo>
                    <a:pt x="2063" y="433"/>
                    <a:pt x="2070" y="418"/>
                    <a:pt x="2078" y="403"/>
                  </a:cubicBezTo>
                  <a:close/>
                  <a:moveTo>
                    <a:pt x="2078" y="508"/>
                  </a:moveTo>
                  <a:lnTo>
                    <a:pt x="2121" y="492"/>
                  </a:lnTo>
                  <a:cubicBezTo>
                    <a:pt x="2128" y="502"/>
                    <a:pt x="2136" y="513"/>
                    <a:pt x="2143" y="522"/>
                  </a:cubicBezTo>
                  <a:cubicBezTo>
                    <a:pt x="2136" y="538"/>
                    <a:pt x="2128" y="553"/>
                    <a:pt x="2121" y="568"/>
                  </a:cubicBezTo>
                  <a:lnTo>
                    <a:pt x="2078" y="583"/>
                  </a:lnTo>
                  <a:lnTo>
                    <a:pt x="2056" y="553"/>
                  </a:lnTo>
                  <a:lnTo>
                    <a:pt x="2078" y="508"/>
                  </a:lnTo>
                  <a:close/>
                  <a:moveTo>
                    <a:pt x="1987" y="382"/>
                  </a:moveTo>
                  <a:lnTo>
                    <a:pt x="2030" y="367"/>
                  </a:lnTo>
                  <a:lnTo>
                    <a:pt x="2052" y="397"/>
                  </a:lnTo>
                  <a:lnTo>
                    <a:pt x="2043" y="415"/>
                  </a:lnTo>
                  <a:lnTo>
                    <a:pt x="2030" y="442"/>
                  </a:lnTo>
                  <a:lnTo>
                    <a:pt x="1987" y="458"/>
                  </a:lnTo>
                  <a:cubicBezTo>
                    <a:pt x="1979" y="448"/>
                    <a:pt x="1972" y="438"/>
                    <a:pt x="1965" y="428"/>
                  </a:cubicBezTo>
                  <a:lnTo>
                    <a:pt x="1987" y="382"/>
                  </a:lnTo>
                  <a:close/>
                  <a:moveTo>
                    <a:pt x="1970" y="522"/>
                  </a:moveTo>
                  <a:lnTo>
                    <a:pt x="1987" y="487"/>
                  </a:lnTo>
                  <a:lnTo>
                    <a:pt x="2030" y="472"/>
                  </a:lnTo>
                  <a:lnTo>
                    <a:pt x="2052" y="502"/>
                  </a:lnTo>
                  <a:cubicBezTo>
                    <a:pt x="2045" y="517"/>
                    <a:pt x="2037" y="532"/>
                    <a:pt x="2030" y="547"/>
                  </a:cubicBezTo>
                  <a:lnTo>
                    <a:pt x="1987" y="563"/>
                  </a:lnTo>
                  <a:lnTo>
                    <a:pt x="1965" y="533"/>
                  </a:lnTo>
                  <a:lnTo>
                    <a:pt x="1970" y="522"/>
                  </a:lnTo>
                  <a:close/>
                  <a:moveTo>
                    <a:pt x="1987" y="592"/>
                  </a:moveTo>
                  <a:lnTo>
                    <a:pt x="2030" y="577"/>
                  </a:lnTo>
                  <a:lnTo>
                    <a:pt x="2052" y="607"/>
                  </a:lnTo>
                  <a:cubicBezTo>
                    <a:pt x="2045" y="622"/>
                    <a:pt x="2037" y="637"/>
                    <a:pt x="2030" y="652"/>
                  </a:cubicBezTo>
                  <a:lnTo>
                    <a:pt x="1987" y="668"/>
                  </a:lnTo>
                  <a:cubicBezTo>
                    <a:pt x="1979" y="658"/>
                    <a:pt x="1972" y="648"/>
                    <a:pt x="1965" y="638"/>
                  </a:cubicBezTo>
                  <a:lnTo>
                    <a:pt x="1987" y="592"/>
                  </a:lnTo>
                  <a:close/>
                  <a:moveTo>
                    <a:pt x="1939" y="527"/>
                  </a:moveTo>
                  <a:lnTo>
                    <a:pt x="1896" y="542"/>
                  </a:lnTo>
                  <a:lnTo>
                    <a:pt x="1874" y="512"/>
                  </a:lnTo>
                  <a:cubicBezTo>
                    <a:pt x="1881" y="497"/>
                    <a:pt x="1888" y="482"/>
                    <a:pt x="1896" y="467"/>
                  </a:cubicBezTo>
                  <a:lnTo>
                    <a:pt x="1939" y="452"/>
                  </a:lnTo>
                  <a:cubicBezTo>
                    <a:pt x="1946" y="462"/>
                    <a:pt x="1954" y="471"/>
                    <a:pt x="1961" y="481"/>
                  </a:cubicBezTo>
                  <a:lnTo>
                    <a:pt x="1939" y="527"/>
                  </a:lnTo>
                  <a:close/>
                  <a:moveTo>
                    <a:pt x="1896" y="362"/>
                  </a:moveTo>
                  <a:lnTo>
                    <a:pt x="1939" y="346"/>
                  </a:lnTo>
                  <a:lnTo>
                    <a:pt x="1953" y="366"/>
                  </a:lnTo>
                  <a:lnTo>
                    <a:pt x="1961" y="376"/>
                  </a:lnTo>
                  <a:cubicBezTo>
                    <a:pt x="1954" y="392"/>
                    <a:pt x="1946" y="407"/>
                    <a:pt x="1939" y="422"/>
                  </a:cubicBezTo>
                  <a:lnTo>
                    <a:pt x="1896" y="437"/>
                  </a:lnTo>
                  <a:lnTo>
                    <a:pt x="1874" y="407"/>
                  </a:lnTo>
                  <a:lnTo>
                    <a:pt x="1896" y="362"/>
                  </a:lnTo>
                  <a:close/>
                  <a:moveTo>
                    <a:pt x="1805" y="446"/>
                  </a:moveTo>
                  <a:lnTo>
                    <a:pt x="1848" y="431"/>
                  </a:lnTo>
                  <a:lnTo>
                    <a:pt x="1870" y="461"/>
                  </a:lnTo>
                  <a:lnTo>
                    <a:pt x="1861" y="479"/>
                  </a:lnTo>
                  <a:lnTo>
                    <a:pt x="1848" y="506"/>
                  </a:lnTo>
                  <a:lnTo>
                    <a:pt x="1805" y="522"/>
                  </a:lnTo>
                  <a:cubicBezTo>
                    <a:pt x="1797" y="512"/>
                    <a:pt x="1790" y="502"/>
                    <a:pt x="1783" y="492"/>
                  </a:cubicBezTo>
                  <a:lnTo>
                    <a:pt x="1805" y="446"/>
                  </a:lnTo>
                  <a:close/>
                  <a:moveTo>
                    <a:pt x="1788" y="586"/>
                  </a:moveTo>
                  <a:lnTo>
                    <a:pt x="1805" y="551"/>
                  </a:lnTo>
                  <a:lnTo>
                    <a:pt x="1848" y="536"/>
                  </a:lnTo>
                  <a:lnTo>
                    <a:pt x="1870" y="566"/>
                  </a:lnTo>
                  <a:cubicBezTo>
                    <a:pt x="1863" y="581"/>
                    <a:pt x="1855" y="596"/>
                    <a:pt x="1848" y="611"/>
                  </a:cubicBezTo>
                  <a:lnTo>
                    <a:pt x="1805" y="627"/>
                  </a:lnTo>
                  <a:lnTo>
                    <a:pt x="1783" y="597"/>
                  </a:lnTo>
                  <a:lnTo>
                    <a:pt x="1788" y="586"/>
                  </a:lnTo>
                  <a:close/>
                  <a:moveTo>
                    <a:pt x="1805" y="657"/>
                  </a:moveTo>
                  <a:lnTo>
                    <a:pt x="1848" y="641"/>
                  </a:lnTo>
                  <a:lnTo>
                    <a:pt x="1870" y="671"/>
                  </a:lnTo>
                  <a:cubicBezTo>
                    <a:pt x="1863" y="686"/>
                    <a:pt x="1855" y="701"/>
                    <a:pt x="1848" y="716"/>
                  </a:cubicBezTo>
                  <a:lnTo>
                    <a:pt x="1805" y="732"/>
                  </a:lnTo>
                  <a:cubicBezTo>
                    <a:pt x="1797" y="722"/>
                    <a:pt x="1790" y="712"/>
                    <a:pt x="1783" y="702"/>
                  </a:cubicBezTo>
                  <a:lnTo>
                    <a:pt x="1805" y="657"/>
                  </a:lnTo>
                  <a:close/>
                  <a:moveTo>
                    <a:pt x="1757" y="591"/>
                  </a:moveTo>
                  <a:lnTo>
                    <a:pt x="1714" y="606"/>
                  </a:lnTo>
                  <a:lnTo>
                    <a:pt x="1692" y="576"/>
                  </a:lnTo>
                  <a:cubicBezTo>
                    <a:pt x="1699" y="561"/>
                    <a:pt x="1706" y="546"/>
                    <a:pt x="1714" y="531"/>
                  </a:cubicBezTo>
                  <a:lnTo>
                    <a:pt x="1757" y="516"/>
                  </a:lnTo>
                  <a:cubicBezTo>
                    <a:pt x="1764" y="526"/>
                    <a:pt x="1772" y="536"/>
                    <a:pt x="1779" y="546"/>
                  </a:cubicBezTo>
                  <a:lnTo>
                    <a:pt x="1757" y="591"/>
                  </a:lnTo>
                  <a:close/>
                  <a:moveTo>
                    <a:pt x="1714" y="426"/>
                  </a:moveTo>
                  <a:lnTo>
                    <a:pt x="1757" y="411"/>
                  </a:lnTo>
                  <a:lnTo>
                    <a:pt x="1771" y="430"/>
                  </a:lnTo>
                  <a:lnTo>
                    <a:pt x="1779" y="441"/>
                  </a:lnTo>
                  <a:cubicBezTo>
                    <a:pt x="1772" y="456"/>
                    <a:pt x="1764" y="471"/>
                    <a:pt x="1757" y="486"/>
                  </a:cubicBezTo>
                  <a:lnTo>
                    <a:pt x="1714" y="501"/>
                  </a:lnTo>
                  <a:lnTo>
                    <a:pt x="1692" y="471"/>
                  </a:lnTo>
                  <a:lnTo>
                    <a:pt x="1714" y="426"/>
                  </a:lnTo>
                  <a:close/>
                  <a:moveTo>
                    <a:pt x="1623" y="510"/>
                  </a:moveTo>
                  <a:lnTo>
                    <a:pt x="1666" y="495"/>
                  </a:lnTo>
                  <a:lnTo>
                    <a:pt x="1688" y="525"/>
                  </a:lnTo>
                  <a:lnTo>
                    <a:pt x="1679" y="543"/>
                  </a:lnTo>
                  <a:lnTo>
                    <a:pt x="1666" y="570"/>
                  </a:lnTo>
                  <a:lnTo>
                    <a:pt x="1623" y="586"/>
                  </a:lnTo>
                  <a:cubicBezTo>
                    <a:pt x="1615" y="576"/>
                    <a:pt x="1608" y="566"/>
                    <a:pt x="1601" y="556"/>
                  </a:cubicBezTo>
                  <a:lnTo>
                    <a:pt x="1623" y="510"/>
                  </a:lnTo>
                  <a:close/>
                  <a:moveTo>
                    <a:pt x="1606" y="650"/>
                  </a:moveTo>
                  <a:lnTo>
                    <a:pt x="1623" y="615"/>
                  </a:lnTo>
                  <a:lnTo>
                    <a:pt x="1666" y="600"/>
                  </a:lnTo>
                  <a:lnTo>
                    <a:pt x="1688" y="630"/>
                  </a:lnTo>
                  <a:cubicBezTo>
                    <a:pt x="1681" y="645"/>
                    <a:pt x="1673" y="660"/>
                    <a:pt x="1666" y="675"/>
                  </a:cubicBezTo>
                  <a:lnTo>
                    <a:pt x="1623" y="691"/>
                  </a:lnTo>
                  <a:lnTo>
                    <a:pt x="1601" y="661"/>
                  </a:lnTo>
                  <a:lnTo>
                    <a:pt x="1606" y="650"/>
                  </a:lnTo>
                  <a:close/>
                  <a:moveTo>
                    <a:pt x="1623" y="721"/>
                  </a:moveTo>
                  <a:lnTo>
                    <a:pt x="1666" y="705"/>
                  </a:lnTo>
                  <a:lnTo>
                    <a:pt x="1688" y="735"/>
                  </a:lnTo>
                  <a:cubicBezTo>
                    <a:pt x="1681" y="750"/>
                    <a:pt x="1673" y="765"/>
                    <a:pt x="1666" y="781"/>
                  </a:cubicBezTo>
                  <a:lnTo>
                    <a:pt x="1623" y="796"/>
                  </a:lnTo>
                  <a:cubicBezTo>
                    <a:pt x="1615" y="786"/>
                    <a:pt x="1608" y="776"/>
                    <a:pt x="1601" y="766"/>
                  </a:cubicBezTo>
                  <a:lnTo>
                    <a:pt x="1623" y="721"/>
                  </a:lnTo>
                  <a:close/>
                  <a:moveTo>
                    <a:pt x="1575" y="760"/>
                  </a:moveTo>
                  <a:lnTo>
                    <a:pt x="1532" y="775"/>
                  </a:lnTo>
                  <a:lnTo>
                    <a:pt x="1510" y="745"/>
                  </a:lnTo>
                  <a:lnTo>
                    <a:pt x="1532" y="700"/>
                  </a:lnTo>
                  <a:lnTo>
                    <a:pt x="1575" y="685"/>
                  </a:lnTo>
                  <a:cubicBezTo>
                    <a:pt x="1582" y="695"/>
                    <a:pt x="1590" y="705"/>
                    <a:pt x="1597" y="715"/>
                  </a:cubicBezTo>
                  <a:cubicBezTo>
                    <a:pt x="1590" y="730"/>
                    <a:pt x="1582" y="745"/>
                    <a:pt x="1575" y="760"/>
                  </a:cubicBezTo>
                  <a:close/>
                  <a:moveTo>
                    <a:pt x="1575" y="655"/>
                  </a:moveTo>
                  <a:lnTo>
                    <a:pt x="1532" y="670"/>
                  </a:lnTo>
                  <a:lnTo>
                    <a:pt x="1510" y="640"/>
                  </a:lnTo>
                  <a:cubicBezTo>
                    <a:pt x="1517" y="625"/>
                    <a:pt x="1524" y="610"/>
                    <a:pt x="1532" y="595"/>
                  </a:cubicBezTo>
                  <a:lnTo>
                    <a:pt x="1575" y="580"/>
                  </a:lnTo>
                  <a:cubicBezTo>
                    <a:pt x="1582" y="590"/>
                    <a:pt x="1590" y="600"/>
                    <a:pt x="1597" y="610"/>
                  </a:cubicBezTo>
                  <a:lnTo>
                    <a:pt x="1575" y="655"/>
                  </a:lnTo>
                  <a:close/>
                  <a:moveTo>
                    <a:pt x="1532" y="490"/>
                  </a:moveTo>
                  <a:lnTo>
                    <a:pt x="1575" y="475"/>
                  </a:lnTo>
                  <a:lnTo>
                    <a:pt x="1589" y="494"/>
                  </a:lnTo>
                  <a:lnTo>
                    <a:pt x="1597" y="505"/>
                  </a:lnTo>
                  <a:cubicBezTo>
                    <a:pt x="1590" y="520"/>
                    <a:pt x="1582" y="535"/>
                    <a:pt x="1575" y="550"/>
                  </a:cubicBezTo>
                  <a:lnTo>
                    <a:pt x="1532" y="565"/>
                  </a:lnTo>
                  <a:lnTo>
                    <a:pt x="1510" y="535"/>
                  </a:lnTo>
                  <a:lnTo>
                    <a:pt x="1532" y="490"/>
                  </a:lnTo>
                  <a:close/>
                  <a:moveTo>
                    <a:pt x="1441" y="574"/>
                  </a:moveTo>
                  <a:lnTo>
                    <a:pt x="1484" y="559"/>
                  </a:lnTo>
                  <a:lnTo>
                    <a:pt x="1506" y="589"/>
                  </a:lnTo>
                  <a:lnTo>
                    <a:pt x="1497" y="608"/>
                  </a:lnTo>
                  <a:lnTo>
                    <a:pt x="1484" y="635"/>
                  </a:lnTo>
                  <a:lnTo>
                    <a:pt x="1441" y="650"/>
                  </a:lnTo>
                  <a:cubicBezTo>
                    <a:pt x="1433" y="640"/>
                    <a:pt x="1426" y="630"/>
                    <a:pt x="1419" y="620"/>
                  </a:cubicBezTo>
                  <a:lnTo>
                    <a:pt x="1441" y="574"/>
                  </a:lnTo>
                  <a:close/>
                  <a:moveTo>
                    <a:pt x="1424" y="714"/>
                  </a:moveTo>
                  <a:lnTo>
                    <a:pt x="1441" y="680"/>
                  </a:lnTo>
                  <a:lnTo>
                    <a:pt x="1484" y="664"/>
                  </a:lnTo>
                  <a:lnTo>
                    <a:pt x="1506" y="694"/>
                  </a:lnTo>
                  <a:cubicBezTo>
                    <a:pt x="1499" y="709"/>
                    <a:pt x="1491" y="724"/>
                    <a:pt x="1484" y="740"/>
                  </a:cubicBezTo>
                  <a:lnTo>
                    <a:pt x="1441" y="755"/>
                  </a:lnTo>
                  <a:lnTo>
                    <a:pt x="1419" y="725"/>
                  </a:lnTo>
                  <a:lnTo>
                    <a:pt x="1424" y="714"/>
                  </a:lnTo>
                  <a:close/>
                  <a:moveTo>
                    <a:pt x="1441" y="785"/>
                  </a:moveTo>
                  <a:lnTo>
                    <a:pt x="1484" y="769"/>
                  </a:lnTo>
                  <a:lnTo>
                    <a:pt x="1506" y="799"/>
                  </a:lnTo>
                  <a:cubicBezTo>
                    <a:pt x="1499" y="814"/>
                    <a:pt x="1491" y="830"/>
                    <a:pt x="1484" y="845"/>
                  </a:cubicBezTo>
                  <a:lnTo>
                    <a:pt x="1441" y="860"/>
                  </a:lnTo>
                  <a:cubicBezTo>
                    <a:pt x="1433" y="850"/>
                    <a:pt x="1426" y="840"/>
                    <a:pt x="1419" y="830"/>
                  </a:cubicBezTo>
                  <a:lnTo>
                    <a:pt x="1441" y="785"/>
                  </a:lnTo>
                  <a:close/>
                  <a:moveTo>
                    <a:pt x="1350" y="554"/>
                  </a:moveTo>
                  <a:lnTo>
                    <a:pt x="1393" y="539"/>
                  </a:lnTo>
                  <a:lnTo>
                    <a:pt x="1407" y="558"/>
                  </a:lnTo>
                  <a:lnTo>
                    <a:pt x="1415" y="569"/>
                  </a:lnTo>
                  <a:cubicBezTo>
                    <a:pt x="1408" y="584"/>
                    <a:pt x="1400" y="599"/>
                    <a:pt x="1393" y="614"/>
                  </a:cubicBezTo>
                  <a:lnTo>
                    <a:pt x="1350" y="629"/>
                  </a:lnTo>
                  <a:lnTo>
                    <a:pt x="1328" y="599"/>
                  </a:lnTo>
                  <a:lnTo>
                    <a:pt x="1350" y="554"/>
                  </a:lnTo>
                  <a:close/>
                  <a:moveTo>
                    <a:pt x="1350" y="659"/>
                  </a:moveTo>
                  <a:lnTo>
                    <a:pt x="1393" y="644"/>
                  </a:lnTo>
                  <a:cubicBezTo>
                    <a:pt x="1400" y="654"/>
                    <a:pt x="1408" y="664"/>
                    <a:pt x="1415" y="674"/>
                  </a:cubicBezTo>
                  <a:lnTo>
                    <a:pt x="1393" y="719"/>
                  </a:lnTo>
                  <a:lnTo>
                    <a:pt x="1350" y="734"/>
                  </a:lnTo>
                  <a:lnTo>
                    <a:pt x="1328" y="704"/>
                  </a:lnTo>
                  <a:cubicBezTo>
                    <a:pt x="1335" y="689"/>
                    <a:pt x="1342" y="674"/>
                    <a:pt x="1350" y="659"/>
                  </a:cubicBezTo>
                  <a:close/>
                  <a:moveTo>
                    <a:pt x="1350" y="764"/>
                  </a:moveTo>
                  <a:lnTo>
                    <a:pt x="1393" y="749"/>
                  </a:lnTo>
                  <a:cubicBezTo>
                    <a:pt x="1400" y="759"/>
                    <a:pt x="1408" y="769"/>
                    <a:pt x="1415" y="779"/>
                  </a:cubicBezTo>
                  <a:cubicBezTo>
                    <a:pt x="1408" y="794"/>
                    <a:pt x="1400" y="809"/>
                    <a:pt x="1393" y="824"/>
                  </a:cubicBezTo>
                  <a:lnTo>
                    <a:pt x="1350" y="839"/>
                  </a:lnTo>
                  <a:lnTo>
                    <a:pt x="1328" y="809"/>
                  </a:lnTo>
                  <a:lnTo>
                    <a:pt x="1350" y="764"/>
                  </a:lnTo>
                  <a:close/>
                  <a:moveTo>
                    <a:pt x="1259" y="639"/>
                  </a:moveTo>
                  <a:lnTo>
                    <a:pt x="1302" y="623"/>
                  </a:lnTo>
                  <a:lnTo>
                    <a:pt x="1324" y="653"/>
                  </a:lnTo>
                  <a:lnTo>
                    <a:pt x="1315" y="672"/>
                  </a:lnTo>
                  <a:lnTo>
                    <a:pt x="1302" y="699"/>
                  </a:lnTo>
                  <a:lnTo>
                    <a:pt x="1259" y="714"/>
                  </a:lnTo>
                  <a:cubicBezTo>
                    <a:pt x="1251" y="704"/>
                    <a:pt x="1244" y="694"/>
                    <a:pt x="1237" y="684"/>
                  </a:cubicBezTo>
                  <a:lnTo>
                    <a:pt x="1259" y="639"/>
                  </a:lnTo>
                  <a:close/>
                  <a:moveTo>
                    <a:pt x="1242" y="778"/>
                  </a:moveTo>
                  <a:lnTo>
                    <a:pt x="1259" y="744"/>
                  </a:lnTo>
                  <a:lnTo>
                    <a:pt x="1302" y="728"/>
                  </a:lnTo>
                  <a:lnTo>
                    <a:pt x="1324" y="758"/>
                  </a:lnTo>
                  <a:cubicBezTo>
                    <a:pt x="1317" y="773"/>
                    <a:pt x="1309" y="789"/>
                    <a:pt x="1302" y="804"/>
                  </a:cubicBezTo>
                  <a:lnTo>
                    <a:pt x="1259" y="819"/>
                  </a:lnTo>
                  <a:lnTo>
                    <a:pt x="1237" y="789"/>
                  </a:lnTo>
                  <a:lnTo>
                    <a:pt x="1242" y="778"/>
                  </a:lnTo>
                  <a:close/>
                  <a:moveTo>
                    <a:pt x="1259" y="849"/>
                  </a:moveTo>
                  <a:lnTo>
                    <a:pt x="1302" y="833"/>
                  </a:lnTo>
                  <a:lnTo>
                    <a:pt x="1324" y="863"/>
                  </a:lnTo>
                  <a:cubicBezTo>
                    <a:pt x="1317" y="879"/>
                    <a:pt x="1309" y="894"/>
                    <a:pt x="1302" y="909"/>
                  </a:cubicBezTo>
                  <a:lnTo>
                    <a:pt x="1259" y="924"/>
                  </a:lnTo>
                  <a:cubicBezTo>
                    <a:pt x="1251" y="914"/>
                    <a:pt x="1244" y="904"/>
                    <a:pt x="1237" y="894"/>
                  </a:cubicBezTo>
                  <a:lnTo>
                    <a:pt x="1259" y="849"/>
                  </a:lnTo>
                  <a:close/>
                  <a:moveTo>
                    <a:pt x="1168" y="618"/>
                  </a:moveTo>
                  <a:lnTo>
                    <a:pt x="1211" y="603"/>
                  </a:lnTo>
                  <a:lnTo>
                    <a:pt x="1225" y="622"/>
                  </a:lnTo>
                  <a:lnTo>
                    <a:pt x="1233" y="633"/>
                  </a:lnTo>
                  <a:cubicBezTo>
                    <a:pt x="1226" y="648"/>
                    <a:pt x="1218" y="663"/>
                    <a:pt x="1211" y="678"/>
                  </a:cubicBezTo>
                  <a:lnTo>
                    <a:pt x="1168" y="693"/>
                  </a:lnTo>
                  <a:lnTo>
                    <a:pt x="1146" y="663"/>
                  </a:lnTo>
                  <a:lnTo>
                    <a:pt x="1168" y="618"/>
                  </a:lnTo>
                  <a:close/>
                  <a:moveTo>
                    <a:pt x="1168" y="723"/>
                  </a:moveTo>
                  <a:lnTo>
                    <a:pt x="1211" y="708"/>
                  </a:lnTo>
                  <a:cubicBezTo>
                    <a:pt x="1218" y="718"/>
                    <a:pt x="1226" y="728"/>
                    <a:pt x="1233" y="738"/>
                  </a:cubicBezTo>
                  <a:lnTo>
                    <a:pt x="1211" y="783"/>
                  </a:lnTo>
                  <a:lnTo>
                    <a:pt x="1168" y="798"/>
                  </a:lnTo>
                  <a:lnTo>
                    <a:pt x="1146" y="768"/>
                  </a:lnTo>
                  <a:cubicBezTo>
                    <a:pt x="1153" y="753"/>
                    <a:pt x="1160" y="738"/>
                    <a:pt x="1168" y="723"/>
                  </a:cubicBezTo>
                  <a:close/>
                  <a:moveTo>
                    <a:pt x="1168" y="828"/>
                  </a:moveTo>
                  <a:lnTo>
                    <a:pt x="1211" y="813"/>
                  </a:lnTo>
                  <a:cubicBezTo>
                    <a:pt x="1218" y="823"/>
                    <a:pt x="1226" y="833"/>
                    <a:pt x="1233" y="843"/>
                  </a:cubicBezTo>
                  <a:cubicBezTo>
                    <a:pt x="1226" y="858"/>
                    <a:pt x="1218" y="873"/>
                    <a:pt x="1211" y="888"/>
                  </a:cubicBezTo>
                  <a:lnTo>
                    <a:pt x="1168" y="903"/>
                  </a:lnTo>
                  <a:lnTo>
                    <a:pt x="1146" y="873"/>
                  </a:lnTo>
                  <a:lnTo>
                    <a:pt x="1168" y="828"/>
                  </a:lnTo>
                  <a:close/>
                  <a:moveTo>
                    <a:pt x="1077" y="703"/>
                  </a:moveTo>
                  <a:lnTo>
                    <a:pt x="1120" y="687"/>
                  </a:lnTo>
                  <a:lnTo>
                    <a:pt x="1142" y="717"/>
                  </a:lnTo>
                  <a:lnTo>
                    <a:pt x="1131" y="739"/>
                  </a:lnTo>
                  <a:lnTo>
                    <a:pt x="1120" y="763"/>
                  </a:lnTo>
                  <a:lnTo>
                    <a:pt x="1077" y="778"/>
                  </a:lnTo>
                  <a:cubicBezTo>
                    <a:pt x="1069" y="768"/>
                    <a:pt x="1062" y="758"/>
                    <a:pt x="1055" y="748"/>
                  </a:cubicBezTo>
                  <a:lnTo>
                    <a:pt x="1077" y="703"/>
                  </a:lnTo>
                  <a:close/>
                  <a:moveTo>
                    <a:pt x="1077" y="808"/>
                  </a:moveTo>
                  <a:lnTo>
                    <a:pt x="1120" y="792"/>
                  </a:lnTo>
                  <a:lnTo>
                    <a:pt x="1142" y="822"/>
                  </a:lnTo>
                  <a:lnTo>
                    <a:pt x="1120" y="868"/>
                  </a:lnTo>
                  <a:lnTo>
                    <a:pt x="1077" y="883"/>
                  </a:lnTo>
                  <a:lnTo>
                    <a:pt x="1055" y="853"/>
                  </a:lnTo>
                  <a:lnTo>
                    <a:pt x="1077" y="808"/>
                  </a:lnTo>
                  <a:close/>
                  <a:moveTo>
                    <a:pt x="1077" y="913"/>
                  </a:moveTo>
                  <a:lnTo>
                    <a:pt x="1120" y="897"/>
                  </a:lnTo>
                  <a:lnTo>
                    <a:pt x="1142" y="927"/>
                  </a:lnTo>
                  <a:cubicBezTo>
                    <a:pt x="1135" y="942"/>
                    <a:pt x="1127" y="957"/>
                    <a:pt x="1120" y="972"/>
                  </a:cubicBezTo>
                  <a:lnTo>
                    <a:pt x="1077" y="987"/>
                  </a:lnTo>
                  <a:lnTo>
                    <a:pt x="1055" y="957"/>
                  </a:lnTo>
                  <a:cubicBezTo>
                    <a:pt x="1062" y="942"/>
                    <a:pt x="1069" y="928"/>
                    <a:pt x="1077" y="913"/>
                  </a:cubicBezTo>
                  <a:close/>
                  <a:moveTo>
                    <a:pt x="986" y="682"/>
                  </a:moveTo>
                  <a:lnTo>
                    <a:pt x="1029" y="667"/>
                  </a:lnTo>
                  <a:lnTo>
                    <a:pt x="1051" y="697"/>
                  </a:lnTo>
                  <a:lnTo>
                    <a:pt x="1029" y="742"/>
                  </a:lnTo>
                  <a:lnTo>
                    <a:pt x="986" y="757"/>
                  </a:lnTo>
                  <a:lnTo>
                    <a:pt x="964" y="727"/>
                  </a:lnTo>
                  <a:lnTo>
                    <a:pt x="986" y="682"/>
                  </a:lnTo>
                  <a:close/>
                  <a:moveTo>
                    <a:pt x="986" y="787"/>
                  </a:moveTo>
                  <a:lnTo>
                    <a:pt x="1029" y="772"/>
                  </a:lnTo>
                  <a:cubicBezTo>
                    <a:pt x="1036" y="782"/>
                    <a:pt x="1044" y="792"/>
                    <a:pt x="1051" y="802"/>
                  </a:cubicBezTo>
                  <a:lnTo>
                    <a:pt x="1029" y="847"/>
                  </a:lnTo>
                  <a:lnTo>
                    <a:pt x="1029" y="847"/>
                  </a:lnTo>
                  <a:lnTo>
                    <a:pt x="986" y="863"/>
                  </a:lnTo>
                  <a:lnTo>
                    <a:pt x="964" y="833"/>
                  </a:lnTo>
                  <a:cubicBezTo>
                    <a:pt x="971" y="817"/>
                    <a:pt x="978" y="802"/>
                    <a:pt x="986" y="787"/>
                  </a:cubicBezTo>
                  <a:close/>
                  <a:moveTo>
                    <a:pt x="986" y="892"/>
                  </a:moveTo>
                  <a:lnTo>
                    <a:pt x="1029" y="877"/>
                  </a:lnTo>
                  <a:cubicBezTo>
                    <a:pt x="1036" y="887"/>
                    <a:pt x="1044" y="897"/>
                    <a:pt x="1051" y="907"/>
                  </a:cubicBezTo>
                  <a:lnTo>
                    <a:pt x="1029" y="951"/>
                  </a:lnTo>
                  <a:lnTo>
                    <a:pt x="986" y="967"/>
                  </a:lnTo>
                  <a:lnTo>
                    <a:pt x="964" y="938"/>
                  </a:lnTo>
                  <a:lnTo>
                    <a:pt x="986" y="892"/>
                  </a:lnTo>
                  <a:close/>
                  <a:moveTo>
                    <a:pt x="895" y="767"/>
                  </a:moveTo>
                  <a:lnTo>
                    <a:pt x="938" y="751"/>
                  </a:lnTo>
                  <a:lnTo>
                    <a:pt x="960" y="781"/>
                  </a:lnTo>
                  <a:lnTo>
                    <a:pt x="952" y="797"/>
                  </a:lnTo>
                  <a:lnTo>
                    <a:pt x="938" y="827"/>
                  </a:lnTo>
                  <a:lnTo>
                    <a:pt x="895" y="842"/>
                  </a:lnTo>
                  <a:cubicBezTo>
                    <a:pt x="887" y="832"/>
                    <a:pt x="880" y="822"/>
                    <a:pt x="873" y="812"/>
                  </a:cubicBezTo>
                  <a:lnTo>
                    <a:pt x="895" y="767"/>
                  </a:lnTo>
                  <a:close/>
                  <a:moveTo>
                    <a:pt x="895" y="872"/>
                  </a:moveTo>
                  <a:lnTo>
                    <a:pt x="938" y="857"/>
                  </a:lnTo>
                  <a:lnTo>
                    <a:pt x="960" y="887"/>
                  </a:lnTo>
                  <a:lnTo>
                    <a:pt x="938" y="932"/>
                  </a:lnTo>
                  <a:lnTo>
                    <a:pt x="895" y="946"/>
                  </a:lnTo>
                  <a:lnTo>
                    <a:pt x="873" y="917"/>
                  </a:lnTo>
                  <a:lnTo>
                    <a:pt x="895" y="872"/>
                  </a:lnTo>
                  <a:close/>
                  <a:moveTo>
                    <a:pt x="895" y="976"/>
                  </a:moveTo>
                  <a:lnTo>
                    <a:pt x="938" y="961"/>
                  </a:lnTo>
                  <a:lnTo>
                    <a:pt x="960" y="991"/>
                  </a:lnTo>
                  <a:cubicBezTo>
                    <a:pt x="953" y="1006"/>
                    <a:pt x="946" y="1021"/>
                    <a:pt x="938" y="1036"/>
                  </a:cubicBezTo>
                  <a:lnTo>
                    <a:pt x="895" y="1051"/>
                  </a:lnTo>
                  <a:lnTo>
                    <a:pt x="873" y="1021"/>
                  </a:lnTo>
                  <a:cubicBezTo>
                    <a:pt x="880" y="1006"/>
                    <a:pt x="887" y="991"/>
                    <a:pt x="895" y="976"/>
                  </a:cubicBezTo>
                  <a:close/>
                  <a:moveTo>
                    <a:pt x="804" y="746"/>
                  </a:moveTo>
                  <a:lnTo>
                    <a:pt x="847" y="731"/>
                  </a:lnTo>
                  <a:lnTo>
                    <a:pt x="869" y="761"/>
                  </a:lnTo>
                  <a:lnTo>
                    <a:pt x="847" y="806"/>
                  </a:lnTo>
                  <a:lnTo>
                    <a:pt x="804" y="822"/>
                  </a:lnTo>
                  <a:lnTo>
                    <a:pt x="782" y="792"/>
                  </a:lnTo>
                  <a:lnTo>
                    <a:pt x="804" y="746"/>
                  </a:lnTo>
                  <a:close/>
                  <a:moveTo>
                    <a:pt x="804" y="851"/>
                  </a:moveTo>
                  <a:lnTo>
                    <a:pt x="847" y="836"/>
                  </a:lnTo>
                  <a:cubicBezTo>
                    <a:pt x="855" y="846"/>
                    <a:pt x="862" y="856"/>
                    <a:pt x="869" y="866"/>
                  </a:cubicBezTo>
                  <a:lnTo>
                    <a:pt x="847" y="911"/>
                  </a:lnTo>
                  <a:lnTo>
                    <a:pt x="847" y="911"/>
                  </a:lnTo>
                  <a:lnTo>
                    <a:pt x="804" y="927"/>
                  </a:lnTo>
                  <a:lnTo>
                    <a:pt x="782" y="897"/>
                  </a:lnTo>
                  <a:cubicBezTo>
                    <a:pt x="789" y="882"/>
                    <a:pt x="797" y="866"/>
                    <a:pt x="804" y="851"/>
                  </a:cubicBezTo>
                  <a:close/>
                  <a:moveTo>
                    <a:pt x="804" y="955"/>
                  </a:moveTo>
                  <a:lnTo>
                    <a:pt x="847" y="940"/>
                  </a:lnTo>
                  <a:cubicBezTo>
                    <a:pt x="855" y="950"/>
                    <a:pt x="862" y="960"/>
                    <a:pt x="869" y="970"/>
                  </a:cubicBezTo>
                  <a:lnTo>
                    <a:pt x="847" y="1015"/>
                  </a:lnTo>
                  <a:lnTo>
                    <a:pt x="804" y="1031"/>
                  </a:lnTo>
                  <a:lnTo>
                    <a:pt x="782" y="1001"/>
                  </a:lnTo>
                  <a:lnTo>
                    <a:pt x="804" y="955"/>
                  </a:lnTo>
                  <a:close/>
                  <a:moveTo>
                    <a:pt x="713" y="831"/>
                  </a:moveTo>
                  <a:lnTo>
                    <a:pt x="756" y="816"/>
                  </a:lnTo>
                  <a:lnTo>
                    <a:pt x="778" y="846"/>
                  </a:lnTo>
                  <a:lnTo>
                    <a:pt x="770" y="862"/>
                  </a:lnTo>
                  <a:lnTo>
                    <a:pt x="756" y="891"/>
                  </a:lnTo>
                  <a:lnTo>
                    <a:pt x="713" y="906"/>
                  </a:lnTo>
                  <a:cubicBezTo>
                    <a:pt x="706" y="896"/>
                    <a:pt x="698" y="886"/>
                    <a:pt x="691" y="876"/>
                  </a:cubicBezTo>
                  <a:lnTo>
                    <a:pt x="713" y="831"/>
                  </a:lnTo>
                  <a:close/>
                  <a:moveTo>
                    <a:pt x="713" y="936"/>
                  </a:moveTo>
                  <a:lnTo>
                    <a:pt x="756" y="921"/>
                  </a:lnTo>
                  <a:lnTo>
                    <a:pt x="778" y="950"/>
                  </a:lnTo>
                  <a:lnTo>
                    <a:pt x="756" y="995"/>
                  </a:lnTo>
                  <a:lnTo>
                    <a:pt x="713" y="1010"/>
                  </a:lnTo>
                  <a:lnTo>
                    <a:pt x="691" y="980"/>
                  </a:lnTo>
                  <a:lnTo>
                    <a:pt x="713" y="936"/>
                  </a:lnTo>
                  <a:close/>
                  <a:moveTo>
                    <a:pt x="713" y="1040"/>
                  </a:moveTo>
                  <a:lnTo>
                    <a:pt x="756" y="1025"/>
                  </a:lnTo>
                  <a:lnTo>
                    <a:pt x="778" y="1055"/>
                  </a:lnTo>
                  <a:cubicBezTo>
                    <a:pt x="771" y="1070"/>
                    <a:pt x="764" y="1085"/>
                    <a:pt x="756" y="1100"/>
                  </a:cubicBezTo>
                  <a:lnTo>
                    <a:pt x="713" y="1115"/>
                  </a:lnTo>
                  <a:lnTo>
                    <a:pt x="691" y="1085"/>
                  </a:lnTo>
                  <a:cubicBezTo>
                    <a:pt x="698" y="1070"/>
                    <a:pt x="706" y="1055"/>
                    <a:pt x="713" y="1040"/>
                  </a:cubicBezTo>
                  <a:close/>
                  <a:moveTo>
                    <a:pt x="622" y="810"/>
                  </a:moveTo>
                  <a:lnTo>
                    <a:pt x="665" y="795"/>
                  </a:lnTo>
                  <a:lnTo>
                    <a:pt x="687" y="825"/>
                  </a:lnTo>
                  <a:lnTo>
                    <a:pt x="665" y="870"/>
                  </a:lnTo>
                  <a:lnTo>
                    <a:pt x="622" y="886"/>
                  </a:lnTo>
                  <a:lnTo>
                    <a:pt x="600" y="856"/>
                  </a:lnTo>
                  <a:lnTo>
                    <a:pt x="622" y="810"/>
                  </a:lnTo>
                  <a:close/>
                  <a:moveTo>
                    <a:pt x="622" y="915"/>
                  </a:moveTo>
                  <a:lnTo>
                    <a:pt x="665" y="900"/>
                  </a:lnTo>
                  <a:cubicBezTo>
                    <a:pt x="673" y="910"/>
                    <a:pt x="680" y="920"/>
                    <a:pt x="687" y="930"/>
                  </a:cubicBezTo>
                  <a:lnTo>
                    <a:pt x="665" y="974"/>
                  </a:lnTo>
                  <a:lnTo>
                    <a:pt x="665" y="974"/>
                  </a:lnTo>
                  <a:lnTo>
                    <a:pt x="622" y="990"/>
                  </a:lnTo>
                  <a:lnTo>
                    <a:pt x="600" y="960"/>
                  </a:lnTo>
                  <a:cubicBezTo>
                    <a:pt x="607" y="945"/>
                    <a:pt x="615" y="931"/>
                    <a:pt x="622" y="915"/>
                  </a:cubicBezTo>
                  <a:close/>
                  <a:moveTo>
                    <a:pt x="622" y="1019"/>
                  </a:moveTo>
                  <a:lnTo>
                    <a:pt x="665" y="1004"/>
                  </a:lnTo>
                  <a:cubicBezTo>
                    <a:pt x="673" y="1014"/>
                    <a:pt x="680" y="1024"/>
                    <a:pt x="687" y="1034"/>
                  </a:cubicBezTo>
                  <a:lnTo>
                    <a:pt x="665" y="1079"/>
                  </a:lnTo>
                  <a:lnTo>
                    <a:pt x="622" y="1095"/>
                  </a:lnTo>
                  <a:lnTo>
                    <a:pt x="600" y="1065"/>
                  </a:lnTo>
                  <a:lnTo>
                    <a:pt x="622" y="1019"/>
                  </a:lnTo>
                  <a:close/>
                  <a:moveTo>
                    <a:pt x="531" y="895"/>
                  </a:moveTo>
                  <a:lnTo>
                    <a:pt x="574" y="880"/>
                  </a:lnTo>
                  <a:lnTo>
                    <a:pt x="596" y="910"/>
                  </a:lnTo>
                  <a:lnTo>
                    <a:pt x="588" y="926"/>
                  </a:lnTo>
                  <a:lnTo>
                    <a:pt x="574" y="954"/>
                  </a:lnTo>
                  <a:lnTo>
                    <a:pt x="531" y="969"/>
                  </a:lnTo>
                  <a:cubicBezTo>
                    <a:pt x="524" y="959"/>
                    <a:pt x="516" y="949"/>
                    <a:pt x="509" y="939"/>
                  </a:cubicBezTo>
                  <a:lnTo>
                    <a:pt x="531" y="895"/>
                  </a:lnTo>
                  <a:close/>
                  <a:moveTo>
                    <a:pt x="531" y="999"/>
                  </a:moveTo>
                  <a:lnTo>
                    <a:pt x="574" y="984"/>
                  </a:lnTo>
                  <a:lnTo>
                    <a:pt x="596" y="1014"/>
                  </a:lnTo>
                  <a:lnTo>
                    <a:pt x="574" y="1059"/>
                  </a:lnTo>
                  <a:lnTo>
                    <a:pt x="531" y="1074"/>
                  </a:lnTo>
                  <a:lnTo>
                    <a:pt x="509" y="1044"/>
                  </a:lnTo>
                  <a:lnTo>
                    <a:pt x="531" y="999"/>
                  </a:lnTo>
                  <a:close/>
                  <a:moveTo>
                    <a:pt x="531" y="1104"/>
                  </a:moveTo>
                  <a:lnTo>
                    <a:pt x="574" y="1089"/>
                  </a:lnTo>
                  <a:lnTo>
                    <a:pt x="596" y="1119"/>
                  </a:lnTo>
                  <a:cubicBezTo>
                    <a:pt x="589" y="1134"/>
                    <a:pt x="582" y="1149"/>
                    <a:pt x="574" y="1164"/>
                  </a:cubicBezTo>
                  <a:lnTo>
                    <a:pt x="531" y="1179"/>
                  </a:lnTo>
                  <a:lnTo>
                    <a:pt x="509" y="1149"/>
                  </a:lnTo>
                  <a:cubicBezTo>
                    <a:pt x="516" y="1134"/>
                    <a:pt x="524" y="1119"/>
                    <a:pt x="531" y="1104"/>
                  </a:cubicBezTo>
                  <a:close/>
                  <a:moveTo>
                    <a:pt x="302" y="1208"/>
                  </a:moveTo>
                  <a:lnTo>
                    <a:pt x="259" y="1223"/>
                  </a:lnTo>
                  <a:lnTo>
                    <a:pt x="237" y="1193"/>
                  </a:lnTo>
                  <a:lnTo>
                    <a:pt x="259" y="1148"/>
                  </a:lnTo>
                  <a:lnTo>
                    <a:pt x="302" y="1132"/>
                  </a:lnTo>
                  <a:cubicBezTo>
                    <a:pt x="310" y="1142"/>
                    <a:pt x="317" y="1152"/>
                    <a:pt x="324" y="1162"/>
                  </a:cubicBezTo>
                  <a:lnTo>
                    <a:pt x="302" y="1208"/>
                  </a:lnTo>
                  <a:close/>
                  <a:moveTo>
                    <a:pt x="441" y="874"/>
                  </a:moveTo>
                  <a:lnTo>
                    <a:pt x="483" y="859"/>
                  </a:lnTo>
                  <a:lnTo>
                    <a:pt x="505" y="889"/>
                  </a:lnTo>
                  <a:lnTo>
                    <a:pt x="483" y="934"/>
                  </a:lnTo>
                  <a:lnTo>
                    <a:pt x="441" y="949"/>
                  </a:lnTo>
                  <a:lnTo>
                    <a:pt x="419" y="920"/>
                  </a:lnTo>
                  <a:lnTo>
                    <a:pt x="441" y="874"/>
                  </a:lnTo>
                  <a:close/>
                  <a:moveTo>
                    <a:pt x="441" y="978"/>
                  </a:moveTo>
                  <a:lnTo>
                    <a:pt x="483" y="963"/>
                  </a:lnTo>
                  <a:cubicBezTo>
                    <a:pt x="491" y="973"/>
                    <a:pt x="498" y="983"/>
                    <a:pt x="505" y="993"/>
                  </a:cubicBezTo>
                  <a:lnTo>
                    <a:pt x="483" y="1038"/>
                  </a:lnTo>
                  <a:lnTo>
                    <a:pt x="483" y="1038"/>
                  </a:lnTo>
                  <a:lnTo>
                    <a:pt x="441" y="1054"/>
                  </a:lnTo>
                  <a:lnTo>
                    <a:pt x="419" y="1024"/>
                  </a:lnTo>
                  <a:cubicBezTo>
                    <a:pt x="427" y="1009"/>
                    <a:pt x="434" y="994"/>
                    <a:pt x="441" y="978"/>
                  </a:cubicBezTo>
                  <a:close/>
                  <a:moveTo>
                    <a:pt x="441" y="1083"/>
                  </a:moveTo>
                  <a:lnTo>
                    <a:pt x="483" y="1068"/>
                  </a:lnTo>
                  <a:cubicBezTo>
                    <a:pt x="491" y="1078"/>
                    <a:pt x="498" y="1088"/>
                    <a:pt x="505" y="1098"/>
                  </a:cubicBezTo>
                  <a:lnTo>
                    <a:pt x="483" y="1143"/>
                  </a:lnTo>
                  <a:lnTo>
                    <a:pt x="441" y="1159"/>
                  </a:lnTo>
                  <a:lnTo>
                    <a:pt x="419" y="1129"/>
                  </a:lnTo>
                  <a:lnTo>
                    <a:pt x="441" y="1083"/>
                  </a:lnTo>
                  <a:close/>
                  <a:moveTo>
                    <a:pt x="350" y="958"/>
                  </a:moveTo>
                  <a:lnTo>
                    <a:pt x="394" y="943"/>
                  </a:lnTo>
                  <a:lnTo>
                    <a:pt x="415" y="973"/>
                  </a:lnTo>
                  <a:lnTo>
                    <a:pt x="408" y="989"/>
                  </a:lnTo>
                  <a:lnTo>
                    <a:pt x="394" y="1018"/>
                  </a:lnTo>
                  <a:lnTo>
                    <a:pt x="350" y="1033"/>
                  </a:lnTo>
                  <a:cubicBezTo>
                    <a:pt x="343" y="1023"/>
                    <a:pt x="335" y="1013"/>
                    <a:pt x="328" y="1003"/>
                  </a:cubicBezTo>
                  <a:lnTo>
                    <a:pt x="350" y="958"/>
                  </a:lnTo>
                  <a:close/>
                  <a:moveTo>
                    <a:pt x="350" y="1063"/>
                  </a:moveTo>
                  <a:lnTo>
                    <a:pt x="394" y="1048"/>
                  </a:lnTo>
                  <a:lnTo>
                    <a:pt x="415" y="1078"/>
                  </a:lnTo>
                  <a:lnTo>
                    <a:pt x="394" y="1123"/>
                  </a:lnTo>
                  <a:lnTo>
                    <a:pt x="350" y="1138"/>
                  </a:lnTo>
                  <a:lnTo>
                    <a:pt x="328" y="1108"/>
                  </a:lnTo>
                  <a:lnTo>
                    <a:pt x="350" y="1063"/>
                  </a:lnTo>
                  <a:close/>
                  <a:moveTo>
                    <a:pt x="350" y="1168"/>
                  </a:moveTo>
                  <a:lnTo>
                    <a:pt x="394" y="1153"/>
                  </a:lnTo>
                  <a:lnTo>
                    <a:pt x="415" y="1183"/>
                  </a:lnTo>
                  <a:cubicBezTo>
                    <a:pt x="408" y="1198"/>
                    <a:pt x="401" y="1213"/>
                    <a:pt x="394" y="1228"/>
                  </a:cubicBezTo>
                  <a:lnTo>
                    <a:pt x="350" y="1243"/>
                  </a:lnTo>
                  <a:lnTo>
                    <a:pt x="328" y="1213"/>
                  </a:lnTo>
                  <a:cubicBezTo>
                    <a:pt x="335" y="1198"/>
                    <a:pt x="343" y="1183"/>
                    <a:pt x="350" y="1168"/>
                  </a:cubicBezTo>
                  <a:close/>
                  <a:moveTo>
                    <a:pt x="302" y="1102"/>
                  </a:moveTo>
                  <a:lnTo>
                    <a:pt x="302" y="1102"/>
                  </a:lnTo>
                  <a:lnTo>
                    <a:pt x="259" y="1118"/>
                  </a:lnTo>
                  <a:lnTo>
                    <a:pt x="237" y="1088"/>
                  </a:lnTo>
                  <a:cubicBezTo>
                    <a:pt x="244" y="1073"/>
                    <a:pt x="252" y="1058"/>
                    <a:pt x="259" y="1042"/>
                  </a:cubicBezTo>
                  <a:lnTo>
                    <a:pt x="302" y="1027"/>
                  </a:lnTo>
                  <a:cubicBezTo>
                    <a:pt x="310" y="1037"/>
                    <a:pt x="317" y="1047"/>
                    <a:pt x="324" y="1057"/>
                  </a:cubicBezTo>
                  <a:lnTo>
                    <a:pt x="302" y="1102"/>
                  </a:lnTo>
                  <a:close/>
                  <a:moveTo>
                    <a:pt x="259" y="938"/>
                  </a:moveTo>
                  <a:lnTo>
                    <a:pt x="302" y="923"/>
                  </a:lnTo>
                  <a:lnTo>
                    <a:pt x="324" y="952"/>
                  </a:lnTo>
                  <a:lnTo>
                    <a:pt x="302" y="997"/>
                  </a:lnTo>
                  <a:lnTo>
                    <a:pt x="259" y="1013"/>
                  </a:lnTo>
                  <a:lnTo>
                    <a:pt x="237" y="983"/>
                  </a:lnTo>
                  <a:lnTo>
                    <a:pt x="259" y="938"/>
                  </a:lnTo>
                  <a:close/>
                  <a:moveTo>
                    <a:pt x="168" y="1022"/>
                  </a:moveTo>
                  <a:lnTo>
                    <a:pt x="211" y="1007"/>
                  </a:lnTo>
                  <a:lnTo>
                    <a:pt x="233" y="1037"/>
                  </a:lnTo>
                  <a:lnTo>
                    <a:pt x="226" y="1053"/>
                  </a:lnTo>
                  <a:lnTo>
                    <a:pt x="211" y="1082"/>
                  </a:lnTo>
                  <a:lnTo>
                    <a:pt x="168" y="1097"/>
                  </a:lnTo>
                  <a:cubicBezTo>
                    <a:pt x="161" y="1087"/>
                    <a:pt x="153" y="1077"/>
                    <a:pt x="146" y="1067"/>
                  </a:cubicBezTo>
                  <a:lnTo>
                    <a:pt x="168" y="1022"/>
                  </a:lnTo>
                  <a:close/>
                  <a:moveTo>
                    <a:pt x="168" y="1127"/>
                  </a:moveTo>
                  <a:lnTo>
                    <a:pt x="211" y="1112"/>
                  </a:lnTo>
                  <a:lnTo>
                    <a:pt x="233" y="1142"/>
                  </a:lnTo>
                  <a:lnTo>
                    <a:pt x="211" y="1187"/>
                  </a:lnTo>
                  <a:lnTo>
                    <a:pt x="168" y="1202"/>
                  </a:lnTo>
                  <a:lnTo>
                    <a:pt x="146" y="1172"/>
                  </a:lnTo>
                  <a:lnTo>
                    <a:pt x="168" y="1127"/>
                  </a:lnTo>
                  <a:close/>
                  <a:moveTo>
                    <a:pt x="168" y="1232"/>
                  </a:moveTo>
                  <a:lnTo>
                    <a:pt x="211" y="1217"/>
                  </a:lnTo>
                  <a:lnTo>
                    <a:pt x="233" y="1247"/>
                  </a:lnTo>
                  <a:cubicBezTo>
                    <a:pt x="226" y="1262"/>
                    <a:pt x="219" y="1277"/>
                    <a:pt x="211" y="1292"/>
                  </a:cubicBezTo>
                  <a:lnTo>
                    <a:pt x="168" y="1307"/>
                  </a:lnTo>
                  <a:lnTo>
                    <a:pt x="146" y="1277"/>
                  </a:lnTo>
                  <a:cubicBezTo>
                    <a:pt x="153" y="1262"/>
                    <a:pt x="161" y="1247"/>
                    <a:pt x="168" y="1232"/>
                  </a:cubicBezTo>
                  <a:close/>
                  <a:moveTo>
                    <a:pt x="77" y="1002"/>
                  </a:moveTo>
                  <a:lnTo>
                    <a:pt x="120" y="986"/>
                  </a:lnTo>
                  <a:lnTo>
                    <a:pt x="142" y="1016"/>
                  </a:lnTo>
                  <a:lnTo>
                    <a:pt x="120" y="1061"/>
                  </a:lnTo>
                  <a:lnTo>
                    <a:pt x="77" y="1077"/>
                  </a:lnTo>
                  <a:lnTo>
                    <a:pt x="55" y="1047"/>
                  </a:lnTo>
                  <a:lnTo>
                    <a:pt x="77" y="1002"/>
                  </a:lnTo>
                  <a:close/>
                  <a:moveTo>
                    <a:pt x="77" y="1107"/>
                  </a:moveTo>
                  <a:lnTo>
                    <a:pt x="120" y="1091"/>
                  </a:lnTo>
                  <a:cubicBezTo>
                    <a:pt x="128" y="1101"/>
                    <a:pt x="135" y="1111"/>
                    <a:pt x="142" y="1121"/>
                  </a:cubicBezTo>
                  <a:lnTo>
                    <a:pt x="120" y="1166"/>
                  </a:lnTo>
                  <a:lnTo>
                    <a:pt x="120" y="1167"/>
                  </a:lnTo>
                  <a:lnTo>
                    <a:pt x="77" y="1182"/>
                  </a:lnTo>
                  <a:lnTo>
                    <a:pt x="55" y="1152"/>
                  </a:lnTo>
                  <a:cubicBezTo>
                    <a:pt x="63" y="1137"/>
                    <a:pt x="70" y="1122"/>
                    <a:pt x="77" y="1107"/>
                  </a:cubicBezTo>
                  <a:close/>
                  <a:moveTo>
                    <a:pt x="77" y="1212"/>
                  </a:moveTo>
                  <a:lnTo>
                    <a:pt x="120" y="1196"/>
                  </a:lnTo>
                  <a:cubicBezTo>
                    <a:pt x="128" y="1206"/>
                    <a:pt x="135" y="1216"/>
                    <a:pt x="142" y="1226"/>
                  </a:cubicBezTo>
                  <a:lnTo>
                    <a:pt x="120" y="1272"/>
                  </a:lnTo>
                  <a:lnTo>
                    <a:pt x="77" y="1287"/>
                  </a:lnTo>
                  <a:lnTo>
                    <a:pt x="55" y="1257"/>
                  </a:lnTo>
                  <a:lnTo>
                    <a:pt x="77" y="1212"/>
                  </a:lnTo>
                  <a:close/>
                </a:path>
              </a:pathLst>
            </a:custGeom>
            <a:solidFill>
              <a:srgbClr val="000000">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1" name="Freeform 920"/>
            <p:cNvSpPr>
              <a:spLocks noChangeArrowheads="1"/>
            </p:cNvSpPr>
            <p:nvPr/>
          </p:nvSpPr>
          <p:spPr bwMode="auto">
            <a:xfrm>
              <a:off x="5821363" y="3697288"/>
              <a:ext cx="412750" cy="180975"/>
            </a:xfrm>
            <a:custGeom>
              <a:avLst/>
              <a:gdLst>
                <a:gd name="T0" fmla="*/ 0 w 1147"/>
                <a:gd name="T1" fmla="*/ 402 h 503"/>
                <a:gd name="T2" fmla="*/ 121 w 1147"/>
                <a:gd name="T3" fmla="*/ 502 h 503"/>
                <a:gd name="T4" fmla="*/ 1014 w 1147"/>
                <a:gd name="T5" fmla="*/ 190 h 503"/>
                <a:gd name="T6" fmla="*/ 1146 w 1147"/>
                <a:gd name="T7" fmla="*/ 0 h 503"/>
                <a:gd name="T8" fmla="*/ 0 w 1147"/>
                <a:gd name="T9" fmla="*/ 402 h 503"/>
              </a:gdLst>
              <a:ahLst/>
              <a:cxnLst>
                <a:cxn ang="0">
                  <a:pos x="T0" y="T1"/>
                </a:cxn>
                <a:cxn ang="0">
                  <a:pos x="T2" y="T3"/>
                </a:cxn>
                <a:cxn ang="0">
                  <a:pos x="T4" y="T5"/>
                </a:cxn>
                <a:cxn ang="0">
                  <a:pos x="T6" y="T7"/>
                </a:cxn>
                <a:cxn ang="0">
                  <a:pos x="T8" y="T9"/>
                </a:cxn>
              </a:cxnLst>
              <a:rect l="0" t="0" r="r" b="b"/>
              <a:pathLst>
                <a:path w="1147" h="503">
                  <a:moveTo>
                    <a:pt x="0" y="402"/>
                  </a:moveTo>
                  <a:lnTo>
                    <a:pt x="121" y="502"/>
                  </a:lnTo>
                  <a:lnTo>
                    <a:pt x="1014" y="190"/>
                  </a:lnTo>
                  <a:lnTo>
                    <a:pt x="1146" y="0"/>
                  </a:lnTo>
                  <a:lnTo>
                    <a:pt x="0" y="402"/>
                  </a:lnTo>
                </a:path>
              </a:pathLst>
            </a:custGeom>
            <a:solidFill>
              <a:srgbClr val="D1D3D4">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 name="Freeform 921"/>
            <p:cNvSpPr>
              <a:spLocks noChangeArrowheads="1"/>
            </p:cNvSpPr>
            <p:nvPr/>
          </p:nvSpPr>
          <p:spPr bwMode="auto">
            <a:xfrm>
              <a:off x="5824538" y="3929063"/>
              <a:ext cx="39687" cy="58737"/>
            </a:xfrm>
            <a:custGeom>
              <a:avLst/>
              <a:gdLst>
                <a:gd name="T0" fmla="*/ 0 w 111"/>
                <a:gd name="T1" fmla="*/ 145 h 164"/>
                <a:gd name="T2" fmla="*/ 25 w 111"/>
                <a:gd name="T3" fmla="*/ 163 h 164"/>
                <a:gd name="T4" fmla="*/ 110 w 111"/>
                <a:gd name="T5" fmla="*/ 0 h 164"/>
                <a:gd name="T6" fmla="*/ 0 w 111"/>
                <a:gd name="T7" fmla="*/ 145 h 164"/>
              </a:gdLst>
              <a:ahLst/>
              <a:cxnLst>
                <a:cxn ang="0">
                  <a:pos x="T0" y="T1"/>
                </a:cxn>
                <a:cxn ang="0">
                  <a:pos x="T2" y="T3"/>
                </a:cxn>
                <a:cxn ang="0">
                  <a:pos x="T4" y="T5"/>
                </a:cxn>
                <a:cxn ang="0">
                  <a:pos x="T6" y="T7"/>
                </a:cxn>
              </a:cxnLst>
              <a:rect l="0" t="0" r="r" b="b"/>
              <a:pathLst>
                <a:path w="111" h="164">
                  <a:moveTo>
                    <a:pt x="0" y="145"/>
                  </a:moveTo>
                  <a:lnTo>
                    <a:pt x="25" y="163"/>
                  </a:lnTo>
                  <a:lnTo>
                    <a:pt x="110" y="0"/>
                  </a:lnTo>
                  <a:lnTo>
                    <a:pt x="0" y="145"/>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3" name="Freeform 922"/>
            <p:cNvSpPr>
              <a:spLocks noChangeArrowheads="1"/>
            </p:cNvSpPr>
            <p:nvPr/>
          </p:nvSpPr>
          <p:spPr bwMode="auto">
            <a:xfrm>
              <a:off x="5832475" y="3819525"/>
              <a:ext cx="395288" cy="173038"/>
            </a:xfrm>
            <a:custGeom>
              <a:avLst/>
              <a:gdLst>
                <a:gd name="T0" fmla="*/ 0 w 1096"/>
                <a:gd name="T1" fmla="*/ 480 h 481"/>
                <a:gd name="T2" fmla="*/ 91 w 1096"/>
                <a:gd name="T3" fmla="*/ 306 h 481"/>
                <a:gd name="T4" fmla="*/ 963 w 1096"/>
                <a:gd name="T5" fmla="*/ 0 h 481"/>
                <a:gd name="T6" fmla="*/ 1095 w 1096"/>
                <a:gd name="T7" fmla="*/ 108 h 481"/>
                <a:gd name="T8" fmla="*/ 0 w 1096"/>
                <a:gd name="T9" fmla="*/ 480 h 481"/>
              </a:gdLst>
              <a:ahLst/>
              <a:cxnLst>
                <a:cxn ang="0">
                  <a:pos x="T0" y="T1"/>
                </a:cxn>
                <a:cxn ang="0">
                  <a:pos x="T2" y="T3"/>
                </a:cxn>
                <a:cxn ang="0">
                  <a:pos x="T4" y="T5"/>
                </a:cxn>
                <a:cxn ang="0">
                  <a:pos x="T6" y="T7"/>
                </a:cxn>
                <a:cxn ang="0">
                  <a:pos x="T8" y="T9"/>
                </a:cxn>
              </a:cxnLst>
              <a:rect l="0" t="0" r="r" b="b"/>
              <a:pathLst>
                <a:path w="1096" h="481">
                  <a:moveTo>
                    <a:pt x="0" y="480"/>
                  </a:moveTo>
                  <a:lnTo>
                    <a:pt x="91" y="306"/>
                  </a:lnTo>
                  <a:lnTo>
                    <a:pt x="963" y="0"/>
                  </a:lnTo>
                  <a:lnTo>
                    <a:pt x="1095" y="108"/>
                  </a:lnTo>
                  <a:lnTo>
                    <a:pt x="0" y="480"/>
                  </a:lnTo>
                </a:path>
              </a:pathLst>
            </a:custGeom>
            <a:solidFill>
              <a:srgbClr val="D3D3D3">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4" name="Freeform 923"/>
            <p:cNvSpPr>
              <a:spLocks noChangeArrowheads="1"/>
            </p:cNvSpPr>
            <p:nvPr/>
          </p:nvSpPr>
          <p:spPr bwMode="auto">
            <a:xfrm>
              <a:off x="6542088" y="3592513"/>
              <a:ext cx="15875" cy="142875"/>
            </a:xfrm>
            <a:custGeom>
              <a:avLst/>
              <a:gdLst>
                <a:gd name="T0" fmla="*/ 28 w 43"/>
                <a:gd name="T1" fmla="*/ 394 h 395"/>
                <a:gd name="T2" fmla="*/ 42 w 43"/>
                <a:gd name="T3" fmla="*/ 200 h 395"/>
                <a:gd name="T4" fmla="*/ 28 w 43"/>
                <a:gd name="T5" fmla="*/ 0 h 395"/>
                <a:gd name="T6" fmla="*/ 3 w 43"/>
                <a:gd name="T7" fmla="*/ 9 h 395"/>
                <a:gd name="T8" fmla="*/ 14 w 43"/>
                <a:gd name="T9" fmla="*/ 183 h 395"/>
                <a:gd name="T10" fmla="*/ 0 w 43"/>
                <a:gd name="T11" fmla="*/ 377 h 395"/>
                <a:gd name="T12" fmla="*/ 28 w 43"/>
                <a:gd name="T13" fmla="*/ 394 h 395"/>
              </a:gdLst>
              <a:ahLst/>
              <a:cxnLst>
                <a:cxn ang="0">
                  <a:pos x="T0" y="T1"/>
                </a:cxn>
                <a:cxn ang="0">
                  <a:pos x="T2" y="T3"/>
                </a:cxn>
                <a:cxn ang="0">
                  <a:pos x="T4" y="T5"/>
                </a:cxn>
                <a:cxn ang="0">
                  <a:pos x="T6" y="T7"/>
                </a:cxn>
                <a:cxn ang="0">
                  <a:pos x="T8" y="T9"/>
                </a:cxn>
                <a:cxn ang="0">
                  <a:pos x="T10" y="T11"/>
                </a:cxn>
                <a:cxn ang="0">
                  <a:pos x="T12" y="T13"/>
                </a:cxn>
              </a:cxnLst>
              <a:rect l="0" t="0" r="r" b="b"/>
              <a:pathLst>
                <a:path w="43" h="395">
                  <a:moveTo>
                    <a:pt x="28" y="394"/>
                  </a:moveTo>
                  <a:cubicBezTo>
                    <a:pt x="28" y="394"/>
                    <a:pt x="42" y="314"/>
                    <a:pt x="42" y="200"/>
                  </a:cubicBezTo>
                  <a:cubicBezTo>
                    <a:pt x="42" y="86"/>
                    <a:pt x="28" y="0"/>
                    <a:pt x="28" y="0"/>
                  </a:cubicBezTo>
                  <a:lnTo>
                    <a:pt x="3" y="9"/>
                  </a:lnTo>
                  <a:cubicBezTo>
                    <a:pt x="7" y="42"/>
                    <a:pt x="14" y="106"/>
                    <a:pt x="14" y="183"/>
                  </a:cubicBezTo>
                  <a:cubicBezTo>
                    <a:pt x="14" y="297"/>
                    <a:pt x="0" y="377"/>
                    <a:pt x="0" y="377"/>
                  </a:cubicBezTo>
                  <a:lnTo>
                    <a:pt x="28" y="394"/>
                  </a:lnTo>
                </a:path>
              </a:pathLst>
            </a:custGeom>
            <a:solidFill>
              <a:srgbClr val="82828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7" name="TextBox 866"/>
          <p:cNvSpPr txBox="1"/>
          <p:nvPr/>
        </p:nvSpPr>
        <p:spPr>
          <a:xfrm>
            <a:off x="7752652" y="426539"/>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868" name="TextBox 867"/>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870" name="TextBox 869"/>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29265582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 name="Rectangle 1510"/>
          <p:cNvSpPr/>
          <p:nvPr/>
        </p:nvSpPr>
        <p:spPr>
          <a:xfrm>
            <a:off x="4842936" y="1295402"/>
            <a:ext cx="3277754" cy="2209801"/>
          </a:xfrm>
          <a:prstGeom prst="rect">
            <a:avLst/>
          </a:prstGeom>
          <a:solidFill>
            <a:schemeClr val="bg1">
              <a:lumMod val="85000"/>
              <a:alpha val="19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12" name="Rectangle 1511"/>
          <p:cNvSpPr/>
          <p:nvPr/>
        </p:nvSpPr>
        <p:spPr>
          <a:xfrm>
            <a:off x="1044117" y="1295402"/>
            <a:ext cx="3277754" cy="2209801"/>
          </a:xfrm>
          <a:prstGeom prst="rect">
            <a:avLst/>
          </a:prstGeom>
          <a:solidFill>
            <a:schemeClr val="bg1">
              <a:lumMod val="85000"/>
              <a:alpha val="19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58" name="Straight Connector 1257"/>
          <p:cNvCxnSpPr>
            <a:cxnSpLocks noChangeAspect="1"/>
            <a:stCxn id="822" idx="3"/>
            <a:endCxn id="939" idx="3"/>
          </p:cNvCxnSpPr>
          <p:nvPr/>
        </p:nvCxnSpPr>
        <p:spPr>
          <a:xfrm>
            <a:off x="2531571" y="2636835"/>
            <a:ext cx="921577" cy="291823"/>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61" name="Straight Connector 1260"/>
          <p:cNvCxnSpPr>
            <a:cxnSpLocks noChangeAspect="1"/>
            <a:stCxn id="824" idx="1"/>
            <a:endCxn id="856" idx="5"/>
          </p:cNvCxnSpPr>
          <p:nvPr/>
        </p:nvCxnSpPr>
        <p:spPr>
          <a:xfrm flipV="1">
            <a:off x="2621956" y="2391923"/>
            <a:ext cx="954506" cy="356603"/>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64" name="Straight Connector 1263"/>
          <p:cNvCxnSpPr>
            <a:cxnSpLocks noChangeAspect="1"/>
            <a:stCxn id="1016" idx="4"/>
            <a:endCxn id="822" idx="1"/>
          </p:cNvCxnSpPr>
          <p:nvPr/>
        </p:nvCxnSpPr>
        <p:spPr>
          <a:xfrm flipV="1">
            <a:off x="2013132" y="2584636"/>
            <a:ext cx="708983" cy="567737"/>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69" name="Straight Connector 1268"/>
          <p:cNvCxnSpPr>
            <a:cxnSpLocks noChangeAspect="1"/>
            <a:stCxn id="76" idx="4"/>
            <a:endCxn id="825" idx="0"/>
          </p:cNvCxnSpPr>
          <p:nvPr/>
        </p:nvCxnSpPr>
        <p:spPr>
          <a:xfrm>
            <a:off x="2011333" y="2508724"/>
            <a:ext cx="612879" cy="231056"/>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err="1" smtClean="0"/>
              <a:t>PCIe</a:t>
            </a:r>
            <a:r>
              <a:rPr lang="en-US" dirty="0" smtClean="0"/>
              <a:t> Local Nodes</a:t>
            </a:r>
            <a:endParaRPr lang="en-US" dirty="0"/>
          </a:p>
        </p:txBody>
      </p:sp>
      <p:sp>
        <p:nvSpPr>
          <p:cNvPr id="3" name="Date Placeholder 2"/>
          <p:cNvSpPr>
            <a:spLocks noGrp="1"/>
          </p:cNvSpPr>
          <p:nvPr>
            <p:ph type="dt" sz="half" idx="10"/>
          </p:nvPr>
        </p:nvSpPr>
        <p:spPr/>
        <p:txBody>
          <a:bodyPr/>
          <a:lstStyle/>
          <a:p>
            <a:fld id="{A7C97AA7-E83C-9144-963B-8D05D39B0DF1}" type="datetime4">
              <a:rPr lang="en-US" smtClean="0"/>
              <a:t>May 14,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8</a:t>
            </a:fld>
            <a:endParaRPr lang="en-US" dirty="0"/>
          </a:p>
        </p:txBody>
      </p:sp>
      <p:sp>
        <p:nvSpPr>
          <p:cNvPr id="27" name="TextBox 26"/>
          <p:cNvSpPr txBox="1"/>
          <p:nvPr/>
        </p:nvSpPr>
        <p:spPr>
          <a:xfrm>
            <a:off x="2329476" y="2792214"/>
            <a:ext cx="837274" cy="307777"/>
          </a:xfrm>
          <a:prstGeom prst="rect">
            <a:avLst/>
          </a:prstGeom>
          <a:noFill/>
        </p:spPr>
        <p:txBody>
          <a:bodyPr wrap="none" rtlCol="0">
            <a:spAutoFit/>
          </a:bodyPr>
          <a:lstStyle/>
          <a:p>
            <a:r>
              <a:rPr lang="en-US" sz="1400" dirty="0" smtClean="0">
                <a:latin typeface="Avenir Book"/>
              </a:rPr>
              <a:t>I/O Hub</a:t>
            </a:r>
            <a:endParaRPr lang="en-US" sz="1400" dirty="0">
              <a:latin typeface="Avenir Book"/>
            </a:endParaRPr>
          </a:p>
        </p:txBody>
      </p:sp>
      <p:grpSp>
        <p:nvGrpSpPr>
          <p:cNvPr id="67" name="Group 66"/>
          <p:cNvGrpSpPr/>
          <p:nvPr/>
        </p:nvGrpSpPr>
        <p:grpSpPr>
          <a:xfrm>
            <a:off x="1158360" y="2098908"/>
            <a:ext cx="932156" cy="516957"/>
            <a:chOff x="809625" y="2408238"/>
            <a:chExt cx="1125538" cy="706437"/>
          </a:xfrm>
          <a:effectLst/>
          <a:scene3d>
            <a:camera prst="orthographicFront">
              <a:rot lat="0" lon="10800000" rev="0"/>
            </a:camera>
            <a:lightRig rig="threePt" dir="t"/>
          </a:scene3d>
        </p:grpSpPr>
        <p:sp>
          <p:nvSpPr>
            <p:cNvPr id="68"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67" name="TextBox 166"/>
          <p:cNvSpPr txBox="1"/>
          <p:nvPr/>
        </p:nvSpPr>
        <p:spPr>
          <a:xfrm>
            <a:off x="4842936" y="1426859"/>
            <a:ext cx="3277754" cy="369332"/>
          </a:xfrm>
          <a:prstGeom prst="rect">
            <a:avLst/>
          </a:prstGeom>
          <a:noFill/>
        </p:spPr>
        <p:txBody>
          <a:bodyPr wrap="square" rtlCol="0">
            <a:spAutoFit/>
          </a:bodyPr>
          <a:lstStyle/>
          <a:p>
            <a:pPr algn="ctr"/>
            <a:r>
              <a:rPr lang="en-US" dirty="0" smtClean="0">
                <a:latin typeface="Avenir Book"/>
              </a:rPr>
              <a:t>Intel Sandy Bridge</a:t>
            </a:r>
            <a:endParaRPr lang="en-US" dirty="0">
              <a:latin typeface="Avenir Book"/>
            </a:endParaRPr>
          </a:p>
        </p:txBody>
      </p:sp>
      <p:grpSp>
        <p:nvGrpSpPr>
          <p:cNvPr id="807" name="Group 806"/>
          <p:cNvGrpSpPr>
            <a:grpSpLocks noChangeAspect="1"/>
          </p:cNvGrpSpPr>
          <p:nvPr/>
        </p:nvGrpSpPr>
        <p:grpSpPr>
          <a:xfrm>
            <a:off x="2451637" y="2567514"/>
            <a:ext cx="458086" cy="247301"/>
            <a:chOff x="8148638" y="5156200"/>
            <a:chExt cx="1314450" cy="709613"/>
          </a:xfrm>
        </p:grpSpPr>
        <p:sp>
          <p:nvSpPr>
            <p:cNvPr id="818"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9"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0"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1"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2"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3"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4"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5"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6"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7"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8"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9"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cxnSp>
        <p:nvCxnSpPr>
          <p:cNvPr id="840" name="Straight Connector 839"/>
          <p:cNvCxnSpPr>
            <a:cxnSpLocks noChangeAspect="1"/>
            <a:stCxn id="869" idx="8"/>
            <a:endCxn id="939" idx="2"/>
          </p:cNvCxnSpPr>
          <p:nvPr/>
        </p:nvCxnSpPr>
        <p:spPr>
          <a:xfrm>
            <a:off x="3671984" y="2422422"/>
            <a:ext cx="7335" cy="431057"/>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841" name="Group 840"/>
          <p:cNvGrpSpPr>
            <a:grpSpLocks noChangeAspect="1"/>
          </p:cNvGrpSpPr>
          <p:nvPr/>
        </p:nvGrpSpPr>
        <p:grpSpPr>
          <a:xfrm>
            <a:off x="3323273" y="2169637"/>
            <a:ext cx="639762" cy="345379"/>
            <a:chOff x="8148638" y="5156200"/>
            <a:chExt cx="1314450" cy="709613"/>
          </a:xfrm>
        </p:grpSpPr>
        <p:sp>
          <p:nvSpPr>
            <p:cNvPr id="842"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3"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4"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5"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6"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7"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8"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9"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0"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1"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2"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3"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4"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5"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6"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7"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8"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9"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0"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1"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2"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3"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4"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5"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6"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7"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8"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9"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0"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1"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2"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3"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874" name="Group 873"/>
          <p:cNvGrpSpPr>
            <a:grpSpLocks noChangeAspect="1"/>
          </p:cNvGrpSpPr>
          <p:nvPr/>
        </p:nvGrpSpPr>
        <p:grpSpPr>
          <a:xfrm>
            <a:off x="3762472" y="2082033"/>
            <a:ext cx="432368" cy="291996"/>
            <a:chOff x="8609013" y="4194175"/>
            <a:chExt cx="1281112" cy="865188"/>
          </a:xfrm>
        </p:grpSpPr>
        <p:sp>
          <p:nvSpPr>
            <p:cNvPr id="875"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6"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7"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8"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9"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0"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1"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2"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3"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4"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5"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6"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7"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8"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9"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0"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1"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2"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3"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4"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5"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6"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7"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8"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899" name="Group 898"/>
          <p:cNvGrpSpPr>
            <a:grpSpLocks noChangeAspect="1"/>
          </p:cNvGrpSpPr>
          <p:nvPr/>
        </p:nvGrpSpPr>
        <p:grpSpPr>
          <a:xfrm>
            <a:off x="3145688" y="2305985"/>
            <a:ext cx="432368" cy="291996"/>
            <a:chOff x="8609013" y="4194175"/>
            <a:chExt cx="1281112" cy="865188"/>
          </a:xfrm>
        </p:grpSpPr>
        <p:sp>
          <p:nvSpPr>
            <p:cNvPr id="900"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1"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2"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3"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4"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5"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6"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7"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8"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9"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0"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1"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2"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3"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4"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5"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6"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7"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8"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9"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0"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1"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3"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924" name="Group 923"/>
          <p:cNvGrpSpPr>
            <a:grpSpLocks noChangeAspect="1"/>
          </p:cNvGrpSpPr>
          <p:nvPr/>
        </p:nvGrpSpPr>
        <p:grpSpPr>
          <a:xfrm>
            <a:off x="3341513" y="2831845"/>
            <a:ext cx="639762" cy="345379"/>
            <a:chOff x="8148638" y="5156200"/>
            <a:chExt cx="1314450" cy="709613"/>
          </a:xfrm>
        </p:grpSpPr>
        <p:sp>
          <p:nvSpPr>
            <p:cNvPr id="925"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6"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7"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8"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9"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0"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1"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2"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3"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4"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5"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6"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7"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8"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9"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0"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1"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2"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3"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4"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5"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6"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7"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8"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9"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0"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1"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2"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3"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4"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5"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6"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957" name="Group 956"/>
          <p:cNvGrpSpPr>
            <a:grpSpLocks noChangeAspect="1"/>
          </p:cNvGrpSpPr>
          <p:nvPr/>
        </p:nvGrpSpPr>
        <p:grpSpPr>
          <a:xfrm>
            <a:off x="3780712" y="2744241"/>
            <a:ext cx="432368" cy="291996"/>
            <a:chOff x="8609013" y="4194175"/>
            <a:chExt cx="1281112" cy="865188"/>
          </a:xfrm>
        </p:grpSpPr>
        <p:sp>
          <p:nvSpPr>
            <p:cNvPr id="958"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9"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0"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1"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2"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3"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4"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5"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6"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7"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8"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9"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0"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1"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2"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3"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4"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5"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6"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7"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8"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9"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0"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1"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982" name="Group 981"/>
          <p:cNvGrpSpPr>
            <a:grpSpLocks noChangeAspect="1"/>
          </p:cNvGrpSpPr>
          <p:nvPr/>
        </p:nvGrpSpPr>
        <p:grpSpPr>
          <a:xfrm>
            <a:off x="3163928" y="2968193"/>
            <a:ext cx="432368" cy="291996"/>
            <a:chOff x="8609013" y="4194175"/>
            <a:chExt cx="1281112" cy="865188"/>
          </a:xfrm>
        </p:grpSpPr>
        <p:sp>
          <p:nvSpPr>
            <p:cNvPr id="983"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4"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5"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6"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7"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8"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9"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0"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1"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2"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3"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4"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5"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6"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7"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8"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9"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0"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1"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2"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3"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4"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5"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6"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07" name="Group 1006"/>
          <p:cNvGrpSpPr/>
          <p:nvPr/>
        </p:nvGrpSpPr>
        <p:grpSpPr>
          <a:xfrm>
            <a:off x="1160159" y="2742557"/>
            <a:ext cx="932156" cy="516957"/>
            <a:chOff x="809625" y="2408238"/>
            <a:chExt cx="1125538" cy="706437"/>
          </a:xfrm>
          <a:effectLst/>
          <a:scene3d>
            <a:camera prst="orthographicFront">
              <a:rot lat="0" lon="10800000" rev="0"/>
            </a:camera>
            <a:lightRig rig="threePt" dir="t"/>
          </a:scene3d>
        </p:grpSpPr>
        <p:sp>
          <p:nvSpPr>
            <p:cNvPr id="1008"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9"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0"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1"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2"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3"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4"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5"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6"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7"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8"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9"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0"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1"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2"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3"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4"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5"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6"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7"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8"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9"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257" name="TextBox 1256"/>
          <p:cNvSpPr txBox="1"/>
          <p:nvPr/>
        </p:nvSpPr>
        <p:spPr>
          <a:xfrm>
            <a:off x="1044117" y="1426859"/>
            <a:ext cx="3277754" cy="369332"/>
          </a:xfrm>
          <a:prstGeom prst="rect">
            <a:avLst/>
          </a:prstGeom>
          <a:noFill/>
        </p:spPr>
        <p:txBody>
          <a:bodyPr wrap="square" rtlCol="0">
            <a:spAutoFit/>
          </a:bodyPr>
          <a:lstStyle/>
          <a:p>
            <a:pPr algn="ctr"/>
            <a:r>
              <a:rPr lang="en-US" dirty="0" smtClean="0">
                <a:latin typeface="Avenir Book"/>
              </a:rPr>
              <a:t>Intel Nehalem</a:t>
            </a:r>
            <a:endParaRPr lang="en-US" dirty="0">
              <a:latin typeface="Avenir Book"/>
            </a:endParaRPr>
          </a:p>
        </p:txBody>
      </p:sp>
      <p:cxnSp>
        <p:nvCxnSpPr>
          <p:cNvPr id="1275" name="Straight Connector 1274"/>
          <p:cNvCxnSpPr>
            <a:cxnSpLocks noChangeAspect="1"/>
            <a:stCxn id="1492" idx="4"/>
            <a:endCxn id="1412" idx="1"/>
          </p:cNvCxnSpPr>
          <p:nvPr/>
        </p:nvCxnSpPr>
        <p:spPr>
          <a:xfrm>
            <a:off x="6098601" y="3186164"/>
            <a:ext cx="1083175" cy="6132"/>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76" name="Straight Connector 1275"/>
          <p:cNvCxnSpPr>
            <a:cxnSpLocks noChangeAspect="1"/>
            <a:stCxn id="1289" idx="4"/>
            <a:endCxn id="1328" idx="3"/>
          </p:cNvCxnSpPr>
          <p:nvPr/>
        </p:nvCxnSpPr>
        <p:spPr>
          <a:xfrm flipV="1">
            <a:off x="6096802" y="2530240"/>
            <a:ext cx="1067397" cy="12275"/>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280" name="Group 1279"/>
          <p:cNvGrpSpPr/>
          <p:nvPr/>
        </p:nvGrpSpPr>
        <p:grpSpPr>
          <a:xfrm>
            <a:off x="5243829" y="2132699"/>
            <a:ext cx="932156" cy="516957"/>
            <a:chOff x="809625" y="2408238"/>
            <a:chExt cx="1125538" cy="706437"/>
          </a:xfrm>
          <a:effectLst/>
          <a:scene3d>
            <a:camera prst="orthographicFront">
              <a:rot lat="0" lon="10800000" rev="0"/>
            </a:camera>
            <a:lightRig rig="threePt" dir="t"/>
          </a:scene3d>
        </p:grpSpPr>
        <p:sp>
          <p:nvSpPr>
            <p:cNvPr id="1281"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2"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3"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4"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5"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6"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7"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8"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9"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0"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1"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2"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3"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4"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5"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6"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7"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8"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9"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0"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1"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2"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cxnSp>
        <p:nvCxnSpPr>
          <p:cNvPr id="1316" name="Straight Connector 1315"/>
          <p:cNvCxnSpPr>
            <a:cxnSpLocks noChangeAspect="1"/>
            <a:stCxn id="1345" idx="8"/>
            <a:endCxn id="1415" idx="2"/>
          </p:cNvCxnSpPr>
          <p:nvPr/>
        </p:nvCxnSpPr>
        <p:spPr>
          <a:xfrm>
            <a:off x="7249433" y="2456213"/>
            <a:ext cx="7335" cy="431057"/>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317" name="Group 1316"/>
          <p:cNvGrpSpPr>
            <a:grpSpLocks noChangeAspect="1"/>
          </p:cNvGrpSpPr>
          <p:nvPr/>
        </p:nvGrpSpPr>
        <p:grpSpPr>
          <a:xfrm>
            <a:off x="6900722" y="2203428"/>
            <a:ext cx="639762" cy="345379"/>
            <a:chOff x="8148638" y="5156200"/>
            <a:chExt cx="1314450" cy="709613"/>
          </a:xfrm>
        </p:grpSpPr>
        <p:sp>
          <p:nvSpPr>
            <p:cNvPr id="1318"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9"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0"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1"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2"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3"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4"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5"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6"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7"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8"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9"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0"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1"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2"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3"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4"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5"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6"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7"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8"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9"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0"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1"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2"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3"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4"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5"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6"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7"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8"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9"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350" name="Group 1349"/>
          <p:cNvGrpSpPr>
            <a:grpSpLocks noChangeAspect="1"/>
          </p:cNvGrpSpPr>
          <p:nvPr/>
        </p:nvGrpSpPr>
        <p:grpSpPr>
          <a:xfrm>
            <a:off x="7339921" y="2115824"/>
            <a:ext cx="432368" cy="291996"/>
            <a:chOff x="8609013" y="4194175"/>
            <a:chExt cx="1281112" cy="865188"/>
          </a:xfrm>
        </p:grpSpPr>
        <p:sp>
          <p:nvSpPr>
            <p:cNvPr id="1351"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2"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3"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4"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5"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6"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7"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8"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9"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0"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1"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2"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3"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4"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5"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6"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7"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8"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9"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70"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71"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72"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73"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74"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375" name="Group 1374"/>
          <p:cNvGrpSpPr>
            <a:grpSpLocks noChangeAspect="1"/>
          </p:cNvGrpSpPr>
          <p:nvPr/>
        </p:nvGrpSpPr>
        <p:grpSpPr>
          <a:xfrm>
            <a:off x="6723137" y="2339776"/>
            <a:ext cx="432368" cy="291996"/>
            <a:chOff x="8609013" y="4194175"/>
            <a:chExt cx="1281112" cy="865188"/>
          </a:xfrm>
        </p:grpSpPr>
        <p:sp>
          <p:nvSpPr>
            <p:cNvPr id="1376"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77"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78"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79"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0"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1"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2"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3"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4"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5"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6"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7"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8"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9"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0"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1"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2"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3"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4"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5"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6"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7"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8"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9"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400" name="Group 1399"/>
          <p:cNvGrpSpPr>
            <a:grpSpLocks noChangeAspect="1"/>
          </p:cNvGrpSpPr>
          <p:nvPr/>
        </p:nvGrpSpPr>
        <p:grpSpPr>
          <a:xfrm>
            <a:off x="6918962" y="2865636"/>
            <a:ext cx="639762" cy="345379"/>
            <a:chOff x="8148638" y="5156200"/>
            <a:chExt cx="1314450" cy="709613"/>
          </a:xfrm>
        </p:grpSpPr>
        <p:sp>
          <p:nvSpPr>
            <p:cNvPr id="1401"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02"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03"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04"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05"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06"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07"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08"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09"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0"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1"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2"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3"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4"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5"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6"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7"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8"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9"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0"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1"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2"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3"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4"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5"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6"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7"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8"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9"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30"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31"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32"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433" name="Group 1432"/>
          <p:cNvGrpSpPr>
            <a:grpSpLocks noChangeAspect="1"/>
          </p:cNvGrpSpPr>
          <p:nvPr/>
        </p:nvGrpSpPr>
        <p:grpSpPr>
          <a:xfrm>
            <a:off x="7358161" y="2778032"/>
            <a:ext cx="432368" cy="291996"/>
            <a:chOff x="8609013" y="4194175"/>
            <a:chExt cx="1281112" cy="865188"/>
          </a:xfrm>
        </p:grpSpPr>
        <p:sp>
          <p:nvSpPr>
            <p:cNvPr id="1434"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35"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36"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37"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38"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39"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0"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1"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2"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3"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4"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5"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6"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7"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8"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9"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50"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51"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52"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53"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54"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55"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56"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57"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458" name="Group 1457"/>
          <p:cNvGrpSpPr>
            <a:grpSpLocks noChangeAspect="1"/>
          </p:cNvGrpSpPr>
          <p:nvPr/>
        </p:nvGrpSpPr>
        <p:grpSpPr>
          <a:xfrm>
            <a:off x="6741377" y="3001984"/>
            <a:ext cx="432368" cy="291996"/>
            <a:chOff x="8609013" y="4194175"/>
            <a:chExt cx="1281112" cy="865188"/>
          </a:xfrm>
        </p:grpSpPr>
        <p:sp>
          <p:nvSpPr>
            <p:cNvPr id="1459"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0"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1"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2"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3"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4"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5"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6"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7"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8"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9"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0"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1"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2"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3"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4"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5"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6"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7"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8"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9"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80"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81"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82"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483" name="Group 1482"/>
          <p:cNvGrpSpPr/>
          <p:nvPr/>
        </p:nvGrpSpPr>
        <p:grpSpPr>
          <a:xfrm>
            <a:off x="5245628" y="2776348"/>
            <a:ext cx="932156" cy="516957"/>
            <a:chOff x="809625" y="2408238"/>
            <a:chExt cx="1125538" cy="706437"/>
          </a:xfrm>
          <a:effectLst/>
          <a:scene3d>
            <a:camera prst="orthographicFront">
              <a:rot lat="0" lon="10800000" rev="0"/>
            </a:camera>
            <a:lightRig rig="threePt" dir="t"/>
          </a:scene3d>
        </p:grpSpPr>
        <p:sp>
          <p:nvSpPr>
            <p:cNvPr id="1484"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85"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86"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87"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88"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89"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0"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1"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2"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3"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4"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5"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6"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7"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8"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9"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00"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01"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02"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03"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04"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05"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513" name="Content Placeholder 2"/>
          <p:cNvSpPr txBox="1">
            <a:spLocks/>
          </p:cNvSpPr>
          <p:nvPr/>
        </p:nvSpPr>
        <p:spPr>
          <a:xfrm>
            <a:off x="1044117" y="1103730"/>
            <a:ext cx="7436744" cy="4276185"/>
          </a:xfrm>
          <a:prstGeom prst="rect">
            <a:avLst/>
          </a:prstGeom>
        </p:spPr>
        <p:txBody>
          <a:bodyPr/>
          <a:lstStyle>
            <a:lvl1pPr marL="231775" indent="-231775" algn="l" defTabSz="457200" rtl="0" eaLnBrk="1" latinLnBrk="0" hangingPunct="1">
              <a:spcBef>
                <a:spcPts val="800"/>
              </a:spcBef>
              <a:buClr>
                <a:schemeClr val="tx2"/>
              </a:buClr>
              <a:buSzPct val="100000"/>
              <a:buFont typeface="Consolas"/>
              <a:buChar char="▸"/>
              <a:defRPr sz="2400" b="0" i="0" kern="1200">
                <a:solidFill>
                  <a:schemeClr val="tx1"/>
                </a:solidFill>
                <a:latin typeface="Arial"/>
                <a:ea typeface="+mn-ea"/>
                <a:cs typeface="Arial"/>
              </a:defRPr>
            </a:lvl1pPr>
            <a:lvl2pPr marL="457200" indent="-225425" algn="l" defTabSz="457200" rtl="0" eaLnBrk="1" latinLnBrk="0" hangingPunct="1">
              <a:spcBef>
                <a:spcPts val="530"/>
              </a:spcBef>
              <a:buClr>
                <a:schemeClr val="tx2"/>
              </a:buClr>
              <a:buSzPct val="100000"/>
              <a:buFont typeface="Arial"/>
              <a:buChar char="•"/>
              <a:defRPr sz="2200" b="0" i="0" kern="1200">
                <a:solidFill>
                  <a:schemeClr val="tx1"/>
                </a:solidFill>
                <a:latin typeface="Arial"/>
                <a:ea typeface="+mn-ea"/>
                <a:cs typeface="Arial"/>
              </a:defRPr>
            </a:lvl2pPr>
            <a:lvl3pPr marL="688975" indent="-223838" algn="l" defTabSz="457200" rtl="0" eaLnBrk="1" latinLnBrk="0" hangingPunct="1">
              <a:spcBef>
                <a:spcPts val="480"/>
              </a:spcBef>
              <a:buClr>
                <a:schemeClr val="tx2"/>
              </a:buClr>
              <a:buFont typeface="Consolas"/>
              <a:buChar char="▸"/>
              <a:defRPr sz="2000" kern="1200">
                <a:solidFill>
                  <a:schemeClr val="tx1"/>
                </a:solidFill>
                <a:latin typeface="Arial"/>
                <a:ea typeface="+mn-ea"/>
                <a:cs typeface="Arial"/>
              </a:defRPr>
            </a:lvl3pPr>
            <a:lvl4pPr marL="855663" indent="-166688" algn="l" defTabSz="457200" rtl="0" eaLnBrk="1" latinLnBrk="0" hangingPunct="1">
              <a:spcBef>
                <a:spcPts val="430"/>
              </a:spcBef>
              <a:buClr>
                <a:schemeClr val="tx2"/>
              </a:buClr>
              <a:buSzPct val="97000"/>
              <a:buFont typeface="Arial"/>
              <a:buChar char="•"/>
              <a:defRPr sz="1800" kern="1200">
                <a:solidFill>
                  <a:srgbClr val="000000"/>
                </a:solidFill>
                <a:latin typeface="Arial"/>
                <a:ea typeface="+mn-ea"/>
                <a:cs typeface="Arial"/>
              </a:defRPr>
            </a:lvl4pPr>
            <a:lvl5pPr marL="1089025" indent="-233363" algn="l" defTabSz="457200" rtl="0" eaLnBrk="1" latinLnBrk="0" hangingPunct="1">
              <a:spcBef>
                <a:spcPts val="380"/>
              </a:spcBef>
              <a:buClr>
                <a:schemeClr val="tx2"/>
              </a:buClr>
              <a:buFont typeface="Consolas"/>
              <a:buChar char="▸"/>
              <a:tabLst/>
              <a:defRPr sz="1600" kern="1200">
                <a:solidFill>
                  <a:srgbClr val="000000"/>
                </a:solidFill>
                <a:latin typeface="Arial"/>
                <a:ea typeface="+mn-ea"/>
                <a:cs typeface="Arial"/>
              </a:defRPr>
            </a:lvl5pPr>
            <a:lvl6pPr marL="1255713" indent="-168275" algn="l" defTabSz="457200" rtl="0" eaLnBrk="1" latinLnBrk="0" hangingPunct="1">
              <a:spcBef>
                <a:spcPts val="350"/>
              </a:spcBef>
              <a:buClr>
                <a:schemeClr val="tx2"/>
              </a:buClr>
              <a:buFont typeface="Arial"/>
              <a:buChar char="•"/>
              <a:defRPr sz="14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57" name="Freeform 351"/>
          <p:cNvSpPr>
            <a:spLocks noChangeArrowheads="1"/>
          </p:cNvSpPr>
          <p:nvPr/>
        </p:nvSpPr>
        <p:spPr bwMode="auto">
          <a:xfrm>
            <a:off x="3498253" y="225240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458" name="Freeform 351"/>
          <p:cNvSpPr>
            <a:spLocks noChangeArrowheads="1"/>
          </p:cNvSpPr>
          <p:nvPr/>
        </p:nvSpPr>
        <p:spPr bwMode="auto">
          <a:xfrm>
            <a:off x="3574453" y="230955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459" name="Freeform 351"/>
          <p:cNvSpPr>
            <a:spLocks noChangeArrowheads="1"/>
          </p:cNvSpPr>
          <p:nvPr/>
        </p:nvSpPr>
        <p:spPr bwMode="auto">
          <a:xfrm>
            <a:off x="3599853" y="221748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460" name="Freeform 351"/>
          <p:cNvSpPr>
            <a:spLocks noChangeArrowheads="1"/>
          </p:cNvSpPr>
          <p:nvPr/>
        </p:nvSpPr>
        <p:spPr bwMode="auto">
          <a:xfrm>
            <a:off x="3676053" y="227463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498" name="Freeform 351"/>
          <p:cNvSpPr>
            <a:spLocks noChangeArrowheads="1"/>
          </p:cNvSpPr>
          <p:nvPr/>
        </p:nvSpPr>
        <p:spPr bwMode="auto">
          <a:xfrm>
            <a:off x="3516322" y="291601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499" name="Freeform 351"/>
          <p:cNvSpPr>
            <a:spLocks noChangeArrowheads="1"/>
          </p:cNvSpPr>
          <p:nvPr/>
        </p:nvSpPr>
        <p:spPr bwMode="auto">
          <a:xfrm>
            <a:off x="3592522" y="297316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500" name="Freeform 351"/>
          <p:cNvSpPr>
            <a:spLocks noChangeArrowheads="1"/>
          </p:cNvSpPr>
          <p:nvPr/>
        </p:nvSpPr>
        <p:spPr bwMode="auto">
          <a:xfrm>
            <a:off x="3617922" y="288108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501" name="Freeform 351"/>
          <p:cNvSpPr>
            <a:spLocks noChangeArrowheads="1"/>
          </p:cNvSpPr>
          <p:nvPr/>
        </p:nvSpPr>
        <p:spPr bwMode="auto">
          <a:xfrm>
            <a:off x="3694122" y="293823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502" name="Freeform 351"/>
          <p:cNvSpPr>
            <a:spLocks noChangeArrowheads="1"/>
          </p:cNvSpPr>
          <p:nvPr/>
        </p:nvSpPr>
        <p:spPr bwMode="auto">
          <a:xfrm>
            <a:off x="7076422" y="228733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503" name="Freeform 351"/>
          <p:cNvSpPr>
            <a:spLocks noChangeArrowheads="1"/>
          </p:cNvSpPr>
          <p:nvPr/>
        </p:nvSpPr>
        <p:spPr bwMode="auto">
          <a:xfrm>
            <a:off x="7152622" y="234448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504" name="Freeform 351"/>
          <p:cNvSpPr>
            <a:spLocks noChangeArrowheads="1"/>
          </p:cNvSpPr>
          <p:nvPr/>
        </p:nvSpPr>
        <p:spPr bwMode="auto">
          <a:xfrm>
            <a:off x="7178022" y="225240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505" name="Freeform 351"/>
          <p:cNvSpPr>
            <a:spLocks noChangeArrowheads="1"/>
          </p:cNvSpPr>
          <p:nvPr/>
        </p:nvSpPr>
        <p:spPr bwMode="auto">
          <a:xfrm>
            <a:off x="7254222" y="230955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506" name="Freeform 351"/>
          <p:cNvSpPr>
            <a:spLocks noChangeArrowheads="1"/>
          </p:cNvSpPr>
          <p:nvPr/>
        </p:nvSpPr>
        <p:spPr bwMode="auto">
          <a:xfrm>
            <a:off x="7092891" y="295093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507" name="Freeform 351"/>
          <p:cNvSpPr>
            <a:spLocks noChangeArrowheads="1"/>
          </p:cNvSpPr>
          <p:nvPr/>
        </p:nvSpPr>
        <p:spPr bwMode="auto">
          <a:xfrm>
            <a:off x="7169091" y="300808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508" name="Freeform 351"/>
          <p:cNvSpPr>
            <a:spLocks noChangeArrowheads="1"/>
          </p:cNvSpPr>
          <p:nvPr/>
        </p:nvSpPr>
        <p:spPr bwMode="auto">
          <a:xfrm>
            <a:off x="7194491" y="291601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509" name="Freeform 351"/>
          <p:cNvSpPr>
            <a:spLocks noChangeArrowheads="1"/>
          </p:cNvSpPr>
          <p:nvPr/>
        </p:nvSpPr>
        <p:spPr bwMode="auto">
          <a:xfrm>
            <a:off x="7270691" y="297316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473" name="TextBox 472"/>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474" name="TextBox 473"/>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475" name="TextBox 474"/>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8945399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PCIe</a:t>
            </a:r>
            <a:r>
              <a:rPr lang="en-US" dirty="0" smtClean="0"/>
              <a:t> Local Nodes</a:t>
            </a:r>
            <a:endParaRPr lang="en-US" strike="sngStrike" dirty="0"/>
          </a:p>
        </p:txBody>
      </p:sp>
      <p:sp>
        <p:nvSpPr>
          <p:cNvPr id="3" name="Date Placeholder 2"/>
          <p:cNvSpPr>
            <a:spLocks noGrp="1"/>
          </p:cNvSpPr>
          <p:nvPr>
            <p:ph type="dt" sz="half" idx="10"/>
          </p:nvPr>
        </p:nvSpPr>
        <p:spPr/>
        <p:txBody>
          <a:bodyPr/>
          <a:lstStyle/>
          <a:p>
            <a:fld id="{A7C97AA7-E83C-9144-963B-8D05D39B0DF1}" type="datetime4">
              <a:rPr lang="en-US" smtClean="0"/>
              <a:t>May 14,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9</a:t>
            </a:fld>
            <a:endParaRPr lang="en-US" dirty="0"/>
          </a:p>
        </p:txBody>
      </p:sp>
      <p:sp>
        <p:nvSpPr>
          <p:cNvPr id="1513" name="Content Placeholder 2"/>
          <p:cNvSpPr txBox="1">
            <a:spLocks/>
          </p:cNvSpPr>
          <p:nvPr/>
        </p:nvSpPr>
        <p:spPr>
          <a:xfrm>
            <a:off x="1044117" y="1103730"/>
            <a:ext cx="7436744" cy="4276185"/>
          </a:xfrm>
          <a:prstGeom prst="rect">
            <a:avLst/>
          </a:prstGeom>
        </p:spPr>
        <p:txBody>
          <a:bodyPr/>
          <a:lstStyle>
            <a:lvl1pPr marL="231775" indent="-231775" algn="l" defTabSz="457200" rtl="0" eaLnBrk="1" latinLnBrk="0" hangingPunct="1">
              <a:spcBef>
                <a:spcPts val="800"/>
              </a:spcBef>
              <a:buClr>
                <a:schemeClr val="tx2"/>
              </a:buClr>
              <a:buSzPct val="100000"/>
              <a:buFont typeface="Consolas"/>
              <a:buChar char="▸"/>
              <a:defRPr sz="2400" b="0" i="0" kern="1200">
                <a:solidFill>
                  <a:schemeClr val="tx1"/>
                </a:solidFill>
                <a:latin typeface="Arial"/>
                <a:ea typeface="+mn-ea"/>
                <a:cs typeface="Arial"/>
              </a:defRPr>
            </a:lvl1pPr>
            <a:lvl2pPr marL="457200" indent="-225425" algn="l" defTabSz="457200" rtl="0" eaLnBrk="1" latinLnBrk="0" hangingPunct="1">
              <a:spcBef>
                <a:spcPts val="530"/>
              </a:spcBef>
              <a:buClr>
                <a:schemeClr val="tx2"/>
              </a:buClr>
              <a:buSzPct val="100000"/>
              <a:buFont typeface="Arial"/>
              <a:buChar char="•"/>
              <a:defRPr sz="2200" b="0" i="0" kern="1200">
                <a:solidFill>
                  <a:schemeClr val="tx1"/>
                </a:solidFill>
                <a:latin typeface="Arial"/>
                <a:ea typeface="+mn-ea"/>
                <a:cs typeface="Arial"/>
              </a:defRPr>
            </a:lvl2pPr>
            <a:lvl3pPr marL="688975" indent="-223838" algn="l" defTabSz="457200" rtl="0" eaLnBrk="1" latinLnBrk="0" hangingPunct="1">
              <a:spcBef>
                <a:spcPts val="480"/>
              </a:spcBef>
              <a:buClr>
                <a:schemeClr val="tx2"/>
              </a:buClr>
              <a:buFont typeface="Consolas"/>
              <a:buChar char="▸"/>
              <a:defRPr sz="2000" kern="1200">
                <a:solidFill>
                  <a:schemeClr val="tx1"/>
                </a:solidFill>
                <a:latin typeface="Arial"/>
                <a:ea typeface="+mn-ea"/>
                <a:cs typeface="Arial"/>
              </a:defRPr>
            </a:lvl3pPr>
            <a:lvl4pPr marL="855663" indent="-166688" algn="l" defTabSz="457200" rtl="0" eaLnBrk="1" latinLnBrk="0" hangingPunct="1">
              <a:spcBef>
                <a:spcPts val="430"/>
              </a:spcBef>
              <a:buClr>
                <a:schemeClr val="tx2"/>
              </a:buClr>
              <a:buSzPct val="97000"/>
              <a:buFont typeface="Arial"/>
              <a:buChar char="•"/>
              <a:defRPr sz="1800" kern="1200">
                <a:solidFill>
                  <a:srgbClr val="000000"/>
                </a:solidFill>
                <a:latin typeface="Arial"/>
                <a:ea typeface="+mn-ea"/>
                <a:cs typeface="Arial"/>
              </a:defRPr>
            </a:lvl4pPr>
            <a:lvl5pPr marL="1089025" indent="-233363" algn="l" defTabSz="457200" rtl="0" eaLnBrk="1" latinLnBrk="0" hangingPunct="1">
              <a:spcBef>
                <a:spcPts val="380"/>
              </a:spcBef>
              <a:buClr>
                <a:schemeClr val="tx2"/>
              </a:buClr>
              <a:buFont typeface="Consolas"/>
              <a:buChar char="▸"/>
              <a:tabLst/>
              <a:defRPr sz="1600" kern="1200">
                <a:solidFill>
                  <a:srgbClr val="000000"/>
                </a:solidFill>
                <a:latin typeface="Arial"/>
                <a:ea typeface="+mn-ea"/>
                <a:cs typeface="Arial"/>
              </a:defRPr>
            </a:lvl5pPr>
            <a:lvl6pPr marL="1255713" indent="-168275" algn="l" defTabSz="457200" rtl="0" eaLnBrk="1" latinLnBrk="0" hangingPunct="1">
              <a:spcBef>
                <a:spcPts val="350"/>
              </a:spcBef>
              <a:buClr>
                <a:schemeClr val="tx2"/>
              </a:buClr>
              <a:buFont typeface="Arial"/>
              <a:buChar char="•"/>
              <a:defRPr sz="14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a:p>
            <a:endParaRPr lang="en-US" dirty="0" smtClean="0"/>
          </a:p>
          <a:p>
            <a:endParaRPr lang="en-US" dirty="0" smtClean="0"/>
          </a:p>
          <a:p>
            <a:endParaRPr lang="en-US" dirty="0" smtClean="0"/>
          </a:p>
          <a:p>
            <a:endParaRPr lang="en-US" dirty="0" smtClean="0"/>
          </a:p>
          <a:p>
            <a:pPr marL="0" indent="0">
              <a:buFont typeface="Consolas"/>
              <a:buNone/>
            </a:pPr>
            <a:endParaRPr lang="en-US" dirty="0" smtClean="0"/>
          </a:p>
          <a:p>
            <a:pPr marL="0" indent="0">
              <a:buFont typeface="Consolas"/>
              <a:buNone/>
            </a:pPr>
            <a:r>
              <a:rPr lang="ro-RO" sz="1800" dirty="0" smtClean="0">
                <a:latin typeface="Consolas"/>
                <a:cs typeface="Consolas"/>
              </a:rPr>
              <a:t># cat /sys/devices/pci0000:50/0000:50:09.0/numa_node</a:t>
            </a:r>
          </a:p>
          <a:p>
            <a:pPr marL="0" indent="0">
              <a:buFont typeface="Consolas"/>
              <a:buNone/>
            </a:pPr>
            <a:r>
              <a:rPr lang="ro-RO" sz="1800" dirty="0">
                <a:latin typeface="Consolas"/>
                <a:cs typeface="Consolas"/>
              </a:rPr>
              <a:t>0</a:t>
            </a:r>
            <a:endParaRPr lang="ro-RO" sz="1800" dirty="0" smtClean="0"/>
          </a:p>
          <a:p>
            <a:pPr marL="0" indent="0">
              <a:buNone/>
            </a:pPr>
            <a:r>
              <a:rPr lang="en-US" dirty="0" smtClean="0"/>
              <a:t>Only </a:t>
            </a:r>
            <a:r>
              <a:rPr lang="en-US" dirty="0"/>
              <a:t>one local node is </a:t>
            </a:r>
            <a:r>
              <a:rPr lang="en-US" dirty="0" smtClean="0"/>
              <a:t>presented to the OS</a:t>
            </a:r>
            <a:endParaRPr lang="en-US" dirty="0"/>
          </a:p>
          <a:p>
            <a:endParaRPr lang="en-US" dirty="0"/>
          </a:p>
        </p:txBody>
      </p:sp>
      <p:sp>
        <p:nvSpPr>
          <p:cNvPr id="1514" name="Rectangle 1513"/>
          <p:cNvSpPr/>
          <p:nvPr/>
        </p:nvSpPr>
        <p:spPr>
          <a:xfrm>
            <a:off x="4842936" y="1295402"/>
            <a:ext cx="3277754" cy="2209801"/>
          </a:xfrm>
          <a:prstGeom prst="rect">
            <a:avLst/>
          </a:prstGeom>
          <a:solidFill>
            <a:schemeClr val="bg1">
              <a:lumMod val="85000"/>
              <a:alpha val="19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15" name="Rectangle 1514"/>
          <p:cNvSpPr/>
          <p:nvPr/>
        </p:nvSpPr>
        <p:spPr>
          <a:xfrm>
            <a:off x="1044117" y="1295402"/>
            <a:ext cx="3277754" cy="2209801"/>
          </a:xfrm>
          <a:prstGeom prst="rect">
            <a:avLst/>
          </a:prstGeom>
          <a:solidFill>
            <a:schemeClr val="bg1">
              <a:lumMod val="85000"/>
              <a:alpha val="19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516" name="Straight Connector 1515"/>
          <p:cNvCxnSpPr>
            <a:cxnSpLocks noChangeAspect="1"/>
            <a:stCxn id="1550" idx="3"/>
            <a:endCxn id="1657" idx="3"/>
          </p:cNvCxnSpPr>
          <p:nvPr/>
        </p:nvCxnSpPr>
        <p:spPr>
          <a:xfrm>
            <a:off x="2531571" y="2636835"/>
            <a:ext cx="921577" cy="291823"/>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17" name="Straight Connector 1516"/>
          <p:cNvCxnSpPr>
            <a:cxnSpLocks noChangeAspect="1"/>
            <a:stCxn id="1552" idx="1"/>
            <a:endCxn id="1574" idx="5"/>
          </p:cNvCxnSpPr>
          <p:nvPr/>
        </p:nvCxnSpPr>
        <p:spPr>
          <a:xfrm flipV="1">
            <a:off x="2621956" y="2391923"/>
            <a:ext cx="954506" cy="356603"/>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18" name="Straight Connector 1517"/>
          <p:cNvCxnSpPr>
            <a:cxnSpLocks noChangeAspect="1"/>
            <a:stCxn id="1734" idx="4"/>
            <a:endCxn id="1550" idx="1"/>
          </p:cNvCxnSpPr>
          <p:nvPr/>
        </p:nvCxnSpPr>
        <p:spPr>
          <a:xfrm flipV="1">
            <a:off x="2013132" y="2584636"/>
            <a:ext cx="708983" cy="567737"/>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19" name="Straight Connector 1518"/>
          <p:cNvCxnSpPr>
            <a:cxnSpLocks noChangeAspect="1"/>
            <a:stCxn id="1530" idx="4"/>
            <a:endCxn id="1553" idx="0"/>
          </p:cNvCxnSpPr>
          <p:nvPr/>
        </p:nvCxnSpPr>
        <p:spPr>
          <a:xfrm>
            <a:off x="2011333" y="2508724"/>
            <a:ext cx="612879" cy="231056"/>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520" name="TextBox 1519"/>
          <p:cNvSpPr txBox="1"/>
          <p:nvPr/>
        </p:nvSpPr>
        <p:spPr>
          <a:xfrm>
            <a:off x="2329476" y="2792214"/>
            <a:ext cx="837274" cy="307777"/>
          </a:xfrm>
          <a:prstGeom prst="rect">
            <a:avLst/>
          </a:prstGeom>
          <a:noFill/>
        </p:spPr>
        <p:txBody>
          <a:bodyPr wrap="none" rtlCol="0">
            <a:spAutoFit/>
          </a:bodyPr>
          <a:lstStyle/>
          <a:p>
            <a:r>
              <a:rPr lang="en-US" sz="1400" dirty="0" smtClean="0">
                <a:latin typeface="Avenir Book"/>
              </a:rPr>
              <a:t>I/O Hub</a:t>
            </a:r>
            <a:endParaRPr lang="en-US" sz="1400" dirty="0">
              <a:latin typeface="Avenir Book"/>
            </a:endParaRPr>
          </a:p>
        </p:txBody>
      </p:sp>
      <p:grpSp>
        <p:nvGrpSpPr>
          <p:cNvPr id="1521" name="Group 1520"/>
          <p:cNvGrpSpPr/>
          <p:nvPr/>
        </p:nvGrpSpPr>
        <p:grpSpPr>
          <a:xfrm>
            <a:off x="1158360" y="2098908"/>
            <a:ext cx="932156" cy="516957"/>
            <a:chOff x="809625" y="2408238"/>
            <a:chExt cx="1125538" cy="706437"/>
          </a:xfrm>
          <a:effectLst/>
          <a:scene3d>
            <a:camera prst="orthographicFront">
              <a:rot lat="0" lon="10800000" rev="0"/>
            </a:camera>
            <a:lightRig rig="threePt" dir="t"/>
          </a:scene3d>
        </p:grpSpPr>
        <p:sp>
          <p:nvSpPr>
            <p:cNvPr id="1522"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3"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4"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5"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6"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7"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8"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9"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0"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1"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2"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3"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4"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5"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6"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7"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8"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9"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0"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1"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2"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3"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544" name="TextBox 1543"/>
          <p:cNvSpPr txBox="1"/>
          <p:nvPr/>
        </p:nvSpPr>
        <p:spPr>
          <a:xfrm>
            <a:off x="4842936" y="1426859"/>
            <a:ext cx="3277754" cy="369332"/>
          </a:xfrm>
          <a:prstGeom prst="rect">
            <a:avLst/>
          </a:prstGeom>
          <a:noFill/>
        </p:spPr>
        <p:txBody>
          <a:bodyPr wrap="square" rtlCol="0">
            <a:spAutoFit/>
          </a:bodyPr>
          <a:lstStyle/>
          <a:p>
            <a:pPr algn="ctr"/>
            <a:r>
              <a:rPr lang="en-US" dirty="0" smtClean="0">
                <a:latin typeface="Avenir Book"/>
              </a:rPr>
              <a:t>Intel Sandy Bridge</a:t>
            </a:r>
            <a:endParaRPr lang="en-US" dirty="0">
              <a:latin typeface="Avenir Book"/>
            </a:endParaRPr>
          </a:p>
        </p:txBody>
      </p:sp>
      <p:grpSp>
        <p:nvGrpSpPr>
          <p:cNvPr id="1545" name="Group 1544"/>
          <p:cNvGrpSpPr>
            <a:grpSpLocks noChangeAspect="1"/>
          </p:cNvGrpSpPr>
          <p:nvPr/>
        </p:nvGrpSpPr>
        <p:grpSpPr>
          <a:xfrm>
            <a:off x="2451637" y="2567514"/>
            <a:ext cx="458086" cy="247301"/>
            <a:chOff x="8148638" y="5156200"/>
            <a:chExt cx="1314450" cy="709613"/>
          </a:xfrm>
        </p:grpSpPr>
        <p:sp>
          <p:nvSpPr>
            <p:cNvPr id="1546"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7"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8"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9"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0"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1"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2"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3"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4"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5"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6"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7"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cxnSp>
        <p:nvCxnSpPr>
          <p:cNvPr id="1558" name="Straight Connector 1557"/>
          <p:cNvCxnSpPr>
            <a:cxnSpLocks noChangeAspect="1"/>
            <a:stCxn id="1587" idx="8"/>
            <a:endCxn id="1657" idx="2"/>
          </p:cNvCxnSpPr>
          <p:nvPr/>
        </p:nvCxnSpPr>
        <p:spPr>
          <a:xfrm>
            <a:off x="3671984" y="2422422"/>
            <a:ext cx="7335" cy="431057"/>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559" name="Group 1558"/>
          <p:cNvGrpSpPr>
            <a:grpSpLocks noChangeAspect="1"/>
          </p:cNvGrpSpPr>
          <p:nvPr/>
        </p:nvGrpSpPr>
        <p:grpSpPr>
          <a:xfrm>
            <a:off x="3323273" y="2169637"/>
            <a:ext cx="639762" cy="345379"/>
            <a:chOff x="8148638" y="5156200"/>
            <a:chExt cx="1314450" cy="709613"/>
          </a:xfrm>
        </p:grpSpPr>
        <p:sp>
          <p:nvSpPr>
            <p:cNvPr id="1560"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1"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2"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3"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4"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5"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6"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7"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8"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9"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0"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1"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2"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3"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4"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5"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6"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7"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8"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9"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0"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1"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2"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3"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4"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5"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6"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7"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8"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9"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0"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1"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592" name="Group 1591"/>
          <p:cNvGrpSpPr>
            <a:grpSpLocks noChangeAspect="1"/>
          </p:cNvGrpSpPr>
          <p:nvPr/>
        </p:nvGrpSpPr>
        <p:grpSpPr>
          <a:xfrm>
            <a:off x="3762472" y="2082033"/>
            <a:ext cx="432368" cy="291996"/>
            <a:chOff x="8609013" y="4194175"/>
            <a:chExt cx="1281112" cy="865188"/>
          </a:xfrm>
        </p:grpSpPr>
        <p:sp>
          <p:nvSpPr>
            <p:cNvPr id="1593"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4"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5"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6"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7"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8"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9"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0"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1"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2"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3"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4"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5"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6"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7"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8"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9"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0"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1"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2"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3"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4"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5"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6"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17" name="Group 1616"/>
          <p:cNvGrpSpPr>
            <a:grpSpLocks noChangeAspect="1"/>
          </p:cNvGrpSpPr>
          <p:nvPr/>
        </p:nvGrpSpPr>
        <p:grpSpPr>
          <a:xfrm>
            <a:off x="3145688" y="2305985"/>
            <a:ext cx="432368" cy="291996"/>
            <a:chOff x="8609013" y="4194175"/>
            <a:chExt cx="1281112" cy="865188"/>
          </a:xfrm>
        </p:grpSpPr>
        <p:sp>
          <p:nvSpPr>
            <p:cNvPr id="1618"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9"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0"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1"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2"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3"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4"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5"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6"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7"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8"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9"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0"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1"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2"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3"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4"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5"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6"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7"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8"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9"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0"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1"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42" name="Group 1641"/>
          <p:cNvGrpSpPr>
            <a:grpSpLocks noChangeAspect="1"/>
          </p:cNvGrpSpPr>
          <p:nvPr/>
        </p:nvGrpSpPr>
        <p:grpSpPr>
          <a:xfrm>
            <a:off x="3341513" y="2831845"/>
            <a:ext cx="639762" cy="345379"/>
            <a:chOff x="8148638" y="5156200"/>
            <a:chExt cx="1314450" cy="709613"/>
          </a:xfrm>
        </p:grpSpPr>
        <p:sp>
          <p:nvSpPr>
            <p:cNvPr id="1643"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4"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5"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6"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7"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8"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9"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0"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1"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2"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3"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4"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5"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6"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7"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8"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9"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0"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1"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2"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3"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4"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5"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6"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7"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8"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9"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0"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1"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2"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3"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4"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75" name="Group 1674"/>
          <p:cNvGrpSpPr>
            <a:grpSpLocks noChangeAspect="1"/>
          </p:cNvGrpSpPr>
          <p:nvPr/>
        </p:nvGrpSpPr>
        <p:grpSpPr>
          <a:xfrm>
            <a:off x="3780712" y="2744241"/>
            <a:ext cx="432368" cy="291996"/>
            <a:chOff x="8609013" y="4194175"/>
            <a:chExt cx="1281112" cy="865188"/>
          </a:xfrm>
        </p:grpSpPr>
        <p:sp>
          <p:nvSpPr>
            <p:cNvPr id="1676"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7"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8"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9"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0"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1"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2"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3"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4"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5"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6"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7"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8"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9"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0"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1"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2"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3"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4"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5"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6"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7"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8"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9"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700" name="Group 1699"/>
          <p:cNvGrpSpPr>
            <a:grpSpLocks noChangeAspect="1"/>
          </p:cNvGrpSpPr>
          <p:nvPr/>
        </p:nvGrpSpPr>
        <p:grpSpPr>
          <a:xfrm>
            <a:off x="3163928" y="2968193"/>
            <a:ext cx="432368" cy="291996"/>
            <a:chOff x="8609013" y="4194175"/>
            <a:chExt cx="1281112" cy="865188"/>
          </a:xfrm>
        </p:grpSpPr>
        <p:sp>
          <p:nvSpPr>
            <p:cNvPr id="1701"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2"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3"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4"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5"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6"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7"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8"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9"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0"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1"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2"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3"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4"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5"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6"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7"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8"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9"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0"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1"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2"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3"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4"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725" name="Group 1724"/>
          <p:cNvGrpSpPr/>
          <p:nvPr/>
        </p:nvGrpSpPr>
        <p:grpSpPr>
          <a:xfrm>
            <a:off x="1160159" y="2742557"/>
            <a:ext cx="932156" cy="516957"/>
            <a:chOff x="809625" y="2408238"/>
            <a:chExt cx="1125538" cy="706437"/>
          </a:xfrm>
          <a:effectLst/>
          <a:scene3d>
            <a:camera prst="orthographicFront">
              <a:rot lat="0" lon="10800000" rev="0"/>
            </a:camera>
            <a:lightRig rig="threePt" dir="t"/>
          </a:scene3d>
        </p:grpSpPr>
        <p:sp>
          <p:nvSpPr>
            <p:cNvPr id="1726"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7"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8"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9"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0"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1"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2"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3"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4"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5"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6"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7"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8"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9"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0"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1"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2"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3"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4"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5"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6"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7"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748" name="TextBox 1747"/>
          <p:cNvSpPr txBox="1"/>
          <p:nvPr/>
        </p:nvSpPr>
        <p:spPr>
          <a:xfrm>
            <a:off x="1044117" y="1426859"/>
            <a:ext cx="3277754" cy="369332"/>
          </a:xfrm>
          <a:prstGeom prst="rect">
            <a:avLst/>
          </a:prstGeom>
          <a:noFill/>
        </p:spPr>
        <p:txBody>
          <a:bodyPr wrap="square" rtlCol="0">
            <a:spAutoFit/>
          </a:bodyPr>
          <a:lstStyle/>
          <a:p>
            <a:pPr algn="ctr"/>
            <a:r>
              <a:rPr lang="en-US" dirty="0" smtClean="0">
                <a:latin typeface="Avenir Book"/>
              </a:rPr>
              <a:t>Intel Nehalem</a:t>
            </a:r>
            <a:endParaRPr lang="en-US" dirty="0">
              <a:latin typeface="Avenir Book"/>
            </a:endParaRPr>
          </a:p>
        </p:txBody>
      </p:sp>
      <p:cxnSp>
        <p:nvCxnSpPr>
          <p:cNvPr id="1749" name="Straight Connector 1748"/>
          <p:cNvCxnSpPr>
            <a:cxnSpLocks noChangeAspect="1"/>
            <a:stCxn id="1950" idx="4"/>
            <a:endCxn id="1870" idx="1"/>
          </p:cNvCxnSpPr>
          <p:nvPr/>
        </p:nvCxnSpPr>
        <p:spPr>
          <a:xfrm>
            <a:off x="6098601" y="3186164"/>
            <a:ext cx="1083175" cy="6132"/>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750" name="Straight Connector 1749"/>
          <p:cNvCxnSpPr>
            <a:cxnSpLocks noChangeAspect="1"/>
            <a:stCxn id="1760" idx="4"/>
            <a:endCxn id="1786" idx="3"/>
          </p:cNvCxnSpPr>
          <p:nvPr/>
        </p:nvCxnSpPr>
        <p:spPr>
          <a:xfrm flipV="1">
            <a:off x="6096802" y="2530240"/>
            <a:ext cx="1067397" cy="12275"/>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751" name="Group 1750"/>
          <p:cNvGrpSpPr/>
          <p:nvPr/>
        </p:nvGrpSpPr>
        <p:grpSpPr>
          <a:xfrm>
            <a:off x="5243829" y="2132699"/>
            <a:ext cx="932156" cy="516957"/>
            <a:chOff x="809625" y="2408238"/>
            <a:chExt cx="1125538" cy="706437"/>
          </a:xfrm>
          <a:effectLst/>
          <a:scene3d>
            <a:camera prst="orthographicFront">
              <a:rot lat="0" lon="10800000" rev="0"/>
            </a:camera>
            <a:lightRig rig="threePt" dir="t"/>
          </a:scene3d>
        </p:grpSpPr>
        <p:sp>
          <p:nvSpPr>
            <p:cNvPr id="1752"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3"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4"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5"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6"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7"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8"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9"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0"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1"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2"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3"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4"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5"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6"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7"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8"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9"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0"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1"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2"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3"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cxnSp>
        <p:nvCxnSpPr>
          <p:cNvPr id="1774" name="Straight Connector 1773"/>
          <p:cNvCxnSpPr>
            <a:cxnSpLocks noChangeAspect="1"/>
            <a:stCxn id="1803" idx="8"/>
            <a:endCxn id="1873" idx="2"/>
          </p:cNvCxnSpPr>
          <p:nvPr/>
        </p:nvCxnSpPr>
        <p:spPr>
          <a:xfrm>
            <a:off x="7249433" y="2456213"/>
            <a:ext cx="7335" cy="431057"/>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775" name="Group 1774"/>
          <p:cNvGrpSpPr>
            <a:grpSpLocks noChangeAspect="1"/>
          </p:cNvGrpSpPr>
          <p:nvPr/>
        </p:nvGrpSpPr>
        <p:grpSpPr>
          <a:xfrm>
            <a:off x="6900722" y="2203428"/>
            <a:ext cx="639762" cy="345379"/>
            <a:chOff x="8148638" y="5156200"/>
            <a:chExt cx="1314450" cy="709613"/>
          </a:xfrm>
        </p:grpSpPr>
        <p:sp>
          <p:nvSpPr>
            <p:cNvPr id="1776"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7"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8"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9"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0"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1"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2"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3"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4"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5"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6"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7"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8"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9"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0"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1"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2"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3"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4"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5"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6"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7"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8"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9"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0"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1"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2"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3"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4"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5"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6"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7"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808" name="Group 1807"/>
          <p:cNvGrpSpPr>
            <a:grpSpLocks noChangeAspect="1"/>
          </p:cNvGrpSpPr>
          <p:nvPr/>
        </p:nvGrpSpPr>
        <p:grpSpPr>
          <a:xfrm>
            <a:off x="7339921" y="2115824"/>
            <a:ext cx="432368" cy="291996"/>
            <a:chOff x="8609013" y="4194175"/>
            <a:chExt cx="1281112" cy="865188"/>
          </a:xfrm>
        </p:grpSpPr>
        <p:sp>
          <p:nvSpPr>
            <p:cNvPr id="1809"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0"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1"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2"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3"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4"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5"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6"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7"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8"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9"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0"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1"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2"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3"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4"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5"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6"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7"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8"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9"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0"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1"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2"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833" name="Group 1832"/>
          <p:cNvGrpSpPr>
            <a:grpSpLocks noChangeAspect="1"/>
          </p:cNvGrpSpPr>
          <p:nvPr/>
        </p:nvGrpSpPr>
        <p:grpSpPr>
          <a:xfrm>
            <a:off x="6723137" y="2339776"/>
            <a:ext cx="432368" cy="291996"/>
            <a:chOff x="8609013" y="4194175"/>
            <a:chExt cx="1281112" cy="865188"/>
          </a:xfrm>
        </p:grpSpPr>
        <p:sp>
          <p:nvSpPr>
            <p:cNvPr id="1834"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5"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6"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7"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8"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9"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0"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1"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2"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3"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4"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5"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6"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7"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8"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9"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0"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1"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2"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3"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4"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5"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6"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7"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858" name="Group 1857"/>
          <p:cNvGrpSpPr>
            <a:grpSpLocks noChangeAspect="1"/>
          </p:cNvGrpSpPr>
          <p:nvPr/>
        </p:nvGrpSpPr>
        <p:grpSpPr>
          <a:xfrm>
            <a:off x="6918962" y="2865636"/>
            <a:ext cx="639762" cy="345379"/>
            <a:chOff x="8148638" y="5156200"/>
            <a:chExt cx="1314450" cy="709613"/>
          </a:xfrm>
        </p:grpSpPr>
        <p:sp>
          <p:nvSpPr>
            <p:cNvPr id="1859"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0"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1"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2"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3"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4"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5"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6"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7"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8"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9"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0"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1"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2"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3"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4"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5"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6"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7"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8"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9"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0"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1"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2"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3"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4"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5"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6"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7"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8"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9"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0"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891" name="Group 1890"/>
          <p:cNvGrpSpPr>
            <a:grpSpLocks noChangeAspect="1"/>
          </p:cNvGrpSpPr>
          <p:nvPr/>
        </p:nvGrpSpPr>
        <p:grpSpPr>
          <a:xfrm>
            <a:off x="7358161" y="2778032"/>
            <a:ext cx="432368" cy="291996"/>
            <a:chOff x="8609013" y="4194175"/>
            <a:chExt cx="1281112" cy="865188"/>
          </a:xfrm>
        </p:grpSpPr>
        <p:sp>
          <p:nvSpPr>
            <p:cNvPr id="1892"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3"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4"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5"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6"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7"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8"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9"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0"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1"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2"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3"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4"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5"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6"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7"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8"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9"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0"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1"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2"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3"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4"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5"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916" name="Group 1915"/>
          <p:cNvGrpSpPr>
            <a:grpSpLocks noChangeAspect="1"/>
          </p:cNvGrpSpPr>
          <p:nvPr/>
        </p:nvGrpSpPr>
        <p:grpSpPr>
          <a:xfrm>
            <a:off x="6741377" y="3001984"/>
            <a:ext cx="432368" cy="291996"/>
            <a:chOff x="8609013" y="4194175"/>
            <a:chExt cx="1281112" cy="865188"/>
          </a:xfrm>
        </p:grpSpPr>
        <p:sp>
          <p:nvSpPr>
            <p:cNvPr id="1917"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8"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9"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0"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1"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2"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3"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4"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5"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6"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7"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8"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9"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0"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1"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2"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3"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4"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5"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6"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7"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8"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9"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0"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941" name="Group 1940"/>
          <p:cNvGrpSpPr/>
          <p:nvPr/>
        </p:nvGrpSpPr>
        <p:grpSpPr>
          <a:xfrm>
            <a:off x="5245628" y="2776348"/>
            <a:ext cx="932156" cy="516957"/>
            <a:chOff x="809625" y="2408238"/>
            <a:chExt cx="1125538" cy="706437"/>
          </a:xfrm>
          <a:effectLst/>
          <a:scene3d>
            <a:camera prst="orthographicFront">
              <a:rot lat="0" lon="10800000" rev="0"/>
            </a:camera>
            <a:lightRig rig="threePt" dir="t"/>
          </a:scene3d>
        </p:grpSpPr>
        <p:sp>
          <p:nvSpPr>
            <p:cNvPr id="1942"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3"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4"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5"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6"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7"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8"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9"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0"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1"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2"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3"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4"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5"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6"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7"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8"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9"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60"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61"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62"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63"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964" name="Freeform 351"/>
          <p:cNvSpPr>
            <a:spLocks noChangeArrowheads="1"/>
          </p:cNvSpPr>
          <p:nvPr/>
        </p:nvSpPr>
        <p:spPr bwMode="auto">
          <a:xfrm>
            <a:off x="3498253" y="225240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65" name="Freeform 351"/>
          <p:cNvSpPr>
            <a:spLocks noChangeArrowheads="1"/>
          </p:cNvSpPr>
          <p:nvPr/>
        </p:nvSpPr>
        <p:spPr bwMode="auto">
          <a:xfrm>
            <a:off x="3574453" y="230955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66" name="Freeform 351"/>
          <p:cNvSpPr>
            <a:spLocks noChangeArrowheads="1"/>
          </p:cNvSpPr>
          <p:nvPr/>
        </p:nvSpPr>
        <p:spPr bwMode="auto">
          <a:xfrm>
            <a:off x="3599853" y="221748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67" name="Freeform 351"/>
          <p:cNvSpPr>
            <a:spLocks noChangeArrowheads="1"/>
          </p:cNvSpPr>
          <p:nvPr/>
        </p:nvSpPr>
        <p:spPr bwMode="auto">
          <a:xfrm>
            <a:off x="3676053" y="227463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68" name="Freeform 351"/>
          <p:cNvSpPr>
            <a:spLocks noChangeArrowheads="1"/>
          </p:cNvSpPr>
          <p:nvPr/>
        </p:nvSpPr>
        <p:spPr bwMode="auto">
          <a:xfrm>
            <a:off x="3516322" y="291601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69" name="Freeform 351"/>
          <p:cNvSpPr>
            <a:spLocks noChangeArrowheads="1"/>
          </p:cNvSpPr>
          <p:nvPr/>
        </p:nvSpPr>
        <p:spPr bwMode="auto">
          <a:xfrm>
            <a:off x="3592522" y="297316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0" name="Freeform 351"/>
          <p:cNvSpPr>
            <a:spLocks noChangeArrowheads="1"/>
          </p:cNvSpPr>
          <p:nvPr/>
        </p:nvSpPr>
        <p:spPr bwMode="auto">
          <a:xfrm>
            <a:off x="3617922" y="288108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1" name="Freeform 351"/>
          <p:cNvSpPr>
            <a:spLocks noChangeArrowheads="1"/>
          </p:cNvSpPr>
          <p:nvPr/>
        </p:nvSpPr>
        <p:spPr bwMode="auto">
          <a:xfrm>
            <a:off x="3694122" y="293823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2" name="Freeform 351"/>
          <p:cNvSpPr>
            <a:spLocks noChangeArrowheads="1"/>
          </p:cNvSpPr>
          <p:nvPr/>
        </p:nvSpPr>
        <p:spPr bwMode="auto">
          <a:xfrm>
            <a:off x="7076422" y="228733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3" name="Freeform 351"/>
          <p:cNvSpPr>
            <a:spLocks noChangeArrowheads="1"/>
          </p:cNvSpPr>
          <p:nvPr/>
        </p:nvSpPr>
        <p:spPr bwMode="auto">
          <a:xfrm>
            <a:off x="7152622" y="234448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4" name="Freeform 351"/>
          <p:cNvSpPr>
            <a:spLocks noChangeArrowheads="1"/>
          </p:cNvSpPr>
          <p:nvPr/>
        </p:nvSpPr>
        <p:spPr bwMode="auto">
          <a:xfrm>
            <a:off x="7178022" y="225240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5" name="Freeform 351"/>
          <p:cNvSpPr>
            <a:spLocks noChangeArrowheads="1"/>
          </p:cNvSpPr>
          <p:nvPr/>
        </p:nvSpPr>
        <p:spPr bwMode="auto">
          <a:xfrm>
            <a:off x="7254222" y="230955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6" name="Freeform 351"/>
          <p:cNvSpPr>
            <a:spLocks noChangeArrowheads="1"/>
          </p:cNvSpPr>
          <p:nvPr/>
        </p:nvSpPr>
        <p:spPr bwMode="auto">
          <a:xfrm>
            <a:off x="7092891" y="295093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7" name="Freeform 351"/>
          <p:cNvSpPr>
            <a:spLocks noChangeArrowheads="1"/>
          </p:cNvSpPr>
          <p:nvPr/>
        </p:nvSpPr>
        <p:spPr bwMode="auto">
          <a:xfrm>
            <a:off x="7169091" y="300808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8" name="Freeform 351"/>
          <p:cNvSpPr>
            <a:spLocks noChangeArrowheads="1"/>
          </p:cNvSpPr>
          <p:nvPr/>
        </p:nvSpPr>
        <p:spPr bwMode="auto">
          <a:xfrm>
            <a:off x="7194491" y="291601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9" name="Freeform 351"/>
          <p:cNvSpPr>
            <a:spLocks noChangeArrowheads="1"/>
          </p:cNvSpPr>
          <p:nvPr/>
        </p:nvSpPr>
        <p:spPr bwMode="auto">
          <a:xfrm>
            <a:off x="7270691" y="297316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81" name="TextBox 1980"/>
          <p:cNvSpPr txBox="1"/>
          <p:nvPr/>
        </p:nvSpPr>
        <p:spPr>
          <a:xfrm>
            <a:off x="3968684" y="292100"/>
            <a:ext cx="389951" cy="461665"/>
          </a:xfrm>
          <a:prstGeom prst="rect">
            <a:avLst/>
          </a:prstGeom>
          <a:noFill/>
        </p:spPr>
        <p:txBody>
          <a:bodyPr wrap="none" rtlCol="0">
            <a:spAutoFit/>
          </a:bodyPr>
          <a:lstStyle/>
          <a:p>
            <a:r>
              <a:rPr lang="en-US" sz="2400" dirty="0" smtClean="0">
                <a:solidFill>
                  <a:srgbClr val="FF0000"/>
                </a:solidFill>
              </a:rPr>
              <a:t>X</a:t>
            </a:r>
            <a:endParaRPr lang="en-US" sz="2400" dirty="0">
              <a:solidFill>
                <a:srgbClr val="FF0000"/>
              </a:solidFill>
            </a:endParaRPr>
          </a:p>
        </p:txBody>
      </p:sp>
      <p:sp>
        <p:nvSpPr>
          <p:cNvPr id="474" name="TextBox 473"/>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475" name="TextBox 474"/>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476" name="TextBox 475"/>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
        <p:nvSpPr>
          <p:cNvPr id="477" name="TextBox 476"/>
          <p:cNvSpPr txBox="1"/>
          <p:nvPr/>
        </p:nvSpPr>
        <p:spPr>
          <a:xfrm>
            <a:off x="2963035" y="2595030"/>
            <a:ext cx="389951" cy="461665"/>
          </a:xfrm>
          <a:prstGeom prst="rect">
            <a:avLst/>
          </a:prstGeom>
          <a:noFill/>
        </p:spPr>
        <p:txBody>
          <a:bodyPr wrap="none" rtlCol="0">
            <a:spAutoFit/>
          </a:bodyPr>
          <a:lstStyle/>
          <a:p>
            <a:r>
              <a:rPr lang="en-US" sz="2400" dirty="0" smtClean="0">
                <a:solidFill>
                  <a:schemeClr val="accent4">
                    <a:lumMod val="40000"/>
                    <a:lumOff val="60000"/>
                  </a:schemeClr>
                </a:solidFill>
              </a:rPr>
              <a:t>X</a:t>
            </a:r>
            <a:endParaRPr lang="en-US" sz="2400" dirty="0">
              <a:solidFill>
                <a:schemeClr val="accent4">
                  <a:lumMod val="40000"/>
                  <a:lumOff val="60000"/>
                </a:schemeClr>
              </a:solidFill>
            </a:endParaRPr>
          </a:p>
        </p:txBody>
      </p:sp>
    </p:spTree>
    <p:extLst>
      <p:ext uri="{BB962C8B-B14F-4D97-AF65-F5344CB8AC3E}">
        <p14:creationId xmlns:p14="http://schemas.microsoft.com/office/powerpoint/2010/main" val="413897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Fusion-io_Widescreen_2013">
  <a:themeElements>
    <a:clrScheme name="Custom 3">
      <a:dk1>
        <a:sysClr val="windowText" lastClr="000000"/>
      </a:dk1>
      <a:lt1>
        <a:sysClr val="window" lastClr="FFFFFF"/>
      </a:lt1>
      <a:dk2>
        <a:srgbClr val="9C9C9C"/>
      </a:dk2>
      <a:lt2>
        <a:srgbClr val="CCCCCC"/>
      </a:lt2>
      <a:accent1>
        <a:srgbClr val="202B4E"/>
      </a:accent1>
      <a:accent2>
        <a:srgbClr val="1586C1"/>
      </a:accent2>
      <a:accent3>
        <a:srgbClr val="ED861D"/>
      </a:accent3>
      <a:accent4>
        <a:srgbClr val="C3422C"/>
      </a:accent4>
      <a:accent5>
        <a:srgbClr val="58A62E"/>
      </a:accent5>
      <a:accent6>
        <a:srgbClr val="04682A"/>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25000">
              <a:schemeClr val="accent2"/>
            </a:gs>
            <a:gs pos="100000">
              <a:schemeClr val="accent1"/>
            </a:gs>
          </a:gsLst>
          <a:lin ang="5100000" scaled="0"/>
        </a:gra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a:gradFill flip="none" rotWithShape="1">
            <a:gsLst>
              <a:gs pos="25000">
                <a:schemeClr val="accent2"/>
              </a:gs>
              <a:gs pos="100000">
                <a:schemeClr val="accent1"/>
              </a:gs>
            </a:gsLst>
            <a:lin ang="0" scaled="1"/>
            <a:tileRect/>
          </a:gra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Fusion-io6">
    <a:dk1>
      <a:sysClr val="windowText" lastClr="000000"/>
    </a:dk1>
    <a:lt1>
      <a:sysClr val="window" lastClr="FFFFFF"/>
    </a:lt1>
    <a:dk2>
      <a:srgbClr val="797F83"/>
    </a:dk2>
    <a:lt2>
      <a:srgbClr val="000000"/>
    </a:lt2>
    <a:accent1>
      <a:srgbClr val="5A88B9"/>
    </a:accent1>
    <a:accent2>
      <a:srgbClr val="BF3C31"/>
    </a:accent2>
    <a:accent3>
      <a:srgbClr val="335972"/>
    </a:accent3>
    <a:accent4>
      <a:srgbClr val="54725B"/>
    </a:accent4>
    <a:accent5>
      <a:srgbClr val="7A5A3A"/>
    </a:accent5>
    <a:accent6>
      <a:srgbClr val="CDC98E"/>
    </a:accent6>
    <a:hlink>
      <a:srgbClr val="1E467A"/>
    </a:hlink>
    <a:folHlink>
      <a:srgbClr val="6C538E"/>
    </a:folHlink>
  </a:clrScheme>
  <a:fontScheme name="Revolution">
    <a:majorFont>
      <a:latin typeface="Trebuchet MS"/>
      <a:ea typeface=""/>
      <a:cs typeface=""/>
      <a:font script="Jpan" typeface="ＭＳ ゴシック"/>
    </a:majorFont>
    <a:minorFont>
      <a:latin typeface="Trebuchet MS"/>
      <a:ea typeface=""/>
      <a:cs typeface=""/>
      <a:font script="Jpan" typeface="ＭＳ 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Fusion-io_Product_Introduction_January_2013_v8.thmx</Template>
  <TotalTime>42159</TotalTime>
  <Words>2560</Words>
  <Application>Microsoft Macintosh PowerPoint</Application>
  <PresentationFormat>On-screen Show (16:10)</PresentationFormat>
  <Paragraphs>586</Paragraphs>
  <Slides>35</Slides>
  <Notes>34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Fusion-io_Widescreen_2013</vt:lpstr>
      <vt:lpstr>High Performance I/O with NUMA Systems in Linux</vt:lpstr>
      <vt:lpstr>How prevalent is NUMA?</vt:lpstr>
      <vt:lpstr>Why use large NUMA servers?</vt:lpstr>
      <vt:lpstr>Nodes, Sockets, Cores, Threads</vt:lpstr>
      <vt:lpstr>Non-Uniform I/O Access</vt:lpstr>
      <vt:lpstr>2, 4, and 8 Socket Servers</vt:lpstr>
      <vt:lpstr>Enterprise Storage</vt:lpstr>
      <vt:lpstr>PCIe Local Nodes</vt:lpstr>
      <vt:lpstr>PCIe Local Nodes</vt:lpstr>
      <vt:lpstr>PCIe Local Node?</vt:lpstr>
      <vt:lpstr>Localizing I/O from Storage</vt:lpstr>
      <vt:lpstr>Localizing I/O – High Availability</vt:lpstr>
      <vt:lpstr>Localizing I/O – HA Failover</vt:lpstr>
      <vt:lpstr>Localizing I/O – Components</vt:lpstr>
      <vt:lpstr>Discovering Device Locality</vt:lpstr>
      <vt:lpstr>Pinning Interrupts</vt:lpstr>
      <vt:lpstr>Persistently Pinning Interrupts</vt:lpstr>
      <vt:lpstr>Driver Kernel Thread Affinity</vt:lpstr>
      <vt:lpstr>Block Device Tuning</vt:lpstr>
      <vt:lpstr>Persistent Block Device Tuning</vt:lpstr>
      <vt:lpstr>Power/Performance Tuning</vt:lpstr>
      <vt:lpstr>Application Tuning</vt:lpstr>
      <vt:lpstr>Benchmarking Performance</vt:lpstr>
      <vt:lpstr>8 Socket Total Performance Gains</vt:lpstr>
      <vt:lpstr>Tools for NUMA Tuning</vt:lpstr>
      <vt:lpstr>top: terminal is not big enough</vt:lpstr>
      <vt:lpstr>mpstat with 160 cores</vt:lpstr>
      <vt:lpstr>/proc/interrupts with 160 cores</vt:lpstr>
      <vt:lpstr>top: added NUMA support</vt:lpstr>
      <vt:lpstr>irqstat: IRQ viewer for NUMA</vt:lpstr>
      <vt:lpstr>Must end users be NUMA-aware?</vt:lpstr>
      <vt:lpstr>How can this be improved?</vt:lpstr>
      <vt:lpstr>What’s next?</vt:lpstr>
      <vt:lpstr>References</vt:lpstr>
      <vt:lpstr>PowerPoint Presentation</vt:lpstr>
    </vt:vector>
  </TitlesOfParts>
  <Company>Fusion-io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Wright;SLee@fusionio.com</dc:creator>
  <cp:lastModifiedBy>Lance Shelton</cp:lastModifiedBy>
  <cp:revision>612</cp:revision>
  <cp:lastPrinted>2012-11-19T23:43:27Z</cp:lastPrinted>
  <dcterms:created xsi:type="dcterms:W3CDTF">2012-04-13T18:07:55Z</dcterms:created>
  <dcterms:modified xsi:type="dcterms:W3CDTF">2013-05-16T12:39:32Z</dcterms:modified>
</cp:coreProperties>
</file>