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1" r:id="rId3"/>
    <p:sldId id="257" r:id="rId4"/>
    <p:sldId id="259" r:id="rId5"/>
    <p:sldId id="262" r:id="rId6"/>
    <p:sldId id="258" r:id="rId7"/>
    <p:sldId id="263"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5" d="100"/>
          <a:sy n="155" d="100"/>
        </p:scale>
        <p:origin x="472" y="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cxnSp>
        <p:nvCxnSpPr>
          <p:cNvPr id="7" name="直接连接符 6"/>
          <p:cNvCxnSpPr/>
          <p:nvPr/>
        </p:nvCxnSpPr>
        <p:spPr>
          <a:xfrm>
            <a:off x="0" y="1146407"/>
            <a:ext cx="12192000" cy="0"/>
          </a:xfrm>
          <a:prstGeom prst="line">
            <a:avLst/>
          </a:prstGeom>
          <a:ln w="76200">
            <a:solidFill>
              <a:srgbClr val="7030A0"/>
            </a:solidFill>
          </a:ln>
          <a:effectLst/>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sp>
        <p:nvSpPr>
          <p:cNvPr id="16" name="灯片编号占位符 15"/>
          <p:cNvSpPr>
            <a:spLocks noGrp="1"/>
          </p:cNvSpPr>
          <p:nvPr>
            <p:ph type="sldNum" sz="quarter" idx="12"/>
          </p:nvPr>
        </p:nvSpPr>
        <p:spPr>
          <a:xfrm>
            <a:off x="4472233" y="6617619"/>
            <a:ext cx="2743200" cy="235836"/>
          </a:xfrm>
        </p:spPr>
        <p:txBody>
          <a:bodyPr/>
          <a:lstStyle>
            <a:lvl1pPr>
              <a:defRPr sz="1400">
                <a:latin typeface="微软雅黑" panose="020B0503020204020204" pitchFamily="34" charset="-122"/>
                <a:ea typeface="微软雅黑" panose="020B0503020204020204" pitchFamily="34" charset="-122"/>
              </a:defRPr>
            </a:lvl1pPr>
          </a:lstStyle>
          <a:p>
            <a:fld id="{03A55C5D-B380-467B-B5FD-15EC41A3BEB8}" type="slidenum">
              <a:rPr lang="zh-CN" altLang="en-US" smtClean="0"/>
              <a:t>‹#›</a:t>
            </a:fld>
            <a:endParaRPr lang="zh-CN" altLang="en-US"/>
          </a:p>
        </p:txBody>
      </p:sp>
      <p:cxnSp>
        <p:nvCxnSpPr>
          <p:cNvPr id="8" name="直接连接符 7"/>
          <p:cNvCxnSpPr/>
          <p:nvPr/>
        </p:nvCxnSpPr>
        <p:spPr>
          <a:xfrm>
            <a:off x="0" y="1146407"/>
            <a:ext cx="12192000" cy="0"/>
          </a:xfrm>
          <a:prstGeom prst="line">
            <a:avLst/>
          </a:prstGeom>
          <a:ln w="76200">
            <a:solidFill>
              <a:srgbClr val="7030A0"/>
            </a:solidFill>
          </a:ln>
          <a:effectLst/>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sp>
        <p:nvSpPr>
          <p:cNvPr id="6" name="内容占位符 2">
            <a:extLst>
              <a:ext uri="{FF2B5EF4-FFF2-40B4-BE49-F238E27FC236}">
                <a16:creationId xmlns:a16="http://schemas.microsoft.com/office/drawing/2014/main" id="{A5575CB1-E425-44D5-9CC9-ED143B32880A}"/>
              </a:ext>
            </a:extLst>
          </p:cNvPr>
          <p:cNvSpPr>
            <a:spLocks noGrp="1"/>
          </p:cNvSpPr>
          <p:nvPr>
            <p:ph idx="1" hasCustomPrompt="1"/>
          </p:nvPr>
        </p:nvSpPr>
        <p:spPr>
          <a:xfrm>
            <a:off x="197962" y="1300910"/>
            <a:ext cx="11783506" cy="5250273"/>
          </a:xfrm>
        </p:spPr>
        <p:txBody>
          <a:bodyPr/>
          <a:lstStyle>
            <a:lvl1pPr marL="171450" indent="-171450">
              <a:lnSpc>
                <a:spcPct val="120000"/>
              </a:lnSpc>
              <a:buFont typeface="Wingdings" panose="05000000000000000000" pitchFamily="2" charset="2"/>
              <a:buChar char="p"/>
              <a:defRPr sz="2800"/>
            </a:lvl1pPr>
            <a:lvl2pPr marL="514350" indent="-171450">
              <a:lnSpc>
                <a:spcPct val="120000"/>
              </a:lnSpc>
              <a:buFont typeface="Wingdings" panose="05000000000000000000" pitchFamily="2" charset="2"/>
              <a:buChar char="u"/>
              <a:defRPr sz="2400"/>
            </a:lvl2pPr>
            <a:lvl3pPr marL="857250" indent="-171450">
              <a:lnSpc>
                <a:spcPct val="120000"/>
              </a:lnSpc>
              <a:buFont typeface="Wingdings" panose="05000000000000000000" pitchFamily="2" charset="2"/>
              <a:buChar char="Ø"/>
              <a:defRPr sz="2000"/>
            </a:lvl3pPr>
            <a:lvl4pPr marL="1200150" indent="-171450">
              <a:lnSpc>
                <a:spcPct val="120000"/>
              </a:lnSpc>
              <a:buFont typeface="Wingdings" panose="05000000000000000000" pitchFamily="2" charset="2"/>
              <a:buChar char="Ø"/>
              <a:defRPr sz="1800"/>
            </a:lvl4pPr>
            <a:lvl5pPr>
              <a:lnSpc>
                <a:spcPct val="120000"/>
              </a:lnSpc>
              <a:defRPr sz="1600"/>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9" name="灯片编号占位符 7">
            <a:extLst>
              <a:ext uri="{FF2B5EF4-FFF2-40B4-BE49-F238E27FC236}">
                <a16:creationId xmlns:a16="http://schemas.microsoft.com/office/drawing/2014/main" id="{70B189D9-E23A-4210-AE29-188A78BBE38D}"/>
              </a:ext>
            </a:extLst>
          </p:cNvPr>
          <p:cNvSpPr txBox="1">
            <a:spLocks/>
          </p:cNvSpPr>
          <p:nvPr/>
        </p:nvSpPr>
        <p:spPr>
          <a:xfrm>
            <a:off x="4472233" y="6617616"/>
            <a:ext cx="2743200" cy="235839"/>
          </a:xfrm>
          <a:prstGeom prst="rect">
            <a:avLst/>
          </a:prstGeom>
        </p:spPr>
        <p:txBody>
          <a:bodyPr vert="horz" lIns="91440" tIns="45720" rIns="91440" bIns="45720" rtlCol="0" anchor="ctr"/>
          <a:lstStyle>
            <a:defPPr>
              <a:defRPr lang="zh-CN"/>
            </a:defPPr>
            <a:lvl1pPr marL="0" algn="ctr" defTabSz="914400" rtl="0" eaLnBrk="1" latinLnBrk="0" hangingPunct="1">
              <a:defRPr sz="1400" kern="1200">
                <a:solidFill>
                  <a:schemeClr val="tx1">
                    <a:tint val="75000"/>
                  </a:schemeClr>
                </a:solidFill>
                <a:latin typeface="微软雅黑" panose="020B0503020204020204" pitchFamily="34" charset="-122"/>
                <a:ea typeface="微软雅黑" panose="020B0503020204020204" pitchFamily="34"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9FE261B-C254-4FA9-959D-7FD0F06512B8}" type="slidenum">
              <a:rPr lang="zh-CN" altLang="en-US" smtClean="0"/>
              <a:pPr/>
              <a:t>‹#›</a:t>
            </a:fld>
            <a:endParaRPr lang="zh-CN" altLang="en-US" dirty="0"/>
          </a:p>
        </p:txBody>
      </p:sp>
      <p:sp>
        <p:nvSpPr>
          <p:cNvPr id="10" name="标题 8">
            <a:extLst>
              <a:ext uri="{FF2B5EF4-FFF2-40B4-BE49-F238E27FC236}">
                <a16:creationId xmlns:a16="http://schemas.microsoft.com/office/drawing/2014/main" id="{92D60D8C-545A-4918-A9AF-19F5B8587CE7}"/>
              </a:ext>
            </a:extLst>
          </p:cNvPr>
          <p:cNvSpPr>
            <a:spLocks noGrp="1"/>
          </p:cNvSpPr>
          <p:nvPr>
            <p:ph type="title"/>
          </p:nvPr>
        </p:nvSpPr>
        <p:spPr>
          <a:xfrm>
            <a:off x="0" y="0"/>
            <a:ext cx="12192000" cy="1080000"/>
          </a:xfrm>
        </p:spPr>
        <p:txBody>
          <a:bodyPr/>
          <a:lstStyle/>
          <a:p>
            <a:r>
              <a:rPr lang="zh-CN" altLang="en-US"/>
              <a:t>单击此处编辑母版标题样式</a:t>
            </a:r>
            <a:endParaRPr lang="zh-CN" altLang="en-US" dirty="0"/>
          </a:p>
        </p:txBody>
      </p:sp>
    </p:spTree>
    <p:extLst>
      <p:ext uri="{BB962C8B-B14F-4D97-AF65-F5344CB8AC3E}">
        <p14:creationId xmlns:p14="http://schemas.microsoft.com/office/powerpoint/2010/main" val="35872549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3" name="内容占位符 2"/>
          <p:cNvSpPr>
            <a:spLocks noGrp="1"/>
          </p:cNvSpPr>
          <p:nvPr>
            <p:ph idx="1" hasCustomPrompt="1"/>
          </p:nvPr>
        </p:nvSpPr>
        <p:spPr/>
        <p:txBody>
          <a:bodyPr/>
          <a:lstStyle>
            <a:lvl1pPr marL="171450" indent="-171450">
              <a:lnSpc>
                <a:spcPct val="120000"/>
              </a:lnSpc>
              <a:buFont typeface="Wingdings" panose="05000000000000000000" pitchFamily="2" charset="2"/>
              <a:buChar char="p"/>
              <a:defRPr sz="2800"/>
            </a:lvl1pPr>
            <a:lvl2pPr marL="514350" indent="-171450">
              <a:lnSpc>
                <a:spcPct val="120000"/>
              </a:lnSpc>
              <a:buFont typeface="Wingdings" panose="05000000000000000000" pitchFamily="2" charset="2"/>
              <a:buChar char="u"/>
              <a:defRPr sz="2400"/>
            </a:lvl2pPr>
            <a:lvl3pPr marL="857250" indent="-171450">
              <a:lnSpc>
                <a:spcPct val="120000"/>
              </a:lnSpc>
              <a:buFont typeface="Wingdings" panose="05000000000000000000" pitchFamily="2" charset="2"/>
              <a:buChar char="Ø"/>
              <a:defRPr sz="2000"/>
            </a:lvl3pPr>
            <a:lvl4pPr marL="1200150" indent="-171450">
              <a:lnSpc>
                <a:spcPct val="120000"/>
              </a:lnSpc>
              <a:buFont typeface="Wingdings" panose="05000000000000000000" pitchFamily="2" charset="2"/>
              <a:buChar char="Ø"/>
              <a:defRPr sz="1800"/>
            </a:lvl4pPr>
            <a:lvl5pPr>
              <a:lnSpc>
                <a:spcPct val="120000"/>
              </a:lnSpc>
              <a:defRPr sz="1600"/>
            </a:lvl5p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8" name="灯片编号占位符 7">
            <a:extLst>
              <a:ext uri="{FF2B5EF4-FFF2-40B4-BE49-F238E27FC236}">
                <a16:creationId xmlns:a16="http://schemas.microsoft.com/office/drawing/2014/main" id="{86ABA6C3-4ECD-47E1-B839-1A4755A43DA9}"/>
              </a:ext>
            </a:extLst>
          </p:cNvPr>
          <p:cNvSpPr>
            <a:spLocks noGrp="1"/>
          </p:cNvSpPr>
          <p:nvPr>
            <p:ph type="sldNum" sz="quarter" idx="10"/>
          </p:nvPr>
        </p:nvSpPr>
        <p:spPr/>
        <p:txBody>
          <a:bodyPr/>
          <a:lstStyle/>
          <a:p>
            <a:fld id="{03A55C5D-B380-467B-B5FD-15EC41A3BEB8}" type="slidenum">
              <a:rPr lang="zh-CN" altLang="en-US" smtClean="0"/>
              <a:t>‹#›</a:t>
            </a:fld>
            <a:endParaRPr lang="zh-CN" altLang="en-US"/>
          </a:p>
        </p:txBody>
      </p:sp>
      <p:sp>
        <p:nvSpPr>
          <p:cNvPr id="9" name="标题 8">
            <a:extLst>
              <a:ext uri="{FF2B5EF4-FFF2-40B4-BE49-F238E27FC236}">
                <a16:creationId xmlns:a16="http://schemas.microsoft.com/office/drawing/2014/main" id="{BB2EEB35-8C49-4C47-8BD3-EDF16CB0B83F}"/>
              </a:ext>
            </a:extLst>
          </p:cNvPr>
          <p:cNvSpPr>
            <a:spLocks noGrp="1"/>
          </p:cNvSpPr>
          <p:nvPr>
            <p:ph type="title"/>
          </p:nvPr>
        </p:nvSpPr>
        <p:spPr/>
        <p:txBody>
          <a:bodyPr/>
          <a:lstStyle/>
          <a:p>
            <a:r>
              <a:rPr lang="zh-CN" altLang="en-US"/>
              <a:t>单击此处编辑母版标题样式</a:t>
            </a:r>
            <a:endParaRPr lang="zh-CN" altLang="en-US" dirty="0"/>
          </a:p>
        </p:txBody>
      </p:sp>
    </p:spTree>
    <p:extLst>
      <p:ext uri="{BB962C8B-B14F-4D97-AF65-F5344CB8AC3E}">
        <p14:creationId xmlns:p14="http://schemas.microsoft.com/office/powerpoint/2010/main" val="716009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EC022-5757-C05C-8F53-BB94731B6D61}"/>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688A2D2-ECA3-04F1-C83F-80E1F72B5C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F0ADED6-815F-5ECB-6C27-AE7D8D24F8D2}"/>
              </a:ext>
            </a:extLst>
          </p:cNvPr>
          <p:cNvSpPr>
            <a:spLocks noGrp="1"/>
          </p:cNvSpPr>
          <p:nvPr>
            <p:ph type="dt" sz="half" idx="10"/>
          </p:nvPr>
        </p:nvSpPr>
        <p:spPr/>
        <p:txBody>
          <a:bodyPr/>
          <a:lstStyle/>
          <a:p>
            <a:fld id="{5396CCF7-B074-4DEF-B4A5-BD5B94B09977}" type="datetimeFigureOut">
              <a:rPr lang="zh-CN" altLang="en-US" smtClean="0"/>
              <a:t>2025/5/16</a:t>
            </a:fld>
            <a:endParaRPr lang="zh-CN" altLang="en-US"/>
          </a:p>
        </p:txBody>
      </p:sp>
      <p:sp>
        <p:nvSpPr>
          <p:cNvPr id="5" name="页脚占位符 4">
            <a:extLst>
              <a:ext uri="{FF2B5EF4-FFF2-40B4-BE49-F238E27FC236}">
                <a16:creationId xmlns:a16="http://schemas.microsoft.com/office/drawing/2014/main" id="{0843495B-A28E-045F-00C2-E923D52F90A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DEBAE5-8B99-657C-8599-8FD97643AA78}"/>
              </a:ext>
            </a:extLst>
          </p:cNvPr>
          <p:cNvSpPr>
            <a:spLocks noGrp="1"/>
          </p:cNvSpPr>
          <p:nvPr>
            <p:ph type="sldNum" sz="quarter" idx="12"/>
          </p:nvPr>
        </p:nvSpPr>
        <p:spPr/>
        <p:txBody>
          <a:bodyPr/>
          <a:lstStyle/>
          <a:p>
            <a:fld id="{03A55C5D-B380-467B-B5FD-15EC41A3BEB8}" type="slidenum">
              <a:rPr lang="zh-CN" altLang="en-US" smtClean="0"/>
              <a:t>‹#›</a:t>
            </a:fld>
            <a:endParaRPr lang="zh-CN" altLang="en-US"/>
          </a:p>
        </p:txBody>
      </p:sp>
    </p:spTree>
    <p:extLst>
      <p:ext uri="{BB962C8B-B14F-4D97-AF65-F5344CB8AC3E}">
        <p14:creationId xmlns:p14="http://schemas.microsoft.com/office/powerpoint/2010/main" val="2429604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0" y="0"/>
            <a:ext cx="12192000" cy="10800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197962" y="1300910"/>
            <a:ext cx="11783506" cy="525027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p:txBody>
      </p:sp>
      <p:sp>
        <p:nvSpPr>
          <p:cNvPr id="6" name="灯片编号占位符 5"/>
          <p:cNvSpPr>
            <a:spLocks noGrp="1"/>
          </p:cNvSpPr>
          <p:nvPr>
            <p:ph type="sldNum" sz="quarter" idx="4"/>
          </p:nvPr>
        </p:nvSpPr>
        <p:spPr>
          <a:xfrm>
            <a:off x="4472233" y="6617616"/>
            <a:ext cx="2743200" cy="235839"/>
          </a:xfrm>
          <a:prstGeom prst="rect">
            <a:avLst/>
          </a:prstGeom>
        </p:spPr>
        <p:txBody>
          <a:bodyPr vert="horz" lIns="91440" tIns="45720" rIns="91440" bIns="45720" rtlCol="0" anchor="ctr"/>
          <a:lstStyle>
            <a:lvl1pPr algn="ctr">
              <a:defRPr sz="1400">
                <a:solidFill>
                  <a:schemeClr val="tx1">
                    <a:tint val="75000"/>
                  </a:schemeClr>
                </a:solidFill>
                <a:latin typeface="微软雅黑" panose="020B0503020204020204" pitchFamily="34" charset="-122"/>
                <a:ea typeface="微软雅黑" panose="020B0503020204020204" pitchFamily="34" charset="-122"/>
              </a:defRPr>
            </a:lvl1pPr>
          </a:lstStyle>
          <a:p>
            <a:fld id="{03A55C5D-B380-467B-B5FD-15EC41A3BEB8}" type="slidenum">
              <a:rPr lang="zh-CN" altLang="en-US" smtClean="0"/>
              <a:t>‹#›</a:t>
            </a:fld>
            <a:endParaRPr lang="zh-CN" altLang="en-US"/>
          </a:p>
        </p:txBody>
      </p:sp>
      <p:cxnSp>
        <p:nvCxnSpPr>
          <p:cNvPr id="7" name="直接连接符 6"/>
          <p:cNvCxnSpPr/>
          <p:nvPr/>
        </p:nvCxnSpPr>
        <p:spPr>
          <a:xfrm>
            <a:off x="0" y="1146407"/>
            <a:ext cx="12192000" cy="0"/>
          </a:xfrm>
          <a:prstGeom prst="line">
            <a:avLst/>
          </a:prstGeom>
          <a:ln w="76200">
            <a:solidFill>
              <a:srgbClr val="7030A0"/>
            </a:solidFill>
          </a:ln>
          <a:effectLst/>
          <a:scene3d>
            <a:camera prst="orthographicFront"/>
            <a:lightRig rig="threePt" dir="t"/>
          </a:scene3d>
          <a:sp3d>
            <a:bevelT prst="convex"/>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861424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685800" rtl="0" eaLnBrk="1" latinLnBrk="0" hangingPunct="1">
        <a:lnSpc>
          <a:spcPct val="90000"/>
        </a:lnSpc>
        <a:spcBef>
          <a:spcPct val="0"/>
        </a:spcBef>
        <a:buNone/>
        <a:defRPr sz="4000" kern="1200">
          <a:solidFill>
            <a:schemeClr val="tx1"/>
          </a:solidFill>
          <a:latin typeface="微软雅黑" panose="020B0503020204020204" pitchFamily="34" charset="-122"/>
          <a:ea typeface="微软雅黑" panose="020B0503020204020204" pitchFamily="34" charset="-122"/>
          <a:cs typeface="+mj-cs"/>
        </a:defRPr>
      </a:lvl1pPr>
    </p:titleStyle>
    <p:bodyStyle>
      <a:lvl1pPr marL="171450" indent="-171450" algn="l" defTabSz="685800" rtl="0" eaLnBrk="1" latinLnBrk="0" hangingPunct="1">
        <a:lnSpc>
          <a:spcPct val="120000"/>
        </a:lnSpc>
        <a:spcBef>
          <a:spcPts val="750"/>
        </a:spcBef>
        <a:buFont typeface="Wingdings" panose="05000000000000000000" pitchFamily="2" charset="2"/>
        <a:buChar char="p"/>
        <a:defRPr sz="2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20000"/>
        </a:lnSpc>
        <a:spcBef>
          <a:spcPts val="375"/>
        </a:spcBef>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20000"/>
        </a:lnSpc>
        <a:spcBef>
          <a:spcPts val="375"/>
        </a:spcBef>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20000"/>
        </a:lnSpc>
        <a:spcBef>
          <a:spcPts val="375"/>
        </a:spcBef>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721B92-BA7B-FA76-8DC9-F71B728277CE}"/>
              </a:ext>
            </a:extLst>
          </p:cNvPr>
          <p:cNvSpPr>
            <a:spLocks noGrp="1"/>
          </p:cNvSpPr>
          <p:nvPr>
            <p:ph type="ctrTitle"/>
          </p:nvPr>
        </p:nvSpPr>
        <p:spPr>
          <a:xfrm>
            <a:off x="172902" y="1364290"/>
            <a:ext cx="11846196" cy="2387600"/>
          </a:xfrm>
        </p:spPr>
        <p:txBody>
          <a:bodyPr>
            <a:noAutofit/>
          </a:bodyPr>
          <a:lstStyle/>
          <a:p>
            <a:r>
              <a:rPr lang="en-US" altLang="zh-CN" sz="4400" dirty="0"/>
              <a:t>Considerations for SAV-specific Objects</a:t>
            </a:r>
            <a:endParaRPr lang="zh-CN" altLang="en-US" sz="4400" dirty="0"/>
          </a:p>
        </p:txBody>
      </p:sp>
      <p:sp>
        <p:nvSpPr>
          <p:cNvPr id="3" name="副标题 2">
            <a:extLst>
              <a:ext uri="{FF2B5EF4-FFF2-40B4-BE49-F238E27FC236}">
                <a16:creationId xmlns:a16="http://schemas.microsoft.com/office/drawing/2014/main" id="{B84F8A6E-4BF7-F739-9728-2EC444EF8629}"/>
              </a:ext>
            </a:extLst>
          </p:cNvPr>
          <p:cNvSpPr>
            <a:spLocks noGrp="1"/>
          </p:cNvSpPr>
          <p:nvPr>
            <p:ph type="subTitle" idx="1"/>
          </p:nvPr>
        </p:nvSpPr>
        <p:spPr/>
        <p:txBody>
          <a:bodyPr/>
          <a:lstStyle/>
          <a:p>
            <a:endParaRPr lang="en-US" altLang="zh-CN" dirty="0"/>
          </a:p>
          <a:p>
            <a:r>
              <a:rPr lang="en-US" altLang="zh-CN" dirty="0"/>
              <a:t>Lancheng Qin</a:t>
            </a:r>
          </a:p>
        </p:txBody>
      </p:sp>
    </p:spTree>
    <p:extLst>
      <p:ext uri="{BB962C8B-B14F-4D97-AF65-F5344CB8AC3E}">
        <p14:creationId xmlns:p14="http://schemas.microsoft.com/office/powerpoint/2010/main" val="1441096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67B201-62C2-4406-8DC6-F7C057FDBDAA}"/>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97B27FB4-A954-5E90-95E4-0818BAF6D676}"/>
              </a:ext>
            </a:extLst>
          </p:cNvPr>
          <p:cNvSpPr>
            <a:spLocks noGrp="1"/>
          </p:cNvSpPr>
          <p:nvPr>
            <p:ph idx="1"/>
          </p:nvPr>
        </p:nvSpPr>
        <p:spPr>
          <a:xfrm>
            <a:off x="204247" y="1250637"/>
            <a:ext cx="11783506" cy="5564308"/>
          </a:xfrm>
        </p:spPr>
        <p:txBody>
          <a:bodyPr>
            <a:normAutofit lnSpcReduction="10000"/>
          </a:bodyPr>
          <a:lstStyle/>
          <a:p>
            <a:pPr>
              <a:lnSpc>
                <a:spcPct val="150000"/>
              </a:lnSpc>
            </a:pPr>
            <a:r>
              <a:rPr lang="en-US" altLang="zh-CN" sz="2000" dirty="0"/>
              <a:t> SAV (e.g., BCP38 or BCP84) checks the source address of traffic flowing from an adjacent AS based on directionality</a:t>
            </a:r>
          </a:p>
          <a:p>
            <a:pPr lvl="1">
              <a:lnSpc>
                <a:spcPct val="150000"/>
              </a:lnSpc>
            </a:pPr>
            <a:r>
              <a:rPr lang="en-US" altLang="zh-CN" sz="1600" dirty="0"/>
              <a:t>SAV needs to learn </a:t>
            </a:r>
            <a:r>
              <a:rPr lang="en-US" altLang="zh-CN" sz="1600" dirty="0">
                <a:solidFill>
                  <a:srgbClr val="C00000"/>
                </a:solidFill>
              </a:rPr>
              <a:t>which ASes can originate traffic with the specific source address (i.e., traffic origin info) </a:t>
            </a:r>
            <a:r>
              <a:rPr lang="en-US" altLang="zh-CN" sz="1600" dirty="0"/>
              <a:t>and </a:t>
            </a:r>
            <a:r>
              <a:rPr lang="en-US" altLang="zh-CN" sz="1600" dirty="0">
                <a:solidFill>
                  <a:srgbClr val="C00000"/>
                </a:solidFill>
              </a:rPr>
              <a:t>whether the adjacent AS will transit traffic originated from any of those ASes (i.e., traffic transit info)</a:t>
            </a:r>
          </a:p>
          <a:p>
            <a:pPr lvl="1">
              <a:lnSpc>
                <a:spcPct val="150000"/>
              </a:lnSpc>
            </a:pPr>
            <a:r>
              <a:rPr lang="en-US" altLang="zh-CN" sz="1600" dirty="0"/>
              <a:t>The source address is considered spoofed if the adjacent AS will not transit traffic originated from any AS that can use the source address</a:t>
            </a:r>
          </a:p>
          <a:p>
            <a:pPr>
              <a:lnSpc>
                <a:spcPct val="150000"/>
              </a:lnSpc>
            </a:pPr>
            <a:r>
              <a:rPr lang="en-US" altLang="zh-CN" sz="2000" dirty="0"/>
              <a:t> EFP-uRPF</a:t>
            </a:r>
            <a:r>
              <a:rPr lang="zh-CN" altLang="en-US" sz="2000" dirty="0"/>
              <a:t> </a:t>
            </a:r>
            <a:r>
              <a:rPr lang="en-US" altLang="zh-CN" sz="2000" dirty="0"/>
              <a:t>(RFC8704, BCP84)</a:t>
            </a:r>
            <a:r>
              <a:rPr lang="zh-CN" altLang="en-US" sz="2000" dirty="0"/>
              <a:t> </a:t>
            </a:r>
            <a:r>
              <a:rPr lang="en-US" altLang="zh-CN" sz="2000" dirty="0"/>
              <a:t>learns the needed information by using BGP updates</a:t>
            </a:r>
          </a:p>
          <a:p>
            <a:pPr lvl="1">
              <a:lnSpc>
                <a:spcPct val="150000"/>
              </a:lnSpc>
            </a:pPr>
            <a:r>
              <a:rPr lang="en-US" altLang="zh-CN" sz="1600" dirty="0"/>
              <a:t>Prefix and origin AS in the BGP update </a:t>
            </a:r>
            <a:r>
              <a:rPr lang="en-US" altLang="zh-CN" sz="1600" dirty="0">
                <a:sym typeface="Wingdings" panose="05000000000000000000" pitchFamily="2" charset="2"/>
              </a:rPr>
              <a:t> traffic origin info</a:t>
            </a:r>
          </a:p>
          <a:p>
            <a:pPr lvl="1">
              <a:lnSpc>
                <a:spcPct val="150000"/>
              </a:lnSpc>
            </a:pPr>
            <a:r>
              <a:rPr lang="en-US" altLang="zh-CN" sz="1600" dirty="0"/>
              <a:t>AS path in the BGP update </a:t>
            </a:r>
            <a:r>
              <a:rPr lang="en-US" altLang="zh-CN" sz="1600" dirty="0">
                <a:sym typeface="Wingdings" panose="05000000000000000000" pitchFamily="2" charset="2"/>
              </a:rPr>
              <a:t> traffic transit info</a:t>
            </a:r>
            <a:endParaRPr lang="en-US" altLang="zh-CN" sz="1600" dirty="0"/>
          </a:p>
          <a:p>
            <a:pPr>
              <a:lnSpc>
                <a:spcPct val="150000"/>
              </a:lnSpc>
            </a:pPr>
            <a:r>
              <a:rPr lang="en-US" altLang="zh-CN" sz="2000" dirty="0"/>
              <a:t> In addition to BGP updates, BAR-SAV (draft-</a:t>
            </a:r>
            <a:r>
              <a:rPr lang="en-US" altLang="zh-CN" sz="2000" dirty="0" err="1"/>
              <a:t>ietf</a:t>
            </a:r>
            <a:r>
              <a:rPr lang="en-US" altLang="zh-CN" sz="2000" dirty="0"/>
              <a:t>-</a:t>
            </a:r>
            <a:r>
              <a:rPr lang="en-US" altLang="zh-CN" sz="2000" dirty="0" err="1"/>
              <a:t>sidrops</a:t>
            </a:r>
            <a:r>
              <a:rPr lang="en-US" altLang="zh-CN" sz="2000" dirty="0"/>
              <a:t>-bar-sav) learns the needed information by using ROAs and ASPAs</a:t>
            </a:r>
          </a:p>
          <a:p>
            <a:pPr lvl="1">
              <a:lnSpc>
                <a:spcPct val="150000"/>
              </a:lnSpc>
            </a:pPr>
            <a:r>
              <a:rPr lang="en-US" altLang="zh-CN" sz="1600" dirty="0"/>
              <a:t>ROA </a:t>
            </a:r>
            <a:r>
              <a:rPr lang="en-US" altLang="zh-CN" sz="1600" dirty="0">
                <a:sym typeface="Wingdings" panose="05000000000000000000" pitchFamily="2" charset="2"/>
              </a:rPr>
              <a:t> traffic origin info</a:t>
            </a:r>
          </a:p>
          <a:p>
            <a:pPr lvl="1">
              <a:lnSpc>
                <a:spcPct val="150000"/>
              </a:lnSpc>
            </a:pPr>
            <a:r>
              <a:rPr lang="en-US" altLang="zh-CN" sz="1600" dirty="0"/>
              <a:t>ASPA </a:t>
            </a:r>
            <a:r>
              <a:rPr lang="en-US" altLang="zh-CN" sz="1600" dirty="0">
                <a:sym typeface="Wingdings" panose="05000000000000000000" pitchFamily="2" charset="2"/>
              </a:rPr>
              <a:t> traffic transit info</a:t>
            </a:r>
            <a:endParaRPr lang="en-US" altLang="zh-CN" sz="1600" dirty="0"/>
          </a:p>
          <a:p>
            <a:pPr lvl="1"/>
            <a:endParaRPr lang="zh-CN" altLang="en-US" sz="1200" dirty="0"/>
          </a:p>
        </p:txBody>
      </p:sp>
      <p:sp>
        <p:nvSpPr>
          <p:cNvPr id="3" name="标题 2">
            <a:extLst>
              <a:ext uri="{FF2B5EF4-FFF2-40B4-BE49-F238E27FC236}">
                <a16:creationId xmlns:a16="http://schemas.microsoft.com/office/drawing/2014/main" id="{91C4914C-2C84-C150-B48D-9A18FA8694EA}"/>
              </a:ext>
            </a:extLst>
          </p:cNvPr>
          <p:cNvSpPr>
            <a:spLocks noGrp="1"/>
          </p:cNvSpPr>
          <p:nvPr>
            <p:ph type="title"/>
          </p:nvPr>
        </p:nvSpPr>
        <p:spPr/>
        <p:txBody>
          <a:bodyPr/>
          <a:lstStyle/>
          <a:p>
            <a:r>
              <a:rPr lang="en-US" altLang="zh-CN" dirty="0"/>
              <a:t>What information does SAV need?</a:t>
            </a:r>
            <a:endParaRPr lang="zh-CN" altLang="en-US" dirty="0"/>
          </a:p>
        </p:txBody>
      </p:sp>
    </p:spTree>
    <p:extLst>
      <p:ext uri="{BB962C8B-B14F-4D97-AF65-F5344CB8AC3E}">
        <p14:creationId xmlns:p14="http://schemas.microsoft.com/office/powerpoint/2010/main" val="2355696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DC0ED91-C06B-6EAF-387F-083B52F01FE3}"/>
              </a:ext>
            </a:extLst>
          </p:cNvPr>
          <p:cNvSpPr>
            <a:spLocks noGrp="1"/>
          </p:cNvSpPr>
          <p:nvPr>
            <p:ph idx="1"/>
          </p:nvPr>
        </p:nvSpPr>
        <p:spPr>
          <a:xfrm>
            <a:off x="197962" y="1300910"/>
            <a:ext cx="11783506" cy="1811330"/>
          </a:xfrm>
        </p:spPr>
        <p:txBody>
          <a:bodyPr>
            <a:normAutofit/>
          </a:bodyPr>
          <a:lstStyle/>
          <a:p>
            <a:r>
              <a:rPr lang="en-US" altLang="zh-CN" sz="2000" dirty="0"/>
              <a:t> For the same AS, prefixes used as the source IP address and prefixes advertised into the routing system can be asymmetric</a:t>
            </a:r>
          </a:p>
          <a:p>
            <a:pPr lvl="1"/>
            <a:r>
              <a:rPr lang="en-US" altLang="zh-CN" sz="1800" dirty="0"/>
              <a:t>E.g., in the CDN and DSR scenario (</a:t>
            </a:r>
            <a:r>
              <a:rPr lang="en-US" altLang="zh-CN" sz="1800" b="1" dirty="0">
                <a:solidFill>
                  <a:srgbClr val="C00000"/>
                </a:solidFill>
              </a:rPr>
              <a:t>are there any other scenarios?)</a:t>
            </a:r>
          </a:p>
          <a:p>
            <a:r>
              <a:rPr lang="en-US" altLang="zh-CN" sz="2000" dirty="0"/>
              <a:t> The accuracy of SAV using BGP updates or ROAs is affected by such prefix asymmetry</a:t>
            </a:r>
            <a:r>
              <a:rPr lang="en-US" altLang="zh-CN" sz="1800" dirty="0"/>
              <a:t> </a:t>
            </a:r>
          </a:p>
          <a:p>
            <a:endParaRPr lang="en-US" altLang="zh-CN" dirty="0"/>
          </a:p>
        </p:txBody>
      </p:sp>
      <p:sp>
        <p:nvSpPr>
          <p:cNvPr id="3" name="标题 2">
            <a:extLst>
              <a:ext uri="{FF2B5EF4-FFF2-40B4-BE49-F238E27FC236}">
                <a16:creationId xmlns:a16="http://schemas.microsoft.com/office/drawing/2014/main" id="{DF0D059D-A20B-F14B-7235-F9CB0BF3309A}"/>
              </a:ext>
            </a:extLst>
          </p:cNvPr>
          <p:cNvSpPr>
            <a:spLocks noGrp="1"/>
          </p:cNvSpPr>
          <p:nvPr>
            <p:ph type="title"/>
          </p:nvPr>
        </p:nvSpPr>
        <p:spPr/>
        <p:txBody>
          <a:bodyPr/>
          <a:lstStyle/>
          <a:p>
            <a:r>
              <a:rPr lang="en-US" altLang="zh-CN" dirty="0"/>
              <a:t>Problem of Using BGP Updates and ROAs</a:t>
            </a:r>
            <a:endParaRPr lang="zh-CN" altLang="en-US" dirty="0"/>
          </a:p>
        </p:txBody>
      </p:sp>
      <p:sp>
        <p:nvSpPr>
          <p:cNvPr id="31" name="椭圆 30">
            <a:extLst>
              <a:ext uri="{FF2B5EF4-FFF2-40B4-BE49-F238E27FC236}">
                <a16:creationId xmlns:a16="http://schemas.microsoft.com/office/drawing/2014/main" id="{58A5E990-B60D-2645-208E-4F0C40613D3A}"/>
              </a:ext>
            </a:extLst>
          </p:cNvPr>
          <p:cNvSpPr/>
          <p:nvPr/>
        </p:nvSpPr>
        <p:spPr>
          <a:xfrm>
            <a:off x="2013319" y="3653498"/>
            <a:ext cx="631469" cy="606867"/>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AS3</a:t>
            </a:r>
            <a:endParaRPr lang="zh-CN" altLang="en-US" sz="1200" dirty="0">
              <a:solidFill>
                <a:schemeClr val="tx1"/>
              </a:solidFill>
            </a:endParaRPr>
          </a:p>
        </p:txBody>
      </p:sp>
      <p:sp>
        <p:nvSpPr>
          <p:cNvPr id="32" name="椭圆 31">
            <a:extLst>
              <a:ext uri="{FF2B5EF4-FFF2-40B4-BE49-F238E27FC236}">
                <a16:creationId xmlns:a16="http://schemas.microsoft.com/office/drawing/2014/main" id="{2C074F94-24B1-4FCD-3776-2E3659CAC4A0}"/>
              </a:ext>
            </a:extLst>
          </p:cNvPr>
          <p:cNvSpPr/>
          <p:nvPr/>
        </p:nvSpPr>
        <p:spPr>
          <a:xfrm>
            <a:off x="1157011" y="5302561"/>
            <a:ext cx="631469" cy="606867"/>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AS1</a:t>
            </a:r>
            <a:endParaRPr lang="zh-CN" altLang="en-US" sz="1200" dirty="0">
              <a:solidFill>
                <a:schemeClr val="tx1"/>
              </a:solidFill>
            </a:endParaRPr>
          </a:p>
        </p:txBody>
      </p:sp>
      <p:sp>
        <p:nvSpPr>
          <p:cNvPr id="33" name="椭圆 32">
            <a:extLst>
              <a:ext uri="{FF2B5EF4-FFF2-40B4-BE49-F238E27FC236}">
                <a16:creationId xmlns:a16="http://schemas.microsoft.com/office/drawing/2014/main" id="{2AB184DC-C5E6-FDE0-C08E-EE782782DD2D}"/>
              </a:ext>
            </a:extLst>
          </p:cNvPr>
          <p:cNvSpPr/>
          <p:nvPr/>
        </p:nvSpPr>
        <p:spPr>
          <a:xfrm>
            <a:off x="2013319" y="4498874"/>
            <a:ext cx="631469" cy="606867"/>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AS4</a:t>
            </a:r>
            <a:endParaRPr lang="zh-CN" altLang="en-US" sz="1200" dirty="0">
              <a:solidFill>
                <a:schemeClr val="tx1"/>
              </a:solidFill>
            </a:endParaRPr>
          </a:p>
        </p:txBody>
      </p:sp>
      <p:sp>
        <p:nvSpPr>
          <p:cNvPr id="34" name="椭圆 33">
            <a:extLst>
              <a:ext uri="{FF2B5EF4-FFF2-40B4-BE49-F238E27FC236}">
                <a16:creationId xmlns:a16="http://schemas.microsoft.com/office/drawing/2014/main" id="{5DAC2629-A9CF-75B1-1416-1985909901FA}"/>
              </a:ext>
            </a:extLst>
          </p:cNvPr>
          <p:cNvSpPr/>
          <p:nvPr/>
        </p:nvSpPr>
        <p:spPr>
          <a:xfrm>
            <a:off x="2969409" y="5302560"/>
            <a:ext cx="631469" cy="606867"/>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AS2</a:t>
            </a:r>
            <a:endParaRPr lang="zh-CN" altLang="en-US" sz="1200" dirty="0">
              <a:solidFill>
                <a:schemeClr val="tx1"/>
              </a:solidFill>
            </a:endParaRPr>
          </a:p>
        </p:txBody>
      </p:sp>
      <p:sp>
        <p:nvSpPr>
          <p:cNvPr id="35" name="文本框 34">
            <a:extLst>
              <a:ext uri="{FF2B5EF4-FFF2-40B4-BE49-F238E27FC236}">
                <a16:creationId xmlns:a16="http://schemas.microsoft.com/office/drawing/2014/main" id="{B1C52F6C-7062-70A1-6727-25460C6A888B}"/>
              </a:ext>
            </a:extLst>
          </p:cNvPr>
          <p:cNvSpPr txBox="1"/>
          <p:nvPr/>
        </p:nvSpPr>
        <p:spPr>
          <a:xfrm>
            <a:off x="425563" y="5452104"/>
            <a:ext cx="522900" cy="307777"/>
          </a:xfrm>
          <a:prstGeom prst="rect">
            <a:avLst/>
          </a:prstGeom>
          <a:noFill/>
        </p:spPr>
        <p:txBody>
          <a:bodyPr wrap="none" rtlCol="0">
            <a:spAutoFit/>
          </a:bodyPr>
          <a:lstStyle/>
          <a:p>
            <a:r>
              <a:rPr lang="en-US" altLang="zh-CN" sz="1400" dirty="0"/>
              <a:t>User</a:t>
            </a:r>
            <a:endParaRPr lang="zh-CN" altLang="en-US" dirty="0"/>
          </a:p>
        </p:txBody>
      </p:sp>
      <p:sp>
        <p:nvSpPr>
          <p:cNvPr id="36" name="文本框 35">
            <a:extLst>
              <a:ext uri="{FF2B5EF4-FFF2-40B4-BE49-F238E27FC236}">
                <a16:creationId xmlns:a16="http://schemas.microsoft.com/office/drawing/2014/main" id="{A179EA26-01C4-692B-DC52-6E89974BD9D6}"/>
              </a:ext>
            </a:extLst>
          </p:cNvPr>
          <p:cNvSpPr txBox="1"/>
          <p:nvPr/>
        </p:nvSpPr>
        <p:spPr>
          <a:xfrm>
            <a:off x="2864872" y="3803043"/>
            <a:ext cx="2186496" cy="307777"/>
          </a:xfrm>
          <a:prstGeom prst="rect">
            <a:avLst/>
          </a:prstGeom>
          <a:noFill/>
        </p:spPr>
        <p:txBody>
          <a:bodyPr wrap="none" rtlCol="0">
            <a:spAutoFit/>
          </a:bodyPr>
          <a:lstStyle/>
          <a:p>
            <a:r>
              <a:rPr lang="en-US" altLang="zh-CN" sz="1400" dirty="0"/>
              <a:t>Anycast server (P3 address)</a:t>
            </a:r>
            <a:endParaRPr lang="zh-CN" altLang="en-US" sz="1400" dirty="0"/>
          </a:p>
        </p:txBody>
      </p:sp>
      <p:sp>
        <p:nvSpPr>
          <p:cNvPr id="37" name="文本框 36">
            <a:extLst>
              <a:ext uri="{FF2B5EF4-FFF2-40B4-BE49-F238E27FC236}">
                <a16:creationId xmlns:a16="http://schemas.microsoft.com/office/drawing/2014/main" id="{B81F9CE8-9159-8E7D-2BE5-96369FF5A1AC}"/>
              </a:ext>
            </a:extLst>
          </p:cNvPr>
          <p:cNvSpPr txBox="1"/>
          <p:nvPr/>
        </p:nvSpPr>
        <p:spPr>
          <a:xfrm>
            <a:off x="3794261" y="5452104"/>
            <a:ext cx="1975092" cy="307777"/>
          </a:xfrm>
          <a:prstGeom prst="rect">
            <a:avLst/>
          </a:prstGeom>
          <a:noFill/>
        </p:spPr>
        <p:txBody>
          <a:bodyPr wrap="none" rtlCol="0">
            <a:spAutoFit/>
          </a:bodyPr>
          <a:lstStyle/>
          <a:p>
            <a:r>
              <a:rPr lang="en-US" altLang="zh-CN" sz="1400" dirty="0"/>
              <a:t>Edge server (P2 address)</a:t>
            </a:r>
            <a:endParaRPr lang="zh-CN" altLang="en-US" sz="1400" dirty="0"/>
          </a:p>
        </p:txBody>
      </p:sp>
      <p:cxnSp>
        <p:nvCxnSpPr>
          <p:cNvPr id="38" name="直接连接符 37">
            <a:extLst>
              <a:ext uri="{FF2B5EF4-FFF2-40B4-BE49-F238E27FC236}">
                <a16:creationId xmlns:a16="http://schemas.microsoft.com/office/drawing/2014/main" id="{6847B47E-318A-1B19-A6F7-765F050C0AD7}"/>
              </a:ext>
            </a:extLst>
          </p:cNvPr>
          <p:cNvCxnSpPr>
            <a:cxnSpLocks/>
            <a:stCxn id="31" idx="4"/>
            <a:endCxn id="33" idx="0"/>
          </p:cNvCxnSpPr>
          <p:nvPr/>
        </p:nvCxnSpPr>
        <p:spPr>
          <a:xfrm>
            <a:off x="2329054" y="4260365"/>
            <a:ext cx="0" cy="23850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9" name="直接连接符 38">
            <a:extLst>
              <a:ext uri="{FF2B5EF4-FFF2-40B4-BE49-F238E27FC236}">
                <a16:creationId xmlns:a16="http://schemas.microsoft.com/office/drawing/2014/main" id="{128A0B93-FD78-7EDD-F08F-EB1F8474EE94}"/>
              </a:ext>
            </a:extLst>
          </p:cNvPr>
          <p:cNvCxnSpPr>
            <a:cxnSpLocks/>
            <a:stCxn id="33" idx="3"/>
            <a:endCxn id="32" idx="7"/>
          </p:cNvCxnSpPr>
          <p:nvPr/>
        </p:nvCxnSpPr>
        <p:spPr>
          <a:xfrm flipH="1">
            <a:off x="1696004" y="5016867"/>
            <a:ext cx="409791" cy="37456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DDF0AFEB-32BE-A8D2-CEC2-2B6FEE494609}"/>
              </a:ext>
            </a:extLst>
          </p:cNvPr>
          <p:cNvCxnSpPr>
            <a:cxnSpLocks/>
            <a:stCxn id="33" idx="5"/>
            <a:endCxn id="34" idx="1"/>
          </p:cNvCxnSpPr>
          <p:nvPr/>
        </p:nvCxnSpPr>
        <p:spPr>
          <a:xfrm>
            <a:off x="2552312" y="5016867"/>
            <a:ext cx="509573" cy="374567"/>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1" name="直接连接符 40">
            <a:extLst>
              <a:ext uri="{FF2B5EF4-FFF2-40B4-BE49-F238E27FC236}">
                <a16:creationId xmlns:a16="http://schemas.microsoft.com/office/drawing/2014/main" id="{D0605BED-D5F3-928A-1ED0-720757B6DD66}"/>
              </a:ext>
            </a:extLst>
          </p:cNvPr>
          <p:cNvCxnSpPr>
            <a:cxnSpLocks/>
            <a:stCxn id="36" idx="1"/>
            <a:endCxn id="31" idx="6"/>
          </p:cNvCxnSpPr>
          <p:nvPr/>
        </p:nvCxnSpPr>
        <p:spPr>
          <a:xfrm flipH="1">
            <a:off x="2644788" y="3956932"/>
            <a:ext cx="22008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3F2FDE03-8309-91F2-FF24-4B24DF5234F4}"/>
              </a:ext>
            </a:extLst>
          </p:cNvPr>
          <p:cNvCxnSpPr>
            <a:cxnSpLocks/>
            <a:stCxn id="37" idx="1"/>
            <a:endCxn id="34" idx="6"/>
          </p:cNvCxnSpPr>
          <p:nvPr/>
        </p:nvCxnSpPr>
        <p:spPr>
          <a:xfrm flipH="1">
            <a:off x="3600878" y="5605993"/>
            <a:ext cx="193383" cy="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C441DDE3-E433-7571-5011-BCB8BD1C9452}"/>
              </a:ext>
            </a:extLst>
          </p:cNvPr>
          <p:cNvCxnSpPr>
            <a:cxnSpLocks/>
            <a:stCxn id="32" idx="2"/>
            <a:endCxn id="35" idx="3"/>
          </p:cNvCxnSpPr>
          <p:nvPr/>
        </p:nvCxnSpPr>
        <p:spPr>
          <a:xfrm flipH="1" flipV="1">
            <a:off x="948463" y="5605993"/>
            <a:ext cx="208548" cy="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E5A9CA9B-E572-65C0-10B8-533A4C293470}"/>
              </a:ext>
            </a:extLst>
          </p:cNvPr>
          <p:cNvSpPr txBox="1"/>
          <p:nvPr/>
        </p:nvSpPr>
        <p:spPr>
          <a:xfrm>
            <a:off x="1124207" y="5955213"/>
            <a:ext cx="2623603" cy="369332"/>
          </a:xfrm>
          <a:prstGeom prst="rect">
            <a:avLst/>
          </a:prstGeom>
          <a:noFill/>
        </p:spPr>
        <p:txBody>
          <a:bodyPr wrap="square">
            <a:spAutoFit/>
          </a:bodyPr>
          <a:lstStyle/>
          <a:p>
            <a:r>
              <a:rPr lang="en-US" altLang="zh-CN" sz="1800" dirty="0"/>
              <a:t>the CDN and DSR scenario </a:t>
            </a:r>
            <a:endParaRPr lang="zh-CN" altLang="en-US" dirty="0"/>
          </a:p>
        </p:txBody>
      </p:sp>
      <p:sp>
        <p:nvSpPr>
          <p:cNvPr id="45" name="文本框 44">
            <a:extLst>
              <a:ext uri="{FF2B5EF4-FFF2-40B4-BE49-F238E27FC236}">
                <a16:creationId xmlns:a16="http://schemas.microsoft.com/office/drawing/2014/main" id="{D12C5D4F-2A7E-3069-EA0E-6B76C5C2BE83}"/>
              </a:ext>
            </a:extLst>
          </p:cNvPr>
          <p:cNvSpPr txBox="1"/>
          <p:nvPr/>
        </p:nvSpPr>
        <p:spPr>
          <a:xfrm>
            <a:off x="6063530" y="3683961"/>
            <a:ext cx="5965561" cy="2585323"/>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The edge server is only reachable via prefix P2</a:t>
            </a:r>
          </a:p>
          <a:p>
            <a:pPr marL="285750" indent="-285750">
              <a:buFont typeface="Arial" panose="020B0604020202020204" pitchFamily="34" charset="0"/>
              <a:buChar char="•"/>
            </a:pPr>
            <a:r>
              <a:rPr lang="en-US" altLang="zh-CN" dirty="0"/>
              <a:t>When the user sends a request to the anycast server, the anycast server will forward the request to the edge server which is close to the user. Then, the edge server will respond using the anycast  server address (i.e., a P3 address) as the source address</a:t>
            </a:r>
          </a:p>
          <a:p>
            <a:pPr marL="285750" indent="-285750">
              <a:buFont typeface="Arial" panose="020B0604020202020204" pitchFamily="34" charset="0"/>
              <a:buChar char="•"/>
            </a:pPr>
            <a:r>
              <a:rPr lang="en-US" altLang="zh-CN" dirty="0"/>
              <a:t>For AS2, in this scenario, the prefix used as source IP address (i.e., P3) and the prefix advertised into routing system (i.e., P2) is asymmetric</a:t>
            </a:r>
            <a:endParaRPr lang="zh-CN" altLang="en-US" dirty="0"/>
          </a:p>
        </p:txBody>
      </p:sp>
      <p:sp>
        <p:nvSpPr>
          <p:cNvPr id="46" name="文本框 45">
            <a:extLst>
              <a:ext uri="{FF2B5EF4-FFF2-40B4-BE49-F238E27FC236}">
                <a16:creationId xmlns:a16="http://schemas.microsoft.com/office/drawing/2014/main" id="{A4B32F45-A2F8-5CF2-FC1A-8BA5AFD45838}"/>
              </a:ext>
            </a:extLst>
          </p:cNvPr>
          <p:cNvSpPr txBox="1"/>
          <p:nvPr/>
        </p:nvSpPr>
        <p:spPr>
          <a:xfrm>
            <a:off x="2937521" y="4679266"/>
            <a:ext cx="1552491" cy="461665"/>
          </a:xfrm>
          <a:prstGeom prst="rect">
            <a:avLst/>
          </a:prstGeom>
          <a:noFill/>
        </p:spPr>
        <p:txBody>
          <a:bodyPr wrap="square">
            <a:spAutoFit/>
          </a:bodyPr>
          <a:lstStyle/>
          <a:p>
            <a:r>
              <a:rPr lang="en-US" altLang="zh-CN" sz="1200" b="1" dirty="0">
                <a:solidFill>
                  <a:schemeClr val="accent6"/>
                </a:solidFill>
              </a:rPr>
              <a:t>Response with a P3 source address</a:t>
            </a:r>
            <a:endParaRPr lang="zh-CN" altLang="en-US" sz="1200" b="1" dirty="0">
              <a:solidFill>
                <a:schemeClr val="accent6"/>
              </a:solidFill>
            </a:endParaRPr>
          </a:p>
        </p:txBody>
      </p:sp>
      <p:sp>
        <p:nvSpPr>
          <p:cNvPr id="47" name="任意多边形: 形状 46">
            <a:extLst>
              <a:ext uri="{FF2B5EF4-FFF2-40B4-BE49-F238E27FC236}">
                <a16:creationId xmlns:a16="http://schemas.microsoft.com/office/drawing/2014/main" id="{E8FAF3EE-153B-4E7D-C6FB-2F5A666E4247}"/>
              </a:ext>
            </a:extLst>
          </p:cNvPr>
          <p:cNvSpPr/>
          <p:nvPr/>
        </p:nvSpPr>
        <p:spPr>
          <a:xfrm>
            <a:off x="1672983" y="4907702"/>
            <a:ext cx="1426956" cy="517191"/>
          </a:xfrm>
          <a:custGeom>
            <a:avLst/>
            <a:gdLst>
              <a:gd name="connsiteX0" fmla="*/ 1426956 w 1426956"/>
              <a:gd name="connsiteY0" fmla="*/ 517191 h 517191"/>
              <a:gd name="connsiteX1" fmla="*/ 697077 w 1426956"/>
              <a:gd name="connsiteY1" fmla="*/ 534 h 517191"/>
              <a:gd name="connsiteX2" fmla="*/ 0 w 1426956"/>
              <a:gd name="connsiteY2" fmla="*/ 439282 h 517191"/>
            </a:gdLst>
            <a:ahLst/>
            <a:cxnLst>
              <a:cxn ang="0">
                <a:pos x="connsiteX0" y="connsiteY0"/>
              </a:cxn>
              <a:cxn ang="0">
                <a:pos x="connsiteX1" y="connsiteY1"/>
              </a:cxn>
              <a:cxn ang="0">
                <a:pos x="connsiteX2" y="connsiteY2"/>
              </a:cxn>
            </a:cxnLst>
            <a:rect l="l" t="t" r="r" b="b"/>
            <a:pathLst>
              <a:path w="1426956" h="517191">
                <a:moveTo>
                  <a:pt x="1426956" y="517191"/>
                </a:moveTo>
                <a:cubicBezTo>
                  <a:pt x="1180929" y="265355"/>
                  <a:pt x="934903" y="13519"/>
                  <a:pt x="697077" y="534"/>
                </a:cubicBezTo>
                <a:cubicBezTo>
                  <a:pt x="459251" y="-12451"/>
                  <a:pt x="229625" y="213415"/>
                  <a:pt x="0" y="439282"/>
                </a:cubicBezTo>
              </a:path>
            </a:pathLst>
          </a:custGeom>
          <a:noFill/>
          <a:ln w="38100">
            <a:solidFill>
              <a:schemeClr val="accent6"/>
            </a:solidFill>
            <a:prstDash val="dash"/>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7652282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A0E077D-C19A-34A7-4A0E-0DC701E78B16}"/>
              </a:ext>
            </a:extLst>
          </p:cNvPr>
          <p:cNvSpPr>
            <a:spLocks noGrp="1"/>
          </p:cNvSpPr>
          <p:nvPr>
            <p:ph idx="1"/>
          </p:nvPr>
        </p:nvSpPr>
        <p:spPr>
          <a:xfrm>
            <a:off x="204247" y="1250637"/>
            <a:ext cx="11783506" cy="5084556"/>
          </a:xfrm>
        </p:spPr>
        <p:txBody>
          <a:bodyPr>
            <a:normAutofit/>
          </a:bodyPr>
          <a:lstStyle/>
          <a:p>
            <a:pPr>
              <a:lnSpc>
                <a:spcPct val="200000"/>
              </a:lnSpc>
            </a:pPr>
            <a:r>
              <a:rPr lang="en-US" altLang="zh-CN" sz="2000" dirty="0"/>
              <a:t> It is helpful to design a new SAV-specific object, i.e., TOA</a:t>
            </a:r>
          </a:p>
          <a:p>
            <a:pPr lvl="1">
              <a:lnSpc>
                <a:spcPct val="200000"/>
              </a:lnSpc>
            </a:pPr>
            <a:r>
              <a:rPr lang="en-US" altLang="zh-CN" sz="1600" dirty="0"/>
              <a:t>The IP address block holder can register one or more TOAs to authorize which ASes can originate traffic using its prefixes as the source IP address</a:t>
            </a:r>
          </a:p>
          <a:p>
            <a:pPr>
              <a:lnSpc>
                <a:spcPct val="200000"/>
              </a:lnSpc>
            </a:pPr>
            <a:r>
              <a:rPr lang="en-US" altLang="zh-CN" sz="2000" dirty="0"/>
              <a:t> SAV can use TOAs to learn the traffic origin info, addressing the issue of prefix asymmetry</a:t>
            </a:r>
            <a:endParaRPr lang="zh-CN" altLang="en-US" sz="1600" dirty="0"/>
          </a:p>
        </p:txBody>
      </p:sp>
      <p:sp>
        <p:nvSpPr>
          <p:cNvPr id="3" name="标题 2">
            <a:extLst>
              <a:ext uri="{FF2B5EF4-FFF2-40B4-BE49-F238E27FC236}">
                <a16:creationId xmlns:a16="http://schemas.microsoft.com/office/drawing/2014/main" id="{5021AE24-00CC-5A6C-2799-BB52291569A5}"/>
              </a:ext>
            </a:extLst>
          </p:cNvPr>
          <p:cNvSpPr>
            <a:spLocks noGrp="1"/>
          </p:cNvSpPr>
          <p:nvPr>
            <p:ph type="title"/>
          </p:nvPr>
        </p:nvSpPr>
        <p:spPr/>
        <p:txBody>
          <a:bodyPr/>
          <a:lstStyle/>
          <a:p>
            <a:r>
              <a:rPr lang="en-US" altLang="zh-CN" dirty="0"/>
              <a:t>Traffic Origin Authorization (TOA)</a:t>
            </a:r>
            <a:endParaRPr lang="zh-CN" altLang="en-US" dirty="0"/>
          </a:p>
        </p:txBody>
      </p:sp>
    </p:spTree>
    <p:extLst>
      <p:ext uri="{BB962C8B-B14F-4D97-AF65-F5344CB8AC3E}">
        <p14:creationId xmlns:p14="http://schemas.microsoft.com/office/powerpoint/2010/main" val="3305348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199FC6-72E2-AF81-79E7-E0FC6BC74027}"/>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4BF3ECAE-5DF7-4EAD-3FA8-218DDF865344}"/>
              </a:ext>
            </a:extLst>
          </p:cNvPr>
          <p:cNvSpPr>
            <a:spLocks noGrp="1"/>
          </p:cNvSpPr>
          <p:nvPr>
            <p:ph idx="1"/>
          </p:nvPr>
        </p:nvSpPr>
        <p:spPr>
          <a:xfrm>
            <a:off x="204247" y="1250637"/>
            <a:ext cx="4798300" cy="2620186"/>
          </a:xfrm>
        </p:spPr>
        <p:txBody>
          <a:bodyPr>
            <a:normAutofit/>
          </a:bodyPr>
          <a:lstStyle/>
          <a:p>
            <a:pPr>
              <a:lnSpc>
                <a:spcPct val="150000"/>
              </a:lnSpc>
            </a:pPr>
            <a:r>
              <a:rPr lang="en-US" altLang="zh-CN" sz="2000" dirty="0"/>
              <a:t> Option #1: The AS Identifier holder authorizes its AS to transit traffic for which ASes</a:t>
            </a:r>
          </a:p>
          <a:p>
            <a:pPr lvl="1">
              <a:lnSpc>
                <a:spcPct val="150000"/>
              </a:lnSpc>
            </a:pPr>
            <a:r>
              <a:rPr lang="en-US" altLang="zh-CN" sz="1600" dirty="0"/>
              <a:t>For example, the holder of </a:t>
            </a:r>
            <a:r>
              <a:rPr lang="en-US" altLang="zh-CN" sz="1600" b="1" dirty="0"/>
              <a:t>AS4</a:t>
            </a:r>
            <a:r>
              <a:rPr lang="en-US" altLang="zh-CN" sz="1600" dirty="0"/>
              <a:t> authorizes that its </a:t>
            </a:r>
            <a:r>
              <a:rPr lang="en-US" altLang="zh-CN" sz="1600" b="1" dirty="0"/>
              <a:t>AS4</a:t>
            </a:r>
            <a:r>
              <a:rPr lang="en-US" altLang="zh-CN" sz="1600" dirty="0"/>
              <a:t> transits traffic for AS1 and AS2</a:t>
            </a:r>
          </a:p>
        </p:txBody>
      </p:sp>
      <p:sp>
        <p:nvSpPr>
          <p:cNvPr id="3" name="标题 2">
            <a:extLst>
              <a:ext uri="{FF2B5EF4-FFF2-40B4-BE49-F238E27FC236}">
                <a16:creationId xmlns:a16="http://schemas.microsoft.com/office/drawing/2014/main" id="{48AA0721-A56F-E5BD-4870-2A7DCD5022E2}"/>
              </a:ext>
            </a:extLst>
          </p:cNvPr>
          <p:cNvSpPr>
            <a:spLocks noGrp="1"/>
          </p:cNvSpPr>
          <p:nvPr>
            <p:ph type="title"/>
          </p:nvPr>
        </p:nvSpPr>
        <p:spPr/>
        <p:txBody>
          <a:bodyPr/>
          <a:lstStyle/>
          <a:p>
            <a:r>
              <a:rPr lang="en-US" altLang="zh-CN" dirty="0"/>
              <a:t>Traffic Transit Authorization (TTA)</a:t>
            </a:r>
            <a:endParaRPr lang="zh-CN" altLang="en-US" dirty="0"/>
          </a:p>
        </p:txBody>
      </p:sp>
      <p:sp>
        <p:nvSpPr>
          <p:cNvPr id="6" name="内容占位符 1">
            <a:extLst>
              <a:ext uri="{FF2B5EF4-FFF2-40B4-BE49-F238E27FC236}">
                <a16:creationId xmlns:a16="http://schemas.microsoft.com/office/drawing/2014/main" id="{E9615243-DDFE-2C29-93B0-9AFF249EB891}"/>
              </a:ext>
            </a:extLst>
          </p:cNvPr>
          <p:cNvSpPr txBox="1">
            <a:spLocks/>
          </p:cNvSpPr>
          <p:nvPr/>
        </p:nvSpPr>
        <p:spPr>
          <a:xfrm>
            <a:off x="6679538" y="1250637"/>
            <a:ext cx="4798300" cy="2050224"/>
          </a:xfrm>
          <a:prstGeom prst="rect">
            <a:avLst/>
          </a:prstGeom>
        </p:spPr>
        <p:txBody>
          <a:bodyPr vert="horz" lIns="91440" tIns="45720" rIns="91440" bIns="45720" rtlCol="0">
            <a:normAutofit fontScale="92500" lnSpcReduction="10000"/>
          </a:bodyPr>
          <a:lstStyle>
            <a:lvl1pPr marL="171450" indent="-171450" algn="l" defTabSz="685800" rtl="0" eaLnBrk="1" latinLnBrk="0" hangingPunct="1">
              <a:lnSpc>
                <a:spcPct val="120000"/>
              </a:lnSpc>
              <a:spcBef>
                <a:spcPts val="750"/>
              </a:spcBef>
              <a:buFont typeface="Wingdings" panose="05000000000000000000" pitchFamily="2" charset="2"/>
              <a:buChar char="p"/>
              <a:defRPr sz="2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20000"/>
              </a:lnSpc>
              <a:spcBef>
                <a:spcPts val="375"/>
              </a:spcBef>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20000"/>
              </a:lnSpc>
              <a:spcBef>
                <a:spcPts val="375"/>
              </a:spcBef>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20000"/>
              </a:lnSpc>
              <a:spcBef>
                <a:spcPts val="375"/>
              </a:spcBef>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150000"/>
              </a:lnSpc>
            </a:pPr>
            <a:r>
              <a:rPr lang="en-US" altLang="zh-CN" sz="2000" dirty="0"/>
              <a:t> Option #2: The AS Identifier holder authorizes which ASes will transit traffic for its AS</a:t>
            </a:r>
          </a:p>
          <a:p>
            <a:pPr lvl="1">
              <a:lnSpc>
                <a:spcPct val="150000"/>
              </a:lnSpc>
            </a:pPr>
            <a:r>
              <a:rPr lang="en-US" altLang="zh-CN" sz="1600" dirty="0"/>
              <a:t>For example, the holder of </a:t>
            </a:r>
            <a:r>
              <a:rPr lang="en-US" altLang="zh-CN" sz="1600" b="1" dirty="0"/>
              <a:t>AS1</a:t>
            </a:r>
            <a:r>
              <a:rPr lang="en-US" altLang="zh-CN" sz="1600" dirty="0"/>
              <a:t> authorizes that AS4 transits traffic for its </a:t>
            </a:r>
            <a:r>
              <a:rPr lang="en-US" altLang="zh-CN" sz="1600" b="1" dirty="0"/>
              <a:t>AS1</a:t>
            </a:r>
            <a:endParaRPr lang="zh-CN" altLang="en-US" sz="1600" b="1" dirty="0"/>
          </a:p>
        </p:txBody>
      </p:sp>
      <p:sp>
        <p:nvSpPr>
          <p:cNvPr id="7" name="椭圆 6">
            <a:extLst>
              <a:ext uri="{FF2B5EF4-FFF2-40B4-BE49-F238E27FC236}">
                <a16:creationId xmlns:a16="http://schemas.microsoft.com/office/drawing/2014/main" id="{089AA6F9-4BBC-958F-6D02-1A7AB2450D79}"/>
              </a:ext>
            </a:extLst>
          </p:cNvPr>
          <p:cNvSpPr/>
          <p:nvPr/>
        </p:nvSpPr>
        <p:spPr>
          <a:xfrm>
            <a:off x="5621031" y="2366984"/>
            <a:ext cx="631469" cy="606867"/>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AS3</a:t>
            </a:r>
            <a:endParaRPr lang="zh-CN" altLang="en-US" sz="1200" dirty="0">
              <a:solidFill>
                <a:schemeClr val="tx1"/>
              </a:solidFill>
            </a:endParaRPr>
          </a:p>
        </p:txBody>
      </p:sp>
      <p:sp>
        <p:nvSpPr>
          <p:cNvPr id="8" name="椭圆 7">
            <a:extLst>
              <a:ext uri="{FF2B5EF4-FFF2-40B4-BE49-F238E27FC236}">
                <a16:creationId xmlns:a16="http://schemas.microsoft.com/office/drawing/2014/main" id="{2CA051F4-1226-C258-4395-85901B1AC17F}"/>
              </a:ext>
            </a:extLst>
          </p:cNvPr>
          <p:cNvSpPr/>
          <p:nvPr/>
        </p:nvSpPr>
        <p:spPr>
          <a:xfrm>
            <a:off x="4764723" y="4016047"/>
            <a:ext cx="631469" cy="606867"/>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AS1</a:t>
            </a:r>
            <a:endParaRPr lang="zh-CN" altLang="en-US" sz="1200" dirty="0">
              <a:solidFill>
                <a:schemeClr val="tx1"/>
              </a:solidFill>
            </a:endParaRPr>
          </a:p>
        </p:txBody>
      </p:sp>
      <p:sp>
        <p:nvSpPr>
          <p:cNvPr id="9" name="椭圆 8">
            <a:extLst>
              <a:ext uri="{FF2B5EF4-FFF2-40B4-BE49-F238E27FC236}">
                <a16:creationId xmlns:a16="http://schemas.microsoft.com/office/drawing/2014/main" id="{F42267F1-8593-89C8-F48C-066139135BCF}"/>
              </a:ext>
            </a:extLst>
          </p:cNvPr>
          <p:cNvSpPr/>
          <p:nvPr/>
        </p:nvSpPr>
        <p:spPr>
          <a:xfrm>
            <a:off x="5621031" y="3212360"/>
            <a:ext cx="631469" cy="606867"/>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AS4</a:t>
            </a:r>
            <a:endParaRPr lang="zh-CN" altLang="en-US" sz="1200" dirty="0">
              <a:solidFill>
                <a:schemeClr val="tx1"/>
              </a:solidFill>
            </a:endParaRPr>
          </a:p>
        </p:txBody>
      </p:sp>
      <p:sp>
        <p:nvSpPr>
          <p:cNvPr id="10" name="椭圆 9">
            <a:extLst>
              <a:ext uri="{FF2B5EF4-FFF2-40B4-BE49-F238E27FC236}">
                <a16:creationId xmlns:a16="http://schemas.microsoft.com/office/drawing/2014/main" id="{E130A8EA-4019-F1F4-81D8-ACF56796BB26}"/>
              </a:ext>
            </a:extLst>
          </p:cNvPr>
          <p:cNvSpPr/>
          <p:nvPr/>
        </p:nvSpPr>
        <p:spPr>
          <a:xfrm>
            <a:off x="6577121" y="4016046"/>
            <a:ext cx="631469" cy="606867"/>
          </a:xfrm>
          <a:prstGeom prst="ellipse">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200" dirty="0">
                <a:solidFill>
                  <a:schemeClr val="tx1"/>
                </a:solidFill>
              </a:rPr>
              <a:t>AS2</a:t>
            </a:r>
            <a:endParaRPr lang="zh-CN" altLang="en-US" sz="1200" dirty="0">
              <a:solidFill>
                <a:schemeClr val="tx1"/>
              </a:solidFill>
            </a:endParaRPr>
          </a:p>
        </p:txBody>
      </p:sp>
      <p:cxnSp>
        <p:nvCxnSpPr>
          <p:cNvPr id="14" name="直接连接符 13">
            <a:extLst>
              <a:ext uri="{FF2B5EF4-FFF2-40B4-BE49-F238E27FC236}">
                <a16:creationId xmlns:a16="http://schemas.microsoft.com/office/drawing/2014/main" id="{4BEFA01A-DE45-8C39-18BE-74623B9C0ADF}"/>
              </a:ext>
            </a:extLst>
          </p:cNvPr>
          <p:cNvCxnSpPr>
            <a:cxnSpLocks/>
            <a:stCxn id="7" idx="4"/>
            <a:endCxn id="9" idx="0"/>
          </p:cNvCxnSpPr>
          <p:nvPr/>
        </p:nvCxnSpPr>
        <p:spPr>
          <a:xfrm>
            <a:off x="5936766" y="2973851"/>
            <a:ext cx="0" cy="238509"/>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F3827CA6-F587-DE8E-DF4E-85A0F977B93A}"/>
              </a:ext>
            </a:extLst>
          </p:cNvPr>
          <p:cNvCxnSpPr>
            <a:cxnSpLocks/>
            <a:stCxn id="9" idx="3"/>
            <a:endCxn id="8" idx="7"/>
          </p:cNvCxnSpPr>
          <p:nvPr/>
        </p:nvCxnSpPr>
        <p:spPr>
          <a:xfrm flipH="1">
            <a:off x="5303716" y="3730353"/>
            <a:ext cx="409791" cy="374568"/>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326CF9BF-193D-32C3-74C4-EF636DCE9CE1}"/>
              </a:ext>
            </a:extLst>
          </p:cNvPr>
          <p:cNvCxnSpPr>
            <a:cxnSpLocks/>
            <a:stCxn id="9" idx="5"/>
            <a:endCxn id="10" idx="1"/>
          </p:cNvCxnSpPr>
          <p:nvPr/>
        </p:nvCxnSpPr>
        <p:spPr>
          <a:xfrm>
            <a:off x="6160024" y="3730353"/>
            <a:ext cx="509573" cy="374567"/>
          </a:xfrm>
          <a:prstGeom prst="line">
            <a:avLst/>
          </a:prstGeom>
          <a:ln w="28575">
            <a:headEnd type="arrow" w="med" len="med"/>
            <a:tailEnd type="none" w="med" len="med"/>
          </a:ln>
        </p:spPr>
        <p:style>
          <a:lnRef idx="1">
            <a:schemeClr val="accent1"/>
          </a:lnRef>
          <a:fillRef idx="0">
            <a:schemeClr val="accent1"/>
          </a:fillRef>
          <a:effectRef idx="0">
            <a:schemeClr val="accent1"/>
          </a:effectRef>
          <a:fontRef idx="minor">
            <a:schemeClr val="tx1"/>
          </a:fontRef>
        </p:style>
      </p:cxnSp>
      <p:sp>
        <p:nvSpPr>
          <p:cNvPr id="22" name="内容占位符 1">
            <a:extLst>
              <a:ext uri="{FF2B5EF4-FFF2-40B4-BE49-F238E27FC236}">
                <a16:creationId xmlns:a16="http://schemas.microsoft.com/office/drawing/2014/main" id="{FC9CDEB2-D2D8-A87F-3777-50C149ECABBB}"/>
              </a:ext>
            </a:extLst>
          </p:cNvPr>
          <p:cNvSpPr txBox="1">
            <a:spLocks/>
          </p:cNvSpPr>
          <p:nvPr/>
        </p:nvSpPr>
        <p:spPr>
          <a:xfrm>
            <a:off x="204247" y="4678612"/>
            <a:ext cx="11783506" cy="2128257"/>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120000"/>
              </a:lnSpc>
              <a:spcBef>
                <a:spcPts val="750"/>
              </a:spcBef>
              <a:buFont typeface="Wingdings" panose="05000000000000000000" pitchFamily="2" charset="2"/>
              <a:buChar char="p"/>
              <a:defRPr sz="2800" kern="1200">
                <a:solidFill>
                  <a:schemeClr val="tx1"/>
                </a:solidFill>
                <a:latin typeface="微软雅黑" panose="020B0503020204020204" pitchFamily="34" charset="-122"/>
                <a:ea typeface="微软雅黑" panose="020B0503020204020204" pitchFamily="34" charset="-122"/>
                <a:cs typeface="+mn-cs"/>
              </a:defRPr>
            </a:lvl1pPr>
            <a:lvl2pPr marL="514350" indent="-171450" algn="l" defTabSz="685800" rtl="0" eaLnBrk="1" latinLnBrk="0" hangingPunct="1">
              <a:lnSpc>
                <a:spcPct val="120000"/>
              </a:lnSpc>
              <a:spcBef>
                <a:spcPts val="375"/>
              </a:spcBef>
              <a:buFont typeface="Wingdings" panose="05000000000000000000" pitchFamily="2" charset="2"/>
              <a:buChar char="u"/>
              <a:defRPr sz="2400" kern="1200">
                <a:solidFill>
                  <a:schemeClr val="tx1"/>
                </a:solidFill>
                <a:latin typeface="微软雅黑" panose="020B0503020204020204" pitchFamily="34" charset="-122"/>
                <a:ea typeface="微软雅黑" panose="020B0503020204020204" pitchFamily="34" charset="-122"/>
                <a:cs typeface="+mn-cs"/>
              </a:defRPr>
            </a:lvl2pPr>
            <a:lvl3pPr marL="857250" indent="-171450" algn="l" defTabSz="685800" rtl="0" eaLnBrk="1" latinLnBrk="0" hangingPunct="1">
              <a:lnSpc>
                <a:spcPct val="120000"/>
              </a:lnSpc>
              <a:spcBef>
                <a:spcPts val="375"/>
              </a:spcBef>
              <a:buFont typeface="Wingdings" panose="05000000000000000000" pitchFamily="2" charset="2"/>
              <a:buChar char="Ø"/>
              <a:defRPr sz="2000" kern="1200">
                <a:solidFill>
                  <a:schemeClr val="tx1"/>
                </a:solidFill>
                <a:latin typeface="微软雅黑" panose="020B0503020204020204" pitchFamily="34" charset="-122"/>
                <a:ea typeface="微软雅黑" panose="020B0503020204020204" pitchFamily="34" charset="-122"/>
                <a:cs typeface="+mn-cs"/>
              </a:defRPr>
            </a:lvl3pPr>
            <a:lvl4pPr marL="1200150" indent="-171450" algn="l" defTabSz="685800" rtl="0" eaLnBrk="1" latinLnBrk="0" hangingPunct="1">
              <a:lnSpc>
                <a:spcPct val="120000"/>
              </a:lnSpc>
              <a:spcBef>
                <a:spcPts val="375"/>
              </a:spcBef>
              <a:buFont typeface="Wingdings" panose="05000000000000000000" pitchFamily="2" charset="2"/>
              <a:buChar char="Ø"/>
              <a:defRPr sz="1800" kern="1200">
                <a:solidFill>
                  <a:schemeClr val="tx1"/>
                </a:solidFill>
                <a:latin typeface="微软雅黑" panose="020B0503020204020204" pitchFamily="34" charset="-122"/>
                <a:ea typeface="微软雅黑" panose="020B0503020204020204" pitchFamily="34" charset="-122"/>
                <a:cs typeface="+mn-cs"/>
              </a:defRPr>
            </a:lvl4pPr>
            <a:lvl5pPr marL="1543050" indent="-171450" algn="l" defTabSz="685800" rtl="0" eaLnBrk="1" latinLnBrk="0" hangingPunct="1">
              <a:lnSpc>
                <a:spcPct val="120000"/>
              </a:lnSpc>
              <a:spcBef>
                <a:spcPts val="375"/>
              </a:spcBef>
              <a:buFont typeface="Arial" panose="020B0604020202020204" pitchFamily="34" charset="0"/>
              <a:buChar char="•"/>
              <a:defRPr sz="1600" kern="1200">
                <a:solidFill>
                  <a:schemeClr val="tx1"/>
                </a:solidFill>
                <a:latin typeface="微软雅黑" panose="020B0503020204020204" pitchFamily="34" charset="-122"/>
                <a:ea typeface="微软雅黑" panose="020B0503020204020204" pitchFamily="3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nSpc>
                <a:spcPct val="200000"/>
              </a:lnSpc>
            </a:pPr>
            <a:r>
              <a:rPr lang="en-US" altLang="zh-CN" sz="2000" dirty="0"/>
              <a:t> I think option #2 is better because </a:t>
            </a:r>
          </a:p>
          <a:p>
            <a:pPr lvl="1">
              <a:lnSpc>
                <a:spcPct val="200000"/>
              </a:lnSpc>
            </a:pPr>
            <a:r>
              <a:rPr lang="en-US" altLang="zh-CN" sz="1600" dirty="0"/>
              <a:t>It is up to AS1 to use which AS to transit its traffic</a:t>
            </a:r>
          </a:p>
          <a:p>
            <a:pPr lvl="1">
              <a:lnSpc>
                <a:spcPct val="200000"/>
              </a:lnSpc>
            </a:pPr>
            <a:r>
              <a:rPr lang="en-US" altLang="zh-CN" sz="1600" dirty="0"/>
              <a:t>Option #1 allows AS4 to spoof by pretending that AS4 transits traffic for an AS (e.g., AS5). Then, AS4 can spoof the source address of AS5 without being detected</a:t>
            </a:r>
            <a:endParaRPr lang="zh-CN" altLang="en-US" sz="1200" dirty="0"/>
          </a:p>
        </p:txBody>
      </p:sp>
    </p:spTree>
    <p:extLst>
      <p:ext uri="{BB962C8B-B14F-4D97-AF65-F5344CB8AC3E}">
        <p14:creationId xmlns:p14="http://schemas.microsoft.com/office/powerpoint/2010/main" val="3507588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5369CBC-30B1-7C88-2C24-B7E2E4A8EB3F}"/>
              </a:ext>
            </a:extLst>
          </p:cNvPr>
          <p:cNvSpPr>
            <a:spLocks noGrp="1"/>
          </p:cNvSpPr>
          <p:nvPr>
            <p:ph idx="1"/>
          </p:nvPr>
        </p:nvSpPr>
        <p:spPr/>
        <p:txBody>
          <a:bodyPr>
            <a:normAutofit/>
          </a:bodyPr>
          <a:lstStyle/>
          <a:p>
            <a:pPr>
              <a:lnSpc>
                <a:spcPct val="150000"/>
              </a:lnSpc>
            </a:pPr>
            <a:r>
              <a:rPr lang="en-US" altLang="zh-CN" sz="2000" dirty="0"/>
              <a:t> Can ASPA be used for this purpose?</a:t>
            </a:r>
          </a:p>
          <a:p>
            <a:pPr lvl="1">
              <a:lnSpc>
                <a:spcPct val="150000"/>
              </a:lnSpc>
            </a:pPr>
            <a:r>
              <a:rPr lang="en-US" altLang="zh-CN" sz="1800" dirty="0"/>
              <a:t> “A Provider AS (PAS) is a network that: </a:t>
            </a:r>
          </a:p>
          <a:p>
            <a:pPr marL="685800" lvl="1" indent="-342900">
              <a:lnSpc>
                <a:spcPct val="150000"/>
              </a:lnSpc>
              <a:buAutoNum type="alphaLcPeriod"/>
            </a:pPr>
            <a:r>
              <a:rPr lang="en-US" altLang="zh-CN" sz="1800" b="1" dirty="0">
                <a:solidFill>
                  <a:srgbClr val="C00000"/>
                </a:solidFill>
              </a:rPr>
              <a:t>offers its customers outbound (customer to Internet) data traffic connectivity and/or</a:t>
            </a:r>
          </a:p>
          <a:p>
            <a:pPr marL="685800" lvl="1" indent="-342900">
              <a:lnSpc>
                <a:spcPct val="150000"/>
              </a:lnSpc>
              <a:buAutoNum type="alphaLcPeriod"/>
            </a:pPr>
            <a:r>
              <a:rPr lang="en-US" altLang="zh-CN" sz="1800" dirty="0"/>
              <a:t>further propagates in all directions (towards providers, lateral peers, and customers) any BGP Updates that the customer may send.</a:t>
            </a:r>
          </a:p>
          <a:p>
            <a:pPr marL="342900" lvl="1" indent="0">
              <a:lnSpc>
                <a:spcPct val="150000"/>
              </a:lnSpc>
              <a:buNone/>
            </a:pPr>
            <a:r>
              <a:rPr lang="en-US" altLang="zh-CN" sz="1800" dirty="0"/>
              <a:t>The digitally signed Autonomous System Provider Authorization (ASPA) object described in this document provides the above-mentioned authorization mechanism.”</a:t>
            </a:r>
          </a:p>
          <a:p>
            <a:pPr marL="342900" lvl="1" indent="0">
              <a:lnSpc>
                <a:spcPct val="150000"/>
              </a:lnSpc>
              <a:buNone/>
            </a:pPr>
            <a:r>
              <a:rPr lang="en-US" altLang="zh-CN" sz="1800" dirty="0"/>
              <a:t>(see section 1 in draft-ietf-sidrops-aspa-profile-19)</a:t>
            </a:r>
          </a:p>
          <a:p>
            <a:pPr>
              <a:lnSpc>
                <a:spcPct val="150000"/>
              </a:lnSpc>
            </a:pPr>
            <a:r>
              <a:rPr lang="en-US" altLang="zh-CN" sz="2000" dirty="0"/>
              <a:t> I think </a:t>
            </a:r>
            <a:r>
              <a:rPr lang="en-US" altLang="zh-CN" sz="2000" b="1" dirty="0">
                <a:solidFill>
                  <a:srgbClr val="C00000"/>
                </a:solidFill>
              </a:rPr>
              <a:t>a</a:t>
            </a:r>
            <a:r>
              <a:rPr lang="en-US" altLang="zh-CN" sz="2000" dirty="0"/>
              <a:t> is the same as traffic transit authorization option #2</a:t>
            </a:r>
            <a:endParaRPr lang="en-US" altLang="zh-CN" sz="2000" b="1" dirty="0">
              <a:solidFill>
                <a:srgbClr val="C00000"/>
              </a:solidFill>
            </a:endParaRPr>
          </a:p>
          <a:p>
            <a:pPr>
              <a:lnSpc>
                <a:spcPct val="150000"/>
              </a:lnSpc>
            </a:pPr>
            <a:r>
              <a:rPr lang="en-US" altLang="zh-CN" sz="2000" dirty="0"/>
              <a:t> However, I am confused about </a:t>
            </a:r>
            <a:r>
              <a:rPr lang="en-US" altLang="zh-CN" sz="2000" dirty="0" err="1"/>
              <a:t>the“and</a:t>
            </a:r>
            <a:r>
              <a:rPr lang="en-US" altLang="zh-CN" sz="2000" dirty="0"/>
              <a:t>/</a:t>
            </a:r>
            <a:r>
              <a:rPr lang="en-US" altLang="zh-CN" sz="2000" dirty="0" err="1"/>
              <a:t>or”between</a:t>
            </a:r>
            <a:r>
              <a:rPr lang="en-US" altLang="zh-CN" sz="2000" dirty="0"/>
              <a:t> </a:t>
            </a:r>
            <a:r>
              <a:rPr lang="en-US" altLang="zh-CN" sz="2000" b="1" dirty="0">
                <a:solidFill>
                  <a:srgbClr val="C00000"/>
                </a:solidFill>
              </a:rPr>
              <a:t>a</a:t>
            </a:r>
            <a:r>
              <a:rPr lang="en-US" altLang="zh-CN" sz="2000" dirty="0"/>
              <a:t> and </a:t>
            </a:r>
            <a:r>
              <a:rPr lang="en-US" altLang="zh-CN" sz="2000" b="1" dirty="0">
                <a:solidFill>
                  <a:srgbClr val="C00000"/>
                </a:solidFill>
              </a:rPr>
              <a:t>b</a:t>
            </a:r>
            <a:r>
              <a:rPr lang="en-US" altLang="zh-CN" sz="2000" dirty="0"/>
              <a:t>. Is it possible that a PAS only does </a:t>
            </a:r>
            <a:r>
              <a:rPr lang="en-US" altLang="zh-CN" sz="2000" b="1" dirty="0">
                <a:solidFill>
                  <a:srgbClr val="C00000"/>
                </a:solidFill>
              </a:rPr>
              <a:t>a </a:t>
            </a:r>
            <a:r>
              <a:rPr lang="en-US" altLang="zh-CN" sz="2000" dirty="0"/>
              <a:t>but never does </a:t>
            </a:r>
            <a:r>
              <a:rPr lang="en-US" altLang="zh-CN" sz="2000" b="1" dirty="0">
                <a:solidFill>
                  <a:srgbClr val="C00000"/>
                </a:solidFill>
              </a:rPr>
              <a:t>b</a:t>
            </a:r>
            <a:r>
              <a:rPr lang="en-US" altLang="zh-CN" sz="2000" dirty="0"/>
              <a:t>, or only does </a:t>
            </a:r>
            <a:r>
              <a:rPr lang="en-US" altLang="zh-CN" sz="2000" b="1" dirty="0">
                <a:solidFill>
                  <a:srgbClr val="C00000"/>
                </a:solidFill>
              </a:rPr>
              <a:t>b</a:t>
            </a:r>
            <a:r>
              <a:rPr lang="en-US" altLang="zh-CN" sz="2000" dirty="0"/>
              <a:t> but never does </a:t>
            </a:r>
            <a:r>
              <a:rPr lang="en-US" altLang="zh-CN" sz="2000" b="1" dirty="0">
                <a:solidFill>
                  <a:srgbClr val="C00000"/>
                </a:solidFill>
              </a:rPr>
              <a:t>a</a:t>
            </a:r>
            <a:r>
              <a:rPr lang="en-US" altLang="zh-CN" sz="2000" dirty="0"/>
              <a:t>? If not, why not just use the “and”</a:t>
            </a:r>
            <a:endParaRPr lang="en-US" altLang="zh-CN" sz="1800" dirty="0"/>
          </a:p>
        </p:txBody>
      </p:sp>
      <p:sp>
        <p:nvSpPr>
          <p:cNvPr id="3" name="标题 2">
            <a:extLst>
              <a:ext uri="{FF2B5EF4-FFF2-40B4-BE49-F238E27FC236}">
                <a16:creationId xmlns:a16="http://schemas.microsoft.com/office/drawing/2014/main" id="{B130619F-9EC3-4AF4-0608-1C3D60AC981C}"/>
              </a:ext>
            </a:extLst>
          </p:cNvPr>
          <p:cNvSpPr>
            <a:spLocks noGrp="1"/>
          </p:cNvSpPr>
          <p:nvPr>
            <p:ph type="title"/>
          </p:nvPr>
        </p:nvSpPr>
        <p:spPr/>
        <p:txBody>
          <a:bodyPr>
            <a:normAutofit fontScale="90000"/>
          </a:bodyPr>
          <a:lstStyle/>
          <a:p>
            <a:r>
              <a:rPr lang="en-US" altLang="zh-CN" dirty="0"/>
              <a:t>But, do we need a new object for traffic transit authorization?</a:t>
            </a:r>
            <a:endParaRPr lang="zh-CN" altLang="en-US" dirty="0"/>
          </a:p>
        </p:txBody>
      </p:sp>
    </p:spTree>
    <p:extLst>
      <p:ext uri="{BB962C8B-B14F-4D97-AF65-F5344CB8AC3E}">
        <p14:creationId xmlns:p14="http://schemas.microsoft.com/office/powerpoint/2010/main" val="3203511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1A9BA4-CB97-C9DE-DFD1-0C8CEC599A00}"/>
            </a:ext>
          </a:extLst>
        </p:cNvPr>
        <p:cNvGrpSpPr/>
        <p:nvPr/>
      </p:nvGrpSpPr>
      <p:grpSpPr>
        <a:xfrm>
          <a:off x="0" y="0"/>
          <a:ext cx="0" cy="0"/>
          <a:chOff x="0" y="0"/>
          <a:chExt cx="0" cy="0"/>
        </a:xfrm>
      </p:grpSpPr>
      <p:sp>
        <p:nvSpPr>
          <p:cNvPr id="2" name="内容占位符 1">
            <a:extLst>
              <a:ext uri="{FF2B5EF4-FFF2-40B4-BE49-F238E27FC236}">
                <a16:creationId xmlns:a16="http://schemas.microsoft.com/office/drawing/2014/main" id="{9D3429D3-7B73-C513-CBB6-CFED043098C9}"/>
              </a:ext>
            </a:extLst>
          </p:cNvPr>
          <p:cNvSpPr>
            <a:spLocks noGrp="1"/>
          </p:cNvSpPr>
          <p:nvPr>
            <p:ph idx="1"/>
          </p:nvPr>
        </p:nvSpPr>
        <p:spPr>
          <a:xfrm>
            <a:off x="204247" y="1250637"/>
            <a:ext cx="11783506" cy="5564308"/>
          </a:xfrm>
        </p:spPr>
        <p:txBody>
          <a:bodyPr>
            <a:normAutofit/>
          </a:bodyPr>
          <a:lstStyle/>
          <a:p>
            <a:pPr>
              <a:lnSpc>
                <a:spcPct val="150000"/>
              </a:lnSpc>
            </a:pPr>
            <a:r>
              <a:rPr lang="en-US" altLang="zh-CN" sz="2000" dirty="0"/>
              <a:t> TOA is helpful and needed because there is no current object specifically providing traffic origin information</a:t>
            </a:r>
          </a:p>
          <a:p>
            <a:pPr>
              <a:lnSpc>
                <a:spcPct val="150000"/>
              </a:lnSpc>
            </a:pPr>
            <a:r>
              <a:rPr lang="en-US" altLang="zh-CN" sz="2000" dirty="0"/>
              <a:t> If ASPA already has the intention to contain traffic transit information, a new TTA object will not be needed</a:t>
            </a:r>
          </a:p>
        </p:txBody>
      </p:sp>
      <p:sp>
        <p:nvSpPr>
          <p:cNvPr id="3" name="标题 2">
            <a:extLst>
              <a:ext uri="{FF2B5EF4-FFF2-40B4-BE49-F238E27FC236}">
                <a16:creationId xmlns:a16="http://schemas.microsoft.com/office/drawing/2014/main" id="{DDA375A2-15A2-D3E3-1E7B-0DAC5D3DB17A}"/>
              </a:ext>
            </a:extLst>
          </p:cNvPr>
          <p:cNvSpPr>
            <a:spLocks noGrp="1"/>
          </p:cNvSpPr>
          <p:nvPr>
            <p:ph type="title"/>
          </p:nvPr>
        </p:nvSpPr>
        <p:spPr/>
        <p:txBody>
          <a:bodyPr/>
          <a:lstStyle/>
          <a:p>
            <a:r>
              <a:rPr lang="en-US" altLang="zh-CN" dirty="0"/>
              <a:t>Summary</a:t>
            </a:r>
            <a:endParaRPr lang="zh-CN" altLang="en-US" dirty="0"/>
          </a:p>
        </p:txBody>
      </p:sp>
    </p:spTree>
    <p:extLst>
      <p:ext uri="{BB962C8B-B14F-4D97-AF65-F5344CB8AC3E}">
        <p14:creationId xmlns:p14="http://schemas.microsoft.com/office/powerpoint/2010/main" val="1443905237"/>
      </p:ext>
    </p:extLst>
  </p:cSld>
  <p:clrMapOvr>
    <a:masterClrMapping/>
  </p:clrMapOvr>
</p:sld>
</file>

<file path=ppt/theme/theme1.xml><?xml version="1.0" encoding="utf-8"?>
<a:theme xmlns:a="http://schemas.openxmlformats.org/drawingml/2006/main" name="PPT默认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默认主题" id="{7AD5FBD2-2E70-4983-B5A4-E553D6061E5A}" vid="{03EE5D97-603C-478E-9CF0-042FC0EDDA14}"/>
    </a:ext>
  </a:extLst>
</a:theme>
</file>

<file path=docProps/app.xml><?xml version="1.0" encoding="utf-8"?>
<Properties xmlns="http://schemas.openxmlformats.org/officeDocument/2006/extended-properties" xmlns:vt="http://schemas.openxmlformats.org/officeDocument/2006/docPropsVTypes">
  <Template>PPT默认主题</Template>
  <TotalTime>413</TotalTime>
  <Words>774</Words>
  <Application>Microsoft Office PowerPoint</Application>
  <PresentationFormat>宽屏</PresentationFormat>
  <Paragraphs>57</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微软雅黑</vt:lpstr>
      <vt:lpstr>Arial</vt:lpstr>
      <vt:lpstr>Wingdings</vt:lpstr>
      <vt:lpstr>PPT默认主题</vt:lpstr>
      <vt:lpstr>Considerations for SAV-specific Objects</vt:lpstr>
      <vt:lpstr>What information does SAV need?</vt:lpstr>
      <vt:lpstr>Problem of Using BGP Updates and ROAs</vt:lpstr>
      <vt:lpstr>Traffic Origin Authorization (TOA)</vt:lpstr>
      <vt:lpstr>Traffic Transit Authorization (TTA)</vt:lpstr>
      <vt:lpstr>But, do we need a new object for traffic transit authorization?</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lancheng qin</dc:creator>
  <cp:lastModifiedBy>lancheng qin</cp:lastModifiedBy>
  <cp:revision>47</cp:revision>
  <dcterms:created xsi:type="dcterms:W3CDTF">2025-05-16T03:18:20Z</dcterms:created>
  <dcterms:modified xsi:type="dcterms:W3CDTF">2025-05-16T10:12:02Z</dcterms:modified>
</cp:coreProperties>
</file>