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262" r:id="rId3"/>
    <p:sldId id="260" r:id="rId4"/>
    <p:sldId id="274" r:id="rId5"/>
    <p:sldId id="279" r:id="rId6"/>
    <p:sldId id="278" r:id="rId7"/>
    <p:sldId id="280" r:id="rId8"/>
    <p:sldId id="275" r:id="rId9"/>
    <p:sldId id="281" r:id="rId10"/>
    <p:sldId id="273" r:id="rId11"/>
    <p:sldId id="277" r:id="rId12"/>
    <p:sldId id="263" r:id="rId13"/>
    <p:sldId id="258" r:id="rId14"/>
    <p:sldId id="259" r:id="rId15"/>
    <p:sldId id="261" r:id="rId16"/>
    <p:sldId id="266" r:id="rId17"/>
    <p:sldId id="267" r:id="rId18"/>
    <p:sldId id="268" r:id="rId19"/>
    <p:sldId id="269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51" autoAdjust="0"/>
  </p:normalViewPr>
  <p:slideViewPr>
    <p:cSldViewPr snapToObjects="1" showGuides="1">
      <p:cViewPr varScale="1">
        <p:scale>
          <a:sx n="82" d="100"/>
          <a:sy n="82" d="100"/>
        </p:scale>
        <p:origin x="1056" y="12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de-DE" dirty="0"/>
              <a:t>Last stand: </a:t>
            </a:r>
            <a:r>
              <a:rPr lang="de-DE" dirty="0" err="1"/>
              <a:t>calApl</a:t>
            </a:r>
            <a:r>
              <a:rPr lang="de-DE" dirty="0"/>
              <a:t>., 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mergeable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calApl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significan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 just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comparision</a:t>
            </a:r>
            <a:r>
              <a:rPr lang="de-DE" dirty="0"/>
              <a:t>)</a:t>
            </a:r>
          </a:p>
          <a:p>
            <a:r>
              <a:rPr lang="de-DE" dirty="0"/>
              <a:t>-</a:t>
            </a:r>
            <a:r>
              <a:rPr lang="en-US" dirty="0"/>
              <a:t>&gt; test are still in need (no two sample test)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71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211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US" dirty="0" err="1"/>
              <a:t>ongest</a:t>
            </a:r>
            <a:r>
              <a:rPr lang="en-US" dirty="0"/>
              <a:t> common substring</a:t>
            </a:r>
          </a:p>
          <a:p>
            <a:r>
              <a:rPr lang="de-DE" dirty="0"/>
              <a:t>A</a:t>
            </a:r>
            <a:r>
              <a:rPr lang="en-US" dirty="0"/>
              <a:t>analyze of Null values (scoring via cross joins)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768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389" y="3291830"/>
            <a:ext cx="8601073" cy="144016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54297" y="3382338"/>
            <a:ext cx="8421689" cy="840025"/>
          </a:xfrm>
        </p:spPr>
        <p:txBody>
          <a:bodyPr/>
          <a:lstStyle/>
          <a:p>
            <a:r>
              <a:rPr lang="en-US" dirty="0"/>
              <a:t>Automatic Merging Attributes for Data Preparation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354299" y="4126579"/>
            <a:ext cx="8421687" cy="695919"/>
          </a:xfrm>
        </p:spPr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  <p:pic>
        <p:nvPicPr>
          <p:cNvPr id="4098" name="Picture 2" descr="https://memegenerator.net/img/instances/53679372.jpg">
            <a:extLst>
              <a:ext uri="{FF2B5EF4-FFF2-40B4-BE49-F238E27FC236}">
                <a16:creationId xmlns:a16="http://schemas.microsoft.com/office/drawing/2014/main" id="{FF99B098-889F-4CF7-84A1-450F3741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8750"/>
            <a:ext cx="3707188" cy="26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87283F-B569-4B49-BCCF-856E735F9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019" y="1239837"/>
            <a:ext cx="6711808" cy="35639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C</a:t>
            </a:r>
            <a:r>
              <a:rPr lang="en-US" sz="1600" dirty="0"/>
              <a:t>heck headers for date substrings?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232BE0-0C96-421D-A252-419040151F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0AF25F-C3D6-4A76-83FA-BA5E2AAFC9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EB334-7939-4943-AE85-5A96F57E0F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BDA6A90-4ED4-4BD5-82D4-6AFF3E2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date parts - Headers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06FC0F-6431-45AA-9E30-CA10BF60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19" y="1747578"/>
            <a:ext cx="6251922" cy="276294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72B814-B487-4264-9A57-5527DE4594F5}"/>
              </a:ext>
            </a:extLst>
          </p:cNvPr>
          <p:cNvSpPr/>
          <p:nvPr/>
        </p:nvSpPr>
        <p:spPr bwMode="gray">
          <a:xfrm>
            <a:off x="2051719" y="1747578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99C60F0-EBD5-4C28-84D2-B9BE233D4309}"/>
              </a:ext>
            </a:extLst>
          </p:cNvPr>
          <p:cNvSpPr/>
          <p:nvPr/>
        </p:nvSpPr>
        <p:spPr bwMode="gray">
          <a:xfrm>
            <a:off x="3059833" y="1729320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828C1A-BB2F-4F5C-BB17-1D92EB77A3F3}"/>
              </a:ext>
            </a:extLst>
          </p:cNvPr>
          <p:cNvSpPr/>
          <p:nvPr/>
        </p:nvSpPr>
        <p:spPr bwMode="gray">
          <a:xfrm>
            <a:off x="1043605" y="1747578"/>
            <a:ext cx="288032" cy="170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929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1231EE-A075-41CF-8FAA-77851EDFA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6877050" cy="3563938"/>
          </a:xfrm>
        </p:spPr>
        <p:txBody>
          <a:bodyPr/>
          <a:lstStyle/>
          <a:p>
            <a:r>
              <a:rPr lang="en-US" sz="1600" dirty="0"/>
              <a:t>Two preparators:</a:t>
            </a:r>
          </a:p>
          <a:p>
            <a:pPr lvl="1"/>
            <a:r>
              <a:rPr lang="en-US" sz="1600" dirty="0"/>
              <a:t>Merging of interleaving columns and duplicates</a:t>
            </a:r>
          </a:p>
          <a:p>
            <a:pPr lvl="1"/>
            <a:r>
              <a:rPr lang="en-US" sz="1600" dirty="0"/>
              <a:t>Merging of date parts</a:t>
            </a:r>
          </a:p>
          <a:p>
            <a:endParaRPr lang="en-US" sz="1600" dirty="0"/>
          </a:p>
          <a:p>
            <a:r>
              <a:rPr lang="en-US" sz="1600" dirty="0"/>
              <a:t>Open tasks:</a:t>
            </a:r>
          </a:p>
          <a:p>
            <a:pPr lvl="1"/>
            <a:r>
              <a:rPr lang="en-US" sz="1600" dirty="0"/>
              <a:t>Statistical tests</a:t>
            </a:r>
          </a:p>
          <a:p>
            <a:pPr lvl="1"/>
            <a:r>
              <a:rPr lang="en-US" sz="1600" dirty="0"/>
              <a:t>Scoring of related date parts</a:t>
            </a:r>
          </a:p>
          <a:p>
            <a:pPr lvl="1"/>
            <a:r>
              <a:rPr lang="en-US" sz="1600" dirty="0"/>
              <a:t>Fine tuning</a:t>
            </a:r>
          </a:p>
          <a:p>
            <a:endParaRPr lang="en-US" sz="1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654487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358775" y="1058862"/>
            <a:ext cx="8605838" cy="3744913"/>
          </a:xfrm>
        </p:spPr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pic>
        <p:nvPicPr>
          <p:cNvPr id="5122" name="Picture 2" descr="http://www.businessintelligence-solutions.com/wp-content/uploads/2017/04/chuck-norris-approves-data-science-team-and-chuck-norris-approved.jpg">
            <a:extLst>
              <a:ext uri="{FF2B5EF4-FFF2-40B4-BE49-F238E27FC236}">
                <a16:creationId xmlns:a16="http://schemas.microsoft.com/office/drawing/2014/main" id="{C6CC3B7A-ABF2-4D86-AD1A-04153F1E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34510"/>
            <a:ext cx="2592288" cy="20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358773" y="2926794"/>
            <a:ext cx="8421689" cy="1031637"/>
          </a:xfrm>
        </p:spPr>
        <p:txBody>
          <a:bodyPr tIns="0">
            <a:noAutofit/>
          </a:bodyPr>
          <a:lstStyle/>
          <a:p>
            <a:r>
              <a:rPr lang="de-DE" dirty="0" err="1"/>
              <a:t>Merge</a:t>
            </a:r>
            <a:r>
              <a:rPr lang="de-DE" dirty="0"/>
              <a:t> Attributes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Use Cases Merge interleaving columns</a:t>
            </a:r>
          </a:p>
          <a:p>
            <a:pPr lvl="1"/>
            <a:r>
              <a:rPr lang="en-US" sz="1600" dirty="0"/>
              <a:t>Threshold and Weight function</a:t>
            </a:r>
          </a:p>
          <a:p>
            <a:pPr lvl="1"/>
            <a:r>
              <a:rPr lang="en-US" sz="1600" dirty="0"/>
              <a:t>Statistical test</a:t>
            </a:r>
          </a:p>
          <a:p>
            <a:pPr lvl="1"/>
            <a:r>
              <a:rPr lang="en-US" sz="1600" dirty="0"/>
              <a:t>Merge conflicts</a:t>
            </a:r>
          </a:p>
          <a:p>
            <a:r>
              <a:rPr lang="en-US" sz="1600" dirty="0"/>
              <a:t>Use Case Merge date parts</a:t>
            </a:r>
          </a:p>
          <a:p>
            <a:r>
              <a:rPr lang="en-US" sz="1600" dirty="0"/>
              <a:t>Open tasks</a:t>
            </a:r>
          </a:p>
          <a:p>
            <a:r>
              <a:rPr lang="en-US" sz="1600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://www.acheronanalytics.com/uploads/9/8/6/3/98636884/editor/51764130_1.jpg?1491762379">
            <a:extLst>
              <a:ext uri="{FF2B5EF4-FFF2-40B4-BE49-F238E27FC236}">
                <a16:creationId xmlns:a16="http://schemas.microsoft.com/office/drawing/2014/main" id="{656B66AB-D37F-4056-B617-315BAE45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87153"/>
            <a:ext cx="2869307" cy="28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Last time:</a:t>
            </a:r>
            <a:endParaRPr lang="en-US" sz="1600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Merging Attributes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ECAF9-74E8-461B-A35D-6D16B498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1239"/>
            <a:ext cx="5615360" cy="3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2D66F2-2807-496E-A75B-01634C853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682C4-9BE1-4323-A59B-313B10743E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C0E5E1-56ED-4259-AC4B-21D928396D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47FBD63-55DD-4388-BEC1-A5AC23222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(applicability +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bias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,0) * 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</a:p>
          <a:p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eight = 4</a:t>
            </a:r>
          </a:p>
          <a:p>
            <a:r>
              <a:rPr lang="de-DE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-0.75</a:t>
            </a:r>
            <a:endParaRPr lang="en-US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532AD3-CEB6-4C46-AC96-27DF5012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en-US" dirty="0"/>
              <a:t>Case 1: Merge Interleaving columns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EEB376-5D63-4ED3-ABEE-9FFF2F00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43" y="2715766"/>
            <a:ext cx="5439132" cy="2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0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FF53A9-BCD7-4656-ABA8-0245E1360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Distribuition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unknown</a:t>
            </a:r>
            <a:r>
              <a:rPr lang="en-US" sz="1600" dirty="0"/>
              <a:t> -&gt; assumption no normal distribution</a:t>
            </a:r>
          </a:p>
          <a:p>
            <a:endParaRPr lang="de-DE" sz="1600" dirty="0"/>
          </a:p>
          <a:p>
            <a:r>
              <a:rPr lang="de-DE" sz="1600" dirty="0"/>
              <a:t>-</a:t>
            </a:r>
            <a:r>
              <a:rPr lang="en-US" sz="1600" dirty="0"/>
              <a:t>&gt; Two-sample </a:t>
            </a:r>
            <a:r>
              <a:rPr lang="en-US" sz="1600" dirty="0" err="1"/>
              <a:t>Kolmogrorov</a:t>
            </a:r>
            <a:r>
              <a:rPr lang="en-US" sz="1600" dirty="0"/>
              <a:t>-Smirnov test</a:t>
            </a:r>
          </a:p>
          <a:p>
            <a:endParaRPr lang="de-DE" sz="1600" dirty="0"/>
          </a:p>
          <a:p>
            <a:r>
              <a:rPr lang="de-DE" sz="1600" dirty="0"/>
              <a:t>-</a:t>
            </a:r>
            <a:r>
              <a:rPr lang="en-US" sz="1600" dirty="0"/>
              <a:t>&gt; Formel: statistics</a:t>
            </a:r>
          </a:p>
          <a:p>
            <a:endParaRPr lang="de-DE" sz="1600" dirty="0"/>
          </a:p>
          <a:p>
            <a:r>
              <a:rPr lang="de-DE" sz="1600" dirty="0"/>
              <a:t>-</a:t>
            </a:r>
            <a:r>
              <a:rPr lang="en-US" sz="1600" dirty="0"/>
              <a:t>&gt; Picture</a:t>
            </a:r>
          </a:p>
          <a:p>
            <a:endParaRPr lang="de-DE" sz="1600" dirty="0"/>
          </a:p>
          <a:p>
            <a:r>
              <a:rPr lang="de-DE" sz="1600" dirty="0"/>
              <a:t>//</a:t>
            </a:r>
            <a:r>
              <a:rPr lang="de-DE" sz="1600" dirty="0" err="1"/>
              <a:t>ToDo</a:t>
            </a:r>
            <a:r>
              <a:rPr lang="de-DE" sz="1600" dirty="0"/>
              <a:t> Felix Folien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80B343-5F67-4B41-BA9B-20653CEB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Statistical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2209F-08D4-476B-A529-74350428C0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557A6-DCF6-4480-AF46-E2B9ED0447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57882-D3ED-4B7C-9C12-7F93E21155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66790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EB1C4A-D16A-43AA-844F-2768E4ACB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Two different values</a:t>
            </a:r>
          </a:p>
          <a:p>
            <a:endParaRPr lang="en-US" sz="1600" dirty="0"/>
          </a:p>
          <a:p>
            <a:r>
              <a:rPr lang="en-US" sz="1600" dirty="0"/>
              <a:t>Options:</a:t>
            </a:r>
          </a:p>
          <a:p>
            <a:pPr marL="342900" indent="-342900">
              <a:buAutoNum type="arabicPeriod"/>
            </a:pPr>
            <a:r>
              <a:rPr lang="en-US" sz="1600" dirty="0"/>
              <a:t>Choose one of them (e.g. always the attribute of the first column)</a:t>
            </a:r>
          </a:p>
          <a:p>
            <a:pPr marL="342900" indent="-342900">
              <a:buAutoNum type="arabicPeriod"/>
            </a:pPr>
            <a:r>
              <a:rPr lang="en-US" sz="1600" dirty="0"/>
              <a:t>User decides (similar to Git)</a:t>
            </a:r>
          </a:p>
          <a:p>
            <a:pPr marL="342900" indent="-342900">
              <a:buAutoNum type="arabicPeriod"/>
            </a:pPr>
            <a:r>
              <a:rPr lang="en-US" sz="1600" dirty="0"/>
              <a:t>User defined function to solve merge conflicts (e.g. always take smaller value or newer values)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/>
              <a:t>Concatenate the values</a:t>
            </a:r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724C19-C31C-40C7-8344-E05DC4B6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7C4D4-6A97-44D2-92A9-6A678D041F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BB613-69A6-496B-8945-5516D68C4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B8D44-CB76-44CE-A320-FCBF250AAD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1756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E0740B0-0780-48AB-94E6-F3942F310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277119" cy="35639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-&gt; Automatically merging of 	duplicated columns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88F35-3802-4C49-AD19-DCD7EF0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F0ABC-4907-4745-A972-07BF355E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35CC8-3444-49EC-BCA5-CBD0571FD7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6C435-56CB-4FC0-925B-3952F33F8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7" name="Picture 4" descr="http://opfocus.com/wp-content/uploads/55908063.jpg">
            <a:extLst>
              <a:ext uri="{FF2B5EF4-FFF2-40B4-BE49-F238E27FC236}">
                <a16:creationId xmlns:a16="http://schemas.microsoft.com/office/drawing/2014/main" id="{AFF6AC8B-2788-4588-A0D2-5A98A605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1" y="1327386"/>
            <a:ext cx="3048135" cy="30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414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A8D9CB-C04A-4CCF-AEAD-9EAC3A55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99627"/>
            <a:ext cx="5659412" cy="28235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Merge date parts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66F439-4410-47BC-B0E3-07D9656C2E13}"/>
              </a:ext>
            </a:extLst>
          </p:cNvPr>
          <p:cNvSpPr/>
          <p:nvPr/>
        </p:nvSpPr>
        <p:spPr>
          <a:xfrm>
            <a:off x="389191" y="1248331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Identifying date parts: Days, Months, Years</a:t>
            </a:r>
          </a:p>
        </p:txBody>
      </p:sp>
    </p:spTree>
    <p:extLst>
      <p:ext uri="{BB962C8B-B14F-4D97-AF65-F5344CB8AC3E}">
        <p14:creationId xmlns:p14="http://schemas.microsoft.com/office/powerpoint/2010/main" val="16416791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149911-E045-4B6C-A79E-A4C763EE5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98D6F-D0E1-41FA-98DE-D539BA67D3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Merging Attributes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42F96-BF0D-45AE-85DC-EC3384BBF0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10A6ED7-F985-4FC9-8336-62223882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date parts – Column Semantics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536F86-30E6-47E7-A61C-C470A7D6637F}"/>
              </a:ext>
            </a:extLst>
          </p:cNvPr>
          <p:cNvSpPr/>
          <p:nvPr/>
        </p:nvSpPr>
        <p:spPr>
          <a:xfrm>
            <a:off x="358777" y="1297165"/>
            <a:ext cx="70580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Check columns semantics?</a:t>
            </a:r>
            <a:endParaRPr lang="de-DE" sz="16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745B6A-95B4-4BDA-A2FB-092A74C5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7" y="1770261"/>
            <a:ext cx="7391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256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Grand_Präsi</Template>
  <TotalTime>0</TotalTime>
  <Words>554</Words>
  <Application>Microsoft Office PowerPoint</Application>
  <PresentationFormat>Bildschirmpräsentation (16:9)</PresentationFormat>
  <Paragraphs>161</Paragraphs>
  <Slides>19</Slides>
  <Notes>14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Verdana</vt:lpstr>
      <vt:lpstr>TEMPLATE_Fakultät_11_EXP v201702</vt:lpstr>
      <vt:lpstr>Automatic Merging Attributes for Data Preparation</vt:lpstr>
      <vt:lpstr>Agenda</vt:lpstr>
      <vt:lpstr>Introduction</vt:lpstr>
      <vt:lpstr>Use Case 1: Merge Interleaving columns</vt:lpstr>
      <vt:lpstr>Statistical tests for</vt:lpstr>
      <vt:lpstr>Merge Conflicts</vt:lpstr>
      <vt:lpstr>Duplicates?</vt:lpstr>
      <vt:lpstr>Use Case 2: Merge date parts</vt:lpstr>
      <vt:lpstr>Merge date parts – Column Semantics</vt:lpstr>
      <vt:lpstr>Merge date parts - Headers</vt:lpstr>
      <vt:lpstr>Summary</vt:lpstr>
      <vt:lpstr>Thank you  for your attention!</vt:lpstr>
      <vt:lpstr>Merge Attributes</vt:lpstr>
      <vt:lpstr>PowerPoint-Präsentation</vt:lpstr>
      <vt:lpstr>PowerPoint-Präsentation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Gauxi</dc:creator>
  <cp:lastModifiedBy>Gauxi</cp:lastModifiedBy>
  <cp:revision>32</cp:revision>
  <cp:lastPrinted>2014-05-07T12:19:03Z</cp:lastPrinted>
  <dcterms:created xsi:type="dcterms:W3CDTF">2019-02-02T15:48:00Z</dcterms:created>
  <dcterms:modified xsi:type="dcterms:W3CDTF">2019-02-04T17:18:42Z</dcterms:modified>
</cp:coreProperties>
</file>