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9" r:id="rId3"/>
    <p:sldId id="270" r:id="rId4"/>
    <p:sldId id="271" r:id="rId5"/>
    <p:sldId id="273" r:id="rId6"/>
    <p:sldId id="279" r:id="rId7"/>
    <p:sldId id="272" r:id="rId8"/>
    <p:sldId id="275" r:id="rId9"/>
    <p:sldId id="276" r:id="rId10"/>
    <p:sldId id="277" r:id="rId11"/>
    <p:sldId id="28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5A59A-ECF4-46AB-87C9-7986F6650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FAE2D4-27E1-46FA-9E5A-CA14E37B8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90D00-9AF0-4BBF-92CB-16530F56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AC7-3075-42D2-8117-7CCE3B3F8D1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8EF2C-F242-49FC-BE17-3A39CEBE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8C380-08B2-4BFE-829A-D17C8D53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05E0-AE42-4FA4-B0EC-04D2BAB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8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E41B2-7DD3-41DF-A773-BCEEB10C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4226EA-7A87-4EF3-BE0E-180D8476B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8CCE2-0DE8-4981-823D-2F67D1F2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AC7-3075-42D2-8117-7CCE3B3F8D1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8FBDC-D4E5-4A57-94D8-2549315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E9634-9175-4114-8842-EBFD7764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05E0-AE42-4FA4-B0EC-04D2BAB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14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E2B1AF-CA54-4D51-AC03-30C552A89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98F4B6-087A-47CA-855D-343E5980A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36DCA-6B2F-4536-AF5A-56244A08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AC7-3075-42D2-8117-7CCE3B3F8D1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92815-98F7-4E27-8CEA-180C0165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00ADD-D7CA-440A-81BC-9D1888F2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05E0-AE42-4FA4-B0EC-04D2BAB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4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5FB4E-FD9B-4169-AD43-626445C3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922E9-ECFE-4922-AAB8-C2038D4C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498B9-124F-4A78-ADFA-7BA5A753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AC7-3075-42D2-8117-7CCE3B3F8D1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EB4B0-19FD-4E93-A4FD-7A07E548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38AA52-D85E-4B4F-AA6A-E6E26013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05E0-AE42-4FA4-B0EC-04D2BAB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5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15477-B659-4DBB-865B-E78BE3AB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BF1BC9-4E5F-4932-A577-BEF72184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CCAAB-8A09-49E0-9B7A-9C6243AF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AC7-3075-42D2-8117-7CCE3B3F8D1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6DC02-0E09-4807-8AC5-72BC9A34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C0C1B-B636-4E02-976D-6D9FA28B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05E0-AE42-4FA4-B0EC-04D2BAB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2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D3479-7F58-482E-89CF-086CE45B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12756-84D0-498E-B61D-8DC55D9D1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B0FE5D-66E2-477A-8038-30FC7EF41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EBAA3C-099C-4EDC-81EC-0FD82DF06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AC7-3075-42D2-8117-7CCE3B3F8D1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E88961-6A16-4006-86BC-C2BAC803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DCC97-471A-49D7-AB92-7BA4BCC55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05E0-AE42-4FA4-B0EC-04D2BAB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1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D284B-E403-4D1E-938C-358F9B8D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4673E-3569-4FC4-92EC-D9A8B37A2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60AC9-DCD1-4B0D-8274-2F6210733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B7C268-F5BE-4948-A838-E8464A25B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3A3ED2-9D9D-4828-8F72-AC6BAD499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10F683-3A9B-4299-9F53-221D23E3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AC7-3075-42D2-8117-7CCE3B3F8D1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E8B45D-5263-40AA-A97E-A6F48489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1B5D3E-154F-4532-9BB6-D35BDACD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05E0-AE42-4FA4-B0EC-04D2BAB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4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D85AA-E1D7-48F6-A9DC-C1F46FA3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206D35-6847-4FD4-B990-D9321E47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AC7-3075-42D2-8117-7CCE3B3F8D1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84D3BD-7759-4171-9F86-C97B528E6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FA244A-36CE-49BB-BAC9-471D1BFA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05E0-AE42-4FA4-B0EC-04D2BAB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84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49A0F3-E692-4808-9AFF-66595C07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AC7-3075-42D2-8117-7CCE3B3F8D1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50F9F3-EC49-4D47-8826-CCD29749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A356D9-3D9C-4CF3-A238-610CD8FC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05E0-AE42-4FA4-B0EC-04D2BAB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47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6E745-D259-457A-8C1D-743D0F3A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75ED12-9199-4C2A-8F1C-A85790131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9632FE-79FA-41DA-8D70-F72392EC8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DA7BC2-98B6-4F24-85F0-2CC3F93C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AC7-3075-42D2-8117-7CCE3B3F8D1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94ACC9-6E99-45E8-B58D-63C309E1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49C91E-797D-4C73-B8F4-3FAC739E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05E0-AE42-4FA4-B0EC-04D2BAB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03552-2DEA-411D-935B-D4CDB716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E0E0CEB-85C5-42C1-8919-128C7D585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A0FBC-51FC-4A2D-8F61-3E91A5D36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106EA-7EC8-4433-AC03-54EF5575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FAC7-3075-42D2-8117-7CCE3B3F8D1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80B4FE-2AB9-4C4E-ACBA-BA68FD1B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409738-0B5B-4912-BDF5-6529BB6C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A05E0-AE42-4FA4-B0EC-04D2BAB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0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8BA295-154D-4045-B1F7-E527381A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483A4C-D9CF-40EC-ABCA-1B0FA3613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63346-60F5-4A81-8E0B-8CF09B0BD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6FAC7-3075-42D2-8117-7CCE3B3F8D14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F8E726-6A9C-4FAA-90C4-D1FF5941D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9D750-5B31-42FC-8062-9B14E8EA3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A05E0-AE42-4FA4-B0EC-04D2BABC7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6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2C65431-D6EE-4F2D-B2B5-32BB4C3A4674}"/>
              </a:ext>
            </a:extLst>
          </p:cNvPr>
          <p:cNvSpPr txBox="1"/>
          <p:nvPr/>
        </p:nvSpPr>
        <p:spPr>
          <a:xfrm>
            <a:off x="1582854" y="2701593"/>
            <a:ext cx="9026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Introduction of QE-Batch:</a:t>
            </a:r>
          </a:p>
          <a:p>
            <a:r>
              <a:rPr lang="en-US" altLang="zh-CN" sz="4000" b="1" dirty="0">
                <a:solidFill>
                  <a:srgbClr val="FF0000"/>
                </a:solidFill>
              </a:rPr>
              <a:t>                                  PDOS Function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5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D5DBCAE-E9FE-419A-9EA1-D16E864AA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51" y="314095"/>
            <a:ext cx="5206004" cy="30633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441962-425D-43C9-848D-267CE09811DC}"/>
              </a:ext>
            </a:extLst>
          </p:cNvPr>
          <p:cNvSpPr txBox="1"/>
          <p:nvPr/>
        </p:nvSpPr>
        <p:spPr>
          <a:xfrm>
            <a:off x="28932" y="0"/>
            <a:ext cx="1091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</a:rPr>
              <a:t>进阶</a:t>
            </a:r>
            <a:r>
              <a:rPr lang="en-US" altLang="zh-CN" sz="2800" b="1" dirty="0">
                <a:solidFill>
                  <a:srgbClr val="FF0000"/>
                </a:solidFill>
              </a:rPr>
              <a:t>-manual mode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FF328E-7CB5-45CC-8F8A-75D36E2B4ADF}"/>
              </a:ext>
            </a:extLst>
          </p:cNvPr>
          <p:cNvSpPr txBox="1"/>
          <p:nvPr/>
        </p:nvSpPr>
        <p:spPr>
          <a:xfrm>
            <a:off x="795337" y="1058551"/>
            <a:ext cx="39194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该模式下可以计算：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</a:rPr>
              <a:t>任意数量原子的</a:t>
            </a:r>
            <a:r>
              <a:rPr lang="en-US" altLang="zh-CN" sz="2000" b="1" dirty="0">
                <a:solidFill>
                  <a:srgbClr val="FF0000"/>
                </a:solidFill>
              </a:rPr>
              <a:t>tot </a:t>
            </a:r>
            <a:r>
              <a:rPr lang="en-US" altLang="zh-CN" sz="2000" b="1" dirty="0" err="1">
                <a:solidFill>
                  <a:srgbClr val="FF0000"/>
                </a:solidFill>
              </a:rPr>
              <a:t>pdos</a:t>
            </a:r>
            <a:r>
              <a:rPr lang="zh-CN" altLang="en-US" sz="2000" b="1" dirty="0">
                <a:solidFill>
                  <a:srgbClr val="FF0000"/>
                </a:solidFill>
              </a:rPr>
              <a:t>加和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</a:rPr>
              <a:t>任意数量原子的相同轨道加和（包括</a:t>
            </a:r>
            <a:r>
              <a:rPr lang="en-US" altLang="zh-CN" sz="2000" b="1" dirty="0">
                <a:solidFill>
                  <a:srgbClr val="FF0000"/>
                </a:solidFill>
              </a:rPr>
              <a:t>px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 err="1">
                <a:solidFill>
                  <a:srgbClr val="FF0000"/>
                </a:solidFill>
              </a:rPr>
              <a:t>dzx</a:t>
            </a:r>
            <a:r>
              <a:rPr lang="zh-CN" altLang="en-US" sz="2000" b="1" dirty="0">
                <a:solidFill>
                  <a:srgbClr val="FF0000"/>
                </a:solidFill>
              </a:rPr>
              <a:t>等轨道分量）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3.</a:t>
            </a:r>
            <a:r>
              <a:rPr lang="zh-CN" altLang="en-US" sz="2000" b="1" dirty="0">
                <a:solidFill>
                  <a:srgbClr val="FF0000"/>
                </a:solidFill>
              </a:rPr>
              <a:t>一种元素的任意</a:t>
            </a:r>
            <a:r>
              <a:rPr lang="en-US" altLang="zh-CN" sz="2000" b="1" dirty="0">
                <a:solidFill>
                  <a:srgbClr val="FF0000"/>
                </a:solidFill>
              </a:rPr>
              <a:t>dos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BDE37F-B91E-48A7-9CF8-BB02B0EE137E}"/>
              </a:ext>
            </a:extLst>
          </p:cNvPr>
          <p:cNvSpPr/>
          <p:nvPr/>
        </p:nvSpPr>
        <p:spPr>
          <a:xfrm>
            <a:off x="5419051" y="536598"/>
            <a:ext cx="5074354" cy="142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853718-FE9F-4BD3-87E2-FED74809E6C4}"/>
              </a:ext>
            </a:extLst>
          </p:cNvPr>
          <p:cNvSpPr/>
          <p:nvPr/>
        </p:nvSpPr>
        <p:spPr>
          <a:xfrm>
            <a:off x="7022237" y="849426"/>
            <a:ext cx="2086252" cy="2198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A18084-1F82-4CB7-B38A-176549A5AE5C}"/>
              </a:ext>
            </a:extLst>
          </p:cNvPr>
          <p:cNvSpPr txBox="1"/>
          <p:nvPr/>
        </p:nvSpPr>
        <p:spPr>
          <a:xfrm>
            <a:off x="990645" y="3757362"/>
            <a:ext cx="92453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生成文件：</a:t>
            </a:r>
            <a:endParaRPr lang="en-US" altLang="zh-CN" b="1" dirty="0">
              <a:solidFill>
                <a:srgbClr val="00B050"/>
              </a:solidFill>
            </a:endParaRP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b="1" dirty="0">
                <a:solidFill>
                  <a:srgbClr val="00B050"/>
                </a:solidFill>
              </a:rPr>
              <a:t>输入</a:t>
            </a:r>
            <a:r>
              <a:rPr lang="en-US" altLang="zh-CN" b="1" dirty="0">
                <a:solidFill>
                  <a:srgbClr val="00B050"/>
                </a:solidFill>
              </a:rPr>
              <a:t>input text</a:t>
            </a:r>
            <a:r>
              <a:rPr lang="zh-CN" altLang="en-US" b="1" dirty="0">
                <a:solidFill>
                  <a:srgbClr val="00B050"/>
                </a:solidFill>
              </a:rPr>
              <a:t>的内容生成的轨道文件会被保存为</a:t>
            </a:r>
            <a:r>
              <a:rPr lang="en-US" altLang="zh-CN" b="1" dirty="0">
                <a:solidFill>
                  <a:srgbClr val="00B050"/>
                </a:solidFill>
              </a:rPr>
              <a:t>PDOS_OF_INDEX_【</a:t>
            </a:r>
            <a:r>
              <a:rPr lang="zh-CN" altLang="en-US" b="1" dirty="0">
                <a:solidFill>
                  <a:srgbClr val="00B050"/>
                </a:solidFill>
              </a:rPr>
              <a:t>数字</a:t>
            </a:r>
            <a:r>
              <a:rPr lang="en-US" altLang="zh-CN" b="1" dirty="0">
                <a:solidFill>
                  <a:srgbClr val="00B050"/>
                </a:solidFill>
              </a:rPr>
              <a:t>】</a:t>
            </a:r>
          </a:p>
          <a:p>
            <a:r>
              <a:rPr lang="zh-CN" altLang="en-US" b="1" dirty="0">
                <a:solidFill>
                  <a:srgbClr val="00B050"/>
                </a:solidFill>
              </a:rPr>
              <a:t>对应的</a:t>
            </a:r>
            <a:r>
              <a:rPr lang="en-US" altLang="zh-CN" b="1" dirty="0">
                <a:solidFill>
                  <a:srgbClr val="00B050"/>
                </a:solidFill>
              </a:rPr>
              <a:t>input text</a:t>
            </a:r>
            <a:r>
              <a:rPr lang="zh-CN" altLang="en-US" b="1" dirty="0">
                <a:solidFill>
                  <a:srgbClr val="00B050"/>
                </a:solidFill>
              </a:rPr>
              <a:t>会被保存至计算目录的</a:t>
            </a:r>
            <a:r>
              <a:rPr lang="en-US" altLang="zh-CN" b="1" dirty="0">
                <a:solidFill>
                  <a:srgbClr val="00B050"/>
                </a:solidFill>
              </a:rPr>
              <a:t>PDOS_DIY_RESULT</a:t>
            </a:r>
            <a:r>
              <a:rPr lang="zh-CN" altLang="en-US" b="1" dirty="0">
                <a:solidFill>
                  <a:srgbClr val="00B050"/>
                </a:solidFill>
              </a:rPr>
              <a:t>文件中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b="1" dirty="0">
                <a:solidFill>
                  <a:srgbClr val="00B050"/>
                </a:solidFill>
              </a:rPr>
              <a:t>可以使用该文件进行更精美的画图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b="1" dirty="0">
                <a:solidFill>
                  <a:srgbClr val="00B050"/>
                </a:solidFill>
              </a:rPr>
              <a:t>其中</a:t>
            </a:r>
            <a:r>
              <a:rPr lang="en-US" altLang="zh-CN" b="1" dirty="0">
                <a:solidFill>
                  <a:srgbClr val="00B050"/>
                </a:solidFill>
              </a:rPr>
              <a:t>p</a:t>
            </a:r>
            <a:r>
              <a:rPr lang="zh-CN" altLang="en-US" b="1" dirty="0">
                <a:solidFill>
                  <a:srgbClr val="00B050"/>
                </a:solidFill>
              </a:rPr>
              <a:t>轨道排列顺序：</a:t>
            </a:r>
            <a:r>
              <a:rPr lang="en-US" altLang="zh-CN" b="1" dirty="0" err="1">
                <a:solidFill>
                  <a:srgbClr val="00B050"/>
                </a:solidFill>
              </a:rPr>
              <a:t>pz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b="1" dirty="0">
                <a:solidFill>
                  <a:srgbClr val="00B050"/>
                </a:solidFill>
              </a:rPr>
              <a:t>px</a:t>
            </a:r>
            <a:r>
              <a:rPr lang="zh-CN" altLang="en-US" b="1" dirty="0">
                <a:solidFill>
                  <a:srgbClr val="00B050"/>
                </a:solidFill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</a:rPr>
              <a:t>py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b="1" dirty="0">
                <a:solidFill>
                  <a:srgbClr val="00B050"/>
                </a:solidFill>
              </a:rPr>
              <a:t>而</a:t>
            </a:r>
            <a:r>
              <a:rPr lang="en-US" altLang="zh-CN" b="1" dirty="0">
                <a:solidFill>
                  <a:srgbClr val="00B050"/>
                </a:solidFill>
              </a:rPr>
              <a:t>d</a:t>
            </a:r>
            <a:r>
              <a:rPr lang="zh-CN" altLang="en-US" b="1" dirty="0">
                <a:solidFill>
                  <a:srgbClr val="00B050"/>
                </a:solidFill>
              </a:rPr>
              <a:t>轨道排列顺序：</a:t>
            </a:r>
            <a:r>
              <a:rPr lang="en-US" altLang="zh-CN" b="1" dirty="0">
                <a:solidFill>
                  <a:srgbClr val="00B050"/>
                </a:solidFill>
              </a:rPr>
              <a:t>dz2 </a:t>
            </a:r>
            <a:r>
              <a:rPr lang="en-US" altLang="zh-CN" b="1" dirty="0" err="1">
                <a:solidFill>
                  <a:srgbClr val="00B050"/>
                </a:solidFill>
              </a:rPr>
              <a:t>dzx</a:t>
            </a:r>
            <a:r>
              <a:rPr lang="en-US" altLang="zh-CN" b="1" dirty="0">
                <a:solidFill>
                  <a:srgbClr val="00B050"/>
                </a:solidFill>
              </a:rPr>
              <a:t> </a:t>
            </a:r>
            <a:r>
              <a:rPr lang="en-US" altLang="zh-CN" b="1" dirty="0" err="1">
                <a:solidFill>
                  <a:srgbClr val="00B050"/>
                </a:solidFill>
              </a:rPr>
              <a:t>dzy</a:t>
            </a:r>
            <a:r>
              <a:rPr lang="en-US" altLang="zh-CN" b="1" dirty="0">
                <a:solidFill>
                  <a:srgbClr val="00B050"/>
                </a:solidFill>
              </a:rPr>
              <a:t> dx2-y2 </a:t>
            </a:r>
            <a:r>
              <a:rPr lang="en-US" altLang="zh-CN" b="1" dirty="0" err="1">
                <a:solidFill>
                  <a:srgbClr val="00B050"/>
                </a:solidFill>
              </a:rPr>
              <a:t>dxy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83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441962-425D-43C9-848D-267CE09811DC}"/>
              </a:ext>
            </a:extLst>
          </p:cNvPr>
          <p:cNvSpPr txBox="1"/>
          <p:nvPr/>
        </p:nvSpPr>
        <p:spPr>
          <a:xfrm>
            <a:off x="28932" y="0"/>
            <a:ext cx="1091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CN" sz="2800" b="1" dirty="0">
                <a:solidFill>
                  <a:srgbClr val="FF0000"/>
                </a:solidFill>
              </a:rPr>
              <a:t>- manual mode-</a:t>
            </a:r>
            <a:r>
              <a:rPr lang="zh-CN" altLang="en-US" sz="2800" b="1" dirty="0">
                <a:solidFill>
                  <a:srgbClr val="FF0000"/>
                </a:solidFill>
              </a:rPr>
              <a:t>例子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6C0DBB-0BE3-4EA8-894A-3FD84048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99" y="1585284"/>
            <a:ext cx="3371850" cy="304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02C58D-8000-45F4-ABB6-CD9F4053A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06997"/>
            <a:ext cx="4490923" cy="31144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788F39-BE61-4B96-AEDC-81AECE86A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7" y="1555686"/>
            <a:ext cx="3371850" cy="3343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0B84CC5-5F3E-4F25-8402-86CB397C4B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523" y="2006997"/>
            <a:ext cx="4490923" cy="31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7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867E21-BAFC-4FBF-B178-7A2073D5B528}"/>
              </a:ext>
            </a:extLst>
          </p:cNvPr>
          <p:cNvSpPr/>
          <p:nvPr/>
        </p:nvSpPr>
        <p:spPr>
          <a:xfrm>
            <a:off x="685799" y="1184425"/>
            <a:ext cx="105809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dirty="0"/>
              <a:t>1.先把/hpc/data/home/spst/zhengfan/open/replace/QE_batch全部copy到要读取的目录的同一层（比如你需要读取的目录在~/bin/xxx,那就</a:t>
            </a:r>
            <a:endParaRPr lang="en-US" altLang="zh-CN" dirty="0"/>
          </a:p>
          <a:p>
            <a:r>
              <a:rPr lang="en-US" altLang="zh-CN" dirty="0"/>
              <a:t>&gt;&gt;&gt;</a:t>
            </a:r>
            <a:r>
              <a:rPr lang="zh-CN" altLang="en-US" b="1" dirty="0"/>
              <a:t>cp -r /hpc/data/home/spst/zhengfan/open/replace/QE_batch ~/bin/</a:t>
            </a:r>
          </a:p>
          <a:p>
            <a:endParaRPr lang="zh-CN" altLang="en-US" dirty="0"/>
          </a:p>
          <a:p>
            <a:r>
              <a:rPr lang="zh-CN" altLang="en-US" dirty="0"/>
              <a:t>2.</a:t>
            </a:r>
            <a:r>
              <a:rPr lang="zh-CN" altLang="en-US" b="1" dirty="0">
                <a:solidFill>
                  <a:srgbClr val="FF0000"/>
                </a:solidFill>
              </a:rPr>
              <a:t>命名规则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在你要读取的目录的同一层创建一个‘目录名称.vasp'文件，并且把目录内的scf计算输入文件和输出文件，pdos输入文件和输出文件都重命名为’in/out_scf/pdos_目录名称‘</a:t>
            </a:r>
          </a:p>
          <a:p>
            <a:r>
              <a:rPr lang="zh-CN" altLang="en-US" dirty="0"/>
              <a:t>（比如你的目录名称为test，那就把scf计算的输入文件重命名为in_scf_test,输出文件重命名为out_scf_test,pdos输入文件改成in_pdos_test,输出文件改成out_pdos_</a:t>
            </a:r>
            <a:r>
              <a:rPr lang="en-US" altLang="zh-CN"/>
              <a:t>test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3.运行：</a:t>
            </a:r>
            <a:endParaRPr lang="en-US" altLang="zh-CN" dirty="0"/>
          </a:p>
          <a:p>
            <a:r>
              <a:rPr lang="en-US" altLang="zh-CN" dirty="0"/>
              <a:t>&gt;&gt;&gt;</a:t>
            </a:r>
            <a:r>
              <a:rPr lang="zh-CN" altLang="en-US" b="1" dirty="0"/>
              <a:t>python QE_batch/APP_8.4.py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441962-425D-43C9-848D-267CE09811DC}"/>
              </a:ext>
            </a:extLst>
          </p:cNvPr>
          <p:cNvSpPr txBox="1"/>
          <p:nvPr/>
        </p:nvSpPr>
        <p:spPr>
          <a:xfrm>
            <a:off x="28932" y="0"/>
            <a:ext cx="1091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49550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441962-425D-43C9-848D-267CE09811DC}"/>
              </a:ext>
            </a:extLst>
          </p:cNvPr>
          <p:cNvSpPr txBox="1"/>
          <p:nvPr/>
        </p:nvSpPr>
        <p:spPr>
          <a:xfrm>
            <a:off x="28932" y="0"/>
            <a:ext cx="1091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</a:rPr>
              <a:t>使用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689086-A85B-42CB-BF57-72E9CD98E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23" y="1140508"/>
            <a:ext cx="5686425" cy="40195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1AECCB-2E1D-4D47-8FB7-D25B87C1FD25}"/>
              </a:ext>
            </a:extLst>
          </p:cNvPr>
          <p:cNvSpPr txBox="1"/>
          <p:nvPr/>
        </p:nvSpPr>
        <p:spPr>
          <a:xfrm>
            <a:off x="1621972" y="212271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</a:t>
            </a:r>
            <a:r>
              <a:rPr lang="zh-CN" altLang="en-US" b="1" dirty="0">
                <a:solidFill>
                  <a:srgbClr val="FF0000"/>
                </a:solidFill>
              </a:rPr>
              <a:t>选择</a:t>
            </a:r>
            <a:r>
              <a:rPr lang="en-US" altLang="zh-CN" b="1" dirty="0" err="1">
                <a:solidFill>
                  <a:srgbClr val="FF0000"/>
                </a:solidFill>
              </a:rPr>
              <a:t>pdos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570BD7B5-AA65-4EE6-93BB-7004B7CE1151}"/>
              </a:ext>
            </a:extLst>
          </p:cNvPr>
          <p:cNvSpPr/>
          <p:nvPr/>
        </p:nvSpPr>
        <p:spPr>
          <a:xfrm rot="18137875">
            <a:off x="3465024" y="2186745"/>
            <a:ext cx="326572" cy="13275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16A3D7-D67E-473C-894F-9C1DDE060A46}"/>
              </a:ext>
            </a:extLst>
          </p:cNvPr>
          <p:cNvSpPr txBox="1"/>
          <p:nvPr/>
        </p:nvSpPr>
        <p:spPr>
          <a:xfrm>
            <a:off x="1456003" y="4644899"/>
            <a:ext cx="178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2.</a:t>
            </a:r>
            <a:r>
              <a:rPr lang="zh-CN" altLang="en-US" b="1" dirty="0">
                <a:solidFill>
                  <a:srgbClr val="FF0000"/>
                </a:solidFill>
              </a:rPr>
              <a:t>查看计算进度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779D48E1-9A55-4DBA-AE51-22467FA0E0E9}"/>
              </a:ext>
            </a:extLst>
          </p:cNvPr>
          <p:cNvSpPr/>
          <p:nvPr/>
        </p:nvSpPr>
        <p:spPr>
          <a:xfrm rot="14613725">
            <a:off x="3593489" y="4021310"/>
            <a:ext cx="326572" cy="117087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99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441962-425D-43C9-848D-267CE09811DC}"/>
              </a:ext>
            </a:extLst>
          </p:cNvPr>
          <p:cNvSpPr txBox="1"/>
          <p:nvPr/>
        </p:nvSpPr>
        <p:spPr>
          <a:xfrm>
            <a:off x="28932" y="0"/>
            <a:ext cx="1091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</a:rPr>
              <a:t>基本功能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D3628A4-41EA-4FFD-A759-AB23411A8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45" y="523220"/>
            <a:ext cx="9655620" cy="568163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AFBB011-A3FC-4A92-B159-A1554310812A}"/>
              </a:ext>
            </a:extLst>
          </p:cNvPr>
          <p:cNvSpPr txBox="1"/>
          <p:nvPr/>
        </p:nvSpPr>
        <p:spPr>
          <a:xfrm>
            <a:off x="4397828" y="86177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1.</a:t>
            </a:r>
            <a:r>
              <a:rPr lang="zh-CN" altLang="en-US" b="1" dirty="0">
                <a:solidFill>
                  <a:srgbClr val="FF0000"/>
                </a:solidFill>
              </a:rPr>
              <a:t>设置范围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F3905CC-3C12-4712-938D-401A8D213CD3}"/>
              </a:ext>
            </a:extLst>
          </p:cNvPr>
          <p:cNvSpPr/>
          <p:nvPr/>
        </p:nvSpPr>
        <p:spPr>
          <a:xfrm>
            <a:off x="1770413" y="1201449"/>
            <a:ext cx="6140532" cy="368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CDDF944-35B7-459C-A494-01D989CA072F}"/>
              </a:ext>
            </a:extLst>
          </p:cNvPr>
          <p:cNvSpPr txBox="1"/>
          <p:nvPr/>
        </p:nvSpPr>
        <p:spPr>
          <a:xfrm>
            <a:off x="5334000" y="409886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2.</a:t>
            </a:r>
            <a:r>
              <a:rPr lang="zh-CN" altLang="en-US" b="1" dirty="0">
                <a:solidFill>
                  <a:srgbClr val="FF0000"/>
                </a:solidFill>
              </a:rPr>
              <a:t>选择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画图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0A5810-1F06-4476-B165-D4EAB66E4C2D}"/>
              </a:ext>
            </a:extLst>
          </p:cNvPr>
          <p:cNvSpPr/>
          <p:nvPr/>
        </p:nvSpPr>
        <p:spPr>
          <a:xfrm>
            <a:off x="2089561" y="3517433"/>
            <a:ext cx="7276111" cy="368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2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441962-425D-43C9-848D-267CE09811DC}"/>
              </a:ext>
            </a:extLst>
          </p:cNvPr>
          <p:cNvSpPr txBox="1"/>
          <p:nvPr/>
        </p:nvSpPr>
        <p:spPr>
          <a:xfrm>
            <a:off x="28932" y="0"/>
            <a:ext cx="1091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</a:rPr>
              <a:t>作图风格设置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D3628A4-41EA-4FFD-A759-AB23411A8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45" y="523220"/>
            <a:ext cx="9655620" cy="568163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CDDF944-35B7-459C-A494-01D989CA072F}"/>
              </a:ext>
            </a:extLst>
          </p:cNvPr>
          <p:cNvSpPr txBox="1"/>
          <p:nvPr/>
        </p:nvSpPr>
        <p:spPr>
          <a:xfrm>
            <a:off x="8452023" y="587174"/>
            <a:ext cx="208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3.</a:t>
            </a:r>
            <a:r>
              <a:rPr lang="zh-CN" altLang="en-US" b="1" dirty="0">
                <a:solidFill>
                  <a:srgbClr val="FF0000"/>
                </a:solidFill>
              </a:rPr>
              <a:t>修改作图风格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B0A5810-1F06-4476-B165-D4EAB66E4C2D}"/>
              </a:ext>
            </a:extLst>
          </p:cNvPr>
          <p:cNvSpPr/>
          <p:nvPr/>
        </p:nvSpPr>
        <p:spPr>
          <a:xfrm>
            <a:off x="7694923" y="1218116"/>
            <a:ext cx="3612942" cy="368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F390D9-510C-4903-BA8F-2802F2E7CFF5}"/>
              </a:ext>
            </a:extLst>
          </p:cNvPr>
          <p:cNvSpPr txBox="1"/>
          <p:nvPr/>
        </p:nvSpPr>
        <p:spPr>
          <a:xfrm>
            <a:off x="7990383" y="4157478"/>
            <a:ext cx="3612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Line width</a:t>
            </a:r>
            <a:r>
              <a:rPr lang="zh-CN" altLang="en-US" b="1" dirty="0">
                <a:solidFill>
                  <a:srgbClr val="FF0000"/>
                </a:solidFill>
              </a:rPr>
              <a:t>是线宽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Fill VB</a:t>
            </a:r>
            <a:r>
              <a:rPr lang="zh-CN" altLang="en-US" b="1" dirty="0">
                <a:solidFill>
                  <a:srgbClr val="FF0000"/>
                </a:solidFill>
              </a:rPr>
              <a:t>是费米面以下填充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Show </a:t>
            </a:r>
            <a:r>
              <a:rPr lang="en-US" altLang="zh-CN" b="1" dirty="0" err="1">
                <a:solidFill>
                  <a:srgbClr val="FF0000"/>
                </a:solidFill>
              </a:rPr>
              <a:t>Ef</a:t>
            </a:r>
            <a:r>
              <a:rPr lang="zh-CN" altLang="en-US" b="1" dirty="0">
                <a:solidFill>
                  <a:srgbClr val="FF0000"/>
                </a:solidFill>
              </a:rPr>
              <a:t>是画</a:t>
            </a:r>
            <a:r>
              <a:rPr lang="en-US" altLang="zh-CN" b="1" dirty="0">
                <a:solidFill>
                  <a:srgbClr val="FF0000"/>
                </a:solidFill>
              </a:rPr>
              <a:t>fermi level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Fill pattern</a:t>
            </a:r>
            <a:r>
              <a:rPr lang="zh-CN" altLang="en-US" b="1" dirty="0">
                <a:solidFill>
                  <a:srgbClr val="FF0000"/>
                </a:solidFill>
              </a:rPr>
              <a:t>是填充图样序号</a:t>
            </a:r>
          </a:p>
        </p:txBody>
      </p:sp>
    </p:spTree>
    <p:extLst>
      <p:ext uri="{BB962C8B-B14F-4D97-AF65-F5344CB8AC3E}">
        <p14:creationId xmlns:p14="http://schemas.microsoft.com/office/powerpoint/2010/main" val="360741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441962-425D-43C9-848D-267CE09811DC}"/>
              </a:ext>
            </a:extLst>
          </p:cNvPr>
          <p:cNvSpPr txBox="1"/>
          <p:nvPr/>
        </p:nvSpPr>
        <p:spPr>
          <a:xfrm>
            <a:off x="28932" y="0"/>
            <a:ext cx="1091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</a:rPr>
              <a:t>作图风格设置</a:t>
            </a:r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zh-CN" altLang="en-US" sz="2800" b="1">
                <a:solidFill>
                  <a:srgbClr val="FF0000"/>
                </a:solidFill>
              </a:rPr>
              <a:t>例子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D5F746-DD08-4726-BA7B-EBFB53D11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045" y="1784362"/>
            <a:ext cx="3114675" cy="352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1B59BCF-4EA2-4C4D-BDD4-DB140AB3E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57" y="2613543"/>
            <a:ext cx="3908853" cy="27184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E30205-052E-45B0-9835-326C1EE1A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6" y="1808174"/>
            <a:ext cx="3114675" cy="3143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BCEEA3-2938-48CA-922B-6050F87B6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0" y="2576725"/>
            <a:ext cx="3884308" cy="27306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9315A5A-B376-4160-94D4-47B754C343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08174"/>
            <a:ext cx="3048000" cy="3048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C3A51C1-044E-447D-8C75-5DACBF8C7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98" y="2576725"/>
            <a:ext cx="3896581" cy="275522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B3C35A4-B221-462C-ABC2-BEF1203E4690}"/>
              </a:ext>
            </a:extLst>
          </p:cNvPr>
          <p:cNvSpPr txBox="1"/>
          <p:nvPr/>
        </p:nvSpPr>
        <p:spPr>
          <a:xfrm>
            <a:off x="4289529" y="5701426"/>
            <a:ext cx="361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Fill VB</a:t>
            </a:r>
            <a:r>
              <a:rPr lang="zh-CN" altLang="en-US" b="1" dirty="0">
                <a:solidFill>
                  <a:srgbClr val="FF0000"/>
                </a:solidFill>
              </a:rPr>
              <a:t>是费米面以下填充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Show </a:t>
            </a:r>
            <a:r>
              <a:rPr lang="en-US" altLang="zh-CN" b="1" dirty="0" err="1">
                <a:solidFill>
                  <a:srgbClr val="FF0000"/>
                </a:solidFill>
              </a:rPr>
              <a:t>Ef</a:t>
            </a:r>
            <a:r>
              <a:rPr lang="zh-CN" altLang="en-US" b="1" dirty="0">
                <a:solidFill>
                  <a:srgbClr val="FF0000"/>
                </a:solidFill>
              </a:rPr>
              <a:t>是画</a:t>
            </a:r>
            <a:r>
              <a:rPr lang="en-US" altLang="zh-CN" b="1" dirty="0">
                <a:solidFill>
                  <a:srgbClr val="FF0000"/>
                </a:solidFill>
              </a:rPr>
              <a:t>fermi level</a:t>
            </a:r>
          </a:p>
        </p:txBody>
      </p:sp>
    </p:spTree>
    <p:extLst>
      <p:ext uri="{BB962C8B-B14F-4D97-AF65-F5344CB8AC3E}">
        <p14:creationId xmlns:p14="http://schemas.microsoft.com/office/powerpoint/2010/main" val="305934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441962-425D-43C9-848D-267CE09811DC}"/>
              </a:ext>
            </a:extLst>
          </p:cNvPr>
          <p:cNvSpPr txBox="1"/>
          <p:nvPr/>
        </p:nvSpPr>
        <p:spPr>
          <a:xfrm>
            <a:off x="28932" y="0"/>
            <a:ext cx="1091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</a:rPr>
              <a:t>进阶</a:t>
            </a:r>
            <a:r>
              <a:rPr lang="en-US" altLang="zh-CN" sz="2800" b="1" dirty="0">
                <a:solidFill>
                  <a:srgbClr val="FF0000"/>
                </a:solidFill>
              </a:rPr>
              <a:t>-detailed orbital mode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61E4B38-868C-42C1-A36A-CF563CE26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3" y="941587"/>
            <a:ext cx="8724900" cy="51339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FF328E-7CB5-45CC-8F8A-75D36E2B4ADF}"/>
              </a:ext>
            </a:extLst>
          </p:cNvPr>
          <p:cNvSpPr txBox="1"/>
          <p:nvPr/>
        </p:nvSpPr>
        <p:spPr>
          <a:xfrm>
            <a:off x="3484380" y="6153627"/>
            <a:ext cx="5953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该模式下可以画出元素投影轨道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BDE37F-B91E-48A7-9CF8-BB02B0EE137E}"/>
              </a:ext>
            </a:extLst>
          </p:cNvPr>
          <p:cNvSpPr/>
          <p:nvPr/>
        </p:nvSpPr>
        <p:spPr>
          <a:xfrm>
            <a:off x="2214297" y="1281262"/>
            <a:ext cx="8421152" cy="368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5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D5DBCAE-E9FE-419A-9EA1-D16E864AA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195" y="523220"/>
            <a:ext cx="5206004" cy="30633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441962-425D-43C9-848D-267CE09811DC}"/>
              </a:ext>
            </a:extLst>
          </p:cNvPr>
          <p:cNvSpPr txBox="1"/>
          <p:nvPr/>
        </p:nvSpPr>
        <p:spPr>
          <a:xfrm>
            <a:off x="28932" y="0"/>
            <a:ext cx="1091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</a:rPr>
              <a:t>进阶</a:t>
            </a:r>
            <a:r>
              <a:rPr lang="en-US" altLang="zh-CN" sz="2800" b="1" dirty="0">
                <a:solidFill>
                  <a:srgbClr val="FF0000"/>
                </a:solidFill>
              </a:rPr>
              <a:t>-manual mode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FF328E-7CB5-45CC-8F8A-75D36E2B4ADF}"/>
              </a:ext>
            </a:extLst>
          </p:cNvPr>
          <p:cNvSpPr txBox="1"/>
          <p:nvPr/>
        </p:nvSpPr>
        <p:spPr>
          <a:xfrm>
            <a:off x="795337" y="1058551"/>
            <a:ext cx="39194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该模式下可以计算：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</a:rPr>
              <a:t>任意数量原子的</a:t>
            </a:r>
            <a:r>
              <a:rPr lang="en-US" altLang="zh-CN" sz="2000" b="1" dirty="0">
                <a:solidFill>
                  <a:srgbClr val="FF0000"/>
                </a:solidFill>
              </a:rPr>
              <a:t>tot </a:t>
            </a:r>
            <a:r>
              <a:rPr lang="en-US" altLang="zh-CN" sz="2000" b="1" dirty="0" err="1">
                <a:solidFill>
                  <a:srgbClr val="FF0000"/>
                </a:solidFill>
              </a:rPr>
              <a:t>pdos</a:t>
            </a:r>
            <a:r>
              <a:rPr lang="zh-CN" altLang="en-US" sz="2000" b="1" dirty="0">
                <a:solidFill>
                  <a:srgbClr val="FF0000"/>
                </a:solidFill>
              </a:rPr>
              <a:t>加和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</a:rPr>
              <a:t>任意数量原子的相同轨道加和（包括</a:t>
            </a:r>
            <a:r>
              <a:rPr lang="en-US" altLang="zh-CN" sz="2000" b="1" dirty="0">
                <a:solidFill>
                  <a:srgbClr val="FF0000"/>
                </a:solidFill>
              </a:rPr>
              <a:t>px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 err="1">
                <a:solidFill>
                  <a:srgbClr val="FF0000"/>
                </a:solidFill>
              </a:rPr>
              <a:t>dzx</a:t>
            </a:r>
            <a:r>
              <a:rPr lang="zh-CN" altLang="en-US" sz="2000" b="1" dirty="0">
                <a:solidFill>
                  <a:srgbClr val="FF0000"/>
                </a:solidFill>
              </a:rPr>
              <a:t>等轨道分量）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3.</a:t>
            </a:r>
            <a:r>
              <a:rPr lang="zh-CN" altLang="en-US" sz="2000" b="1" dirty="0">
                <a:solidFill>
                  <a:srgbClr val="FF0000"/>
                </a:solidFill>
              </a:rPr>
              <a:t>一种元素的任意</a:t>
            </a:r>
            <a:r>
              <a:rPr lang="en-US" altLang="zh-CN" sz="2000" b="1" dirty="0">
                <a:solidFill>
                  <a:srgbClr val="FF0000"/>
                </a:solidFill>
              </a:rPr>
              <a:t>dos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BDE37F-B91E-48A7-9CF8-BB02B0EE137E}"/>
              </a:ext>
            </a:extLst>
          </p:cNvPr>
          <p:cNvSpPr/>
          <p:nvPr/>
        </p:nvSpPr>
        <p:spPr>
          <a:xfrm>
            <a:off x="5481195" y="745723"/>
            <a:ext cx="5074354" cy="142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853718-FE9F-4BD3-87E2-FED74809E6C4}"/>
              </a:ext>
            </a:extLst>
          </p:cNvPr>
          <p:cNvSpPr/>
          <p:nvPr/>
        </p:nvSpPr>
        <p:spPr>
          <a:xfrm>
            <a:off x="7084381" y="1058551"/>
            <a:ext cx="2086252" cy="2198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A18084-1F82-4CB7-B38A-176549A5AE5C}"/>
              </a:ext>
            </a:extLst>
          </p:cNvPr>
          <p:cNvSpPr txBox="1"/>
          <p:nvPr/>
        </p:nvSpPr>
        <p:spPr>
          <a:xfrm>
            <a:off x="858541" y="3586578"/>
            <a:ext cx="92453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B050"/>
                </a:solidFill>
              </a:rPr>
              <a:t>在</a:t>
            </a:r>
            <a:r>
              <a:rPr lang="en-US" altLang="zh-CN" sz="1600" b="1" dirty="0">
                <a:solidFill>
                  <a:srgbClr val="00B050"/>
                </a:solidFill>
              </a:rPr>
              <a:t>input text</a:t>
            </a:r>
            <a:r>
              <a:rPr lang="zh-CN" altLang="en-US" sz="1600" b="1" dirty="0">
                <a:solidFill>
                  <a:srgbClr val="00B050"/>
                </a:solidFill>
              </a:rPr>
              <a:t>中输入想要计算的</a:t>
            </a:r>
            <a:r>
              <a:rPr lang="en-US" altLang="zh-CN" sz="1600" b="1" dirty="0" err="1">
                <a:solidFill>
                  <a:srgbClr val="00B050"/>
                </a:solidFill>
              </a:rPr>
              <a:t>pdos</a:t>
            </a:r>
            <a:r>
              <a:rPr lang="zh-CN" altLang="en-US" sz="1600" b="1" dirty="0">
                <a:solidFill>
                  <a:srgbClr val="00B050"/>
                </a:solidFill>
              </a:rPr>
              <a:t>：</a:t>
            </a:r>
            <a:endParaRPr lang="en-US" altLang="zh-CN" sz="1600" b="1" dirty="0">
              <a:solidFill>
                <a:srgbClr val="00B050"/>
              </a:solidFill>
            </a:endParaRPr>
          </a:p>
          <a:p>
            <a:endParaRPr lang="en-US" altLang="zh-CN" sz="1600" b="1" dirty="0">
              <a:solidFill>
                <a:srgbClr val="00B050"/>
              </a:solidFill>
            </a:endParaRPr>
          </a:p>
          <a:p>
            <a:r>
              <a:rPr lang="zh-CN" altLang="en-US" sz="1600" b="1" dirty="0">
                <a:solidFill>
                  <a:srgbClr val="00B050"/>
                </a:solidFill>
              </a:rPr>
              <a:t>输入格式：</a:t>
            </a:r>
            <a:endParaRPr lang="en-US" altLang="zh-CN" sz="1600" b="1" dirty="0">
              <a:solidFill>
                <a:srgbClr val="00B050"/>
              </a:solidFill>
            </a:endParaRPr>
          </a:p>
          <a:p>
            <a:r>
              <a:rPr lang="zh-CN" altLang="en-US" sz="1600" b="1" dirty="0">
                <a:solidFill>
                  <a:srgbClr val="00B050"/>
                </a:solidFill>
              </a:rPr>
              <a:t>一、计算</a:t>
            </a:r>
            <a:r>
              <a:rPr lang="en-US" altLang="zh-CN" sz="1600" b="1" dirty="0" err="1">
                <a:solidFill>
                  <a:srgbClr val="00B050"/>
                </a:solidFill>
              </a:rPr>
              <a:t>pdos</a:t>
            </a:r>
            <a:r>
              <a:rPr lang="zh-CN" altLang="en-US" sz="1600" b="1" dirty="0">
                <a:solidFill>
                  <a:srgbClr val="00B050"/>
                </a:solidFill>
              </a:rPr>
              <a:t>：</a:t>
            </a:r>
            <a:endParaRPr lang="en-US" altLang="zh-CN" sz="1600" b="1" dirty="0">
              <a:solidFill>
                <a:srgbClr val="00B050"/>
              </a:solidFill>
            </a:endParaRPr>
          </a:p>
          <a:p>
            <a:r>
              <a:rPr lang="en-US" altLang="zh-CN" sz="1600" b="1" dirty="0">
                <a:solidFill>
                  <a:srgbClr val="00B050"/>
                </a:solidFill>
              </a:rPr>
              <a:t>1.</a:t>
            </a:r>
            <a:r>
              <a:rPr lang="zh-CN" altLang="en-US" sz="1600" b="1" dirty="0">
                <a:solidFill>
                  <a:srgbClr val="00B050"/>
                </a:solidFill>
              </a:rPr>
              <a:t>（原子序数</a:t>
            </a:r>
            <a:r>
              <a:rPr lang="en-US" altLang="zh-CN" sz="1600" b="1" dirty="0">
                <a:solidFill>
                  <a:srgbClr val="00B050"/>
                </a:solidFill>
              </a:rPr>
              <a:t>-</a:t>
            </a:r>
            <a:r>
              <a:rPr lang="zh-CN" altLang="en-US" sz="1600" b="1" dirty="0">
                <a:solidFill>
                  <a:srgbClr val="00B050"/>
                </a:solidFill>
              </a:rPr>
              <a:t>原子序数，原子序数，元素种类）</a:t>
            </a:r>
            <a:r>
              <a:rPr lang="en-US" altLang="zh-CN" sz="1600" b="1" dirty="0">
                <a:solidFill>
                  <a:srgbClr val="00B050"/>
                </a:solidFill>
              </a:rPr>
              <a:t>-</a:t>
            </a:r>
            <a:r>
              <a:rPr lang="zh-CN" altLang="en-US" sz="1600" b="1" dirty="0">
                <a:solidFill>
                  <a:srgbClr val="00B050"/>
                </a:solidFill>
              </a:rPr>
              <a:t>轨道序数</a:t>
            </a:r>
            <a:r>
              <a:rPr lang="en-US" altLang="zh-CN" sz="1600" b="1" dirty="0">
                <a:solidFill>
                  <a:srgbClr val="00B050"/>
                </a:solidFill>
              </a:rPr>
              <a:t>-</a:t>
            </a:r>
            <a:r>
              <a:rPr lang="zh-CN" altLang="en-US" sz="1600" b="1" dirty="0">
                <a:solidFill>
                  <a:srgbClr val="00B050"/>
                </a:solidFill>
              </a:rPr>
              <a:t>轨道类型</a:t>
            </a:r>
            <a:endParaRPr lang="en-US" altLang="zh-CN" sz="1600" b="1" dirty="0">
              <a:solidFill>
                <a:srgbClr val="00B050"/>
              </a:solidFill>
            </a:endParaRPr>
          </a:p>
          <a:p>
            <a:r>
              <a:rPr lang="en-US" altLang="zh-CN" sz="1600" b="1" dirty="0">
                <a:solidFill>
                  <a:srgbClr val="00B050"/>
                </a:solidFill>
              </a:rPr>
              <a:t>2. </a:t>
            </a:r>
            <a:r>
              <a:rPr lang="zh-CN" altLang="en-US" sz="1600" b="1" dirty="0">
                <a:solidFill>
                  <a:srgbClr val="00B050"/>
                </a:solidFill>
              </a:rPr>
              <a:t>元素种类</a:t>
            </a:r>
            <a:r>
              <a:rPr lang="en-US" altLang="zh-CN" sz="1600" b="1" dirty="0">
                <a:solidFill>
                  <a:srgbClr val="00B050"/>
                </a:solidFill>
              </a:rPr>
              <a:t>-</a:t>
            </a:r>
            <a:r>
              <a:rPr lang="zh-CN" altLang="en-US" sz="1600" b="1" dirty="0">
                <a:solidFill>
                  <a:srgbClr val="00B050"/>
                </a:solidFill>
              </a:rPr>
              <a:t>轨道序数</a:t>
            </a:r>
            <a:r>
              <a:rPr lang="en-US" altLang="zh-CN" sz="1600" b="1" dirty="0">
                <a:solidFill>
                  <a:srgbClr val="00B050"/>
                </a:solidFill>
              </a:rPr>
              <a:t>-</a:t>
            </a:r>
            <a:r>
              <a:rPr lang="zh-CN" altLang="en-US" sz="1600" b="1" dirty="0">
                <a:solidFill>
                  <a:srgbClr val="00B050"/>
                </a:solidFill>
              </a:rPr>
              <a:t>轨道类型</a:t>
            </a:r>
            <a:endParaRPr lang="en-US" altLang="zh-CN" sz="1600" b="1" dirty="0">
              <a:solidFill>
                <a:srgbClr val="00B050"/>
              </a:solidFill>
            </a:endParaRPr>
          </a:p>
          <a:p>
            <a:r>
              <a:rPr lang="zh-CN" altLang="en-US" sz="1600" b="1" dirty="0">
                <a:solidFill>
                  <a:srgbClr val="00B050"/>
                </a:solidFill>
              </a:rPr>
              <a:t>二、计算</a:t>
            </a:r>
            <a:r>
              <a:rPr lang="en-US" altLang="zh-CN" sz="1600" b="1" dirty="0">
                <a:solidFill>
                  <a:srgbClr val="00B050"/>
                </a:solidFill>
              </a:rPr>
              <a:t>total dos</a:t>
            </a:r>
            <a:r>
              <a:rPr lang="zh-CN" altLang="en-US" sz="1600" b="1" dirty="0">
                <a:solidFill>
                  <a:srgbClr val="00B050"/>
                </a:solidFill>
              </a:rPr>
              <a:t>：</a:t>
            </a:r>
            <a:endParaRPr lang="en-US" altLang="zh-CN" sz="1600" b="1" dirty="0">
              <a:solidFill>
                <a:srgbClr val="00B050"/>
              </a:solidFill>
            </a:endParaRPr>
          </a:p>
          <a:p>
            <a:r>
              <a:rPr lang="en-US" altLang="zh-CN" sz="1600" b="1" dirty="0">
                <a:solidFill>
                  <a:srgbClr val="00B050"/>
                </a:solidFill>
              </a:rPr>
              <a:t>1.</a:t>
            </a:r>
            <a:r>
              <a:rPr lang="zh-CN" altLang="en-US" sz="1600" b="1" dirty="0">
                <a:solidFill>
                  <a:srgbClr val="00B050"/>
                </a:solidFill>
              </a:rPr>
              <a:t>（原子序数</a:t>
            </a:r>
            <a:r>
              <a:rPr lang="en-US" altLang="zh-CN" sz="1600" b="1" dirty="0">
                <a:solidFill>
                  <a:srgbClr val="00B050"/>
                </a:solidFill>
              </a:rPr>
              <a:t>-</a:t>
            </a:r>
            <a:r>
              <a:rPr lang="zh-CN" altLang="en-US" sz="1600" b="1" dirty="0">
                <a:solidFill>
                  <a:srgbClr val="00B050"/>
                </a:solidFill>
              </a:rPr>
              <a:t>原子序数，原子序数，元素种类）</a:t>
            </a:r>
            <a:r>
              <a:rPr lang="en-US" altLang="zh-CN" sz="1600" b="1" dirty="0">
                <a:solidFill>
                  <a:srgbClr val="00B050"/>
                </a:solidFill>
              </a:rPr>
              <a:t>-tot</a:t>
            </a:r>
          </a:p>
          <a:p>
            <a:r>
              <a:rPr lang="en-US" altLang="zh-CN" sz="1600" b="1" dirty="0">
                <a:solidFill>
                  <a:srgbClr val="00B050"/>
                </a:solidFill>
              </a:rPr>
              <a:t>2. </a:t>
            </a:r>
            <a:r>
              <a:rPr lang="zh-CN" altLang="en-US" sz="1600" b="1" dirty="0">
                <a:solidFill>
                  <a:srgbClr val="00B050"/>
                </a:solidFill>
              </a:rPr>
              <a:t>元素种类</a:t>
            </a:r>
            <a:r>
              <a:rPr lang="en-US" altLang="zh-CN" sz="1600" b="1" dirty="0">
                <a:solidFill>
                  <a:srgbClr val="00B050"/>
                </a:solidFill>
              </a:rPr>
              <a:t>-tot</a:t>
            </a:r>
          </a:p>
          <a:p>
            <a:r>
              <a:rPr lang="zh-CN" altLang="en-US" sz="1600" b="1" dirty="0">
                <a:solidFill>
                  <a:srgbClr val="00B050"/>
                </a:solidFill>
              </a:rPr>
              <a:t>三、计算各自</a:t>
            </a:r>
            <a:r>
              <a:rPr lang="en-US" altLang="zh-CN" sz="1600" b="1" dirty="0">
                <a:solidFill>
                  <a:srgbClr val="00B050"/>
                </a:solidFill>
              </a:rPr>
              <a:t>dos:</a:t>
            </a:r>
          </a:p>
          <a:p>
            <a:r>
              <a:rPr lang="en-US" altLang="zh-CN" sz="1600" b="1" dirty="0">
                <a:solidFill>
                  <a:srgbClr val="00B050"/>
                </a:solidFill>
              </a:rPr>
              <a:t>1.{</a:t>
            </a:r>
            <a:r>
              <a:rPr lang="zh-CN" altLang="en-US" sz="1600" b="1" dirty="0">
                <a:solidFill>
                  <a:srgbClr val="00B050"/>
                </a:solidFill>
              </a:rPr>
              <a:t>原子序数</a:t>
            </a:r>
            <a:r>
              <a:rPr lang="en-US" altLang="zh-CN" sz="1600" b="1" dirty="0">
                <a:solidFill>
                  <a:srgbClr val="00B050"/>
                </a:solidFill>
              </a:rPr>
              <a:t>-</a:t>
            </a:r>
            <a:r>
              <a:rPr lang="zh-CN" altLang="en-US" sz="1600" b="1" dirty="0">
                <a:solidFill>
                  <a:srgbClr val="00B050"/>
                </a:solidFill>
              </a:rPr>
              <a:t>原子序数，原子序数，元素种类</a:t>
            </a:r>
            <a:r>
              <a:rPr lang="en-US" altLang="zh-CN" sz="1600" b="1" dirty="0">
                <a:solidFill>
                  <a:srgbClr val="00B050"/>
                </a:solidFill>
              </a:rPr>
              <a:t>}-</a:t>
            </a:r>
            <a:r>
              <a:rPr lang="zh-CN" altLang="en-US" sz="1600" b="1" dirty="0">
                <a:solidFill>
                  <a:srgbClr val="00B050"/>
                </a:solidFill>
              </a:rPr>
              <a:t>轨道序数</a:t>
            </a:r>
            <a:r>
              <a:rPr lang="en-US" altLang="zh-CN" sz="1600" b="1" dirty="0">
                <a:solidFill>
                  <a:srgbClr val="00B050"/>
                </a:solidFill>
              </a:rPr>
              <a:t>-</a:t>
            </a:r>
            <a:r>
              <a:rPr lang="zh-CN" altLang="en-US" sz="1600" b="1" dirty="0">
                <a:solidFill>
                  <a:srgbClr val="00B050"/>
                </a:solidFill>
              </a:rPr>
              <a:t>轨道类型</a:t>
            </a:r>
            <a:endParaRPr lang="en-US" altLang="zh-CN" sz="1600" b="1" dirty="0">
              <a:solidFill>
                <a:srgbClr val="00B050"/>
              </a:solidFill>
            </a:endParaRPr>
          </a:p>
          <a:p>
            <a:r>
              <a:rPr lang="en-US" altLang="zh-CN" sz="1600" b="1" dirty="0">
                <a:solidFill>
                  <a:srgbClr val="00B050"/>
                </a:solidFill>
              </a:rPr>
              <a:t>2 .{</a:t>
            </a:r>
            <a:r>
              <a:rPr lang="zh-CN" altLang="en-US" sz="1600" b="1" dirty="0">
                <a:solidFill>
                  <a:srgbClr val="00B050"/>
                </a:solidFill>
              </a:rPr>
              <a:t>原子序数</a:t>
            </a:r>
            <a:r>
              <a:rPr lang="en-US" altLang="zh-CN" sz="1600" b="1" dirty="0">
                <a:solidFill>
                  <a:srgbClr val="00B050"/>
                </a:solidFill>
              </a:rPr>
              <a:t>-</a:t>
            </a:r>
            <a:r>
              <a:rPr lang="zh-CN" altLang="en-US" sz="1600" b="1" dirty="0">
                <a:solidFill>
                  <a:srgbClr val="00B050"/>
                </a:solidFill>
              </a:rPr>
              <a:t>原子序数，原子序数，元素种类</a:t>
            </a:r>
            <a:r>
              <a:rPr lang="en-US" altLang="zh-CN" sz="1600" b="1" dirty="0">
                <a:solidFill>
                  <a:srgbClr val="00B050"/>
                </a:solidFill>
              </a:rPr>
              <a:t>}-tot</a:t>
            </a:r>
          </a:p>
        </p:txBody>
      </p:sp>
    </p:spTree>
    <p:extLst>
      <p:ext uri="{BB962C8B-B14F-4D97-AF65-F5344CB8AC3E}">
        <p14:creationId xmlns:p14="http://schemas.microsoft.com/office/powerpoint/2010/main" val="381182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D5DBCAE-E9FE-419A-9EA1-D16E864AA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51" y="314095"/>
            <a:ext cx="5206004" cy="30633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441962-425D-43C9-848D-267CE09811DC}"/>
              </a:ext>
            </a:extLst>
          </p:cNvPr>
          <p:cNvSpPr txBox="1"/>
          <p:nvPr/>
        </p:nvSpPr>
        <p:spPr>
          <a:xfrm>
            <a:off x="28932" y="0"/>
            <a:ext cx="1091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</a:rPr>
              <a:t>使用</a:t>
            </a:r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</a:rPr>
              <a:t>进阶</a:t>
            </a:r>
            <a:r>
              <a:rPr lang="en-US" altLang="zh-CN" sz="2800" b="1" dirty="0">
                <a:solidFill>
                  <a:srgbClr val="FF0000"/>
                </a:solidFill>
              </a:rPr>
              <a:t>-manual mode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FF328E-7CB5-45CC-8F8A-75D36E2B4ADF}"/>
              </a:ext>
            </a:extLst>
          </p:cNvPr>
          <p:cNvSpPr txBox="1"/>
          <p:nvPr/>
        </p:nvSpPr>
        <p:spPr>
          <a:xfrm>
            <a:off x="795337" y="1058551"/>
            <a:ext cx="39194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该模式下可以计算：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</a:rPr>
              <a:t>任意数量原子的</a:t>
            </a:r>
            <a:r>
              <a:rPr lang="en-US" altLang="zh-CN" sz="2000" b="1" dirty="0">
                <a:solidFill>
                  <a:srgbClr val="FF0000"/>
                </a:solidFill>
              </a:rPr>
              <a:t>tot </a:t>
            </a:r>
            <a:r>
              <a:rPr lang="en-US" altLang="zh-CN" sz="2000" b="1" dirty="0" err="1">
                <a:solidFill>
                  <a:srgbClr val="FF0000"/>
                </a:solidFill>
              </a:rPr>
              <a:t>pdos</a:t>
            </a:r>
            <a:r>
              <a:rPr lang="zh-CN" altLang="en-US" sz="2000" b="1" dirty="0">
                <a:solidFill>
                  <a:srgbClr val="FF0000"/>
                </a:solidFill>
              </a:rPr>
              <a:t>加和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</a:rPr>
              <a:t>任意数量原子的相同轨道加和（包括</a:t>
            </a:r>
            <a:r>
              <a:rPr lang="en-US" altLang="zh-CN" sz="2000" b="1" dirty="0">
                <a:solidFill>
                  <a:srgbClr val="FF0000"/>
                </a:solidFill>
              </a:rPr>
              <a:t>px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 err="1">
                <a:solidFill>
                  <a:srgbClr val="FF0000"/>
                </a:solidFill>
              </a:rPr>
              <a:t>dzx</a:t>
            </a:r>
            <a:r>
              <a:rPr lang="zh-CN" altLang="en-US" sz="2000" b="1" dirty="0">
                <a:solidFill>
                  <a:srgbClr val="FF0000"/>
                </a:solidFill>
              </a:rPr>
              <a:t>等轨道分量）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3.</a:t>
            </a:r>
            <a:r>
              <a:rPr lang="zh-CN" altLang="en-US" sz="2000" b="1" dirty="0">
                <a:solidFill>
                  <a:srgbClr val="FF0000"/>
                </a:solidFill>
              </a:rPr>
              <a:t>一种元素的任意</a:t>
            </a:r>
            <a:r>
              <a:rPr lang="en-US" altLang="zh-CN" sz="2000" b="1" dirty="0">
                <a:solidFill>
                  <a:srgbClr val="FF0000"/>
                </a:solidFill>
              </a:rPr>
              <a:t>dos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BDE37F-B91E-48A7-9CF8-BB02B0EE137E}"/>
              </a:ext>
            </a:extLst>
          </p:cNvPr>
          <p:cNvSpPr/>
          <p:nvPr/>
        </p:nvSpPr>
        <p:spPr>
          <a:xfrm>
            <a:off x="5419051" y="536598"/>
            <a:ext cx="5074354" cy="142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853718-FE9F-4BD3-87E2-FED74809E6C4}"/>
              </a:ext>
            </a:extLst>
          </p:cNvPr>
          <p:cNvSpPr/>
          <p:nvPr/>
        </p:nvSpPr>
        <p:spPr>
          <a:xfrm>
            <a:off x="7022237" y="849426"/>
            <a:ext cx="2086252" cy="2198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A18084-1F82-4CB7-B38A-176549A5AE5C}"/>
              </a:ext>
            </a:extLst>
          </p:cNvPr>
          <p:cNvSpPr txBox="1"/>
          <p:nvPr/>
        </p:nvSpPr>
        <p:spPr>
          <a:xfrm>
            <a:off x="718502" y="3548237"/>
            <a:ext cx="110489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比如我想要查看第</a:t>
            </a:r>
            <a:r>
              <a:rPr lang="en-US" altLang="zh-CN" b="1" dirty="0">
                <a:solidFill>
                  <a:srgbClr val="00B050"/>
                </a:solidFill>
              </a:rPr>
              <a:t>1-12</a:t>
            </a:r>
            <a:r>
              <a:rPr lang="zh-CN" altLang="en-US" b="1" dirty="0">
                <a:solidFill>
                  <a:srgbClr val="00B050"/>
                </a:solidFill>
              </a:rPr>
              <a:t>个原子和第</a:t>
            </a:r>
            <a:r>
              <a:rPr lang="en-US" altLang="zh-CN" b="1" dirty="0">
                <a:solidFill>
                  <a:srgbClr val="00B050"/>
                </a:solidFill>
              </a:rPr>
              <a:t>14-16</a:t>
            </a:r>
            <a:r>
              <a:rPr lang="zh-CN" altLang="en-US" b="1" dirty="0">
                <a:solidFill>
                  <a:srgbClr val="00B050"/>
                </a:solidFill>
              </a:rPr>
              <a:t>个原子的</a:t>
            </a:r>
            <a:r>
              <a:rPr lang="en-US" altLang="zh-CN" b="1" dirty="0">
                <a:solidFill>
                  <a:srgbClr val="00B050"/>
                </a:solidFill>
              </a:rPr>
              <a:t>-2-p</a:t>
            </a:r>
            <a:r>
              <a:rPr lang="zh-CN" altLang="en-US" b="1" dirty="0">
                <a:solidFill>
                  <a:srgbClr val="00B050"/>
                </a:solidFill>
              </a:rPr>
              <a:t>轨道之和，第</a:t>
            </a:r>
            <a:r>
              <a:rPr lang="en-US" altLang="zh-CN" b="1" dirty="0">
                <a:solidFill>
                  <a:srgbClr val="00B050"/>
                </a:solidFill>
              </a:rPr>
              <a:t>18</a:t>
            </a:r>
            <a:r>
              <a:rPr lang="zh-CN" altLang="en-US" b="1" dirty="0">
                <a:solidFill>
                  <a:srgbClr val="00B050"/>
                </a:solidFill>
              </a:rPr>
              <a:t>个原子的</a:t>
            </a:r>
            <a:r>
              <a:rPr lang="en-US" altLang="zh-CN" b="1" dirty="0">
                <a:solidFill>
                  <a:srgbClr val="00B050"/>
                </a:solidFill>
              </a:rPr>
              <a:t>-4-dxy</a:t>
            </a:r>
            <a:r>
              <a:rPr lang="zh-CN" altLang="en-US" b="1" dirty="0">
                <a:solidFill>
                  <a:srgbClr val="00B050"/>
                </a:solidFill>
              </a:rPr>
              <a:t>轨道，所有</a:t>
            </a:r>
            <a:r>
              <a:rPr lang="en-US" altLang="zh-CN" b="1" dirty="0">
                <a:solidFill>
                  <a:srgbClr val="00B050"/>
                </a:solidFill>
              </a:rPr>
              <a:t>Ni</a:t>
            </a:r>
            <a:r>
              <a:rPr lang="zh-CN" altLang="en-US" b="1" dirty="0">
                <a:solidFill>
                  <a:srgbClr val="00B050"/>
                </a:solidFill>
              </a:rPr>
              <a:t>原子的总的</a:t>
            </a:r>
            <a:r>
              <a:rPr lang="en-US" altLang="zh-CN" b="1" dirty="0">
                <a:solidFill>
                  <a:srgbClr val="00B050"/>
                </a:solidFill>
              </a:rPr>
              <a:t>dos</a:t>
            </a:r>
            <a:r>
              <a:rPr lang="zh-CN" altLang="en-US" b="1" dirty="0">
                <a:solidFill>
                  <a:srgbClr val="00B050"/>
                </a:solidFill>
              </a:rPr>
              <a:t>，第</a:t>
            </a:r>
            <a:r>
              <a:rPr lang="en-US" altLang="zh-CN" b="1" dirty="0">
                <a:solidFill>
                  <a:srgbClr val="00B050"/>
                </a:solidFill>
              </a:rPr>
              <a:t>30-34</a:t>
            </a:r>
            <a:r>
              <a:rPr lang="zh-CN" altLang="en-US" b="1" dirty="0">
                <a:solidFill>
                  <a:srgbClr val="00B050"/>
                </a:solidFill>
              </a:rPr>
              <a:t>个原子各自的</a:t>
            </a:r>
            <a:r>
              <a:rPr lang="en-US" altLang="zh-CN" b="1" dirty="0">
                <a:solidFill>
                  <a:srgbClr val="00B050"/>
                </a:solidFill>
              </a:rPr>
              <a:t>-4-d</a:t>
            </a:r>
            <a:r>
              <a:rPr lang="zh-CN" altLang="en-US" b="1" dirty="0">
                <a:solidFill>
                  <a:srgbClr val="00B050"/>
                </a:solidFill>
              </a:rPr>
              <a:t>轨道分布，并把他们画在一张图上：</a:t>
            </a:r>
            <a:endParaRPr lang="en-US" altLang="zh-CN" b="1" dirty="0">
              <a:solidFill>
                <a:srgbClr val="00B050"/>
              </a:solidFill>
            </a:endParaRP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b="1" dirty="0">
                <a:solidFill>
                  <a:srgbClr val="00B050"/>
                </a:solidFill>
              </a:rPr>
              <a:t>输入格式：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(1-12,14-16)-2-p;(18)-4-dxy;Ni-tot</a:t>
            </a:r>
            <a:r>
              <a:rPr lang="zh-CN" altLang="en-US" b="1" dirty="0">
                <a:solidFill>
                  <a:srgbClr val="00B050"/>
                </a:solidFill>
              </a:rPr>
              <a:t>；</a:t>
            </a:r>
            <a:r>
              <a:rPr lang="en-US" altLang="zh-CN" b="1" dirty="0">
                <a:solidFill>
                  <a:srgbClr val="00B050"/>
                </a:solidFill>
              </a:rPr>
              <a:t>{30-34}-4-d</a:t>
            </a:r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b="1" dirty="0">
                <a:solidFill>
                  <a:srgbClr val="00B050"/>
                </a:solidFill>
              </a:rPr>
              <a:t>注意：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1.</a:t>
            </a:r>
            <a:r>
              <a:rPr lang="zh-CN" altLang="en-US" b="1" dirty="0">
                <a:solidFill>
                  <a:srgbClr val="00B050"/>
                </a:solidFill>
              </a:rPr>
              <a:t>要画轨道之和的话，在（）内用‘</a:t>
            </a:r>
            <a:r>
              <a:rPr lang="en-US" altLang="zh-CN" b="1" dirty="0">
                <a:solidFill>
                  <a:srgbClr val="00B050"/>
                </a:solidFill>
              </a:rPr>
              <a:t>-</a:t>
            </a:r>
            <a:r>
              <a:rPr lang="zh-CN" altLang="en-US" b="1" dirty="0">
                <a:solidFill>
                  <a:srgbClr val="00B050"/>
                </a:solidFill>
              </a:rPr>
              <a:t>’连接连续的原子的首尾，用‘</a:t>
            </a:r>
            <a:r>
              <a:rPr lang="en-US" altLang="zh-CN" b="1" dirty="0">
                <a:solidFill>
                  <a:srgbClr val="00B050"/>
                </a:solidFill>
              </a:rPr>
              <a:t>,</a:t>
            </a:r>
            <a:r>
              <a:rPr lang="zh-CN" altLang="en-US" b="1" dirty="0">
                <a:solidFill>
                  <a:srgbClr val="00B050"/>
                </a:solidFill>
              </a:rPr>
              <a:t>’分隔不连续的原子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2.</a:t>
            </a:r>
            <a:r>
              <a:rPr lang="zh-CN" altLang="en-US" b="1" dirty="0">
                <a:solidFill>
                  <a:srgbClr val="00B050"/>
                </a:solidFill>
              </a:rPr>
              <a:t>不同的轨道之间用‘；’隔开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3.</a:t>
            </a:r>
            <a:r>
              <a:rPr lang="zh-CN" altLang="en-US" b="1" dirty="0">
                <a:solidFill>
                  <a:srgbClr val="00B050"/>
                </a:solidFill>
              </a:rPr>
              <a:t>‘轨道序数’并不是原子的主量子数，而是赝势中价电子轨道的排布顺序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en-US" altLang="zh-CN" b="1" dirty="0">
                <a:solidFill>
                  <a:srgbClr val="00B050"/>
                </a:solidFill>
              </a:rPr>
              <a:t>4.</a:t>
            </a:r>
            <a:r>
              <a:rPr lang="zh-CN" altLang="en-US" b="1" dirty="0">
                <a:solidFill>
                  <a:srgbClr val="00B050"/>
                </a:solidFill>
              </a:rPr>
              <a:t>要画多个原子相同的轨道各自分布的话，用</a:t>
            </a:r>
            <a:r>
              <a:rPr lang="en-US" altLang="zh-CN" b="1" dirty="0">
                <a:solidFill>
                  <a:srgbClr val="00B050"/>
                </a:solidFill>
              </a:rPr>
              <a:t>{}</a:t>
            </a:r>
            <a:r>
              <a:rPr lang="zh-CN" altLang="en-US" b="1" dirty="0">
                <a:solidFill>
                  <a:srgbClr val="00B050"/>
                </a:solidFill>
              </a:rPr>
              <a:t>内内用‘</a:t>
            </a:r>
            <a:r>
              <a:rPr lang="en-US" altLang="zh-CN" b="1" dirty="0">
                <a:solidFill>
                  <a:srgbClr val="00B050"/>
                </a:solidFill>
              </a:rPr>
              <a:t>-</a:t>
            </a:r>
            <a:r>
              <a:rPr lang="zh-CN" altLang="en-US" b="1" dirty="0">
                <a:solidFill>
                  <a:srgbClr val="00B050"/>
                </a:solidFill>
              </a:rPr>
              <a:t>’连接连续的原子的首尾，用‘</a:t>
            </a:r>
            <a:r>
              <a:rPr lang="en-US" altLang="zh-CN" b="1" dirty="0">
                <a:solidFill>
                  <a:srgbClr val="00B050"/>
                </a:solidFill>
              </a:rPr>
              <a:t>,</a:t>
            </a:r>
            <a:r>
              <a:rPr lang="zh-CN" altLang="en-US" b="1" dirty="0">
                <a:solidFill>
                  <a:srgbClr val="00B050"/>
                </a:solidFill>
              </a:rPr>
              <a:t>’分隔不连续的原子</a:t>
            </a:r>
          </a:p>
        </p:txBody>
      </p:sp>
    </p:spTree>
    <p:extLst>
      <p:ext uri="{BB962C8B-B14F-4D97-AF65-F5344CB8AC3E}">
        <p14:creationId xmlns:p14="http://schemas.microsoft.com/office/powerpoint/2010/main" val="288100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796</Words>
  <Application>Microsoft Office PowerPoint</Application>
  <PresentationFormat>宽屏</PresentationFormat>
  <Paragraphs>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A11972</dc:creator>
  <cp:lastModifiedBy>A11972</cp:lastModifiedBy>
  <cp:revision>13</cp:revision>
  <dcterms:created xsi:type="dcterms:W3CDTF">2023-09-19T07:09:53Z</dcterms:created>
  <dcterms:modified xsi:type="dcterms:W3CDTF">2023-09-20T06:02:35Z</dcterms:modified>
</cp:coreProperties>
</file>