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147482527" r:id="rId5"/>
    <p:sldId id="2147482511" r:id="rId6"/>
    <p:sldId id="2147482520" r:id="rId7"/>
    <p:sldId id="2147482519" r:id="rId8"/>
    <p:sldId id="2147482531" r:id="rId9"/>
    <p:sldId id="258" r:id="rId10"/>
    <p:sldId id="257" r:id="rId11"/>
    <p:sldId id="2147482533" r:id="rId12"/>
    <p:sldId id="2147482534" r:id="rId13"/>
    <p:sldId id="2147482535" r:id="rId14"/>
    <p:sldId id="2147482536" r:id="rId15"/>
    <p:sldId id="2147482537" r:id="rId16"/>
    <p:sldId id="2147482541" r:id="rId17"/>
    <p:sldId id="2147482539" r:id="rId18"/>
    <p:sldId id="2147482540" r:id="rId19"/>
    <p:sldId id="2147482542" r:id="rId20"/>
    <p:sldId id="2147482543" r:id="rId21"/>
    <p:sldId id="2147482546" r:id="rId22"/>
    <p:sldId id="2147482544" r:id="rId23"/>
    <p:sldId id="2147482545" r:id="rId24"/>
    <p:sldId id="2147482550" r:id="rId25"/>
    <p:sldId id="2147482547" r:id="rId26"/>
    <p:sldId id="2147482532" r:id="rId27"/>
    <p:sldId id="2147482548" r:id="rId28"/>
    <p:sldId id="2147482549" r:id="rId29"/>
    <p:sldId id="2147482495" r:id="rId30"/>
    <p:sldId id="259" r:id="rId31"/>
    <p:sldId id="2147482502" r:id="rId32"/>
    <p:sldId id="2147482528" r:id="rId33"/>
    <p:sldId id="2147482529" r:id="rId34"/>
    <p:sldId id="2147482530" r:id="rId35"/>
    <p:sldId id="265" r:id="rId36"/>
    <p:sldId id="2147482522" r:id="rId37"/>
    <p:sldId id="2147482526" r:id="rId38"/>
    <p:sldId id="2147482525" r:id="rId39"/>
    <p:sldId id="2147482523" r:id="rId40"/>
  </p:sldIdLst>
  <p:sldSz cx="12192000" cy="6858000"/>
  <p:notesSz cx="6799263" cy="9929813"/>
  <p:custDataLst>
    <p:tags r:id="rId42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02" userDrawn="1">
          <p15:clr>
            <a:srgbClr val="A4A3A4"/>
          </p15:clr>
        </p15:guide>
        <p15:guide id="3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FFFF"/>
    <a:srgbClr val="D5AC87"/>
    <a:srgbClr val="DCEAF7"/>
    <a:srgbClr val="B2B3B6"/>
    <a:srgbClr val="009FCA"/>
    <a:srgbClr val="E6E6E6"/>
    <a:srgbClr val="005F86"/>
    <a:srgbClr val="64CAD9"/>
    <a:srgbClr val="E3D2E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6" autoAdjust="0"/>
    <p:restoredTop sz="94741"/>
  </p:normalViewPr>
  <p:slideViewPr>
    <p:cSldViewPr snapToGrid="0">
      <p:cViewPr>
        <p:scale>
          <a:sx n="101" d="100"/>
          <a:sy n="101" d="100"/>
        </p:scale>
        <p:origin x="720" y="464"/>
      </p:cViewPr>
      <p:guideLst>
        <p:guide pos="302"/>
        <p:guide orient="horz"/>
      </p:guideLst>
    </p:cSldViewPr>
  </p:slideViewPr>
  <p:notesTextViewPr>
    <p:cViewPr>
      <p:scale>
        <a:sx n="35" d="100"/>
        <a:sy n="3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FC954-7990-B042-910E-B7E07F4B18CE}" type="datetimeFigureOut">
              <a:rPr lang="es-AR" smtClean="0"/>
              <a:t>20/7/25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1342" y="9431601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E1688-38D4-C54C-9EAE-96929709AA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600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E167E-5C31-66FC-B618-5A3DD4D3C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22A804C-452B-5731-376C-4B73B9ABB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A2B3FA8-8DA0-A6C8-FA36-5105B4B7E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31A683-362B-8733-7CA3-E4466729F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45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45CE-E4FA-8B84-3739-5608B1CFD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1E34345-8F78-982D-388D-D0A70B867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DCCDD9A-0B10-9F9C-7281-5BB2B4DC8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DBE81-2804-B301-60C4-CA1EA3A66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99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76576-EE90-E29F-1E92-E7745233E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9CEE51-F029-A29C-2844-0E8887AE0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AF181F7-D646-91C1-83A5-7310CDAD0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746C7E-9BBB-1C03-E3FE-AEE27C85D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69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78859-2807-061F-B244-F11DC3C06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0EA4FA-65FC-72B2-BF90-1001BB5AD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C515CBF-509B-5F45-2C09-0626C69E2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FD1F96-0357-65F9-7161-746458F3A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69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2195C-BAA1-9EE2-2009-1AD10B3E8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72124CD-EB30-70E2-D469-8E012EE0A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16E05D-6B7D-5ED4-C00B-7E500F723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45A4F4-659F-5281-C78B-CD859584F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30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A3D9B-82F6-C52A-071A-184AE36D3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C62C7F-C5BC-0275-F5DD-5CCD0BF09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AF9AA68-F751-DB70-B8D6-96B4A64EB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FCC24E-05AC-96B4-0ADF-AC17FADD4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5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FA7F-E635-9E9C-DB46-A951E641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A762106-8CDC-5624-0197-13D980255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0632B5-CBEA-8E61-F020-C211B003C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82351-B05C-562A-792E-59580E5CB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23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6A4B2-9F05-A7A9-F01D-24CBCB02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9B4ABCD-F351-1AD6-43EE-6F216DB95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009B1EB-157B-7ECE-B243-20A80DFA6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70041F-B0C3-8505-5F59-2869D6B7B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17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04849-7F9E-91FA-A232-8F0F7114D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A31DDD8-3223-7E02-4830-1064A0E4B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33BBFCF-9749-6A15-87E4-939C2FE61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5046C0-0C31-FDD5-824D-D6A0B0A2F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737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E69DF-8AD3-BB76-3ED7-49550E3AF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EF76CCC-8947-4B5A-8EE8-039450F94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CF60E39-E41F-B4EC-C0E9-315B4B522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D8C056-3A22-3D91-3C6B-5EE0DA31B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FE1688-38D4-C54C-9EAE-96929709AA61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697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E75EA-6C1C-6374-5B16-004F4263A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EAF595-0F63-9160-5E3F-8501CE6F4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736E3-5C4F-8C87-CBCF-DBA27934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DA7-42C6-1840-A07E-3A0FD4D5CCD7}" type="datetimeFigureOut">
              <a:rPr lang="es-AR" smtClean="0"/>
              <a:t>20/7/25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ACD73-211E-9D70-79A4-EA3665DE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64EA54-E2B5-17EC-774F-16AA7CCE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835-B41C-8047-B4E8-F6C367C11E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02279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81665-6DB7-3470-CA74-4016BD67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0163A-2595-56BE-DF21-D3E33D62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5AF78-A18B-A497-0113-BDABC0C3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DA7-42C6-1840-A07E-3A0FD4D5CCD7}" type="datetimeFigureOut">
              <a:rPr lang="es-AR" smtClean="0"/>
              <a:t>20/7/25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3FCED-4D63-4D05-A5F4-6B8A90EE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52A93D-1692-4CAB-36F0-7DC45DB7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5835-B41C-8047-B4E8-F6C367C11ED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1984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70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5FF0BE-A877-3C76-5037-E59EA0A1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A072D4-EE32-69BD-E8B8-EB5BDBC92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62D070-0B74-D781-C143-1B4F6768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91DA7-42C6-1840-A07E-3A0FD4D5CCD7}" type="datetimeFigureOut">
              <a:rPr lang="es-AR" smtClean="0"/>
              <a:t>20/7/25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1DF31F-8C6C-CD2D-4099-FFA8D08E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47BFA-15EB-8D4B-F896-3EB6BEFF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E5835-B41C-8047-B4E8-F6C367C11ED5}" type="slidenum">
              <a:rPr lang="es-AR" smtClean="0"/>
              <a:t>‹#›</a:t>
            </a:fld>
            <a:endParaRPr lang="es-AR"/>
          </a:p>
        </p:txBody>
      </p:sp>
      <p:pic>
        <p:nvPicPr>
          <p:cNvPr id="8" name="Picture 7" descr="A blue and white logo&#10;&#10;AI-generated content may be incorrect.">
            <a:extLst>
              <a:ext uri="{FF2B5EF4-FFF2-40B4-BE49-F238E27FC236}">
                <a16:creationId xmlns:a16="http://schemas.microsoft.com/office/drawing/2014/main" id="{909ED5CA-2D3E-D829-D189-2D5669F1250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t="26060" b="25380"/>
          <a:stretch>
            <a:fillRect/>
          </a:stretch>
        </p:blipFill>
        <p:spPr>
          <a:xfrm>
            <a:off x="10485886" y="6303980"/>
            <a:ext cx="1598533" cy="5540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76EFDB-4CA7-1A29-EC3C-863D006788E4}"/>
              </a:ext>
            </a:extLst>
          </p:cNvPr>
          <p:cNvSpPr txBox="1"/>
          <p:nvPr userDrawn="1"/>
        </p:nvSpPr>
        <p:spPr>
          <a:xfrm>
            <a:off x="365760" y="6460871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ontserrat" pitchFamily="2" charset="77"/>
              </a:rPr>
              <a:t>Confidencial</a:t>
            </a:r>
          </a:p>
        </p:txBody>
      </p:sp>
    </p:spTree>
    <p:extLst>
      <p:ext uri="{BB962C8B-B14F-4D97-AF65-F5344CB8AC3E}">
        <p14:creationId xmlns:p14="http://schemas.microsoft.com/office/powerpoint/2010/main" val="20184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BCC4-A020-499D-D1C9-00C470D80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610" y="1566503"/>
            <a:ext cx="9840686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noProof="0" dirty="0">
                <a:solidFill>
                  <a:schemeClr val="accent4"/>
                </a:solidFill>
              </a:rPr>
              <a:t>Informe de avance:</a:t>
            </a:r>
            <a:br>
              <a:rPr lang="es-ES_tradnl" b="1" noProof="0" dirty="0">
                <a:solidFill>
                  <a:schemeClr val="accent4"/>
                </a:solidFill>
              </a:rPr>
            </a:br>
            <a:r>
              <a:rPr lang="es-ES_tradnl" noProof="0" dirty="0">
                <a:solidFill>
                  <a:schemeClr val="accent4"/>
                </a:solidFill>
              </a:rPr>
              <a:t>Análisis y propuesta de cambios organizacionales de las áreas de Negocio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ABB5F-F0FD-F68C-3537-37039E9B5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610" y="4046178"/>
            <a:ext cx="9144000" cy="1655762"/>
          </a:xfrm>
        </p:spPr>
        <p:txBody>
          <a:bodyPr/>
          <a:lstStyle/>
          <a:p>
            <a:pPr algn="l"/>
            <a:r>
              <a:rPr lang="es-ES_tradnl" noProof="0" dirty="0">
                <a:solidFill>
                  <a:schemeClr val="accent4"/>
                </a:solidFill>
              </a:rPr>
              <a:t>Status 21.07.2025</a:t>
            </a:r>
          </a:p>
        </p:txBody>
      </p:sp>
    </p:spTree>
    <p:extLst>
      <p:ext uri="{BB962C8B-B14F-4D97-AF65-F5344CB8AC3E}">
        <p14:creationId xmlns:p14="http://schemas.microsoft.com/office/powerpoint/2010/main" val="7283238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9B3ED-E4CE-F07F-ADE7-358A06BA1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9D531D-2E7B-67AC-F2D6-3395ACC5CCDA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470E61-D179-55A4-A05C-D7B63EE911E5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064651-586C-B37A-ADDC-3FEFDC60DB1F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BF7953-870C-799B-1329-5D03BA0AE880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6694A-A714-CAEE-4E20-09F6A0E0DB19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485429AF-D0EB-2235-A61B-6BA4D97393AE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D4F56C5F-34FB-0A5A-0D97-45531881EF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4C9D84-7C40-1824-7F4D-223392CB5A7A}"/>
              </a:ext>
            </a:extLst>
          </p:cNvPr>
          <p:cNvSpPr txBox="1"/>
          <p:nvPr/>
        </p:nvSpPr>
        <p:spPr>
          <a:xfrm>
            <a:off x="190500" y="186466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56E279-4198-0DC8-4473-77CDF10F9BAB}"/>
              </a:ext>
            </a:extLst>
          </p:cNvPr>
          <p:cNvSpPr txBox="1"/>
          <p:nvPr/>
        </p:nvSpPr>
        <p:spPr>
          <a:xfrm>
            <a:off x="190500" y="31092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294FF1-5384-F5DE-DFCC-D5C319EEF54C}"/>
              </a:ext>
            </a:extLst>
          </p:cNvPr>
          <p:cNvSpPr txBox="1"/>
          <p:nvPr/>
        </p:nvSpPr>
        <p:spPr>
          <a:xfrm>
            <a:off x="190500" y="435386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D876165-D7DE-6060-86F5-F74B4D5AF799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Canales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D64F830-7B57-5BDE-DB14-5FA699A3CC27}"/>
              </a:ext>
            </a:extLst>
          </p:cNvPr>
          <p:cNvSpPr/>
          <p:nvPr/>
        </p:nvSpPr>
        <p:spPr>
          <a:xfrm>
            <a:off x="6201858" y="4188496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Regionales (*)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9E712A8-B5A4-680A-8C77-672B5C64CE4D}"/>
              </a:ext>
            </a:extLst>
          </p:cNvPr>
          <p:cNvSpPr/>
          <p:nvPr/>
        </p:nvSpPr>
        <p:spPr>
          <a:xfrm>
            <a:off x="4477857" y="417969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CAC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67265E8-9193-07CE-C592-99E9A613F7C1}"/>
              </a:ext>
            </a:extLst>
          </p:cNvPr>
          <p:cNvSpPr/>
          <p:nvPr/>
        </p:nvSpPr>
        <p:spPr>
          <a:xfrm>
            <a:off x="2823359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Experiencia del Cliente y Modelo de Atención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30C7742-5DFF-4E88-72A3-5765D813923C}"/>
              </a:ext>
            </a:extLst>
          </p:cNvPr>
          <p:cNvSpPr/>
          <p:nvPr/>
        </p:nvSpPr>
        <p:spPr>
          <a:xfrm>
            <a:off x="44819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Gestión Comercial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846C79-AC4D-E8D8-142A-7397EF63C06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2461" y="2438400"/>
            <a:ext cx="4088" cy="1633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F691EB-12EC-CDFF-05CF-E093056BD64C}"/>
              </a:ext>
            </a:extLst>
          </p:cNvPr>
          <p:cNvCxnSpPr>
            <a:cxnSpLocks/>
          </p:cNvCxnSpPr>
          <p:nvPr/>
        </p:nvCxnSpPr>
        <p:spPr>
          <a:xfrm>
            <a:off x="3576570" y="2806700"/>
            <a:ext cx="504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8C9C78-0412-6B30-420E-D6D7098EEB1D}"/>
              </a:ext>
            </a:extLst>
          </p:cNvPr>
          <p:cNvCxnSpPr>
            <a:cxnSpLocks/>
          </p:cNvCxnSpPr>
          <p:nvPr/>
        </p:nvCxnSpPr>
        <p:spPr>
          <a:xfrm>
            <a:off x="5238087" y="4072073"/>
            <a:ext cx="1726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64EEC2-418A-DC00-EA01-679B6DE3C840}"/>
              </a:ext>
            </a:extLst>
          </p:cNvPr>
          <p:cNvCxnSpPr>
            <a:endCxn id="37" idx="0"/>
          </p:cNvCxnSpPr>
          <p:nvPr/>
        </p:nvCxnSpPr>
        <p:spPr>
          <a:xfrm>
            <a:off x="3576570" y="2808749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E9DB49-DDBC-DF47-FE75-23E2AA6D7B5E}"/>
              </a:ext>
            </a:extLst>
          </p:cNvPr>
          <p:cNvCxnSpPr>
            <a:endCxn id="40" idx="0"/>
          </p:cNvCxnSpPr>
          <p:nvPr/>
        </p:nvCxnSpPr>
        <p:spPr>
          <a:xfrm>
            <a:off x="5238087" y="2809056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ACBCADE-D46E-57DE-11D5-54ECA4E71F70}"/>
              </a:ext>
            </a:extLst>
          </p:cNvPr>
          <p:cNvCxnSpPr>
            <a:cxnSpLocks/>
          </p:cNvCxnSpPr>
          <p:nvPr/>
        </p:nvCxnSpPr>
        <p:spPr>
          <a:xfrm flipH="1" flipV="1">
            <a:off x="6955069" y="4078823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4DAE57-F4C6-7B1A-E5C7-CD1B7BB07E4B}"/>
              </a:ext>
            </a:extLst>
          </p:cNvPr>
          <p:cNvCxnSpPr>
            <a:stCxn id="35" idx="0"/>
          </p:cNvCxnSpPr>
          <p:nvPr/>
        </p:nvCxnSpPr>
        <p:spPr>
          <a:xfrm flipV="1">
            <a:off x="5234000" y="4063275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824845-BB04-45DC-0F1C-062C02952D52}"/>
              </a:ext>
            </a:extLst>
          </p:cNvPr>
          <p:cNvSpPr/>
          <p:nvPr/>
        </p:nvSpPr>
        <p:spPr>
          <a:xfrm>
            <a:off x="62487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Gestión Operativa de Sucursales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CB9109E-D68E-78C4-0A79-F281A0EDC377}"/>
              </a:ext>
            </a:extLst>
          </p:cNvPr>
          <p:cNvSpPr/>
          <p:nvPr/>
        </p:nvSpPr>
        <p:spPr>
          <a:xfrm>
            <a:off x="7869278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Banca Digital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808A39B-2063-26DE-E5A2-86B774882480}"/>
              </a:ext>
            </a:extLst>
          </p:cNvPr>
          <p:cNvSpPr/>
          <p:nvPr/>
        </p:nvSpPr>
        <p:spPr>
          <a:xfrm>
            <a:off x="6255974" y="4245836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200" noProof="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6A42708-F122-A45A-9D1B-28A678156F0C}"/>
              </a:ext>
            </a:extLst>
          </p:cNvPr>
          <p:cNvSpPr/>
          <p:nvPr/>
        </p:nvSpPr>
        <p:spPr>
          <a:xfrm>
            <a:off x="6310089" y="4311975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200" noProof="0" dirty="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85F868-64B7-4551-FE01-6FE12BD6E403}"/>
              </a:ext>
            </a:extLst>
          </p:cNvPr>
          <p:cNvCxnSpPr>
            <a:cxnSpLocks/>
          </p:cNvCxnSpPr>
          <p:nvPr/>
        </p:nvCxnSpPr>
        <p:spPr>
          <a:xfrm flipH="1" flipV="1">
            <a:off x="8617842" y="2806700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F6972F-9D8C-84B8-06AC-AE484F49EAFE}"/>
              </a:ext>
            </a:extLst>
          </p:cNvPr>
          <p:cNvCxnSpPr/>
          <p:nvPr/>
        </p:nvCxnSpPr>
        <p:spPr>
          <a:xfrm flipV="1">
            <a:off x="6964463" y="2827231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89C863-0072-26C5-0B24-CACF6308CEF1}"/>
              </a:ext>
            </a:extLst>
          </p:cNvPr>
          <p:cNvSpPr txBox="1"/>
          <p:nvPr/>
        </p:nvSpPr>
        <p:spPr>
          <a:xfrm>
            <a:off x="389433" y="6095702"/>
            <a:ext cx="5949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i="1" noProof="0" dirty="0">
                <a:latin typeface="Montserrat" pitchFamily="2" charset="77"/>
              </a:rPr>
              <a:t>(*) Se agrupan Zonales bajo Regionales para simplificar el span of control y gobierno.</a:t>
            </a:r>
            <a:endParaRPr lang="es-ES_tradnl" sz="1000" i="1" noProof="0" dirty="0">
              <a:latin typeface="Montserrat" pitchFamily="2" charset="77"/>
            </a:endParaRPr>
          </a:p>
        </p:txBody>
      </p:sp>
      <p:sp>
        <p:nvSpPr>
          <p:cNvPr id="30" name="CuadroTexto 2">
            <a:extLst>
              <a:ext uri="{FF2B5EF4-FFF2-40B4-BE49-F238E27FC236}">
                <a16:creationId xmlns:a16="http://schemas.microsoft.com/office/drawing/2014/main" id="{25945A62-AD20-AC07-59EE-031469DE631B}"/>
              </a:ext>
            </a:extLst>
          </p:cNvPr>
          <p:cNvSpPr txBox="1"/>
          <p:nvPr/>
        </p:nvSpPr>
        <p:spPr>
          <a:xfrm>
            <a:off x="1524002" y="118859"/>
            <a:ext cx="90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Canales (1.3)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840069-C4D1-8AC2-1229-8C670A313772}"/>
              </a:ext>
            </a:extLst>
          </p:cNvPr>
          <p:cNvSpPr txBox="1"/>
          <p:nvPr/>
        </p:nvSpPr>
        <p:spPr>
          <a:xfrm>
            <a:off x="2615610" y="3606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D86BFA-72AE-83EB-4589-4F72442A2F8D}"/>
              </a:ext>
            </a:extLst>
          </p:cNvPr>
          <p:cNvSpPr txBox="1"/>
          <p:nvPr/>
        </p:nvSpPr>
        <p:spPr>
          <a:xfrm>
            <a:off x="4298218" y="36378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9B64A0-DAA2-3C2B-BE36-C39803E560CF}"/>
              </a:ext>
            </a:extLst>
          </p:cNvPr>
          <p:cNvSpPr txBox="1"/>
          <p:nvPr/>
        </p:nvSpPr>
        <p:spPr>
          <a:xfrm>
            <a:off x="6041012" y="3633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55DB9-A640-674B-27DE-52F9B9B64715}"/>
              </a:ext>
            </a:extLst>
          </p:cNvPr>
          <p:cNvSpPr txBox="1"/>
          <p:nvPr/>
        </p:nvSpPr>
        <p:spPr>
          <a:xfrm>
            <a:off x="7714144" y="3633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D9246F-9B8A-59A8-CE76-232BF72A796E}"/>
              </a:ext>
            </a:extLst>
          </p:cNvPr>
          <p:cNvSpPr txBox="1"/>
          <p:nvPr/>
        </p:nvSpPr>
        <p:spPr>
          <a:xfrm>
            <a:off x="4243050" y="4837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121A-8791-4B23-3BBA-A7A01094A1AE}"/>
              </a:ext>
            </a:extLst>
          </p:cNvPr>
          <p:cNvSpPr txBox="1"/>
          <p:nvPr/>
        </p:nvSpPr>
        <p:spPr>
          <a:xfrm>
            <a:off x="5994109" y="48900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</p:spTree>
    <p:extLst>
      <p:ext uri="{BB962C8B-B14F-4D97-AF65-F5344CB8AC3E}">
        <p14:creationId xmlns:p14="http://schemas.microsoft.com/office/powerpoint/2010/main" val="10097296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C1ECC-7C50-2E80-1D18-D7E3E6C31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4A6AD-58AE-82AF-C91D-93AEE8D9B8E4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F20DB1-91A1-F148-62B0-529A4A72DDC5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DCF508-7681-4395-9104-3C1283B2385D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349F5-CC50-EA52-023C-7BDFD1131DCF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D6B3A-290F-B663-2A96-B9FA760A245B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FE8F1113-3DEE-3B3C-7F46-F0AC68B58092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452CADA3-9E45-ACB3-B8EB-D57BC06447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92C82E-BCBF-97F0-029C-9DA6FEE248CC}"/>
              </a:ext>
            </a:extLst>
          </p:cNvPr>
          <p:cNvSpPr txBox="1"/>
          <p:nvPr/>
        </p:nvSpPr>
        <p:spPr>
          <a:xfrm>
            <a:off x="190500" y="18646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1609D-D337-74D7-21DB-2FF87020DD59}"/>
              </a:ext>
            </a:extLst>
          </p:cNvPr>
          <p:cNvSpPr txBox="1"/>
          <p:nvPr/>
        </p:nvSpPr>
        <p:spPr>
          <a:xfrm>
            <a:off x="190500" y="31092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D47F10-67A6-979C-F1C9-4901994AE2D8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Producto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BEA78D0-6D39-CC39-76B1-13C693C8CCF0}"/>
              </a:ext>
            </a:extLst>
          </p:cNvPr>
          <p:cNvSpPr/>
          <p:nvPr/>
        </p:nvSpPr>
        <p:spPr>
          <a:xfrm>
            <a:off x="2823359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Activos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02BA2E2-D7D4-40F8-8D05-54A7F8A78CCE}"/>
              </a:ext>
            </a:extLst>
          </p:cNvPr>
          <p:cNvSpPr/>
          <p:nvPr/>
        </p:nvSpPr>
        <p:spPr>
          <a:xfrm>
            <a:off x="44819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Pasivos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B4DA69-703A-D53E-B9A0-97A149DF103A}"/>
              </a:ext>
            </a:extLst>
          </p:cNvPr>
          <p:cNvCxnSpPr>
            <a:cxnSpLocks/>
          </p:cNvCxnSpPr>
          <p:nvPr/>
        </p:nvCxnSpPr>
        <p:spPr>
          <a:xfrm>
            <a:off x="3576570" y="2806700"/>
            <a:ext cx="504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AF3760-2538-4D1B-1B8C-9EF1D0E70754}"/>
              </a:ext>
            </a:extLst>
          </p:cNvPr>
          <p:cNvCxnSpPr>
            <a:endCxn id="37" idx="0"/>
          </p:cNvCxnSpPr>
          <p:nvPr/>
        </p:nvCxnSpPr>
        <p:spPr>
          <a:xfrm>
            <a:off x="3576570" y="2808749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6953E7-F273-1F69-492E-7AA23A52E4D7}"/>
              </a:ext>
            </a:extLst>
          </p:cNvPr>
          <p:cNvCxnSpPr>
            <a:endCxn id="40" idx="0"/>
          </p:cNvCxnSpPr>
          <p:nvPr/>
        </p:nvCxnSpPr>
        <p:spPr>
          <a:xfrm>
            <a:off x="5238087" y="2809056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57BC40-D669-2883-B09E-DDE845EA94D6}"/>
              </a:ext>
            </a:extLst>
          </p:cNvPr>
          <p:cNvSpPr/>
          <p:nvPr/>
        </p:nvSpPr>
        <p:spPr>
          <a:xfrm>
            <a:off x="62487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Inversiones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425CF07-BECA-AA73-9748-25DADE0C1F67}"/>
              </a:ext>
            </a:extLst>
          </p:cNvPr>
          <p:cNvSpPr/>
          <p:nvPr/>
        </p:nvSpPr>
        <p:spPr>
          <a:xfrm>
            <a:off x="7869278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Seguros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001088-6C71-D429-835D-FA61A4C02E08}"/>
              </a:ext>
            </a:extLst>
          </p:cNvPr>
          <p:cNvCxnSpPr>
            <a:cxnSpLocks/>
          </p:cNvCxnSpPr>
          <p:nvPr/>
        </p:nvCxnSpPr>
        <p:spPr>
          <a:xfrm flipH="1" flipV="1">
            <a:off x="8617842" y="2806700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AF2C6A-2FBC-ECA7-61C9-3166B9B4E5E1}"/>
              </a:ext>
            </a:extLst>
          </p:cNvPr>
          <p:cNvCxnSpPr/>
          <p:nvPr/>
        </p:nvCxnSpPr>
        <p:spPr>
          <a:xfrm flipV="1">
            <a:off x="6964463" y="2827231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44C9A4-D4DE-1FED-0639-22D7D2BCDB3C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1687" y="2438400"/>
            <a:ext cx="4862" cy="368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">
            <a:extLst>
              <a:ext uri="{FF2B5EF4-FFF2-40B4-BE49-F238E27FC236}">
                <a16:creationId xmlns:a16="http://schemas.microsoft.com/office/drawing/2014/main" id="{9A51BFEA-1858-32EA-52BB-DFC469314910}"/>
              </a:ext>
            </a:extLst>
          </p:cNvPr>
          <p:cNvSpPr txBox="1"/>
          <p:nvPr/>
        </p:nvSpPr>
        <p:spPr>
          <a:xfrm>
            <a:off x="1524002" y="118859"/>
            <a:ext cx="90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Producto (1.4)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F526A3-B857-FD8A-53C0-16EDD900E141}"/>
              </a:ext>
            </a:extLst>
          </p:cNvPr>
          <p:cNvSpPr txBox="1"/>
          <p:nvPr/>
        </p:nvSpPr>
        <p:spPr>
          <a:xfrm>
            <a:off x="7648531" y="3633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8591C-E421-B4AC-0B5E-FE70E7FB145B}"/>
              </a:ext>
            </a:extLst>
          </p:cNvPr>
          <p:cNvSpPr txBox="1"/>
          <p:nvPr/>
        </p:nvSpPr>
        <p:spPr>
          <a:xfrm>
            <a:off x="6026728" y="3633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B13E7B-1395-77B9-4A96-ABF8B233C6D9}"/>
              </a:ext>
            </a:extLst>
          </p:cNvPr>
          <p:cNvSpPr txBox="1"/>
          <p:nvPr/>
        </p:nvSpPr>
        <p:spPr>
          <a:xfrm>
            <a:off x="4255162" y="3633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6A1872-58F4-3528-5F5E-CE5BB85699B9}"/>
              </a:ext>
            </a:extLst>
          </p:cNvPr>
          <p:cNvSpPr txBox="1"/>
          <p:nvPr/>
        </p:nvSpPr>
        <p:spPr>
          <a:xfrm>
            <a:off x="2573751" y="36208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</p:spTree>
    <p:extLst>
      <p:ext uri="{BB962C8B-B14F-4D97-AF65-F5344CB8AC3E}">
        <p14:creationId xmlns:p14="http://schemas.microsoft.com/office/powerpoint/2010/main" val="29357257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D7E66-D0F0-7A49-CF08-D6894F21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F50931-A44F-BF4A-B2F5-6BF7FB07D000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949877-9DEF-0F3D-1346-F2B3D61BD902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96ADFE-6A87-92E0-F13A-5218DA26AB73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4082DE-E8A0-8955-DC36-B3EE5E7BED57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D0D7E1-FF45-062C-6950-E7DE1A3F6338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4D294A4D-7C64-443C-C8BD-43F9D481765A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6618835A-EF4A-7B32-6E0B-3E78F796EB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4A1683-1DC7-16A5-5FEF-804631ADA25F}"/>
              </a:ext>
            </a:extLst>
          </p:cNvPr>
          <p:cNvSpPr txBox="1"/>
          <p:nvPr/>
        </p:nvSpPr>
        <p:spPr>
          <a:xfrm>
            <a:off x="190500" y="18646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94B62-8E17-940D-9768-D9E4D57011C3}"/>
              </a:ext>
            </a:extLst>
          </p:cNvPr>
          <p:cNvSpPr txBox="1"/>
          <p:nvPr/>
        </p:nvSpPr>
        <p:spPr>
          <a:xfrm>
            <a:off x="190500" y="31092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9FF17D1-3FEC-4B9F-D388-361195FEA638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Medios de Pago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3F5E222-0FC1-CF33-882A-B0F6A90FABD7}"/>
              </a:ext>
            </a:extLst>
          </p:cNvPr>
          <p:cNvSpPr/>
          <p:nvPr/>
        </p:nvSpPr>
        <p:spPr>
          <a:xfrm>
            <a:off x="2823359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Mantenimiento y features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065B8CF-723A-CF99-16E8-953C7D72E288}"/>
              </a:ext>
            </a:extLst>
          </p:cNvPr>
          <p:cNvSpPr/>
          <p:nvPr/>
        </p:nvSpPr>
        <p:spPr>
          <a:xfrm>
            <a:off x="44819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Desarrollo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7C3D8-685F-6C19-C9FF-3974D4A01FFC}"/>
              </a:ext>
            </a:extLst>
          </p:cNvPr>
          <p:cNvCxnSpPr>
            <a:cxnSpLocks/>
          </p:cNvCxnSpPr>
          <p:nvPr/>
        </p:nvCxnSpPr>
        <p:spPr>
          <a:xfrm>
            <a:off x="3576570" y="2806700"/>
            <a:ext cx="504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E51160-86AD-80A7-ED8A-E546616F5084}"/>
              </a:ext>
            </a:extLst>
          </p:cNvPr>
          <p:cNvCxnSpPr>
            <a:endCxn id="37" idx="0"/>
          </p:cNvCxnSpPr>
          <p:nvPr/>
        </p:nvCxnSpPr>
        <p:spPr>
          <a:xfrm>
            <a:off x="3576570" y="2808749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73DD639-938D-FDB9-1E9B-7C2B35956536}"/>
              </a:ext>
            </a:extLst>
          </p:cNvPr>
          <p:cNvCxnSpPr>
            <a:endCxn id="40" idx="0"/>
          </p:cNvCxnSpPr>
          <p:nvPr/>
        </p:nvCxnSpPr>
        <p:spPr>
          <a:xfrm>
            <a:off x="5238087" y="2809056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B052A4-7370-721B-7C6F-3EDE1D298CD2}"/>
              </a:ext>
            </a:extLst>
          </p:cNvPr>
          <p:cNvSpPr/>
          <p:nvPr/>
        </p:nvSpPr>
        <p:spPr>
          <a:xfrm>
            <a:off x="62487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Adquirencia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02125B-9753-31B1-0A48-FBB51BFAF1F0}"/>
              </a:ext>
            </a:extLst>
          </p:cNvPr>
          <p:cNvSpPr/>
          <p:nvPr/>
        </p:nvSpPr>
        <p:spPr>
          <a:xfrm>
            <a:off x="7869278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Recaudaciones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C9B063-5B70-BDCB-0AA6-277CEE600845}"/>
              </a:ext>
            </a:extLst>
          </p:cNvPr>
          <p:cNvCxnSpPr>
            <a:cxnSpLocks/>
          </p:cNvCxnSpPr>
          <p:nvPr/>
        </p:nvCxnSpPr>
        <p:spPr>
          <a:xfrm flipH="1" flipV="1">
            <a:off x="8617842" y="2806700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ECAAE2-4A28-D282-09F3-FE59AE05B62F}"/>
              </a:ext>
            </a:extLst>
          </p:cNvPr>
          <p:cNvCxnSpPr/>
          <p:nvPr/>
        </p:nvCxnSpPr>
        <p:spPr>
          <a:xfrm flipV="1">
            <a:off x="6964463" y="2827231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863BB6B-D806-C8A0-EBF9-78A8AFDDF84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1687" y="2438400"/>
            <a:ext cx="4862" cy="368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">
            <a:extLst>
              <a:ext uri="{FF2B5EF4-FFF2-40B4-BE49-F238E27FC236}">
                <a16:creationId xmlns:a16="http://schemas.microsoft.com/office/drawing/2014/main" id="{FA3232D5-6126-EA76-AA99-0CEDB71967CB}"/>
              </a:ext>
            </a:extLst>
          </p:cNvPr>
          <p:cNvSpPr txBox="1"/>
          <p:nvPr/>
        </p:nvSpPr>
        <p:spPr>
          <a:xfrm>
            <a:off x="1524002" y="118859"/>
            <a:ext cx="90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Medios de Pago (1.5)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BB7EB-893E-06F7-0E43-B335FA80D07C}"/>
              </a:ext>
            </a:extLst>
          </p:cNvPr>
          <p:cNvSpPr txBox="1"/>
          <p:nvPr/>
        </p:nvSpPr>
        <p:spPr>
          <a:xfrm>
            <a:off x="2615610" y="36043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1F44B-6DAA-5D04-D0CF-0F97631EF909}"/>
              </a:ext>
            </a:extLst>
          </p:cNvPr>
          <p:cNvSpPr txBox="1"/>
          <p:nvPr/>
        </p:nvSpPr>
        <p:spPr>
          <a:xfrm>
            <a:off x="4255162" y="3648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D952A-D9B2-2C62-1D65-432E69B0B554}"/>
              </a:ext>
            </a:extLst>
          </p:cNvPr>
          <p:cNvSpPr txBox="1"/>
          <p:nvPr/>
        </p:nvSpPr>
        <p:spPr>
          <a:xfrm>
            <a:off x="6041012" y="3648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FAA8E-4986-D8ED-6700-3F9DCE96F1E1}"/>
              </a:ext>
            </a:extLst>
          </p:cNvPr>
          <p:cNvSpPr txBox="1"/>
          <p:nvPr/>
        </p:nvSpPr>
        <p:spPr>
          <a:xfrm>
            <a:off x="7661529" y="3648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</p:spTree>
    <p:extLst>
      <p:ext uri="{BB962C8B-B14F-4D97-AF65-F5344CB8AC3E}">
        <p14:creationId xmlns:p14="http://schemas.microsoft.com/office/powerpoint/2010/main" val="35373769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AE376-867D-6A9E-AB29-C58A8D8E7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3BC711-BC61-CD21-BB99-7EAE5BF2889C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7345E0-E6BB-3D4E-AA88-5B1A9D4D792D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8E414-2C24-9413-3644-F221D117C659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B8266D-C436-D055-44B1-229CEDB243C4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93B7B4-398D-3584-CED3-5EAF17AF9A00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6B7B4CE7-B70A-293A-BA7B-4B1E02F0F148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D4B2C254-B9AC-C27D-9CE9-B676AE8367D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B2956D-B75F-B7C0-4795-D070E5F2BB3E}"/>
              </a:ext>
            </a:extLst>
          </p:cNvPr>
          <p:cNvSpPr txBox="1"/>
          <p:nvPr/>
        </p:nvSpPr>
        <p:spPr>
          <a:xfrm>
            <a:off x="190500" y="18646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22278-3373-71EB-C8F6-277C5BE008C4}"/>
              </a:ext>
            </a:extLst>
          </p:cNvPr>
          <p:cNvSpPr txBox="1"/>
          <p:nvPr/>
        </p:nvSpPr>
        <p:spPr>
          <a:xfrm>
            <a:off x="190500" y="31092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5CF99-2C00-5121-214E-68C6C8C07CCC}"/>
              </a:ext>
            </a:extLst>
          </p:cNvPr>
          <p:cNvSpPr txBox="1"/>
          <p:nvPr/>
        </p:nvSpPr>
        <p:spPr>
          <a:xfrm>
            <a:off x="190500" y="435386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JPD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C6628AC-0566-70B8-AA68-D74B47260964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Banca Internacional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4BC0240-7972-F6EE-9439-295E764BDD83}"/>
              </a:ext>
            </a:extLst>
          </p:cNvPr>
          <p:cNvSpPr/>
          <p:nvPr/>
        </p:nvSpPr>
        <p:spPr>
          <a:xfrm>
            <a:off x="7929389" y="3511358"/>
            <a:ext cx="1512286" cy="7873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Sucursales del Exterior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98366DD-A335-1428-410E-CB26CD7F63AD}"/>
              </a:ext>
            </a:extLst>
          </p:cNvPr>
          <p:cNvSpPr/>
          <p:nvPr/>
        </p:nvSpPr>
        <p:spPr>
          <a:xfrm>
            <a:off x="4477857" y="417969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Banca Corresponsal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DB80741-F937-6128-54C1-AFB910D530B8}"/>
              </a:ext>
            </a:extLst>
          </p:cNvPr>
          <p:cNvSpPr/>
          <p:nvPr/>
        </p:nvSpPr>
        <p:spPr>
          <a:xfrm>
            <a:off x="44819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Montserrat" pitchFamily="2" charset="77"/>
              </a:rPr>
              <a:t>Desarrollo de Negocios de Comercio Exterior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1EA62F-79D2-939C-43E7-0F6269BA3822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2461" y="2438400"/>
            <a:ext cx="4088" cy="1633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15DE3C-AC5F-6724-90EC-C02B2EFCF0E9}"/>
              </a:ext>
            </a:extLst>
          </p:cNvPr>
          <p:cNvCxnSpPr>
            <a:cxnSpLocks/>
          </p:cNvCxnSpPr>
          <p:nvPr/>
        </p:nvCxnSpPr>
        <p:spPr>
          <a:xfrm>
            <a:off x="5234000" y="2806700"/>
            <a:ext cx="1770904" cy="23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4EFFC8-D3CE-0E24-458E-A5D23596738A}"/>
              </a:ext>
            </a:extLst>
          </p:cNvPr>
          <p:cNvCxnSpPr>
            <a:cxnSpLocks/>
          </p:cNvCxnSpPr>
          <p:nvPr/>
        </p:nvCxnSpPr>
        <p:spPr>
          <a:xfrm>
            <a:off x="5238087" y="4072073"/>
            <a:ext cx="17263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E37639-2ECB-6684-931C-24816637084D}"/>
              </a:ext>
            </a:extLst>
          </p:cNvPr>
          <p:cNvCxnSpPr>
            <a:endCxn id="40" idx="0"/>
          </p:cNvCxnSpPr>
          <p:nvPr/>
        </p:nvCxnSpPr>
        <p:spPr>
          <a:xfrm>
            <a:off x="5238087" y="2809056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EEE5F8-D30B-3BF9-762F-40926370133B}"/>
              </a:ext>
            </a:extLst>
          </p:cNvPr>
          <p:cNvCxnSpPr>
            <a:cxnSpLocks/>
          </p:cNvCxnSpPr>
          <p:nvPr/>
        </p:nvCxnSpPr>
        <p:spPr>
          <a:xfrm flipH="1" flipV="1">
            <a:off x="6955069" y="4078823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8CC644-C7D7-62FA-2539-7EFE7E8A760C}"/>
              </a:ext>
            </a:extLst>
          </p:cNvPr>
          <p:cNvCxnSpPr>
            <a:stCxn id="35" idx="0"/>
          </p:cNvCxnSpPr>
          <p:nvPr/>
        </p:nvCxnSpPr>
        <p:spPr>
          <a:xfrm flipV="1">
            <a:off x="5234000" y="4063275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B0F99-A6DF-B6A2-EBB2-8BC540236133}"/>
              </a:ext>
            </a:extLst>
          </p:cNvPr>
          <p:cNvSpPr/>
          <p:nvPr/>
        </p:nvSpPr>
        <p:spPr>
          <a:xfrm>
            <a:off x="62487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Filiales del Exterior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F22ECC-7F89-AB02-1068-406420C53D96}"/>
              </a:ext>
            </a:extLst>
          </p:cNvPr>
          <p:cNvSpPr/>
          <p:nvPr/>
        </p:nvSpPr>
        <p:spPr>
          <a:xfrm>
            <a:off x="6242594" y="4210856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Negocios del Exterior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A0BB3F-AFA7-A3F5-14B2-C0F06F431D8E}"/>
              </a:ext>
            </a:extLst>
          </p:cNvPr>
          <p:cNvSpPr/>
          <p:nvPr/>
        </p:nvSpPr>
        <p:spPr>
          <a:xfrm>
            <a:off x="7983505" y="356869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200" noProof="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9DB63C-B3E7-3DB9-0117-BE16CE66A8FB}"/>
              </a:ext>
            </a:extLst>
          </p:cNvPr>
          <p:cNvSpPr/>
          <p:nvPr/>
        </p:nvSpPr>
        <p:spPr>
          <a:xfrm>
            <a:off x="8037620" y="3634837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200" noProof="0" dirty="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AD8C40-0AAA-8939-5128-5CB4984C9E6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004904" y="2813091"/>
            <a:ext cx="0" cy="130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0409FD-E319-A344-1309-D81B7345B2F9}"/>
              </a:ext>
            </a:extLst>
          </p:cNvPr>
          <p:cNvSpPr txBox="1"/>
          <p:nvPr/>
        </p:nvSpPr>
        <p:spPr>
          <a:xfrm>
            <a:off x="389433" y="6095702"/>
            <a:ext cx="3509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i="1" noProof="0" dirty="0">
                <a:latin typeface="Montserrat" pitchFamily="2" charset="77"/>
              </a:rPr>
              <a:t>(*) Solo cede cuestiones de producto de Cambios.</a:t>
            </a:r>
            <a:endParaRPr lang="es-ES_tradnl" sz="1000" i="1" noProof="0" dirty="0">
              <a:latin typeface="Montserrat" pitchFamily="2" charset="77"/>
            </a:endParaRPr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BC7898CC-A29B-BC05-35A9-CEE16E080BE1}"/>
              </a:ext>
            </a:extLst>
          </p:cNvPr>
          <p:cNvSpPr txBox="1"/>
          <p:nvPr/>
        </p:nvSpPr>
        <p:spPr>
          <a:xfrm>
            <a:off x="1524002" y="118859"/>
            <a:ext cx="90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Banca Internacional (1.6)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19573C-80FA-5D30-9B51-F958B3124A65}"/>
              </a:ext>
            </a:extLst>
          </p:cNvPr>
          <p:cNvCxnSpPr>
            <a:cxnSpLocks/>
          </p:cNvCxnSpPr>
          <p:nvPr/>
        </p:nvCxnSpPr>
        <p:spPr>
          <a:xfrm>
            <a:off x="7754880" y="3315561"/>
            <a:ext cx="9306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294429-8124-8B3F-036C-48C0AB688F95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8685532" y="3307018"/>
            <a:ext cx="0" cy="204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27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9EAC9-79F9-52DA-5405-0D4F417F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7B1B96-26AC-F052-B93E-C5A929882471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5D71BF-A849-1B5E-5B08-58115F9A42C3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8220B4-5626-A9B7-4F06-50124067DDC6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305344-FD72-8F99-CA0A-DC9EA77BDE85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62C7A-C21F-EFFD-9C06-097D0BB479DD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FA4DFA8D-DC3D-1FD4-73D7-7B8637D25A80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DF24622E-5F44-72BB-C16A-1EF5848C95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BA5BB6-513E-ACA0-00CE-EF88995B1DE0}"/>
              </a:ext>
            </a:extLst>
          </p:cNvPr>
          <p:cNvSpPr txBox="1"/>
          <p:nvPr/>
        </p:nvSpPr>
        <p:spPr>
          <a:xfrm>
            <a:off x="190500" y="18646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48D038-CB82-B638-AC6B-E8C0332D42D1}"/>
              </a:ext>
            </a:extLst>
          </p:cNvPr>
          <p:cNvSpPr txBox="1"/>
          <p:nvPr/>
        </p:nvSpPr>
        <p:spPr>
          <a:xfrm>
            <a:off x="190500" y="31092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AB6A031-6866-85A1-D200-A02AD5069025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Marketing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00EE092-53A3-B372-4A0A-CE47C8EA50DB}"/>
              </a:ext>
            </a:extLst>
          </p:cNvPr>
          <p:cNvSpPr/>
          <p:nvPr/>
        </p:nvSpPr>
        <p:spPr>
          <a:xfrm>
            <a:off x="2823359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Branding y Comunicaciones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ADC0E1-086E-3D3C-3A04-667DDE6645B5}"/>
              </a:ext>
            </a:extLst>
          </p:cNvPr>
          <p:cNvSpPr/>
          <p:nvPr/>
        </p:nvSpPr>
        <p:spPr>
          <a:xfrm>
            <a:off x="44819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Digital Marketing &amp; Performance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65DFAA-6E6C-65B5-D9EC-039D94066E4C}"/>
              </a:ext>
            </a:extLst>
          </p:cNvPr>
          <p:cNvCxnSpPr>
            <a:cxnSpLocks/>
          </p:cNvCxnSpPr>
          <p:nvPr/>
        </p:nvCxnSpPr>
        <p:spPr>
          <a:xfrm>
            <a:off x="3576570" y="2806700"/>
            <a:ext cx="504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868218-1740-40F4-0D9A-B8FA01842F01}"/>
              </a:ext>
            </a:extLst>
          </p:cNvPr>
          <p:cNvCxnSpPr>
            <a:endCxn id="37" idx="0"/>
          </p:cNvCxnSpPr>
          <p:nvPr/>
        </p:nvCxnSpPr>
        <p:spPr>
          <a:xfrm>
            <a:off x="3576570" y="2808749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CCDC0A-50E8-98E4-D191-B40A34586C76}"/>
              </a:ext>
            </a:extLst>
          </p:cNvPr>
          <p:cNvCxnSpPr>
            <a:endCxn id="40" idx="0"/>
          </p:cNvCxnSpPr>
          <p:nvPr/>
        </p:nvCxnSpPr>
        <p:spPr>
          <a:xfrm>
            <a:off x="5238087" y="2809056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D350A1-0B35-5A77-3BCC-DA1320377732}"/>
              </a:ext>
            </a:extLst>
          </p:cNvPr>
          <p:cNvSpPr/>
          <p:nvPr/>
        </p:nvSpPr>
        <p:spPr>
          <a:xfrm>
            <a:off x="62487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Customer insights &amp; Analytics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D1F5CCA-861B-2EEC-2F67-DA6309E2F86B}"/>
              </a:ext>
            </a:extLst>
          </p:cNvPr>
          <p:cNvSpPr/>
          <p:nvPr/>
        </p:nvSpPr>
        <p:spPr>
          <a:xfrm>
            <a:off x="7869278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Alianzas y Patrocinios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5F0DBE-13FE-584D-3297-68271D991C13}"/>
              </a:ext>
            </a:extLst>
          </p:cNvPr>
          <p:cNvCxnSpPr>
            <a:cxnSpLocks/>
          </p:cNvCxnSpPr>
          <p:nvPr/>
        </p:nvCxnSpPr>
        <p:spPr>
          <a:xfrm flipH="1" flipV="1">
            <a:off x="8617842" y="2806700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7F0013-F97D-6AFC-EE07-1A10E97066FB}"/>
              </a:ext>
            </a:extLst>
          </p:cNvPr>
          <p:cNvCxnSpPr/>
          <p:nvPr/>
        </p:nvCxnSpPr>
        <p:spPr>
          <a:xfrm flipV="1">
            <a:off x="6964463" y="2827231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48CC53E-9940-7E65-4C16-C29DFCA7C4A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1687" y="2438400"/>
            <a:ext cx="4862" cy="368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">
            <a:extLst>
              <a:ext uri="{FF2B5EF4-FFF2-40B4-BE49-F238E27FC236}">
                <a16:creationId xmlns:a16="http://schemas.microsoft.com/office/drawing/2014/main" id="{5F3BD348-8C6B-68DF-77FE-398513117A2C}"/>
              </a:ext>
            </a:extLst>
          </p:cNvPr>
          <p:cNvSpPr txBox="1"/>
          <p:nvPr/>
        </p:nvSpPr>
        <p:spPr>
          <a:xfrm>
            <a:off x="1524002" y="118859"/>
            <a:ext cx="90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Marketing (1.7)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316CD-83E5-B66F-117D-895C7D28FF8C}"/>
              </a:ext>
            </a:extLst>
          </p:cNvPr>
          <p:cNvSpPr txBox="1"/>
          <p:nvPr/>
        </p:nvSpPr>
        <p:spPr>
          <a:xfrm>
            <a:off x="7661529" y="36208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6984D-89E7-7306-F30F-1EB30EAA54A9}"/>
              </a:ext>
            </a:extLst>
          </p:cNvPr>
          <p:cNvSpPr txBox="1"/>
          <p:nvPr/>
        </p:nvSpPr>
        <p:spPr>
          <a:xfrm>
            <a:off x="6041012" y="36208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A1CCE-07C1-92F4-9D2A-0907EACD251F}"/>
              </a:ext>
            </a:extLst>
          </p:cNvPr>
          <p:cNvSpPr txBox="1"/>
          <p:nvPr/>
        </p:nvSpPr>
        <p:spPr>
          <a:xfrm>
            <a:off x="4274195" y="36208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4E55F-53D4-F852-AF0D-7012CCC31E90}"/>
              </a:ext>
            </a:extLst>
          </p:cNvPr>
          <p:cNvSpPr txBox="1"/>
          <p:nvPr/>
        </p:nvSpPr>
        <p:spPr>
          <a:xfrm>
            <a:off x="2612399" y="36208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</p:spTree>
    <p:extLst>
      <p:ext uri="{BB962C8B-B14F-4D97-AF65-F5344CB8AC3E}">
        <p14:creationId xmlns:p14="http://schemas.microsoft.com/office/powerpoint/2010/main" val="2687429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D2D23-30E3-68CD-0A8C-42F6B3C64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33615C-A142-1ADB-AF63-1F19E88B5A07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B4DE6B-46C0-C6DF-E5F5-6E013CBA8A28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157D27-E80D-9069-6FAF-FC204E9CF813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CC95A2-6567-4FD4-96D3-622A51656EFC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601CFF-152D-9A38-4D1A-19CFC72D675A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1B95D6E3-DA71-147A-5808-D36411B3511B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1EEBDBDB-F94E-C16A-9A77-305E0C289C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7FC2B5-5739-F615-E168-095694E6A5E3}"/>
              </a:ext>
            </a:extLst>
          </p:cNvPr>
          <p:cNvSpPr txBox="1"/>
          <p:nvPr/>
        </p:nvSpPr>
        <p:spPr>
          <a:xfrm>
            <a:off x="190500" y="18646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0789344-284E-0915-601E-45611DA842DB}"/>
              </a:ext>
            </a:extLst>
          </p:cNvPr>
          <p:cNvSpPr/>
          <p:nvPr/>
        </p:nvSpPr>
        <p:spPr>
          <a:xfrm>
            <a:off x="5350406" y="1681627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Coordinación del Negocio y Datos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CF43F48-D094-9266-E352-80E280659535}"/>
              </a:ext>
            </a:extLst>
          </p:cNvPr>
          <p:cNvSpPr/>
          <p:nvPr/>
        </p:nvSpPr>
        <p:spPr>
          <a:xfrm>
            <a:off x="2033648" y="2982690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Coordinación del Negocio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DB75576-69C3-4D07-427F-3A1DBF81E515}"/>
              </a:ext>
            </a:extLst>
          </p:cNvPr>
          <p:cNvSpPr/>
          <p:nvPr/>
        </p:nvSpPr>
        <p:spPr>
          <a:xfrm>
            <a:off x="3692233" y="2982690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Data Personas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37BEFF-D61F-1F4E-BD50-BEB1B1F72AF6}"/>
              </a:ext>
            </a:extLst>
          </p:cNvPr>
          <p:cNvCxnSpPr>
            <a:cxnSpLocks/>
          </p:cNvCxnSpPr>
          <p:nvPr/>
        </p:nvCxnSpPr>
        <p:spPr>
          <a:xfrm>
            <a:off x="2786859" y="2837326"/>
            <a:ext cx="66586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FCD24B-F340-E96C-749A-E1EFE4F8ACD5}"/>
              </a:ext>
            </a:extLst>
          </p:cNvPr>
          <p:cNvCxnSpPr>
            <a:endCxn id="37" idx="0"/>
          </p:cNvCxnSpPr>
          <p:nvPr/>
        </p:nvCxnSpPr>
        <p:spPr>
          <a:xfrm>
            <a:off x="2786859" y="2839375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23D500-F615-BEBD-107E-AE78E95E609E}"/>
              </a:ext>
            </a:extLst>
          </p:cNvPr>
          <p:cNvCxnSpPr>
            <a:endCxn id="40" idx="0"/>
          </p:cNvCxnSpPr>
          <p:nvPr/>
        </p:nvCxnSpPr>
        <p:spPr>
          <a:xfrm>
            <a:off x="4448376" y="2839682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6AC0FA-9BC3-981D-5625-642CFA344489}"/>
              </a:ext>
            </a:extLst>
          </p:cNvPr>
          <p:cNvSpPr/>
          <p:nvPr/>
        </p:nvSpPr>
        <p:spPr>
          <a:xfrm>
            <a:off x="5350818" y="2982811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Data Empresas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E26E50-11D0-2848-4AF2-E2C9CA299CE9}"/>
              </a:ext>
            </a:extLst>
          </p:cNvPr>
          <p:cNvSpPr/>
          <p:nvPr/>
        </p:nvSpPr>
        <p:spPr>
          <a:xfrm>
            <a:off x="7009403" y="2974280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Data Canales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846E3C-621C-08A6-E6B7-C760233F3CFB}"/>
              </a:ext>
            </a:extLst>
          </p:cNvPr>
          <p:cNvCxnSpPr>
            <a:cxnSpLocks/>
          </p:cNvCxnSpPr>
          <p:nvPr/>
        </p:nvCxnSpPr>
        <p:spPr>
          <a:xfrm flipH="1" flipV="1">
            <a:off x="9445462" y="2847166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2253C7-BCC2-5AB5-9A35-9DA1447B9657}"/>
              </a:ext>
            </a:extLst>
          </p:cNvPr>
          <p:cNvCxnSpPr/>
          <p:nvPr/>
        </p:nvCxnSpPr>
        <p:spPr>
          <a:xfrm flipV="1">
            <a:off x="7751469" y="2852820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A0685B-3638-FFE2-7B0E-879BC48E8464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>
            <a:off x="6106549" y="2469026"/>
            <a:ext cx="412" cy="513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">
            <a:extLst>
              <a:ext uri="{FF2B5EF4-FFF2-40B4-BE49-F238E27FC236}">
                <a16:creationId xmlns:a16="http://schemas.microsoft.com/office/drawing/2014/main" id="{0A58B506-643C-1E4F-A9B8-40C9A4BAF26A}"/>
              </a:ext>
            </a:extLst>
          </p:cNvPr>
          <p:cNvSpPr txBox="1"/>
          <p:nvPr/>
        </p:nvSpPr>
        <p:spPr>
          <a:xfrm>
            <a:off x="1524002" y="118859"/>
            <a:ext cx="90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Coordinación del negocio (1.8)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93CFB6-434C-3ADD-E63C-6D5B108B3AD2}"/>
              </a:ext>
            </a:extLst>
          </p:cNvPr>
          <p:cNvSpPr/>
          <p:nvPr/>
        </p:nvSpPr>
        <p:spPr>
          <a:xfrm>
            <a:off x="8667987" y="2974280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Data Productos, Medios de Pago y Otros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25056-0B7E-C2FB-125F-47BE6C8F3743}"/>
              </a:ext>
            </a:extLst>
          </p:cNvPr>
          <p:cNvSpPr txBox="1"/>
          <p:nvPr/>
        </p:nvSpPr>
        <p:spPr>
          <a:xfrm>
            <a:off x="190500" y="312664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JPD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869F5-8EE2-484F-1144-0B468DDC71F5}"/>
              </a:ext>
            </a:extLst>
          </p:cNvPr>
          <p:cNvSpPr txBox="1"/>
          <p:nvPr/>
        </p:nvSpPr>
        <p:spPr>
          <a:xfrm>
            <a:off x="5142657" y="3651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E656FC-0D95-3BBE-D128-33F9287CFBBF}"/>
              </a:ext>
            </a:extLst>
          </p:cNvPr>
          <p:cNvSpPr txBox="1"/>
          <p:nvPr/>
        </p:nvSpPr>
        <p:spPr>
          <a:xfrm>
            <a:off x="3526799" y="3672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1AE93C-B904-C958-9575-13F733416E64}"/>
              </a:ext>
            </a:extLst>
          </p:cNvPr>
          <p:cNvSpPr txBox="1"/>
          <p:nvPr/>
        </p:nvSpPr>
        <p:spPr>
          <a:xfrm>
            <a:off x="6800830" y="36513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BE41BE-8B52-EC1A-E049-F75E93765A8E}"/>
              </a:ext>
            </a:extLst>
          </p:cNvPr>
          <p:cNvSpPr txBox="1"/>
          <p:nvPr/>
        </p:nvSpPr>
        <p:spPr>
          <a:xfrm>
            <a:off x="8521689" y="36720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</p:spTree>
    <p:extLst>
      <p:ext uri="{BB962C8B-B14F-4D97-AF65-F5344CB8AC3E}">
        <p14:creationId xmlns:p14="http://schemas.microsoft.com/office/powerpoint/2010/main" val="24017403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D4CC-151D-E233-36A9-2817C4B4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0D551-165F-B239-D2E9-2C8295633B00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188843-BFDA-EA4C-D57C-244B786B9712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D63D18-7271-0EEB-E0E4-BE9E83C8B6B9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E907D-41A5-206A-1740-97135A71E639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4689BB-9B2B-E576-87DE-1737E19C8E3F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6B1E495B-B839-5394-8D09-ADABD15C8DCB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16" name="CuadroTexto 2">
            <a:extLst>
              <a:ext uri="{FF2B5EF4-FFF2-40B4-BE49-F238E27FC236}">
                <a16:creationId xmlns:a16="http://schemas.microsoft.com/office/drawing/2014/main" id="{AD464E3E-E942-539B-1B18-66E03F32FC57}"/>
              </a:ext>
            </a:extLst>
          </p:cNvPr>
          <p:cNvSpPr txBox="1"/>
          <p:nvPr/>
        </p:nvSpPr>
        <p:spPr>
          <a:xfrm>
            <a:off x="1131471" y="145363"/>
            <a:ext cx="953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SGP Sistemas, Tecnología y Servicios de IT (2)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22C1E1D2-3C66-5822-0D4E-E47C41853EC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B26A30-392C-C024-3E84-BECFACF05A2B}"/>
              </a:ext>
            </a:extLst>
          </p:cNvPr>
          <p:cNvSpPr txBox="1"/>
          <p:nvPr/>
        </p:nvSpPr>
        <p:spPr>
          <a:xfrm>
            <a:off x="190500" y="186466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0EFC8E-E87B-1A35-80F7-6ACA2EB86015}"/>
              </a:ext>
            </a:extLst>
          </p:cNvPr>
          <p:cNvSpPr txBox="1"/>
          <p:nvPr/>
        </p:nvSpPr>
        <p:spPr>
          <a:xfrm>
            <a:off x="190500" y="310926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27B02A-405D-0E86-B648-49D36071336F}"/>
              </a:ext>
            </a:extLst>
          </p:cNvPr>
          <p:cNvSpPr txBox="1"/>
          <p:nvPr/>
        </p:nvSpPr>
        <p:spPr>
          <a:xfrm>
            <a:off x="190500" y="4353869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95F2C-883F-B3F3-BB50-4D0453B8F207}"/>
              </a:ext>
            </a:extLst>
          </p:cNvPr>
          <p:cNvSpPr txBox="1"/>
          <p:nvPr/>
        </p:nvSpPr>
        <p:spPr>
          <a:xfrm>
            <a:off x="190500" y="559846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FE98B1C-A5A4-F3E9-B475-53866B9B90A8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SGP Sistemas, Tecnología y Servicios de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92072-36B8-8DE0-C62D-3C66EA480591}"/>
              </a:ext>
            </a:extLst>
          </p:cNvPr>
          <p:cNvSpPr txBox="1"/>
          <p:nvPr/>
        </p:nvSpPr>
        <p:spPr>
          <a:xfrm>
            <a:off x="3888006" y="3109264"/>
            <a:ext cx="4299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i="1" noProof="0" dirty="0">
                <a:latin typeface="Montserrat" pitchFamily="2" charset="77"/>
              </a:rPr>
              <a:t>(*) Revisar ejercicio de Javier Santolia.</a:t>
            </a:r>
            <a:endParaRPr lang="es-ES_tradnl" sz="1600" i="1" noProof="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79539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FE86B-1566-C818-72B8-9748A4BE8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6677D0-B77F-C10A-6ECF-ED86B256D4CD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187C40-3FE2-4EE8-257C-92620E21C306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6DCE40-0DB8-8F8E-10B1-EB481F5EB521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EE5A0D-E194-AE68-CB0D-3E719D88EF38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37B6AD-E6F2-7E11-7E3B-E12F6B784798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68AD78BD-AA7D-C865-179D-B4D6192105A5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16" name="CuadroTexto 2">
            <a:extLst>
              <a:ext uri="{FF2B5EF4-FFF2-40B4-BE49-F238E27FC236}">
                <a16:creationId xmlns:a16="http://schemas.microsoft.com/office/drawing/2014/main" id="{457B2BFF-3E1E-9AB6-B67C-A4D913229F34}"/>
              </a:ext>
            </a:extLst>
          </p:cNvPr>
          <p:cNvSpPr txBox="1"/>
          <p:nvPr/>
        </p:nvSpPr>
        <p:spPr>
          <a:xfrm>
            <a:off x="2241550" y="118859"/>
            <a:ext cx="770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SG Riesgo Crediticio (3)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1EBBC7B5-DD85-F63A-B6D1-BDB0FD28EE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07C0CF-B571-6996-2523-2B265C217E62}"/>
              </a:ext>
            </a:extLst>
          </p:cNvPr>
          <p:cNvSpPr txBox="1"/>
          <p:nvPr/>
        </p:nvSpPr>
        <p:spPr>
          <a:xfrm>
            <a:off x="190500" y="186466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33A1F-1E25-95B7-93FF-8B20CD5E51A4}"/>
              </a:ext>
            </a:extLst>
          </p:cNvPr>
          <p:cNvSpPr txBox="1"/>
          <p:nvPr/>
        </p:nvSpPr>
        <p:spPr>
          <a:xfrm>
            <a:off x="190500" y="31092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121A6-E2E5-35AF-7727-9BC88BDF0DAC}"/>
              </a:ext>
            </a:extLst>
          </p:cNvPr>
          <p:cNvSpPr txBox="1"/>
          <p:nvPr/>
        </p:nvSpPr>
        <p:spPr>
          <a:xfrm>
            <a:off x="190500" y="435386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A9CB0-7D40-C29F-2060-6ABF4B4F886F}"/>
              </a:ext>
            </a:extLst>
          </p:cNvPr>
          <p:cNvSpPr txBox="1"/>
          <p:nvPr/>
        </p:nvSpPr>
        <p:spPr>
          <a:xfrm>
            <a:off x="190500" y="5598469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JPD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C0DE6-95A8-64AD-A9C1-E6DBA8C392BA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SG Riesgo Crediticio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9355AED-BB06-7B37-2C1F-BE302C7427B5}"/>
              </a:ext>
            </a:extLst>
          </p:cNvPr>
          <p:cNvSpPr/>
          <p:nvPr/>
        </p:nvSpPr>
        <p:spPr>
          <a:xfrm>
            <a:off x="8596091" y="4202869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Central de Riesgos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3E52F85-05C5-7CA1-DC2D-94DFFA21DA62}"/>
              </a:ext>
            </a:extLst>
          </p:cNvPr>
          <p:cNvSpPr/>
          <p:nvPr/>
        </p:nvSpPr>
        <p:spPr>
          <a:xfrm>
            <a:off x="2107393" y="2950015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Riesgo Crediticio Personas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1E9FE3A-D560-A489-53C1-809AA2A0880A}"/>
              </a:ext>
            </a:extLst>
          </p:cNvPr>
          <p:cNvSpPr/>
          <p:nvPr/>
        </p:nvSpPr>
        <p:spPr>
          <a:xfrm>
            <a:off x="3721958" y="294970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Riesgo Crediticio Empresas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BEEA45-3AF9-3153-6DE1-7581A4342F91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>
            <a:off x="6106549" y="2438400"/>
            <a:ext cx="0" cy="52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A8BD24-36B0-D835-EB97-083F1AB978D0}"/>
              </a:ext>
            </a:extLst>
          </p:cNvPr>
          <p:cNvCxnSpPr>
            <a:cxnSpLocks/>
          </p:cNvCxnSpPr>
          <p:nvPr/>
        </p:nvCxnSpPr>
        <p:spPr>
          <a:xfrm>
            <a:off x="2860604" y="2799395"/>
            <a:ext cx="64876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CBC71E-E56D-505D-9F69-7BA3A02BA91E}"/>
              </a:ext>
            </a:extLst>
          </p:cNvPr>
          <p:cNvCxnSpPr>
            <a:endCxn id="37" idx="0"/>
          </p:cNvCxnSpPr>
          <p:nvPr/>
        </p:nvCxnSpPr>
        <p:spPr>
          <a:xfrm>
            <a:off x="2860604" y="2806700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715E31-AE77-F9D4-A6A6-C2A1059BDE4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723918" y="2795815"/>
            <a:ext cx="0" cy="1756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34FAE58-3943-EB4D-B769-6479B024A171}"/>
              </a:ext>
            </a:extLst>
          </p:cNvPr>
          <p:cNvCxnSpPr>
            <a:cxnSpLocks/>
          </p:cNvCxnSpPr>
          <p:nvPr/>
        </p:nvCxnSpPr>
        <p:spPr>
          <a:xfrm flipV="1">
            <a:off x="9348217" y="2809237"/>
            <a:ext cx="0" cy="1393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2B72E8C-66C0-A15E-A00A-EA8F85FCD7B6}"/>
              </a:ext>
            </a:extLst>
          </p:cNvPr>
          <p:cNvSpPr/>
          <p:nvPr/>
        </p:nvSpPr>
        <p:spPr>
          <a:xfrm>
            <a:off x="6967775" y="297147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Prevención de Fraudes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076E65-90D8-E202-ED18-CA7990BCFEF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478101" y="2806700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308DCB-888C-AEA2-BC2F-B37A8EEE2A5B}"/>
              </a:ext>
            </a:extLst>
          </p:cNvPr>
          <p:cNvSpPr txBox="1"/>
          <p:nvPr/>
        </p:nvSpPr>
        <p:spPr>
          <a:xfrm>
            <a:off x="389433" y="6095702"/>
            <a:ext cx="3937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i="1" noProof="0" dirty="0">
                <a:latin typeface="Montserrat" pitchFamily="2" charset="77"/>
              </a:rPr>
              <a:t>(*) Concursos y Quiebras se debe relocalizar en Legales.</a:t>
            </a:r>
            <a:endParaRPr lang="es-ES_tradnl" sz="1000" i="1" noProof="0" dirty="0">
              <a:latin typeface="Montserrat" pitchFamily="2" charset="77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ED42710-D9F1-9616-A764-F9252EE0B0BA}"/>
              </a:ext>
            </a:extLst>
          </p:cNvPr>
          <p:cNvSpPr/>
          <p:nvPr/>
        </p:nvSpPr>
        <p:spPr>
          <a:xfrm>
            <a:off x="5350406" y="2960593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Gestión de Cobranzas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758063-A528-C8E3-8C59-57A1E70BB197}"/>
              </a:ext>
            </a:extLst>
          </p:cNvPr>
          <p:cNvSpPr txBox="1"/>
          <p:nvPr/>
        </p:nvSpPr>
        <p:spPr>
          <a:xfrm>
            <a:off x="1848505" y="36277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B28D5C-3967-F0ED-CD7F-701FD57A3C05}"/>
              </a:ext>
            </a:extLst>
          </p:cNvPr>
          <p:cNvSpPr txBox="1"/>
          <p:nvPr/>
        </p:nvSpPr>
        <p:spPr>
          <a:xfrm>
            <a:off x="5176530" y="36353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</p:spTree>
    <p:extLst>
      <p:ext uri="{BB962C8B-B14F-4D97-AF65-F5344CB8AC3E}">
        <p14:creationId xmlns:p14="http://schemas.microsoft.com/office/powerpoint/2010/main" val="42333492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F1D0-32CE-720E-7C7E-7C8FE686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2B4316-866A-EB77-B745-3745F4231627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CFEB15-393A-39B6-C1EE-CC1F2836325D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611315-7D12-1592-F0F3-C767CF36032C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10F7D-CF3B-7698-65D9-65FB4A36BE55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606484-3C8A-85AA-E8E4-2A8D3F95A8A9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B7566E23-A9CA-EF5A-9FAE-79580604F056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B9814327-C1DA-0105-3A8B-788B45B4A7F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749E38-1562-8D38-0C97-E03E353E128B}"/>
              </a:ext>
            </a:extLst>
          </p:cNvPr>
          <p:cNvSpPr txBox="1"/>
          <p:nvPr/>
        </p:nvSpPr>
        <p:spPr>
          <a:xfrm>
            <a:off x="190500" y="18646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C34299-A2A2-2359-B260-195DC8BC5FEC}"/>
              </a:ext>
            </a:extLst>
          </p:cNvPr>
          <p:cNvSpPr txBox="1"/>
          <p:nvPr/>
        </p:nvSpPr>
        <p:spPr>
          <a:xfrm>
            <a:off x="190500" y="31092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2BDA071-A273-C322-0B9D-F5D568CD9385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Riesgo Crediticio Personas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60A701D-6F76-0E50-5350-D3A0B1AB96E1}"/>
              </a:ext>
            </a:extLst>
          </p:cNvPr>
          <p:cNvSpPr/>
          <p:nvPr/>
        </p:nvSpPr>
        <p:spPr>
          <a:xfrm>
            <a:off x="44819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  <a:latin typeface="Montserrat" pitchFamily="2" charset="77"/>
              </a:rPr>
              <a:t>Normas de Administración de Créditos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0EF45-BA6B-39BC-C39E-CF594DE8CFD9}"/>
              </a:ext>
            </a:extLst>
          </p:cNvPr>
          <p:cNvCxnSpPr>
            <a:cxnSpLocks/>
          </p:cNvCxnSpPr>
          <p:nvPr/>
        </p:nvCxnSpPr>
        <p:spPr>
          <a:xfrm>
            <a:off x="5238087" y="2806700"/>
            <a:ext cx="337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E3E9CE0-AE3B-9DF9-152A-28D89890D62D}"/>
              </a:ext>
            </a:extLst>
          </p:cNvPr>
          <p:cNvCxnSpPr>
            <a:endCxn id="40" idx="0"/>
          </p:cNvCxnSpPr>
          <p:nvPr/>
        </p:nvCxnSpPr>
        <p:spPr>
          <a:xfrm>
            <a:off x="5238087" y="2809056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810CE6-DF07-ECE6-7B5B-FCDF659D11DB}"/>
              </a:ext>
            </a:extLst>
          </p:cNvPr>
          <p:cNvSpPr/>
          <p:nvPr/>
        </p:nvSpPr>
        <p:spPr>
          <a:xfrm>
            <a:off x="62487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Créditos Coparticipados y Proyectos de Financiamiento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29CDBA-FBF0-8FEE-B5A4-8A2DF4C2FF79}"/>
              </a:ext>
            </a:extLst>
          </p:cNvPr>
          <p:cNvSpPr/>
          <p:nvPr/>
        </p:nvSpPr>
        <p:spPr>
          <a:xfrm>
            <a:off x="7869278" y="4167545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Modelos de Decisión y atención Canales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A2A97E-12A4-41BF-C838-1AE7D22A33E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625421" y="2806700"/>
            <a:ext cx="0" cy="1360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A55379-8D9B-2F9B-DE00-A1C640497BFF}"/>
              </a:ext>
            </a:extLst>
          </p:cNvPr>
          <p:cNvCxnSpPr/>
          <p:nvPr/>
        </p:nvCxnSpPr>
        <p:spPr>
          <a:xfrm flipV="1">
            <a:off x="6964463" y="2827231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60A6B2-ACD9-D5C8-5475-8891A6B55D01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1687" y="2438400"/>
            <a:ext cx="4862" cy="368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">
            <a:extLst>
              <a:ext uri="{FF2B5EF4-FFF2-40B4-BE49-F238E27FC236}">
                <a16:creationId xmlns:a16="http://schemas.microsoft.com/office/drawing/2014/main" id="{48896087-70EC-8699-754F-4CE85A3611C1}"/>
              </a:ext>
            </a:extLst>
          </p:cNvPr>
          <p:cNvSpPr txBox="1"/>
          <p:nvPr/>
        </p:nvSpPr>
        <p:spPr>
          <a:xfrm>
            <a:off x="1131470" y="118859"/>
            <a:ext cx="939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Riesgo Crediticio Personas (3.1)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6356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A62A-4436-4BDE-A824-72C756E57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A54B86-1F69-4F5B-2351-F76370352862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D9BB8F-D53A-2611-C248-C258656390D9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964FC1-21D4-65B7-A929-DA12CE8D20E7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A9EFE0-106F-B474-B5A2-228A5D0B0CA3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220C2F-413E-C78C-C5A0-08A4680B5973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A9CADFC9-DCA6-745B-4606-19DF2B4ED8DC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356F4159-3A72-FF42-1871-4830742351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48CAD4-7170-F51C-BF2C-55934923E4AD}"/>
              </a:ext>
            </a:extLst>
          </p:cNvPr>
          <p:cNvSpPr txBox="1"/>
          <p:nvPr/>
        </p:nvSpPr>
        <p:spPr>
          <a:xfrm>
            <a:off x="190500" y="18646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E8E0AF-2FA8-BCA6-4B1D-B458693EB4B8}"/>
              </a:ext>
            </a:extLst>
          </p:cNvPr>
          <p:cNvSpPr txBox="1"/>
          <p:nvPr/>
        </p:nvSpPr>
        <p:spPr>
          <a:xfrm>
            <a:off x="190500" y="31092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CDF84A3-54A2-F453-7A83-429B90F45288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Riesgo Crediticio Empresas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70B20C3-33CD-F606-8F8B-689482774F26}"/>
              </a:ext>
            </a:extLst>
          </p:cNvPr>
          <p:cNvSpPr/>
          <p:nvPr/>
        </p:nvSpPr>
        <p:spPr>
          <a:xfrm>
            <a:off x="2823359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Cuerpo de Apoyo Técnico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5DB4CB8-A35F-C392-C653-1D502A412278}"/>
              </a:ext>
            </a:extLst>
          </p:cNvPr>
          <p:cNvSpPr/>
          <p:nvPr/>
        </p:nvSpPr>
        <p:spPr>
          <a:xfrm>
            <a:off x="44819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Empresas Actividades Diversas y Proyectos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3D6027-C6B2-E147-28B4-76982BE566D4}"/>
              </a:ext>
            </a:extLst>
          </p:cNvPr>
          <p:cNvCxnSpPr>
            <a:cxnSpLocks/>
          </p:cNvCxnSpPr>
          <p:nvPr/>
        </p:nvCxnSpPr>
        <p:spPr>
          <a:xfrm>
            <a:off x="3576570" y="2806700"/>
            <a:ext cx="504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15D640-21AB-5661-68EB-8F597FD94CF3}"/>
              </a:ext>
            </a:extLst>
          </p:cNvPr>
          <p:cNvCxnSpPr>
            <a:endCxn id="37" idx="0"/>
          </p:cNvCxnSpPr>
          <p:nvPr/>
        </p:nvCxnSpPr>
        <p:spPr>
          <a:xfrm>
            <a:off x="3576570" y="2808749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F686FE-CFFD-111E-D791-C5EEB80DC67C}"/>
              </a:ext>
            </a:extLst>
          </p:cNvPr>
          <p:cNvCxnSpPr>
            <a:endCxn id="40" idx="0"/>
          </p:cNvCxnSpPr>
          <p:nvPr/>
        </p:nvCxnSpPr>
        <p:spPr>
          <a:xfrm>
            <a:off x="5238087" y="2809056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7D624-A02F-006D-8375-D65ECD684413}"/>
              </a:ext>
            </a:extLst>
          </p:cNvPr>
          <p:cNvSpPr/>
          <p:nvPr/>
        </p:nvSpPr>
        <p:spPr>
          <a:xfrm>
            <a:off x="62487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Empresas Agropecuarias y Riesgo Comercial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B761AE-BF3A-CC2D-139B-8785C8677E85}"/>
              </a:ext>
            </a:extLst>
          </p:cNvPr>
          <p:cNvSpPr/>
          <p:nvPr/>
        </p:nvSpPr>
        <p:spPr>
          <a:xfrm>
            <a:off x="7869278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Riesgo Financiero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2BA320-CAC5-58C0-EE7A-3402650725F2}"/>
              </a:ext>
            </a:extLst>
          </p:cNvPr>
          <p:cNvCxnSpPr>
            <a:cxnSpLocks/>
          </p:cNvCxnSpPr>
          <p:nvPr/>
        </p:nvCxnSpPr>
        <p:spPr>
          <a:xfrm flipH="1" flipV="1">
            <a:off x="8617842" y="2806700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A27738-CFB6-7C27-C8F6-905D00C54DB1}"/>
              </a:ext>
            </a:extLst>
          </p:cNvPr>
          <p:cNvCxnSpPr/>
          <p:nvPr/>
        </p:nvCxnSpPr>
        <p:spPr>
          <a:xfrm flipV="1">
            <a:off x="6964463" y="2827231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2C3EEB-67F1-7F2B-7550-70A38A88412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1687" y="2438400"/>
            <a:ext cx="4862" cy="368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">
            <a:extLst>
              <a:ext uri="{FF2B5EF4-FFF2-40B4-BE49-F238E27FC236}">
                <a16:creationId xmlns:a16="http://schemas.microsoft.com/office/drawing/2014/main" id="{7CF90B34-DBB0-7F85-2D09-245CCA5BCDBA}"/>
              </a:ext>
            </a:extLst>
          </p:cNvPr>
          <p:cNvSpPr txBox="1"/>
          <p:nvPr/>
        </p:nvSpPr>
        <p:spPr>
          <a:xfrm>
            <a:off x="1131470" y="118859"/>
            <a:ext cx="939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Riesgo Crediticio Empresas (3.2)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41169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00665-620F-F4D0-822B-226600B57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dondear rectángulo de una esquina 12">
            <a:extLst>
              <a:ext uri="{FF2B5EF4-FFF2-40B4-BE49-F238E27FC236}">
                <a16:creationId xmlns:a16="http://schemas.microsoft.com/office/drawing/2014/main" id="{31FC7215-0A5C-B9CB-45BA-7FD47FBCEDB8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1A91C25-EB56-BB6E-E92C-E60DB41F9B62}"/>
              </a:ext>
            </a:extLst>
          </p:cNvPr>
          <p:cNvSpPr txBox="1"/>
          <p:nvPr/>
        </p:nvSpPr>
        <p:spPr>
          <a:xfrm>
            <a:off x="426488" y="123233"/>
            <a:ext cx="102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Ejecución cronograma</a:t>
            </a:r>
            <a:endParaRPr kumimoji="0" lang="es-A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B192C5-CA3B-8B9C-4216-E59225B48862}"/>
              </a:ext>
            </a:extLst>
          </p:cNvPr>
          <p:cNvCxnSpPr>
            <a:cxnSpLocks/>
          </p:cNvCxnSpPr>
          <p:nvPr/>
        </p:nvCxnSpPr>
        <p:spPr>
          <a:xfrm>
            <a:off x="2651773" y="3195283"/>
            <a:ext cx="5150992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7E8DC1-34D2-3D50-1E03-F4B69BF35178}"/>
              </a:ext>
            </a:extLst>
          </p:cNvPr>
          <p:cNvCxnSpPr>
            <a:cxnSpLocks/>
          </p:cNvCxnSpPr>
          <p:nvPr/>
        </p:nvCxnSpPr>
        <p:spPr>
          <a:xfrm>
            <a:off x="2651773" y="3518737"/>
            <a:ext cx="5150992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BCD383-3AF0-31EF-36D7-81037DA41264}"/>
              </a:ext>
            </a:extLst>
          </p:cNvPr>
          <p:cNvCxnSpPr>
            <a:cxnSpLocks/>
          </p:cNvCxnSpPr>
          <p:nvPr/>
        </p:nvCxnSpPr>
        <p:spPr>
          <a:xfrm>
            <a:off x="2651773" y="3795984"/>
            <a:ext cx="5150992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802FB6-FD9E-786B-35E1-B47077290A02}"/>
              </a:ext>
            </a:extLst>
          </p:cNvPr>
          <p:cNvCxnSpPr>
            <a:cxnSpLocks/>
          </p:cNvCxnSpPr>
          <p:nvPr/>
        </p:nvCxnSpPr>
        <p:spPr>
          <a:xfrm>
            <a:off x="2651773" y="4073230"/>
            <a:ext cx="5150992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D49DD3-E93E-43BB-6DC3-43EE6DB0B0E4}"/>
              </a:ext>
            </a:extLst>
          </p:cNvPr>
          <p:cNvCxnSpPr>
            <a:cxnSpLocks/>
          </p:cNvCxnSpPr>
          <p:nvPr/>
        </p:nvCxnSpPr>
        <p:spPr>
          <a:xfrm>
            <a:off x="2651773" y="4350477"/>
            <a:ext cx="5150992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CEEE01-0AC8-C0B8-A495-94D88DE1CBC1}"/>
              </a:ext>
            </a:extLst>
          </p:cNvPr>
          <p:cNvCxnSpPr>
            <a:cxnSpLocks/>
          </p:cNvCxnSpPr>
          <p:nvPr/>
        </p:nvCxnSpPr>
        <p:spPr>
          <a:xfrm>
            <a:off x="2651773" y="4673931"/>
            <a:ext cx="5150992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AEF1D8-3968-DB8C-D2FC-D93CDEAEEA93}"/>
              </a:ext>
            </a:extLst>
          </p:cNvPr>
          <p:cNvCxnSpPr>
            <a:cxnSpLocks/>
          </p:cNvCxnSpPr>
          <p:nvPr/>
        </p:nvCxnSpPr>
        <p:spPr>
          <a:xfrm>
            <a:off x="2651773" y="4997385"/>
            <a:ext cx="5150992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01ECA7B-5985-D796-34F9-BC82AA042B1B}"/>
              </a:ext>
            </a:extLst>
          </p:cNvPr>
          <p:cNvSpPr/>
          <p:nvPr/>
        </p:nvSpPr>
        <p:spPr>
          <a:xfrm>
            <a:off x="2679965" y="2604282"/>
            <a:ext cx="554493" cy="175131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Montserrat" pitchFamily="2" charset="77"/>
              </a:rPr>
              <a:t>Semana 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F671D4C-0F3E-27AE-D32C-6BC7087021D3}"/>
              </a:ext>
            </a:extLst>
          </p:cNvPr>
          <p:cNvSpPr/>
          <p:nvPr/>
        </p:nvSpPr>
        <p:spPr>
          <a:xfrm>
            <a:off x="3323059" y="2604282"/>
            <a:ext cx="554493" cy="175131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Montserrat" pitchFamily="2" charset="77"/>
              </a:rPr>
              <a:t>Semana 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7CF7B9-6BD7-D770-F49F-3C9EE0183F31}"/>
              </a:ext>
            </a:extLst>
          </p:cNvPr>
          <p:cNvSpPr/>
          <p:nvPr/>
        </p:nvSpPr>
        <p:spPr>
          <a:xfrm>
            <a:off x="3969968" y="2604282"/>
            <a:ext cx="554493" cy="175131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Montserrat" pitchFamily="2" charset="77"/>
              </a:rPr>
              <a:t>Semana 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C004C4E-0736-8EB9-FE32-7285213D2D03}"/>
              </a:ext>
            </a:extLst>
          </p:cNvPr>
          <p:cNvSpPr/>
          <p:nvPr/>
        </p:nvSpPr>
        <p:spPr>
          <a:xfrm>
            <a:off x="4616876" y="2604282"/>
            <a:ext cx="554493" cy="175131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Montserrat" pitchFamily="2" charset="77"/>
              </a:rPr>
              <a:t>Semana 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B95F292-993C-4BAC-EE01-E7EF8CA55C0C}"/>
              </a:ext>
            </a:extLst>
          </p:cNvPr>
          <p:cNvSpPr/>
          <p:nvPr/>
        </p:nvSpPr>
        <p:spPr>
          <a:xfrm>
            <a:off x="5263785" y="2604280"/>
            <a:ext cx="554493" cy="175131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Montserrat" pitchFamily="2" charset="77"/>
              </a:rPr>
              <a:t>Semana 5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B69E3A-D15F-256C-A976-C3719D6D35AF}"/>
              </a:ext>
            </a:extLst>
          </p:cNvPr>
          <p:cNvSpPr/>
          <p:nvPr/>
        </p:nvSpPr>
        <p:spPr>
          <a:xfrm>
            <a:off x="5910693" y="2604280"/>
            <a:ext cx="554493" cy="175131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Montserrat" pitchFamily="2" charset="77"/>
              </a:rPr>
              <a:t>Semana 6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5FAFC7-2861-91F1-B5FB-C4822DDD143E}"/>
              </a:ext>
            </a:extLst>
          </p:cNvPr>
          <p:cNvSpPr/>
          <p:nvPr/>
        </p:nvSpPr>
        <p:spPr>
          <a:xfrm>
            <a:off x="6557602" y="2604280"/>
            <a:ext cx="554493" cy="175131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Montserrat" pitchFamily="2" charset="77"/>
              </a:rPr>
              <a:t>Semana 7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B15E805-7F85-299B-C28A-6B9948744F2D}"/>
              </a:ext>
            </a:extLst>
          </p:cNvPr>
          <p:cNvSpPr/>
          <p:nvPr/>
        </p:nvSpPr>
        <p:spPr>
          <a:xfrm>
            <a:off x="7204511" y="2604280"/>
            <a:ext cx="554493" cy="175131"/>
          </a:xfrm>
          <a:prstGeom prst="roundRec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b="1" dirty="0">
                <a:latin typeface="Montserrat" pitchFamily="2" charset="77"/>
              </a:rPr>
              <a:t>Semana 8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0F28074-B018-092F-86C3-894D4245B4B8}"/>
              </a:ext>
            </a:extLst>
          </p:cNvPr>
          <p:cNvSpPr/>
          <p:nvPr/>
        </p:nvSpPr>
        <p:spPr>
          <a:xfrm>
            <a:off x="2655496" y="2964244"/>
            <a:ext cx="616735" cy="105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EFF1BF-F67A-C335-0A56-E141F4C5B253}"/>
              </a:ext>
            </a:extLst>
          </p:cNvPr>
          <p:cNvCxnSpPr>
            <a:cxnSpLocks/>
          </p:cNvCxnSpPr>
          <p:nvPr/>
        </p:nvCxnSpPr>
        <p:spPr>
          <a:xfrm>
            <a:off x="7805211" y="2677971"/>
            <a:ext cx="0" cy="296632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4AEC7B-F454-38C7-C0F8-39B4A6F53CBE}"/>
              </a:ext>
            </a:extLst>
          </p:cNvPr>
          <p:cNvCxnSpPr>
            <a:cxnSpLocks/>
          </p:cNvCxnSpPr>
          <p:nvPr/>
        </p:nvCxnSpPr>
        <p:spPr>
          <a:xfrm>
            <a:off x="7158302" y="2690372"/>
            <a:ext cx="0" cy="29539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A0EEA-2199-823F-0303-0A85B9D2D855}"/>
              </a:ext>
            </a:extLst>
          </p:cNvPr>
          <p:cNvCxnSpPr>
            <a:cxnSpLocks/>
          </p:cNvCxnSpPr>
          <p:nvPr/>
        </p:nvCxnSpPr>
        <p:spPr>
          <a:xfrm>
            <a:off x="6511394" y="2690372"/>
            <a:ext cx="0" cy="29539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BE103B-831A-C867-B5BF-D794C57BEA2E}"/>
              </a:ext>
            </a:extLst>
          </p:cNvPr>
          <p:cNvCxnSpPr>
            <a:cxnSpLocks/>
          </p:cNvCxnSpPr>
          <p:nvPr/>
        </p:nvCxnSpPr>
        <p:spPr>
          <a:xfrm>
            <a:off x="5864486" y="2677971"/>
            <a:ext cx="0" cy="296632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FBCC45-8105-4C3C-4464-207B4424FD84}"/>
              </a:ext>
            </a:extLst>
          </p:cNvPr>
          <p:cNvCxnSpPr>
            <a:cxnSpLocks/>
          </p:cNvCxnSpPr>
          <p:nvPr/>
        </p:nvCxnSpPr>
        <p:spPr>
          <a:xfrm>
            <a:off x="5217577" y="2690372"/>
            <a:ext cx="0" cy="29539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A8E709-6AEA-424F-3EA8-88F24D3A4E68}"/>
              </a:ext>
            </a:extLst>
          </p:cNvPr>
          <p:cNvCxnSpPr>
            <a:cxnSpLocks/>
          </p:cNvCxnSpPr>
          <p:nvPr/>
        </p:nvCxnSpPr>
        <p:spPr>
          <a:xfrm>
            <a:off x="4570669" y="2690372"/>
            <a:ext cx="0" cy="29539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0CCC62-8E7D-5A14-4AC3-971AF36FED4C}"/>
              </a:ext>
            </a:extLst>
          </p:cNvPr>
          <p:cNvCxnSpPr>
            <a:cxnSpLocks/>
          </p:cNvCxnSpPr>
          <p:nvPr/>
        </p:nvCxnSpPr>
        <p:spPr>
          <a:xfrm>
            <a:off x="3923760" y="2677971"/>
            <a:ext cx="0" cy="296632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72E893-A4A2-E4F5-3C40-6CB433313AA8}"/>
              </a:ext>
            </a:extLst>
          </p:cNvPr>
          <p:cNvCxnSpPr>
            <a:cxnSpLocks/>
          </p:cNvCxnSpPr>
          <p:nvPr/>
        </p:nvCxnSpPr>
        <p:spPr>
          <a:xfrm>
            <a:off x="3276852" y="2690372"/>
            <a:ext cx="0" cy="29539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73B9B8-A1A2-EC50-F1DF-9322F0FC90A1}"/>
              </a:ext>
            </a:extLst>
          </p:cNvPr>
          <p:cNvCxnSpPr>
            <a:cxnSpLocks/>
          </p:cNvCxnSpPr>
          <p:nvPr/>
        </p:nvCxnSpPr>
        <p:spPr>
          <a:xfrm>
            <a:off x="2629943" y="2690372"/>
            <a:ext cx="0" cy="2953922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75300-8327-A7AF-DEED-58550510C227}"/>
              </a:ext>
            </a:extLst>
          </p:cNvPr>
          <p:cNvSpPr txBox="1"/>
          <p:nvPr/>
        </p:nvSpPr>
        <p:spPr>
          <a:xfrm>
            <a:off x="707314" y="2929297"/>
            <a:ext cx="1863982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849" dirty="0">
                <a:solidFill>
                  <a:schemeClr val="accent1"/>
                </a:solidFill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Propuesta inicial</a:t>
            </a:r>
            <a:endParaRPr lang="en-US" sz="849" dirty="0">
              <a:solidFill>
                <a:schemeClr val="accent1"/>
              </a:solidFill>
              <a:latin typeface="Montserrat" pitchFamily="2" charset="77"/>
              <a:cs typeface="Calibri Light" panose="020F03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8F1F7B-C232-1880-C6DB-1C3DAFDA629F}"/>
              </a:ext>
            </a:extLst>
          </p:cNvPr>
          <p:cNvSpPr txBox="1"/>
          <p:nvPr/>
        </p:nvSpPr>
        <p:spPr>
          <a:xfrm>
            <a:off x="707314" y="3252751"/>
            <a:ext cx="1863982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849" dirty="0">
                <a:solidFill>
                  <a:schemeClr val="accent1"/>
                </a:solidFill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Plan de trabajo. Entrevistas.</a:t>
            </a:r>
            <a:endParaRPr lang="en-US" sz="849" dirty="0">
              <a:solidFill>
                <a:schemeClr val="accent1"/>
              </a:solidFill>
              <a:latin typeface="Montserrat" pitchFamily="2" charset="77"/>
              <a:cs typeface="Calibri Light" panose="020F03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B9CBD1-28EF-8D6E-5788-274C9E5C1BCF}"/>
              </a:ext>
            </a:extLst>
          </p:cNvPr>
          <p:cNvSpPr txBox="1"/>
          <p:nvPr/>
        </p:nvSpPr>
        <p:spPr>
          <a:xfrm>
            <a:off x="707314" y="4114174"/>
            <a:ext cx="1863982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lnSpc>
                <a:spcPct val="90000"/>
              </a:lnSpc>
              <a:defRPr sz="140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s-ES_tradnl" sz="849" dirty="0">
                <a:latin typeface="Montserrat" pitchFamily="2" charset="77"/>
              </a:rPr>
              <a:t>Entrevistas ad-hoc</a:t>
            </a:r>
            <a:endParaRPr lang="en-US" sz="849" dirty="0">
              <a:latin typeface="Montserrat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1F655-E0DD-6DDB-938C-FF160A23E0DD}"/>
              </a:ext>
            </a:extLst>
          </p:cNvPr>
          <p:cNvSpPr txBox="1"/>
          <p:nvPr/>
        </p:nvSpPr>
        <p:spPr>
          <a:xfrm>
            <a:off x="707314" y="4422029"/>
            <a:ext cx="1863982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849" dirty="0">
                <a:solidFill>
                  <a:schemeClr val="accent2"/>
                </a:solidFill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Análisis misiones y funciones.</a:t>
            </a:r>
            <a:endParaRPr lang="en-US" sz="849" dirty="0">
              <a:solidFill>
                <a:schemeClr val="accent2"/>
              </a:solidFill>
              <a:latin typeface="Montserrat" pitchFamily="2" charset="77"/>
              <a:cs typeface="Calibri Light" panose="020F03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9DD20-E9C0-0652-D8F7-E34170DF987A}"/>
              </a:ext>
            </a:extLst>
          </p:cNvPr>
          <p:cNvSpPr txBox="1"/>
          <p:nvPr/>
        </p:nvSpPr>
        <p:spPr>
          <a:xfrm>
            <a:off x="707314" y="4745483"/>
            <a:ext cx="1863982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849" dirty="0">
                <a:solidFill>
                  <a:schemeClr val="accent2"/>
                </a:solidFill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Redefinición alcance.</a:t>
            </a:r>
            <a:endParaRPr lang="en-US" sz="849" dirty="0">
              <a:solidFill>
                <a:schemeClr val="accent2"/>
              </a:solidFill>
              <a:latin typeface="Montserrat" pitchFamily="2" charset="77"/>
              <a:cs typeface="Calibri Light" panose="020F03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CB7A42-66A8-71C9-255B-588F5281CE14}"/>
              </a:ext>
            </a:extLst>
          </p:cNvPr>
          <p:cNvSpPr txBox="1"/>
          <p:nvPr/>
        </p:nvSpPr>
        <p:spPr>
          <a:xfrm>
            <a:off x="2768567" y="2418238"/>
            <a:ext cx="503664" cy="204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8" dirty="0">
                <a:latin typeface="Montserrat" pitchFamily="2" charset="77"/>
              </a:rPr>
              <a:t>02/Jun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4A1DB4-6371-881F-095F-A6C14A8C24AA}"/>
              </a:ext>
            </a:extLst>
          </p:cNvPr>
          <p:cNvSpPr txBox="1"/>
          <p:nvPr/>
        </p:nvSpPr>
        <p:spPr>
          <a:xfrm>
            <a:off x="3419968" y="2418238"/>
            <a:ext cx="506870" cy="204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8" dirty="0">
                <a:latin typeface="Montserrat" pitchFamily="2" charset="77"/>
              </a:rPr>
              <a:t>09/Jun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F920D-5E98-7F18-46BD-13739FD2BF85}"/>
              </a:ext>
            </a:extLst>
          </p:cNvPr>
          <p:cNvSpPr txBox="1"/>
          <p:nvPr/>
        </p:nvSpPr>
        <p:spPr>
          <a:xfrm>
            <a:off x="4016176" y="2418238"/>
            <a:ext cx="478016" cy="204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8" dirty="0">
                <a:latin typeface="Montserrat" pitchFamily="2" charset="77"/>
              </a:rPr>
              <a:t>16/Jun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EEECD8-1112-C78D-9273-AD5CB52BE633}"/>
              </a:ext>
            </a:extLst>
          </p:cNvPr>
          <p:cNvSpPr txBox="1"/>
          <p:nvPr/>
        </p:nvSpPr>
        <p:spPr>
          <a:xfrm>
            <a:off x="4663084" y="2418238"/>
            <a:ext cx="494046" cy="204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8" dirty="0">
                <a:latin typeface="Montserrat" pitchFamily="2" charset="77"/>
              </a:rPr>
              <a:t>23/Jun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4FF287-8299-C925-6A7A-BAD24095211D}"/>
              </a:ext>
            </a:extLst>
          </p:cNvPr>
          <p:cNvSpPr txBox="1"/>
          <p:nvPr/>
        </p:nvSpPr>
        <p:spPr>
          <a:xfrm>
            <a:off x="5291653" y="2418238"/>
            <a:ext cx="503664" cy="204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8" dirty="0">
                <a:latin typeface="Montserrat" pitchFamily="2" charset="77"/>
              </a:rPr>
              <a:t>30/Jun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4063BB-8A37-9A7E-027A-DDF941FD4863}"/>
              </a:ext>
            </a:extLst>
          </p:cNvPr>
          <p:cNvSpPr txBox="1"/>
          <p:nvPr/>
        </p:nvSpPr>
        <p:spPr>
          <a:xfrm>
            <a:off x="5962276" y="2418238"/>
            <a:ext cx="468398" cy="204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8" dirty="0">
                <a:latin typeface="Montserrat" pitchFamily="2" charset="77"/>
              </a:rPr>
              <a:t>07/Jul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6B5E14-7F32-885A-EFD8-FE8BEF461841}"/>
              </a:ext>
            </a:extLst>
          </p:cNvPr>
          <p:cNvSpPr txBox="1"/>
          <p:nvPr/>
        </p:nvSpPr>
        <p:spPr>
          <a:xfrm>
            <a:off x="6603810" y="2418238"/>
            <a:ext cx="445956" cy="204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8" dirty="0">
                <a:latin typeface="Montserrat" pitchFamily="2" charset="77"/>
              </a:rPr>
              <a:t>14/Jul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3F873-6086-A6BC-0AD4-D4526C1CB503}"/>
              </a:ext>
            </a:extLst>
          </p:cNvPr>
          <p:cNvSpPr txBox="1"/>
          <p:nvPr/>
        </p:nvSpPr>
        <p:spPr>
          <a:xfrm>
            <a:off x="8636544" y="3354450"/>
            <a:ext cx="3660843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849" dirty="0"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Check point 06/Jun, 19/Jun, 07/Jul y 21/Jul</a:t>
            </a:r>
            <a:endParaRPr lang="en-US" sz="849" dirty="0">
              <a:latin typeface="Montserrat" pitchFamily="2" charset="77"/>
              <a:cs typeface="Calibri Light" panose="020F0302020204030204" pitchFamily="34" charset="0"/>
            </a:endParaRP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F5468EB-F960-450F-5AAA-75205DAB1C65}"/>
              </a:ext>
            </a:extLst>
          </p:cNvPr>
          <p:cNvSpPr/>
          <p:nvPr/>
        </p:nvSpPr>
        <p:spPr>
          <a:xfrm>
            <a:off x="4801707" y="2178713"/>
            <a:ext cx="189033" cy="18624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B8D3C4D8-B864-ABC7-3A03-84E591683D8C}"/>
              </a:ext>
            </a:extLst>
          </p:cNvPr>
          <p:cNvSpPr/>
          <p:nvPr/>
        </p:nvSpPr>
        <p:spPr>
          <a:xfrm>
            <a:off x="6091322" y="2178713"/>
            <a:ext cx="189033" cy="18624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E3ECE343-B56E-3A4B-72A3-8A50AC236CB4}"/>
              </a:ext>
            </a:extLst>
          </p:cNvPr>
          <p:cNvSpPr/>
          <p:nvPr/>
        </p:nvSpPr>
        <p:spPr>
          <a:xfrm>
            <a:off x="7385139" y="2178713"/>
            <a:ext cx="189033" cy="186242"/>
          </a:xfrm>
          <a:prstGeom prst="diamond">
            <a:avLst/>
          </a:prstGeom>
          <a:solidFill>
            <a:schemeClr val="accent4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152E2844-2420-48AC-8BF2-1E2677DBC7A6}"/>
              </a:ext>
            </a:extLst>
          </p:cNvPr>
          <p:cNvSpPr/>
          <p:nvPr/>
        </p:nvSpPr>
        <p:spPr>
          <a:xfrm>
            <a:off x="8383505" y="3344154"/>
            <a:ext cx="168022" cy="18624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C63CFD1F-BC3A-325E-A784-CFD1BADE4371}"/>
              </a:ext>
            </a:extLst>
          </p:cNvPr>
          <p:cNvSpPr/>
          <p:nvPr/>
        </p:nvSpPr>
        <p:spPr>
          <a:xfrm>
            <a:off x="8383682" y="3827054"/>
            <a:ext cx="168022" cy="186242"/>
          </a:xfrm>
          <a:prstGeom prst="diamond">
            <a:avLst/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81BBCE-8E4E-EC00-2426-272C1B7EA248}"/>
              </a:ext>
            </a:extLst>
          </p:cNvPr>
          <p:cNvSpPr txBox="1"/>
          <p:nvPr/>
        </p:nvSpPr>
        <p:spPr>
          <a:xfrm>
            <a:off x="8636545" y="3776452"/>
            <a:ext cx="3273847" cy="46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849" dirty="0"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Emisión del documento final: 30/Jul</a:t>
            </a:r>
          </a:p>
          <a:p>
            <a:pPr>
              <a:lnSpc>
                <a:spcPct val="150000"/>
              </a:lnSpc>
            </a:pPr>
            <a:r>
              <a:rPr lang="es-ES_tradnl" sz="849" dirty="0"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Presentación cierre: 31/Jul</a:t>
            </a:r>
            <a:endParaRPr lang="en-US" sz="849" dirty="0">
              <a:latin typeface="Montserrat" pitchFamily="2" charset="77"/>
              <a:cs typeface="Calibri Light" panose="020F0302020204030204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1B5BD76-B89D-78CC-B287-F841B5D2D2E2}"/>
              </a:ext>
            </a:extLst>
          </p:cNvPr>
          <p:cNvSpPr/>
          <p:nvPr/>
        </p:nvSpPr>
        <p:spPr>
          <a:xfrm>
            <a:off x="3271792" y="3284744"/>
            <a:ext cx="651965" cy="105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907D1D-88D3-961C-1210-D65CB34FC280}"/>
              </a:ext>
            </a:extLst>
          </p:cNvPr>
          <p:cNvCxnSpPr>
            <a:cxnSpLocks/>
          </p:cNvCxnSpPr>
          <p:nvPr/>
        </p:nvCxnSpPr>
        <p:spPr>
          <a:xfrm>
            <a:off x="2629943" y="5320839"/>
            <a:ext cx="5172822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CB6DBD-8FBC-DDCA-BF16-D81FE19874E3}"/>
              </a:ext>
            </a:extLst>
          </p:cNvPr>
          <p:cNvCxnSpPr>
            <a:cxnSpLocks/>
          </p:cNvCxnSpPr>
          <p:nvPr/>
        </p:nvCxnSpPr>
        <p:spPr>
          <a:xfrm>
            <a:off x="2629943" y="5644294"/>
            <a:ext cx="5172822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61C145-FEE0-795A-9BF9-C6D49B28A611}"/>
              </a:ext>
            </a:extLst>
          </p:cNvPr>
          <p:cNvSpPr txBox="1"/>
          <p:nvPr/>
        </p:nvSpPr>
        <p:spPr>
          <a:xfrm>
            <a:off x="717727" y="3551025"/>
            <a:ext cx="1863982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lnSpc>
                <a:spcPct val="90000"/>
              </a:lnSpc>
              <a:defRPr sz="140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s-ES_tradnl" sz="849" dirty="0">
                <a:latin typeface="Montserrat" pitchFamily="2" charset="77"/>
              </a:rPr>
              <a:t>Entrevistas Fase I</a:t>
            </a:r>
            <a:endParaRPr lang="en-US" sz="849" dirty="0">
              <a:latin typeface="Montserrat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933231-51C4-46A6-DF98-9FD63D6C4918}"/>
              </a:ext>
            </a:extLst>
          </p:cNvPr>
          <p:cNvSpPr txBox="1"/>
          <p:nvPr/>
        </p:nvSpPr>
        <p:spPr>
          <a:xfrm>
            <a:off x="717727" y="3836879"/>
            <a:ext cx="1863982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849" dirty="0">
                <a:solidFill>
                  <a:schemeClr val="accent6"/>
                </a:solidFill>
                <a:latin typeface="Montserrat" pitchFamily="2" charset="77"/>
                <a:cs typeface="Calibri Light" panose="020F0302020204030204" pitchFamily="34" charset="0"/>
              </a:rPr>
              <a:t>Entrevistas Fase II</a:t>
            </a:r>
            <a:endParaRPr lang="en-US" sz="849" dirty="0">
              <a:solidFill>
                <a:schemeClr val="accent6"/>
              </a:solidFill>
              <a:latin typeface="Montserrat" pitchFamily="2" charset="77"/>
              <a:cs typeface="Calibri Light" panose="020F0302020204030204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4DC955E-5745-8BCF-FA5F-1CA915578502}"/>
              </a:ext>
            </a:extLst>
          </p:cNvPr>
          <p:cNvSpPr/>
          <p:nvPr/>
        </p:nvSpPr>
        <p:spPr>
          <a:xfrm>
            <a:off x="3924873" y="3599486"/>
            <a:ext cx="1292691" cy="105072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2356210-763B-BB2D-CDF2-19457FB37152}"/>
              </a:ext>
            </a:extLst>
          </p:cNvPr>
          <p:cNvSpPr/>
          <p:nvPr/>
        </p:nvSpPr>
        <p:spPr>
          <a:xfrm>
            <a:off x="4576283" y="3879268"/>
            <a:ext cx="1283575" cy="105072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08C837D-638C-D263-645B-256DEE4D71CA}"/>
              </a:ext>
            </a:extLst>
          </p:cNvPr>
          <p:cNvSpPr/>
          <p:nvPr/>
        </p:nvSpPr>
        <p:spPr>
          <a:xfrm>
            <a:off x="5211914" y="4157348"/>
            <a:ext cx="647944" cy="105072"/>
          </a:xfrm>
          <a:prstGeom prst="roundRect">
            <a:avLst/>
          </a:prstGeom>
          <a:solidFill>
            <a:schemeClr val="accent6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646E01-6DD8-FE1B-7B7C-D84D3E07EB40}"/>
              </a:ext>
            </a:extLst>
          </p:cNvPr>
          <p:cNvCxnSpPr>
            <a:cxnSpLocks/>
          </p:cNvCxnSpPr>
          <p:nvPr/>
        </p:nvCxnSpPr>
        <p:spPr>
          <a:xfrm>
            <a:off x="2659158" y="2871829"/>
            <a:ext cx="5143607" cy="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BF0839-5181-A5BB-6C14-CFB0AE4F6CC9}"/>
              </a:ext>
            </a:extLst>
          </p:cNvPr>
          <p:cNvSpPr txBox="1"/>
          <p:nvPr/>
        </p:nvSpPr>
        <p:spPr>
          <a:xfrm>
            <a:off x="719665" y="5062006"/>
            <a:ext cx="1863982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lnSpc>
                <a:spcPct val="90000"/>
              </a:lnSpc>
              <a:defRPr sz="1400">
                <a:solidFill>
                  <a:schemeClr val="accent5"/>
                </a:solidFill>
                <a:latin typeface="Calibri Light" panose="020F0302020204030204" pitchFamily="34" charset="0"/>
                <a:ea typeface="Aptos" panose="020B0004020202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s-ES_tradnl" sz="849" dirty="0">
                <a:solidFill>
                  <a:schemeClr val="accent2"/>
                </a:solidFill>
                <a:latin typeface="Montserrat" pitchFamily="2" charset="77"/>
              </a:rPr>
              <a:t>Diseño final.</a:t>
            </a:r>
            <a:endParaRPr lang="en-US" sz="849" dirty="0">
              <a:solidFill>
                <a:schemeClr val="accent2"/>
              </a:solidFill>
              <a:latin typeface="Montserrat" pitchFamily="2" charset="77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417527D-3A24-660A-919B-8CE64CADAECF}"/>
              </a:ext>
            </a:extLst>
          </p:cNvPr>
          <p:cNvSpPr/>
          <p:nvPr/>
        </p:nvSpPr>
        <p:spPr>
          <a:xfrm>
            <a:off x="5559578" y="4462339"/>
            <a:ext cx="1293915" cy="105072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4B17CF1-189A-C244-132D-F9C5935B3D5C}"/>
              </a:ext>
            </a:extLst>
          </p:cNvPr>
          <p:cNvSpPr/>
          <p:nvPr/>
        </p:nvSpPr>
        <p:spPr>
          <a:xfrm>
            <a:off x="6160216" y="4775026"/>
            <a:ext cx="1293816" cy="105072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8ED709C-8AEC-AD67-F017-CFED57744C26}"/>
              </a:ext>
            </a:extLst>
          </p:cNvPr>
          <p:cNvSpPr/>
          <p:nvPr/>
        </p:nvSpPr>
        <p:spPr>
          <a:xfrm>
            <a:off x="6813737" y="5093457"/>
            <a:ext cx="646920" cy="105072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6765D56-2BE2-C259-AA6A-3F24B07F6CDA}"/>
              </a:ext>
            </a:extLst>
          </p:cNvPr>
          <p:cNvSpPr/>
          <p:nvPr/>
        </p:nvSpPr>
        <p:spPr>
          <a:xfrm>
            <a:off x="7158617" y="5436852"/>
            <a:ext cx="644148" cy="105072"/>
          </a:xfrm>
          <a:prstGeom prst="roundRect">
            <a:avLst/>
          </a:prstGeom>
          <a:solidFill>
            <a:schemeClr val="accent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D04AC196-926F-0CC1-22C1-2CE79E9696D0}"/>
              </a:ext>
            </a:extLst>
          </p:cNvPr>
          <p:cNvSpPr/>
          <p:nvPr/>
        </p:nvSpPr>
        <p:spPr>
          <a:xfrm>
            <a:off x="637547" y="2779412"/>
            <a:ext cx="47911" cy="739325"/>
          </a:xfrm>
          <a:prstGeom prst="leftBracke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3D3F8457-9724-78FA-CF62-0BC76B72477E}"/>
              </a:ext>
            </a:extLst>
          </p:cNvPr>
          <p:cNvSpPr/>
          <p:nvPr/>
        </p:nvSpPr>
        <p:spPr>
          <a:xfrm>
            <a:off x="625904" y="4418538"/>
            <a:ext cx="74907" cy="870177"/>
          </a:xfrm>
          <a:prstGeom prst="leftBracke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71772E43-EBD9-144C-DB5A-190A69AD8DE0}"/>
              </a:ext>
            </a:extLst>
          </p:cNvPr>
          <p:cNvSpPr/>
          <p:nvPr/>
        </p:nvSpPr>
        <p:spPr>
          <a:xfrm>
            <a:off x="614899" y="5343551"/>
            <a:ext cx="79268" cy="323454"/>
          </a:xfrm>
          <a:prstGeom prst="leftBracke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D31B05-6E8C-3A9B-BEF4-71C4F77628E7}"/>
              </a:ext>
            </a:extLst>
          </p:cNvPr>
          <p:cNvSpPr txBox="1"/>
          <p:nvPr/>
        </p:nvSpPr>
        <p:spPr>
          <a:xfrm>
            <a:off x="7264494" y="2420670"/>
            <a:ext cx="437940" cy="204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8" dirty="0">
                <a:latin typeface="Montserrat" pitchFamily="2" charset="77"/>
              </a:rPr>
              <a:t>21/Jul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BEE639-4717-AC42-315F-39BD15F8FA0E}"/>
              </a:ext>
            </a:extLst>
          </p:cNvPr>
          <p:cNvCxnSpPr>
            <a:cxnSpLocks/>
          </p:cNvCxnSpPr>
          <p:nvPr/>
        </p:nvCxnSpPr>
        <p:spPr>
          <a:xfrm>
            <a:off x="7204511" y="2828789"/>
            <a:ext cx="0" cy="280960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F53BD40-F69D-5833-E398-8B9C8D69FE3F}"/>
              </a:ext>
            </a:extLst>
          </p:cNvPr>
          <p:cNvSpPr txBox="1"/>
          <p:nvPr/>
        </p:nvSpPr>
        <p:spPr>
          <a:xfrm>
            <a:off x="6514983" y="5694478"/>
            <a:ext cx="1244427" cy="32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ES_tradnl" sz="849" b="1" dirty="0"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Aquí estamos hoy</a:t>
            </a:r>
          </a:p>
          <a:p>
            <a:pPr algn="ctr">
              <a:lnSpc>
                <a:spcPct val="90000"/>
              </a:lnSpc>
            </a:pPr>
            <a:r>
              <a:rPr lang="es-ES_tradnl" sz="849" b="1" dirty="0"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4to.. check point</a:t>
            </a:r>
            <a:endParaRPr lang="en-US" sz="849" b="1" dirty="0">
              <a:latin typeface="Montserrat" pitchFamily="2" charset="77"/>
              <a:cs typeface="Calibri Light" panose="020F0302020204030204" pitchFamily="34" charset="0"/>
            </a:endParaRP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A672DA98-0221-86C8-84D5-1AD1B2D037E3}"/>
              </a:ext>
            </a:extLst>
          </p:cNvPr>
          <p:cNvSpPr/>
          <p:nvPr/>
        </p:nvSpPr>
        <p:spPr>
          <a:xfrm>
            <a:off x="6726646" y="2181430"/>
            <a:ext cx="189033" cy="186242"/>
          </a:xfrm>
          <a:prstGeom prst="diamon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5FD17BE0-C500-0D02-ABB1-EA0FE330FE1C}"/>
              </a:ext>
            </a:extLst>
          </p:cNvPr>
          <p:cNvSpPr/>
          <p:nvPr/>
        </p:nvSpPr>
        <p:spPr>
          <a:xfrm>
            <a:off x="635326" y="3555166"/>
            <a:ext cx="45950" cy="795311"/>
          </a:xfrm>
          <a:prstGeom prst="leftBracke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92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E0D40B-CE66-7BB7-18B7-28BCA91DBCB8}"/>
              </a:ext>
            </a:extLst>
          </p:cNvPr>
          <p:cNvSpPr txBox="1"/>
          <p:nvPr/>
        </p:nvSpPr>
        <p:spPr>
          <a:xfrm>
            <a:off x="707314" y="5371505"/>
            <a:ext cx="1863982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lnSpc>
                <a:spcPct val="90000"/>
              </a:lnSpc>
              <a:defRPr sz="1400">
                <a:solidFill>
                  <a:schemeClr val="accent5"/>
                </a:solidFill>
                <a:latin typeface="Calibri Light" panose="020F0302020204030204" pitchFamily="34" charset="0"/>
                <a:ea typeface="Aptos" panose="020B0004020202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s-ES_tradnl" sz="849" dirty="0">
                <a:latin typeface="Montserrat" pitchFamily="2" charset="77"/>
              </a:rPr>
              <a:t>Presentación propuesta..</a:t>
            </a:r>
            <a:endParaRPr lang="en-US" sz="849" dirty="0">
              <a:latin typeface="Montserrat" pitchFamily="2" charset="77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2D4297-B14E-CA21-8DAE-71C55C4D7ECB}"/>
              </a:ext>
            </a:extLst>
          </p:cNvPr>
          <p:cNvCxnSpPr>
            <a:cxnSpLocks/>
          </p:cNvCxnSpPr>
          <p:nvPr/>
        </p:nvCxnSpPr>
        <p:spPr>
          <a:xfrm>
            <a:off x="4524461" y="2828789"/>
            <a:ext cx="0" cy="28096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19A69F3-1C82-FF15-4005-D1AE2550AB60}"/>
              </a:ext>
            </a:extLst>
          </p:cNvPr>
          <p:cNvCxnSpPr>
            <a:cxnSpLocks/>
          </p:cNvCxnSpPr>
          <p:nvPr/>
        </p:nvCxnSpPr>
        <p:spPr>
          <a:xfrm>
            <a:off x="5930169" y="2825644"/>
            <a:ext cx="0" cy="28096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31C6F7-0558-4562-D759-AE3B51CFDC9C}"/>
              </a:ext>
            </a:extLst>
          </p:cNvPr>
          <p:cNvCxnSpPr>
            <a:cxnSpLocks/>
          </p:cNvCxnSpPr>
          <p:nvPr/>
        </p:nvCxnSpPr>
        <p:spPr>
          <a:xfrm>
            <a:off x="7835204" y="2820303"/>
            <a:ext cx="0" cy="28096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879E42-D698-6389-77F1-E461E8A9730C}"/>
              </a:ext>
            </a:extLst>
          </p:cNvPr>
          <p:cNvSpPr txBox="1"/>
          <p:nvPr/>
        </p:nvSpPr>
        <p:spPr>
          <a:xfrm>
            <a:off x="8260507" y="2946609"/>
            <a:ext cx="3356703" cy="2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849" dirty="0">
                <a:latin typeface="Montserrat" pitchFamily="2" charset="77"/>
                <a:ea typeface="Aptos" panose="020B0004020202020204" pitchFamily="34" charset="0"/>
                <a:cs typeface="Calibri Light" panose="020F0302020204030204" pitchFamily="34" charset="0"/>
              </a:rPr>
              <a:t>Referencias:</a:t>
            </a:r>
            <a:endParaRPr lang="en-US" sz="849" dirty="0">
              <a:latin typeface="Montserrat" pitchFamily="2" charset="77"/>
              <a:cs typeface="Calibri Light" panose="020F03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D90AFFE-724E-14AD-28E5-FBD010ECA73F}"/>
              </a:ext>
            </a:extLst>
          </p:cNvPr>
          <p:cNvCxnSpPr>
            <a:cxnSpLocks/>
          </p:cNvCxnSpPr>
          <p:nvPr/>
        </p:nvCxnSpPr>
        <p:spPr>
          <a:xfrm>
            <a:off x="3222868" y="2834692"/>
            <a:ext cx="0" cy="28096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B1CF7F-F2E2-10CB-5BEF-E6C4EC4BF8A8}"/>
              </a:ext>
            </a:extLst>
          </p:cNvPr>
          <p:cNvSpPr txBox="1"/>
          <p:nvPr/>
        </p:nvSpPr>
        <p:spPr>
          <a:xfrm>
            <a:off x="465678" y="925126"/>
            <a:ext cx="10049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6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_tradnl" sz="1400" noProof="0" dirty="0">
                <a:latin typeface="Montserrat" pitchFamily="2" charset="77"/>
              </a:rPr>
              <a:t>El cronograma asegura el cumplimiento del 100% de las entrevistas planificadas mas un 20% adicional ad-hoc a lo largo del proceso de exploración. Considera también el análisis de las misiones y funciones de cada una de las unidades organizacionales analizadas.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B2CEA0-AC7E-911B-B1EC-FD7838B89B88}"/>
              </a:ext>
            </a:extLst>
          </p:cNvPr>
          <p:cNvSpPr txBox="1"/>
          <p:nvPr/>
        </p:nvSpPr>
        <p:spPr>
          <a:xfrm>
            <a:off x="7086733" y="217498"/>
            <a:ext cx="292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i="1" dirty="0">
                <a:solidFill>
                  <a:schemeClr val="bg1"/>
                </a:solidFill>
                <a:latin typeface="Montserrat" pitchFamily="2" charset="77"/>
              </a:rPr>
              <a:t>Duración Total 9 semanas</a:t>
            </a:r>
          </a:p>
        </p:txBody>
      </p:sp>
    </p:spTree>
    <p:extLst>
      <p:ext uri="{BB962C8B-B14F-4D97-AF65-F5344CB8AC3E}">
        <p14:creationId xmlns:p14="http://schemas.microsoft.com/office/powerpoint/2010/main" val="320465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E6E67-84A1-9F03-28C1-9197CCFB5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76682B-6A67-EED0-11B1-EE3A9F927E86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282BFA-24BD-F86C-E2C9-5BB84ACE3631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5337C5-A266-2DAF-9289-A6F858FF7CE3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91C552-6651-F496-8EC9-3D0F57BBB42C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510699-C8AC-A942-F8C5-7F7DB495CFBC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E1544177-D255-E941-5D14-D15D573630F1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AECF6B43-1331-A5DF-9C39-12753A6E7F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19125C-FF63-8CD6-A29E-D71AEE4E8D31}"/>
              </a:ext>
            </a:extLst>
          </p:cNvPr>
          <p:cNvSpPr txBox="1"/>
          <p:nvPr/>
        </p:nvSpPr>
        <p:spPr>
          <a:xfrm>
            <a:off x="190500" y="18646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B5463-2861-89E1-E8EA-001FB76BA342}"/>
              </a:ext>
            </a:extLst>
          </p:cNvPr>
          <p:cNvSpPr txBox="1"/>
          <p:nvPr/>
        </p:nvSpPr>
        <p:spPr>
          <a:xfrm>
            <a:off x="190500" y="31092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ED6513D-2EE1-A30A-9CE4-ABBB7EC71E34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Gestión de Cobranzas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486A606-02D0-917C-30BF-D8C9B7C64B82}"/>
              </a:ext>
            </a:extLst>
          </p:cNvPr>
          <p:cNvSpPr/>
          <p:nvPr/>
        </p:nvSpPr>
        <p:spPr>
          <a:xfrm>
            <a:off x="3583589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dirty="0">
                <a:solidFill>
                  <a:schemeClr val="tx1"/>
                </a:solidFill>
                <a:latin typeface="Montserrat" pitchFamily="2" charset="77"/>
              </a:rPr>
              <a:t>Cartera irregular Banca Personas</a:t>
            </a:r>
            <a:endParaRPr lang="es-ES_tradnl" sz="1150" noProof="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D7A333-48D9-5A76-A58F-ABE1A723F292}"/>
              </a:ext>
            </a:extLst>
          </p:cNvPr>
          <p:cNvSpPr/>
          <p:nvPr/>
        </p:nvSpPr>
        <p:spPr>
          <a:xfrm>
            <a:off x="53488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Cartera Irregular Grandes Empresas y Sector Público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F7F684-0D8C-87B7-9E4E-683B16AA7ECB}"/>
              </a:ext>
            </a:extLst>
          </p:cNvPr>
          <p:cNvCxnSpPr>
            <a:cxnSpLocks/>
          </p:cNvCxnSpPr>
          <p:nvPr/>
        </p:nvCxnSpPr>
        <p:spPr>
          <a:xfrm>
            <a:off x="4336800" y="2806700"/>
            <a:ext cx="35214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1383A0-AD89-ACA3-3763-9BAC40B95C59}"/>
              </a:ext>
            </a:extLst>
          </p:cNvPr>
          <p:cNvCxnSpPr>
            <a:endCxn id="37" idx="0"/>
          </p:cNvCxnSpPr>
          <p:nvPr/>
        </p:nvCxnSpPr>
        <p:spPr>
          <a:xfrm>
            <a:off x="4336800" y="2808749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022991-D6E5-58E0-FE35-FA72A3F5B287}"/>
              </a:ext>
            </a:extLst>
          </p:cNvPr>
          <p:cNvSpPr/>
          <p:nvPr/>
        </p:nvSpPr>
        <p:spPr>
          <a:xfrm>
            <a:off x="71156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dirty="0">
                <a:solidFill>
                  <a:schemeClr val="tx1"/>
                </a:solidFill>
                <a:latin typeface="Montserrat" pitchFamily="2" charset="77"/>
              </a:rPr>
              <a:t>Cartera Irregular Otros deudores</a:t>
            </a:r>
            <a:endParaRPr lang="es-ES_tradnl" sz="1150" noProof="0" dirty="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195DAB-72EA-2D1F-B6A3-B54B6F7B2E54}"/>
              </a:ext>
            </a:extLst>
          </p:cNvPr>
          <p:cNvCxnSpPr>
            <a:cxnSpLocks/>
          </p:cNvCxnSpPr>
          <p:nvPr/>
        </p:nvCxnSpPr>
        <p:spPr>
          <a:xfrm flipV="1">
            <a:off x="7858238" y="2815110"/>
            <a:ext cx="0" cy="136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45E07A-8ED2-A8B0-0D7A-29A204BE5C19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 flipH="1">
            <a:off x="6104987" y="2438400"/>
            <a:ext cx="1562" cy="513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">
            <a:extLst>
              <a:ext uri="{FF2B5EF4-FFF2-40B4-BE49-F238E27FC236}">
                <a16:creationId xmlns:a16="http://schemas.microsoft.com/office/drawing/2014/main" id="{A2FC6597-187C-E3E2-9BE4-F43F12AD350A}"/>
              </a:ext>
            </a:extLst>
          </p:cNvPr>
          <p:cNvSpPr txBox="1"/>
          <p:nvPr/>
        </p:nvSpPr>
        <p:spPr>
          <a:xfrm>
            <a:off x="1131470" y="118859"/>
            <a:ext cx="939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Gestión de Cobranzas (3.3)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03E0C-B2F2-B16D-DCA4-8147CB9FBB15}"/>
              </a:ext>
            </a:extLst>
          </p:cNvPr>
          <p:cNvSpPr txBox="1"/>
          <p:nvPr/>
        </p:nvSpPr>
        <p:spPr>
          <a:xfrm>
            <a:off x="389433" y="6095702"/>
            <a:ext cx="3937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i="1" noProof="0" dirty="0">
                <a:latin typeface="Montserrat" pitchFamily="2" charset="77"/>
              </a:rPr>
              <a:t>(*) Concursos y Quiebras se debe relocalizar en Legales.</a:t>
            </a:r>
            <a:endParaRPr lang="es-ES_tradnl" sz="1000" i="1" noProof="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4575111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9003A-41C4-4009-29D0-2A1F071B6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A05CB1-4233-9522-6A89-B1F69FD2E176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ED0BF0-8B5D-C310-1C0C-8D18839D320B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A07C9A-FBC2-C2A4-AA96-32B2129142F5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C94D99-E8B5-2AF9-CC1F-6D5CD2D26AC7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BC6C5E-AE6A-4F68-854E-A16BE4ADF984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597EDF59-6A06-A9D3-CEE1-E0E9D50E3ADC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44F63F98-88AB-F494-34ED-589FDB49D7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F57CAD-1DA0-B419-FACA-37D16663CD94}"/>
              </a:ext>
            </a:extLst>
          </p:cNvPr>
          <p:cNvSpPr txBox="1"/>
          <p:nvPr/>
        </p:nvSpPr>
        <p:spPr>
          <a:xfrm>
            <a:off x="190500" y="18646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D44DF-97D5-3E01-ECE3-C35DC69EE34D}"/>
              </a:ext>
            </a:extLst>
          </p:cNvPr>
          <p:cNvSpPr txBox="1"/>
          <p:nvPr/>
        </p:nvSpPr>
        <p:spPr>
          <a:xfrm>
            <a:off x="190500" y="31092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B1EC03F-5660-89C1-D833-9D49CE0A434D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Prevención de Fraudes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F8F7468-5E86-9096-167F-31AD949EC9C2}"/>
              </a:ext>
            </a:extLst>
          </p:cNvPr>
          <p:cNvSpPr/>
          <p:nvPr/>
        </p:nvSpPr>
        <p:spPr>
          <a:xfrm>
            <a:off x="2823359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Política y Procesos de Fraudes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017AD3C-CAF4-F793-8655-79DDFF5C823D}"/>
              </a:ext>
            </a:extLst>
          </p:cNvPr>
          <p:cNvSpPr/>
          <p:nvPr/>
        </p:nvSpPr>
        <p:spPr>
          <a:xfrm>
            <a:off x="44819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Gestión de eventos y reclamos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F136B0-9347-7A8E-316F-CC00F405ADDE}"/>
              </a:ext>
            </a:extLst>
          </p:cNvPr>
          <p:cNvCxnSpPr>
            <a:cxnSpLocks/>
          </p:cNvCxnSpPr>
          <p:nvPr/>
        </p:nvCxnSpPr>
        <p:spPr>
          <a:xfrm>
            <a:off x="3576570" y="2806700"/>
            <a:ext cx="504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8BFE0-F319-233B-8AB5-46A4A9414226}"/>
              </a:ext>
            </a:extLst>
          </p:cNvPr>
          <p:cNvCxnSpPr>
            <a:endCxn id="37" idx="0"/>
          </p:cNvCxnSpPr>
          <p:nvPr/>
        </p:nvCxnSpPr>
        <p:spPr>
          <a:xfrm>
            <a:off x="3576570" y="2808749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503AB40-A95E-DCAA-AA9B-81965885DFAA}"/>
              </a:ext>
            </a:extLst>
          </p:cNvPr>
          <p:cNvCxnSpPr>
            <a:endCxn id="40" idx="0"/>
          </p:cNvCxnSpPr>
          <p:nvPr/>
        </p:nvCxnSpPr>
        <p:spPr>
          <a:xfrm>
            <a:off x="5238087" y="2809056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199B5C-C5BA-22DC-B067-03AC7E82C81D}"/>
              </a:ext>
            </a:extLst>
          </p:cNvPr>
          <p:cNvSpPr/>
          <p:nvPr/>
        </p:nvSpPr>
        <p:spPr>
          <a:xfrm>
            <a:off x="62487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Prevención y mitigación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9096E8A-73A2-21D6-3459-39C7C4B5CEC3}"/>
              </a:ext>
            </a:extLst>
          </p:cNvPr>
          <p:cNvSpPr/>
          <p:nvPr/>
        </p:nvSpPr>
        <p:spPr>
          <a:xfrm>
            <a:off x="7869278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Reportes de Control y Gestión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85491E-AD7E-215C-31BB-38F655039EAA}"/>
              </a:ext>
            </a:extLst>
          </p:cNvPr>
          <p:cNvCxnSpPr>
            <a:cxnSpLocks/>
          </p:cNvCxnSpPr>
          <p:nvPr/>
        </p:nvCxnSpPr>
        <p:spPr>
          <a:xfrm flipH="1" flipV="1">
            <a:off x="8617842" y="2806700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1C9715-D079-ACCC-A18F-29487F127E6D}"/>
              </a:ext>
            </a:extLst>
          </p:cNvPr>
          <p:cNvCxnSpPr/>
          <p:nvPr/>
        </p:nvCxnSpPr>
        <p:spPr>
          <a:xfrm flipV="1">
            <a:off x="6964463" y="2827231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9BF4C1C-5094-A82F-6E27-A05EB77AF599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1687" y="2438400"/>
            <a:ext cx="4862" cy="368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">
            <a:extLst>
              <a:ext uri="{FF2B5EF4-FFF2-40B4-BE49-F238E27FC236}">
                <a16:creationId xmlns:a16="http://schemas.microsoft.com/office/drawing/2014/main" id="{D4DF0B3A-5CCF-7CA9-EC50-98786B46B8A3}"/>
              </a:ext>
            </a:extLst>
          </p:cNvPr>
          <p:cNvSpPr txBox="1"/>
          <p:nvPr/>
        </p:nvSpPr>
        <p:spPr>
          <a:xfrm>
            <a:off x="1131470" y="118859"/>
            <a:ext cx="939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Prevención de Fraudes (3.4)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0300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3CFF-1DF4-7CCC-C7C1-0335715E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D21FB-47FF-4AC2-679B-85F2F96D6965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F0F19-55EA-EE88-6A17-6CEF419805EA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A78578-3166-142F-39EE-0090CE126594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F97675-03FD-0EBA-0F4C-CD0777C358B0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963CC0-B174-37DA-80C9-D962DD6CDCDF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14972B44-4E10-0728-A454-67ED4BF05DB8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452C3302-AC8B-69D3-D0BE-81C7A8F982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DA1B39-C860-11D5-D528-92B5BFBE82AB}"/>
              </a:ext>
            </a:extLst>
          </p:cNvPr>
          <p:cNvSpPr txBox="1"/>
          <p:nvPr/>
        </p:nvSpPr>
        <p:spPr>
          <a:xfrm>
            <a:off x="190500" y="1864667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21229A-B669-83C0-970D-75C114BD92DD}"/>
              </a:ext>
            </a:extLst>
          </p:cNvPr>
          <p:cNvSpPr txBox="1"/>
          <p:nvPr/>
        </p:nvSpPr>
        <p:spPr>
          <a:xfrm>
            <a:off x="190500" y="3109267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JPD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90E4B5E-9027-108A-C0BA-A22B0A2BEFD6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Central de Riesgos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C99F0DA-ED47-4E99-2D0E-6B031A49DDEE}"/>
              </a:ext>
            </a:extLst>
          </p:cNvPr>
          <p:cNvSpPr/>
          <p:nvPr/>
        </p:nvSpPr>
        <p:spPr>
          <a:xfrm>
            <a:off x="3577060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dirty="0">
                <a:solidFill>
                  <a:schemeClr val="tx1"/>
                </a:solidFill>
                <a:latin typeface="Montserrat" pitchFamily="2" charset="77"/>
              </a:rPr>
              <a:t>Registro Central de Obligaciones</a:t>
            </a:r>
            <a:endParaRPr lang="es-ES_tradnl" sz="1150" noProof="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5010E72-D3C7-DD82-63BA-A599A4C5B8B8}"/>
              </a:ext>
            </a:extLst>
          </p:cNvPr>
          <p:cNvSpPr/>
          <p:nvPr/>
        </p:nvSpPr>
        <p:spPr>
          <a:xfrm>
            <a:off x="5348844" y="295206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Información de Riesgos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833969-B0C5-B35C-34B7-9D39A3CEA512}"/>
              </a:ext>
            </a:extLst>
          </p:cNvPr>
          <p:cNvCxnSpPr>
            <a:cxnSpLocks/>
          </p:cNvCxnSpPr>
          <p:nvPr/>
        </p:nvCxnSpPr>
        <p:spPr>
          <a:xfrm>
            <a:off x="4330271" y="2806700"/>
            <a:ext cx="3527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719CA8-E610-7D49-5F12-9A1BE53B1155}"/>
              </a:ext>
            </a:extLst>
          </p:cNvPr>
          <p:cNvCxnSpPr>
            <a:endCxn id="37" idx="0"/>
          </p:cNvCxnSpPr>
          <p:nvPr/>
        </p:nvCxnSpPr>
        <p:spPr>
          <a:xfrm>
            <a:off x="4330271" y="2808749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C5F80-4DAC-D21A-ECD4-D088348643B0}"/>
              </a:ext>
            </a:extLst>
          </p:cNvPr>
          <p:cNvCxnSpPr>
            <a:endCxn id="40" idx="0"/>
          </p:cNvCxnSpPr>
          <p:nvPr/>
        </p:nvCxnSpPr>
        <p:spPr>
          <a:xfrm>
            <a:off x="6104987" y="2809056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B34D5A-BD2B-5E7A-86B0-D31C06C2235F}"/>
              </a:ext>
            </a:extLst>
          </p:cNvPr>
          <p:cNvSpPr/>
          <p:nvPr/>
        </p:nvSpPr>
        <p:spPr>
          <a:xfrm>
            <a:off x="7115661" y="294365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dirty="0">
                <a:solidFill>
                  <a:schemeClr val="tx1"/>
                </a:solidFill>
                <a:latin typeface="Montserrat" pitchFamily="2" charset="77"/>
              </a:rPr>
              <a:t>Análisis de Riesgo</a:t>
            </a:r>
            <a:endParaRPr lang="es-ES_tradnl" sz="1150" noProof="0" dirty="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B7338E-0D98-6255-BF03-BF8ACA223EFD}"/>
              </a:ext>
            </a:extLst>
          </p:cNvPr>
          <p:cNvCxnSpPr>
            <a:cxnSpLocks/>
          </p:cNvCxnSpPr>
          <p:nvPr/>
        </p:nvCxnSpPr>
        <p:spPr>
          <a:xfrm flipV="1">
            <a:off x="7858238" y="2815110"/>
            <a:ext cx="0" cy="136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E04818-2EE9-9B7E-80FB-0F916C5B686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1687" y="2438400"/>
            <a:ext cx="4862" cy="368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">
            <a:extLst>
              <a:ext uri="{FF2B5EF4-FFF2-40B4-BE49-F238E27FC236}">
                <a16:creationId xmlns:a16="http://schemas.microsoft.com/office/drawing/2014/main" id="{B76E0020-53EC-5DCD-ED02-07EE51BDD714}"/>
              </a:ext>
            </a:extLst>
          </p:cNvPr>
          <p:cNvSpPr txBox="1"/>
          <p:nvPr/>
        </p:nvSpPr>
        <p:spPr>
          <a:xfrm>
            <a:off x="1131470" y="118859"/>
            <a:ext cx="939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Central de Riesgos (3.5)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96024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39534-F1AB-6770-FCD6-6FD39EBB0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1E740C1-1357-41A3-B286-8A018DACB313}"/>
              </a:ext>
            </a:extLst>
          </p:cNvPr>
          <p:cNvSpPr txBox="1"/>
          <p:nvPr/>
        </p:nvSpPr>
        <p:spPr>
          <a:xfrm>
            <a:off x="426488" y="123233"/>
            <a:ext cx="102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Propuesta complementaria-alternativa</a:t>
            </a:r>
            <a:endParaRPr kumimoji="0" lang="es-A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156E1-CD4C-D9D4-4180-0326415105FB}"/>
              </a:ext>
            </a:extLst>
          </p:cNvPr>
          <p:cNvSpPr txBox="1"/>
          <p:nvPr/>
        </p:nvSpPr>
        <p:spPr>
          <a:xfrm>
            <a:off x="426488" y="1323133"/>
            <a:ext cx="9805890" cy="4451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sz="16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dirty="0">
                <a:latin typeface="Montserrat" pitchFamily="2" charset="77"/>
              </a:rPr>
              <a:t>Definición del </a:t>
            </a:r>
            <a:r>
              <a:rPr lang="es-ES_tradnl" noProof="0" dirty="0">
                <a:latin typeface="Montserrat" pitchFamily="2" charset="77"/>
              </a:rPr>
              <a:t>framework de análisis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Hallazgos y recomendaciones generales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dirty="0">
                <a:latin typeface="Montserrat" pitchFamily="2" charset="77"/>
              </a:rPr>
              <a:t>Propuesta nuevo modelo organizacional</a:t>
            </a:r>
            <a:endParaRPr lang="es-ES_tradnl" noProof="0" dirty="0">
              <a:latin typeface="Montserrat" pitchFamily="2" charset="77"/>
            </a:endParaRP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Mapa de acciones a ejecutar por unidad organizacional impactada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Nuevas definiciones de ‘Misiones y Funciones’ de las principales unidades organizacionales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Propuesta Roadmap de ejecución alto nivel 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Conclusiones y resumen ejecutivo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endParaRPr lang="es-ES_tradnl" dirty="0">
              <a:latin typeface="Montserrat" pitchFamily="2" charset="77"/>
            </a:endParaRPr>
          </a:p>
          <a:p>
            <a:pPr>
              <a:lnSpc>
                <a:spcPct val="200000"/>
              </a:lnSpc>
            </a:pPr>
            <a:r>
              <a:rPr lang="es-ES_tradnl" b="1" noProof="0" dirty="0">
                <a:latin typeface="Montserrat" pitchFamily="2" charset="77"/>
              </a:rPr>
              <a:t>Target: 30/7</a:t>
            </a: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35CFAD88-823C-B11C-5FBB-2EE14E0BD213}"/>
              </a:ext>
            </a:extLst>
          </p:cNvPr>
          <p:cNvSpPr txBox="1"/>
          <p:nvPr/>
        </p:nvSpPr>
        <p:spPr>
          <a:xfrm>
            <a:off x="365760" y="131922"/>
            <a:ext cx="1132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Estructura documento final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7295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1A555-F51E-1F97-5E11-8B88D8978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256A-B392-E890-4B07-7B9AAADB1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610" y="1566503"/>
            <a:ext cx="1063099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noProof="0" dirty="0">
                <a:solidFill>
                  <a:schemeClr val="accent4"/>
                </a:solidFill>
              </a:rPr>
              <a:t>Feedback:</a:t>
            </a:r>
            <a:br>
              <a:rPr lang="es-ES_tradnl" b="1" noProof="0" dirty="0">
                <a:solidFill>
                  <a:schemeClr val="accent4"/>
                </a:solidFill>
              </a:rPr>
            </a:br>
            <a:r>
              <a:rPr lang="es-ES_tradnl" noProof="0" dirty="0">
                <a:solidFill>
                  <a:schemeClr val="accent4"/>
                </a:solidFill>
              </a:rPr>
              <a:t>Programa integral de Transformación de la Atención de Clientes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BD72-7F20-94FA-E901-65DFE92F8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610" y="4046178"/>
            <a:ext cx="9144000" cy="1655762"/>
          </a:xfrm>
        </p:spPr>
        <p:txBody>
          <a:bodyPr/>
          <a:lstStyle/>
          <a:p>
            <a:pPr algn="l"/>
            <a:r>
              <a:rPr lang="es-ES_tradnl" noProof="0" dirty="0">
                <a:solidFill>
                  <a:schemeClr val="accent4"/>
                </a:solidFill>
              </a:rPr>
              <a:t>Status 21.07.2025</a:t>
            </a:r>
          </a:p>
        </p:txBody>
      </p:sp>
    </p:spTree>
    <p:extLst>
      <p:ext uri="{BB962C8B-B14F-4D97-AF65-F5344CB8AC3E}">
        <p14:creationId xmlns:p14="http://schemas.microsoft.com/office/powerpoint/2010/main" val="7137206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9DA1-8230-6123-6783-9A052435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926002D-508D-3B59-57F5-190124CC4D67}"/>
              </a:ext>
            </a:extLst>
          </p:cNvPr>
          <p:cNvSpPr txBox="1"/>
          <p:nvPr/>
        </p:nvSpPr>
        <p:spPr>
          <a:xfrm>
            <a:off x="426488" y="123233"/>
            <a:ext cx="102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Propuesta complementaria-alternativa</a:t>
            </a:r>
            <a:endParaRPr kumimoji="0" lang="es-A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52C5E-F01F-9D0D-7BBC-8DC9F67A4A1B}"/>
              </a:ext>
            </a:extLst>
          </p:cNvPr>
          <p:cNvSpPr txBox="1"/>
          <p:nvPr/>
        </p:nvSpPr>
        <p:spPr>
          <a:xfrm>
            <a:off x="426488" y="885812"/>
            <a:ext cx="11325496" cy="4944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6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El documento presenta un </a:t>
            </a:r>
            <a:r>
              <a:rPr lang="es-ES_tradnl" b="1" noProof="0" dirty="0">
                <a:latin typeface="Montserrat" pitchFamily="2" charset="77"/>
              </a:rPr>
              <a:t>excelente trabajo de diagnóstico (AS IS) y una definición muy clara de la propuesta de transformación (TO BE)</a:t>
            </a:r>
            <a:r>
              <a:rPr lang="es-ES_tradnl" noProof="0" dirty="0">
                <a:latin typeface="Montserrat" pitchFamily="2" charset="7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Ejecutar este trabajo permitirá no solo </a:t>
            </a:r>
            <a:r>
              <a:rPr lang="es-ES_tradnl" b="1" noProof="0" dirty="0">
                <a:latin typeface="Montserrat" pitchFamily="2" charset="77"/>
              </a:rPr>
              <a:t>definir el ‘modelo de sucursal’ </a:t>
            </a:r>
            <a:r>
              <a:rPr lang="es-ES_tradnl" noProof="0" dirty="0">
                <a:latin typeface="Montserrat" pitchFamily="2" charset="77"/>
              </a:rPr>
              <a:t>sino que tiene una visión profunda de como transformar de manera sostenible la</a:t>
            </a:r>
            <a:r>
              <a:rPr lang="es-ES_tradnl" b="1" noProof="0" dirty="0">
                <a:latin typeface="Montserrat" pitchFamily="2" charset="77"/>
              </a:rPr>
              <a:t> ‘sistemática comercial’ y el ‘modelo de atención’ </a:t>
            </a:r>
            <a:r>
              <a:rPr lang="es-ES_tradnl" noProof="0" dirty="0">
                <a:latin typeface="Montserrat" pitchFamily="2" charset="77"/>
              </a:rPr>
              <a:t>en todos los canales.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b="1" dirty="0">
                <a:latin typeface="Montserrat" pitchFamily="2" charset="77"/>
              </a:rPr>
              <a:t>Es una iniciativa consistente con el plan de transformación y el objetivo de motorizar el potencial comercial de los canales y el nivel de servicio hacia lo clientes</a:t>
            </a:r>
            <a:r>
              <a:rPr lang="es-ES_tradnl" dirty="0">
                <a:latin typeface="Montserrat" pitchFamily="2" charset="7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b="1" noProof="0" dirty="0">
                <a:latin typeface="Montserrat" pitchFamily="2" charset="77"/>
              </a:rPr>
              <a:t>Propongo especial foco en la ‘segmentación del modelo de atención en todos los canales’ y ‘unificación de la experiencia del Cliente’; que permitirán acelerar la refundación del modelo comercial, de gestión y liderazgo de la Gerencia de Negocios.</a:t>
            </a: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169BC814-203C-05A9-0442-5B13666FC97A}"/>
              </a:ext>
            </a:extLst>
          </p:cNvPr>
          <p:cNvSpPr txBox="1"/>
          <p:nvPr/>
        </p:nvSpPr>
        <p:spPr>
          <a:xfrm>
            <a:off x="365760" y="131922"/>
            <a:ext cx="1132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Notas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6888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17E7E-85A6-B594-4356-93B785F04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B9C3FE1-D366-9073-BD80-37F2F0AD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098"/>
            <a:ext cx="12190476" cy="687509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3C4658A-F3BC-74D3-D4E1-33E0524706DB}"/>
              </a:ext>
            </a:extLst>
          </p:cNvPr>
          <p:cNvSpPr/>
          <p:nvPr/>
        </p:nvSpPr>
        <p:spPr>
          <a:xfrm>
            <a:off x="0" y="4858487"/>
            <a:ext cx="12192000" cy="1373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dondear rectángulo de una esquina 76">
            <a:extLst>
              <a:ext uri="{FF2B5EF4-FFF2-40B4-BE49-F238E27FC236}">
                <a16:creationId xmlns:a16="http://schemas.microsoft.com/office/drawing/2014/main" id="{37957D67-C87D-6AB9-0664-D76D03E64B57}"/>
              </a:ext>
            </a:extLst>
          </p:cNvPr>
          <p:cNvSpPr/>
          <p:nvPr/>
        </p:nvSpPr>
        <p:spPr>
          <a:xfrm rot="10800000" flipH="1">
            <a:off x="3953165" y="1999513"/>
            <a:ext cx="8238836" cy="2719786"/>
          </a:xfrm>
          <a:prstGeom prst="round1Rect">
            <a:avLst>
              <a:gd name="adj" fmla="val 0"/>
            </a:avLst>
          </a:prstGeom>
          <a:solidFill>
            <a:srgbClr val="009FCA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dondear rectángulo de una esquina 1">
            <a:extLst>
              <a:ext uri="{FF2B5EF4-FFF2-40B4-BE49-F238E27FC236}">
                <a16:creationId xmlns:a16="http://schemas.microsoft.com/office/drawing/2014/main" id="{A75B32F2-23FB-0F3F-80AA-575C6AD6981E}"/>
              </a:ext>
            </a:extLst>
          </p:cNvPr>
          <p:cNvSpPr/>
          <p:nvPr/>
        </p:nvSpPr>
        <p:spPr>
          <a:xfrm rot="10800000" flipH="1">
            <a:off x="-1526" y="1999519"/>
            <a:ext cx="7621525" cy="2719781"/>
          </a:xfrm>
          <a:prstGeom prst="round1Rect">
            <a:avLst>
              <a:gd name="adj" fmla="val 0"/>
            </a:avLst>
          </a:prstGeom>
          <a:solidFill>
            <a:srgbClr val="005F8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65387A6-966A-D5E3-16CA-12748E05281B}"/>
              </a:ext>
            </a:extLst>
          </p:cNvPr>
          <p:cNvSpPr txBox="1"/>
          <p:nvPr/>
        </p:nvSpPr>
        <p:spPr>
          <a:xfrm>
            <a:off x="656564" y="2961430"/>
            <a:ext cx="61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Gracias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39004B-3F34-F10C-1246-F8459FE505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0043" y="2654108"/>
            <a:ext cx="2789991" cy="132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2028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71CA92-75B5-2ACF-9D6D-D3443A8D7CB5}"/>
              </a:ext>
            </a:extLst>
          </p:cNvPr>
          <p:cNvGrpSpPr/>
          <p:nvPr/>
        </p:nvGrpSpPr>
        <p:grpSpPr>
          <a:xfrm>
            <a:off x="1453748" y="681647"/>
            <a:ext cx="9396141" cy="5636028"/>
            <a:chOff x="2209800" y="740314"/>
            <a:chExt cx="7772400" cy="5377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F2EAD2-0DFA-D1C5-9589-9458E3500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740314"/>
              <a:ext cx="7772400" cy="5377371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E2779F1-6637-8E4F-7467-7485031FC714}"/>
                </a:ext>
              </a:extLst>
            </p:cNvPr>
            <p:cNvSpPr/>
            <p:nvPr/>
          </p:nvSpPr>
          <p:spPr>
            <a:xfrm>
              <a:off x="3565132" y="3575407"/>
              <a:ext cx="1119883" cy="63699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6F480-EA8E-6DDD-DDC5-ED559084ABC0}"/>
                </a:ext>
              </a:extLst>
            </p:cNvPr>
            <p:cNvSpPr/>
            <p:nvPr/>
          </p:nvSpPr>
          <p:spPr>
            <a:xfrm>
              <a:off x="5176463" y="4292886"/>
              <a:ext cx="1119883" cy="63699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4D0AF8-9B43-425E-C641-0587271580EB}"/>
                </a:ext>
              </a:extLst>
            </p:cNvPr>
            <p:cNvSpPr/>
            <p:nvPr/>
          </p:nvSpPr>
          <p:spPr>
            <a:xfrm>
              <a:off x="8063500" y="4292885"/>
              <a:ext cx="1119883" cy="63699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0FCD69-3563-7091-84E1-172119E073A2}"/>
                </a:ext>
              </a:extLst>
            </p:cNvPr>
            <p:cNvSpPr/>
            <p:nvPr/>
          </p:nvSpPr>
          <p:spPr>
            <a:xfrm>
              <a:off x="5947025" y="4886786"/>
              <a:ext cx="1119883" cy="63699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B6319F-118A-EC70-4C9A-7EF6108C95C8}"/>
                </a:ext>
              </a:extLst>
            </p:cNvPr>
            <p:cNvSpPr/>
            <p:nvPr/>
          </p:nvSpPr>
          <p:spPr>
            <a:xfrm>
              <a:off x="7344307" y="4886785"/>
              <a:ext cx="1119883" cy="63699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28DD9F-A0BD-9AE4-21D2-4B615AE75D2F}"/>
                </a:ext>
              </a:extLst>
            </p:cNvPr>
            <p:cNvSpPr/>
            <p:nvPr/>
          </p:nvSpPr>
          <p:spPr>
            <a:xfrm>
              <a:off x="7578905" y="3575407"/>
              <a:ext cx="1119883" cy="63699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2222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CuadroTexto 2">
            <a:extLst>
              <a:ext uri="{FF2B5EF4-FFF2-40B4-BE49-F238E27FC236}">
                <a16:creationId xmlns:a16="http://schemas.microsoft.com/office/drawing/2014/main" id="{B33EA1C8-1EC8-79DF-A9BB-54927CD19C00}"/>
              </a:ext>
            </a:extLst>
          </p:cNvPr>
          <p:cNvSpPr txBox="1"/>
          <p:nvPr/>
        </p:nvSpPr>
        <p:spPr>
          <a:xfrm>
            <a:off x="365760" y="131922"/>
            <a:ext cx="1132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Espacio de aplicación ajustado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6A1619-B0A1-D26C-0FB9-31D1F98DD882}"/>
              </a:ext>
            </a:extLst>
          </p:cNvPr>
          <p:cNvSpPr/>
          <p:nvPr/>
        </p:nvSpPr>
        <p:spPr>
          <a:xfrm>
            <a:off x="9523928" y="5022603"/>
            <a:ext cx="1214323" cy="6464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BE5981-B765-5679-FBCA-DB4F90C8B071}"/>
              </a:ext>
            </a:extLst>
          </p:cNvPr>
          <p:cNvSpPr/>
          <p:nvPr/>
        </p:nvSpPr>
        <p:spPr>
          <a:xfrm>
            <a:off x="3510659" y="2918567"/>
            <a:ext cx="1214323" cy="6464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73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1F472-79B2-9C53-F514-A8EDA92A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B56B195-955B-272A-B312-873F82FA72D9}"/>
              </a:ext>
            </a:extLst>
          </p:cNvPr>
          <p:cNvSpPr txBox="1"/>
          <p:nvPr/>
        </p:nvSpPr>
        <p:spPr>
          <a:xfrm>
            <a:off x="426488" y="123233"/>
            <a:ext cx="102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Propuesta complementaria-alternativa</a:t>
            </a:r>
            <a:endParaRPr kumimoji="0" lang="es-A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D7D8D-7BE3-45A0-251F-3D23EC0686F3}"/>
              </a:ext>
            </a:extLst>
          </p:cNvPr>
          <p:cNvSpPr txBox="1"/>
          <p:nvPr/>
        </p:nvSpPr>
        <p:spPr>
          <a:xfrm>
            <a:off x="452614" y="1147685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noProof="0" dirty="0">
                <a:solidFill>
                  <a:schemeClr val="accent1"/>
                </a:solidFill>
                <a:latin typeface="Montserrat" pitchFamily="2" charset="77"/>
                <a:ea typeface="Verdana" panose="020B0604030504040204" pitchFamily="34" charset="0"/>
                <a:cs typeface="Verdana" panose="020B0604030504040204" pitchFamily="34" charset="0"/>
              </a:rPr>
              <a:t>Framework inicial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E39D3-57CC-DB16-9373-5ECF37BD682A}"/>
              </a:ext>
            </a:extLst>
          </p:cNvPr>
          <p:cNvSpPr txBox="1"/>
          <p:nvPr/>
        </p:nvSpPr>
        <p:spPr>
          <a:xfrm>
            <a:off x="534452" y="1728081"/>
            <a:ext cx="3943708" cy="3467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sz="16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Estrategia y orientación al Cliente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Modelo operativo y accountability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Diseño organizacional y eficiencia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Escalabilidad digital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Transversalidad y colaboración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Gobernanza y toma de decisiones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Cultura, talento y transformación</a:t>
            </a: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7983D82E-9BB7-CF31-9C6B-120EB946CF98}"/>
              </a:ext>
            </a:extLst>
          </p:cNvPr>
          <p:cNvSpPr txBox="1"/>
          <p:nvPr/>
        </p:nvSpPr>
        <p:spPr>
          <a:xfrm>
            <a:off x="365760" y="131922"/>
            <a:ext cx="1132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Framework ajustado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8A0CF-D951-F0D0-FD8E-E51543548476}"/>
              </a:ext>
            </a:extLst>
          </p:cNvPr>
          <p:cNvSpPr txBox="1"/>
          <p:nvPr/>
        </p:nvSpPr>
        <p:spPr>
          <a:xfrm>
            <a:off x="6222040" y="1147685"/>
            <a:ext cx="3785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b="1" noProof="0" dirty="0">
                <a:solidFill>
                  <a:schemeClr val="accent1"/>
                </a:solidFill>
                <a:latin typeface="Montserrat" pitchFamily="2" charset="77"/>
                <a:ea typeface="Verdana" panose="020B0604030504040204" pitchFamily="34" charset="0"/>
                <a:cs typeface="Verdana" panose="020B0604030504040204" pitchFamily="34" charset="0"/>
              </a:rPr>
              <a:t>Framework redefinido de análisis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53936-FDEA-3223-70D3-FA7336B2EFF1}"/>
              </a:ext>
            </a:extLst>
          </p:cNvPr>
          <p:cNvSpPr txBox="1"/>
          <p:nvPr/>
        </p:nvSpPr>
        <p:spPr>
          <a:xfrm>
            <a:off x="6303878" y="1728081"/>
            <a:ext cx="5035353" cy="3959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sz="16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Estrategia, foco en cliente &amp; modelo de valor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Scope funcional &amp; ownership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Span of control &amp; estructura jerárquica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Dotación &amp; capacidades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Modelo de liderazgo &amp; cultura organizativa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KPI’s, objetivos &amp; alineación estratégica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Eficiencia operativa &amp; simplificación</a:t>
            </a:r>
          </a:p>
          <a:p>
            <a:pPr marL="285750" indent="-285750">
              <a:lnSpc>
                <a:spcPct val="200000"/>
              </a:lnSpc>
              <a:buFont typeface="System Font Regular"/>
              <a:buChar char="→"/>
            </a:pPr>
            <a:r>
              <a:rPr lang="es-ES_tradnl" noProof="0" dirty="0">
                <a:latin typeface="Montserrat" pitchFamily="2" charset="77"/>
              </a:rPr>
              <a:t>Transversalidad, colaboración &amp; gobernanza</a:t>
            </a:r>
          </a:p>
        </p:txBody>
      </p:sp>
    </p:spTree>
    <p:extLst>
      <p:ext uri="{BB962C8B-B14F-4D97-AF65-F5344CB8AC3E}">
        <p14:creationId xmlns:p14="http://schemas.microsoft.com/office/powerpoint/2010/main" val="45180030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80620-44AB-F85F-93F7-9D7D1C18D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8E5BC59-EEFD-3077-8F40-7009EC53DA95}"/>
              </a:ext>
            </a:extLst>
          </p:cNvPr>
          <p:cNvSpPr txBox="1"/>
          <p:nvPr/>
        </p:nvSpPr>
        <p:spPr>
          <a:xfrm>
            <a:off x="426488" y="123233"/>
            <a:ext cx="102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Propuesta complementaria-alternativa</a:t>
            </a:r>
            <a:endParaRPr kumimoji="0" lang="es-A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554A16DA-2EEE-62A8-B18B-FFCCC0E7AB7E}"/>
              </a:ext>
            </a:extLst>
          </p:cNvPr>
          <p:cNvSpPr txBox="1"/>
          <p:nvPr/>
        </p:nvSpPr>
        <p:spPr>
          <a:xfrm>
            <a:off x="365760" y="131922"/>
            <a:ext cx="1132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Framework ajustado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F9A13-2B28-FAA5-1C27-6BB4D154C45A}"/>
              </a:ext>
            </a:extLst>
          </p:cNvPr>
          <p:cNvSpPr txBox="1"/>
          <p:nvPr/>
        </p:nvSpPr>
        <p:spPr>
          <a:xfrm>
            <a:off x="426488" y="4903815"/>
            <a:ext cx="10945080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i="1" dirty="0">
                <a:solidFill>
                  <a:schemeClr val="accent1"/>
                </a:solidFill>
                <a:latin typeface="Montserrat" pitchFamily="2" charset="77"/>
              </a:rPr>
              <a:t>El orden es potente y consistente con un rediseño organizacional que busca una transformación sostenible, iniciando desde la estrategia y el cliente, avanza en clarificar funciones, diseña la jerarquía y capacidades, consolida cultura y métricas, optimiza procesos y finalmente organiza la gobernanza transversal.</a:t>
            </a:r>
            <a:r>
              <a:rPr lang="en-US" sz="1200" dirty="0">
                <a:solidFill>
                  <a:schemeClr val="accent1"/>
                </a:solidFill>
                <a:latin typeface="Montserrat" pitchFamily="2" charset="77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F62AC5-6AAC-A626-893D-6C94D8ADF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8" y="825375"/>
            <a:ext cx="11129554" cy="37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4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38BAE-5A60-94F8-B138-3D3A6C862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C28AC0-D701-44A4-48D4-5110990D5558}"/>
              </a:ext>
            </a:extLst>
          </p:cNvPr>
          <p:cNvSpPr/>
          <p:nvPr/>
        </p:nvSpPr>
        <p:spPr>
          <a:xfrm>
            <a:off x="554638" y="1159812"/>
            <a:ext cx="1786325" cy="15289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B5DAB80-5FC8-1F43-6614-0D6B1BDE4A78}"/>
              </a:ext>
            </a:extLst>
          </p:cNvPr>
          <p:cNvSpPr/>
          <p:nvPr/>
        </p:nvSpPr>
        <p:spPr>
          <a:xfrm>
            <a:off x="8434038" y="1159812"/>
            <a:ext cx="1786325" cy="15289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12ACF2D-2649-1EA5-92A1-7EE8E8E4DA54}"/>
              </a:ext>
            </a:extLst>
          </p:cNvPr>
          <p:cNvSpPr/>
          <p:nvPr/>
        </p:nvSpPr>
        <p:spPr>
          <a:xfrm>
            <a:off x="6467408" y="1159812"/>
            <a:ext cx="1786325" cy="15289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2D626D-2ECF-0A61-B963-79D2261BFEDA}"/>
              </a:ext>
            </a:extLst>
          </p:cNvPr>
          <p:cNvSpPr/>
          <p:nvPr/>
        </p:nvSpPr>
        <p:spPr>
          <a:xfrm>
            <a:off x="4487899" y="1159812"/>
            <a:ext cx="1786325" cy="15289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451466-9694-AB94-5739-4580B305C5E3}"/>
              </a:ext>
            </a:extLst>
          </p:cNvPr>
          <p:cNvSpPr/>
          <p:nvPr/>
        </p:nvSpPr>
        <p:spPr>
          <a:xfrm>
            <a:off x="2534148" y="1159812"/>
            <a:ext cx="1786325" cy="15289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dondear rectángulo de una esquina 12">
            <a:extLst>
              <a:ext uri="{FF2B5EF4-FFF2-40B4-BE49-F238E27FC236}">
                <a16:creationId xmlns:a16="http://schemas.microsoft.com/office/drawing/2014/main" id="{5EF4B63D-DE4C-2080-8F28-07A66DAC766C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rgbClr val="005F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53FE13-C227-5699-1152-A47D20FAEB46}"/>
              </a:ext>
            </a:extLst>
          </p:cNvPr>
          <p:cNvSpPr txBox="1"/>
          <p:nvPr/>
        </p:nvSpPr>
        <p:spPr>
          <a:xfrm>
            <a:off x="426488" y="123233"/>
            <a:ext cx="102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Informe de avance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19F5F-7180-DAB9-3EFC-960636EE5B14}"/>
              </a:ext>
            </a:extLst>
          </p:cNvPr>
          <p:cNvSpPr txBox="1"/>
          <p:nvPr/>
        </p:nvSpPr>
        <p:spPr>
          <a:xfrm>
            <a:off x="565760" y="1194213"/>
            <a:ext cx="1780124" cy="6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i="1" noProof="0" dirty="0">
                <a:solidFill>
                  <a:schemeClr val="accent1"/>
                </a:solidFill>
                <a:latin typeface="Montserrat" pitchFamily="2" charset="77"/>
              </a:rPr>
              <a:t>Feedback y propuesta inicial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DAE65-BE49-DC9B-8C53-1B6E61F40960}"/>
              </a:ext>
            </a:extLst>
          </p:cNvPr>
          <p:cNvSpPr txBox="1"/>
          <p:nvPr/>
        </p:nvSpPr>
        <p:spPr>
          <a:xfrm>
            <a:off x="2534147" y="1194212"/>
            <a:ext cx="1780124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i="1" noProof="0" dirty="0">
                <a:solidFill>
                  <a:schemeClr val="accent1"/>
                </a:solidFill>
                <a:latin typeface="Montserrat" pitchFamily="2" charset="77"/>
              </a:rPr>
              <a:t>Plan de trabajo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DD2DF-8375-CE87-5A9E-3385CAAFFA56}"/>
              </a:ext>
            </a:extLst>
          </p:cNvPr>
          <p:cNvSpPr txBox="1"/>
          <p:nvPr/>
        </p:nvSpPr>
        <p:spPr>
          <a:xfrm>
            <a:off x="4487899" y="1194212"/>
            <a:ext cx="1780124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i="1" noProof="0" dirty="0">
                <a:solidFill>
                  <a:schemeClr val="accent1"/>
                </a:solidFill>
                <a:latin typeface="Montserrat" pitchFamily="2" charset="77"/>
              </a:rPr>
              <a:t>Entrevistas, análisis y definición nuevo framework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0D2B9-7ACD-A64A-19E0-6315F68543EB}"/>
              </a:ext>
            </a:extLst>
          </p:cNvPr>
          <p:cNvSpPr txBox="1"/>
          <p:nvPr/>
        </p:nvSpPr>
        <p:spPr>
          <a:xfrm>
            <a:off x="6467408" y="1194211"/>
            <a:ext cx="1780124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i="1" noProof="0" dirty="0">
                <a:solidFill>
                  <a:schemeClr val="accent1"/>
                </a:solidFill>
                <a:latin typeface="Montserrat" pitchFamily="2" charset="77"/>
              </a:rPr>
              <a:t>Diseño nueva estructura propuesta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3A7D8-66A0-C433-B82D-0084E8F42F75}"/>
              </a:ext>
            </a:extLst>
          </p:cNvPr>
          <p:cNvSpPr txBox="1"/>
          <p:nvPr/>
        </p:nvSpPr>
        <p:spPr>
          <a:xfrm>
            <a:off x="8434038" y="1194210"/>
            <a:ext cx="1780124" cy="338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200" b="1" i="1" noProof="0" dirty="0">
                <a:solidFill>
                  <a:schemeClr val="accent1"/>
                </a:solidFill>
                <a:latin typeface="Montserrat" pitchFamily="2" charset="77"/>
              </a:rPr>
              <a:t>Documento final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4B9BBD-A12A-44B4-6A2D-E37D51109B08}"/>
              </a:ext>
            </a:extLst>
          </p:cNvPr>
          <p:cNvGrpSpPr/>
          <p:nvPr/>
        </p:nvGrpSpPr>
        <p:grpSpPr>
          <a:xfrm>
            <a:off x="780855" y="2401409"/>
            <a:ext cx="1249784" cy="261610"/>
            <a:chOff x="780855" y="2725622"/>
            <a:chExt cx="1249784" cy="2616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18BF1C5-8A84-F21E-AF09-D9177C3F8342}"/>
                </a:ext>
              </a:extLst>
            </p:cNvPr>
            <p:cNvGrpSpPr/>
            <p:nvPr/>
          </p:nvGrpSpPr>
          <p:grpSpPr>
            <a:xfrm>
              <a:off x="780855" y="2801563"/>
              <a:ext cx="690624" cy="109728"/>
              <a:chOff x="813816" y="3547872"/>
              <a:chExt cx="690624" cy="10972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A7EF12-83C1-AC71-9E66-DC28D775E209}"/>
                  </a:ext>
                </a:extLst>
              </p:cNvPr>
              <p:cNvSpPr/>
              <p:nvPr/>
            </p:nvSpPr>
            <p:spPr>
              <a:xfrm>
                <a:off x="81381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400B97-08DE-4972-93E0-4E658156B0D0}"/>
                  </a:ext>
                </a:extLst>
              </p:cNvPr>
              <p:cNvSpPr/>
              <p:nvPr/>
            </p:nvSpPr>
            <p:spPr>
              <a:xfrm>
                <a:off x="96132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408DB51-DE8E-79B2-C9B2-832DA9D02003}"/>
                  </a:ext>
                </a:extLst>
              </p:cNvPr>
              <p:cNvSpPr/>
              <p:nvPr/>
            </p:nvSpPr>
            <p:spPr>
              <a:xfrm>
                <a:off x="110883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BA31BB7-45B1-3ABF-D464-58AB41A0334E}"/>
                  </a:ext>
                </a:extLst>
              </p:cNvPr>
              <p:cNvSpPr/>
              <p:nvPr/>
            </p:nvSpPr>
            <p:spPr>
              <a:xfrm>
                <a:off x="125634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F8425E-FB29-CEB6-0DEF-EB94D1912272}"/>
                  </a:ext>
                </a:extLst>
              </p:cNvPr>
              <p:cNvSpPr/>
              <p:nvPr/>
            </p:nvSpPr>
            <p:spPr>
              <a:xfrm>
                <a:off x="140385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7C4F01-26F9-2F23-77E2-203A03B4298B}"/>
                </a:ext>
              </a:extLst>
            </p:cNvPr>
            <p:cNvSpPr txBox="1"/>
            <p:nvPr/>
          </p:nvSpPr>
          <p:spPr>
            <a:xfrm>
              <a:off x="1491709" y="2725622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Montserrat" pitchFamily="2" charset="77"/>
                </a:rPr>
                <a:t>100%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732ABA-9B10-551B-0852-FE35F9099C4C}"/>
              </a:ext>
            </a:extLst>
          </p:cNvPr>
          <p:cNvGrpSpPr/>
          <p:nvPr/>
        </p:nvGrpSpPr>
        <p:grpSpPr>
          <a:xfrm>
            <a:off x="2767885" y="2401409"/>
            <a:ext cx="1249784" cy="261610"/>
            <a:chOff x="780855" y="2725622"/>
            <a:chExt cx="1249784" cy="2616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CD7E598-9309-C2CB-9F8C-64D06BF67AE7}"/>
                </a:ext>
              </a:extLst>
            </p:cNvPr>
            <p:cNvGrpSpPr/>
            <p:nvPr/>
          </p:nvGrpSpPr>
          <p:grpSpPr>
            <a:xfrm>
              <a:off x="780855" y="2801563"/>
              <a:ext cx="690624" cy="109728"/>
              <a:chOff x="813816" y="3547872"/>
              <a:chExt cx="690624" cy="10972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31EC3D-FD90-69BA-04B8-133533D750A6}"/>
                  </a:ext>
                </a:extLst>
              </p:cNvPr>
              <p:cNvSpPr/>
              <p:nvPr/>
            </p:nvSpPr>
            <p:spPr>
              <a:xfrm>
                <a:off x="81381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8CCC3F6-3605-338F-3A2C-2CE375FE0358}"/>
                  </a:ext>
                </a:extLst>
              </p:cNvPr>
              <p:cNvSpPr/>
              <p:nvPr/>
            </p:nvSpPr>
            <p:spPr>
              <a:xfrm>
                <a:off x="96132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E4B8B62-3B8C-CF47-5593-6741D39565A9}"/>
                  </a:ext>
                </a:extLst>
              </p:cNvPr>
              <p:cNvSpPr/>
              <p:nvPr/>
            </p:nvSpPr>
            <p:spPr>
              <a:xfrm>
                <a:off x="110883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DD1ACC2-6709-4784-818D-E9EA8F179140}"/>
                  </a:ext>
                </a:extLst>
              </p:cNvPr>
              <p:cNvSpPr/>
              <p:nvPr/>
            </p:nvSpPr>
            <p:spPr>
              <a:xfrm>
                <a:off x="125634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B190997-18B1-1E71-EACA-A2D51C9E1CB6}"/>
                  </a:ext>
                </a:extLst>
              </p:cNvPr>
              <p:cNvSpPr/>
              <p:nvPr/>
            </p:nvSpPr>
            <p:spPr>
              <a:xfrm>
                <a:off x="140385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70A377-0BB1-AED2-3E1B-C86773936202}"/>
                </a:ext>
              </a:extLst>
            </p:cNvPr>
            <p:cNvSpPr txBox="1"/>
            <p:nvPr/>
          </p:nvSpPr>
          <p:spPr>
            <a:xfrm>
              <a:off x="1491709" y="2725622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Montserrat" pitchFamily="2" charset="77"/>
                </a:rPr>
                <a:t>100%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11CC09-704D-E731-6588-501C1D39FF3A}"/>
              </a:ext>
            </a:extLst>
          </p:cNvPr>
          <p:cNvGrpSpPr/>
          <p:nvPr/>
        </p:nvGrpSpPr>
        <p:grpSpPr>
          <a:xfrm>
            <a:off x="4706135" y="2414171"/>
            <a:ext cx="1249784" cy="261610"/>
            <a:chOff x="780855" y="2725622"/>
            <a:chExt cx="1249784" cy="2616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1BCAC3B-1AD9-90B4-6F59-36A85C264F8A}"/>
                </a:ext>
              </a:extLst>
            </p:cNvPr>
            <p:cNvGrpSpPr/>
            <p:nvPr/>
          </p:nvGrpSpPr>
          <p:grpSpPr>
            <a:xfrm>
              <a:off x="780855" y="2801563"/>
              <a:ext cx="690624" cy="109728"/>
              <a:chOff x="813816" y="3547872"/>
              <a:chExt cx="690624" cy="10972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8DDC02-7B18-E626-9AAA-4E976952F9D4}"/>
                  </a:ext>
                </a:extLst>
              </p:cNvPr>
              <p:cNvSpPr/>
              <p:nvPr/>
            </p:nvSpPr>
            <p:spPr>
              <a:xfrm>
                <a:off x="81381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D40CE4B-6495-0975-E6F8-72796210DDAD}"/>
                  </a:ext>
                </a:extLst>
              </p:cNvPr>
              <p:cNvSpPr/>
              <p:nvPr/>
            </p:nvSpPr>
            <p:spPr>
              <a:xfrm>
                <a:off x="96132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93F29EC-FB00-4B4E-246D-247E0BFC75ED}"/>
                  </a:ext>
                </a:extLst>
              </p:cNvPr>
              <p:cNvSpPr/>
              <p:nvPr/>
            </p:nvSpPr>
            <p:spPr>
              <a:xfrm>
                <a:off x="110883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876220-671B-366F-55A7-B1FBEC13F520}"/>
                  </a:ext>
                </a:extLst>
              </p:cNvPr>
              <p:cNvSpPr/>
              <p:nvPr/>
            </p:nvSpPr>
            <p:spPr>
              <a:xfrm>
                <a:off x="125634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6BF32D-2219-7AA6-4C26-990D9094F53D}"/>
                  </a:ext>
                </a:extLst>
              </p:cNvPr>
              <p:cNvSpPr/>
              <p:nvPr/>
            </p:nvSpPr>
            <p:spPr>
              <a:xfrm>
                <a:off x="140385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F95D80-4633-888C-25DC-590FD6ACD080}"/>
                </a:ext>
              </a:extLst>
            </p:cNvPr>
            <p:cNvSpPr txBox="1"/>
            <p:nvPr/>
          </p:nvSpPr>
          <p:spPr>
            <a:xfrm>
              <a:off x="1491709" y="2725622"/>
              <a:ext cx="5389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Montserrat" pitchFamily="2" charset="77"/>
                </a:rPr>
                <a:t>100%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64BD9E-ADE9-8C05-ED62-51FFE1840C93}"/>
              </a:ext>
            </a:extLst>
          </p:cNvPr>
          <p:cNvGrpSpPr/>
          <p:nvPr/>
        </p:nvGrpSpPr>
        <p:grpSpPr>
          <a:xfrm>
            <a:off x="6707823" y="2401409"/>
            <a:ext cx="1219327" cy="253916"/>
            <a:chOff x="780855" y="2725622"/>
            <a:chExt cx="1219327" cy="2539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2F48071-A7DA-FB3C-1D13-2B79AE504AE6}"/>
                </a:ext>
              </a:extLst>
            </p:cNvPr>
            <p:cNvGrpSpPr/>
            <p:nvPr/>
          </p:nvGrpSpPr>
          <p:grpSpPr>
            <a:xfrm>
              <a:off x="780855" y="2801563"/>
              <a:ext cx="690624" cy="109728"/>
              <a:chOff x="813816" y="3547872"/>
              <a:chExt cx="690624" cy="10972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CA14C40-F602-12BC-82C5-0A6C52A631CF}"/>
                  </a:ext>
                </a:extLst>
              </p:cNvPr>
              <p:cNvSpPr/>
              <p:nvPr/>
            </p:nvSpPr>
            <p:spPr>
              <a:xfrm>
                <a:off x="81381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77D8FC-3EF4-03A8-D282-3AD556FDE1FB}"/>
                  </a:ext>
                </a:extLst>
              </p:cNvPr>
              <p:cNvSpPr/>
              <p:nvPr/>
            </p:nvSpPr>
            <p:spPr>
              <a:xfrm>
                <a:off x="96132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CE3301C-2ABA-4C59-AA7B-A51011323892}"/>
                  </a:ext>
                </a:extLst>
              </p:cNvPr>
              <p:cNvSpPr/>
              <p:nvPr/>
            </p:nvSpPr>
            <p:spPr>
              <a:xfrm>
                <a:off x="110883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280D7D1-2A56-055E-F0A9-80EC4CA9DA79}"/>
                  </a:ext>
                </a:extLst>
              </p:cNvPr>
              <p:cNvSpPr/>
              <p:nvPr/>
            </p:nvSpPr>
            <p:spPr>
              <a:xfrm>
                <a:off x="125634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D3FAA24-5400-5EE2-3943-E1280CA77308}"/>
                  </a:ext>
                </a:extLst>
              </p:cNvPr>
              <p:cNvSpPr/>
              <p:nvPr/>
            </p:nvSpPr>
            <p:spPr>
              <a:xfrm>
                <a:off x="1403856" y="3547872"/>
                <a:ext cx="100584" cy="10972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A54C93-7957-5466-3A89-CAA131525601}"/>
                </a:ext>
              </a:extLst>
            </p:cNvPr>
            <p:cNvSpPr txBox="1"/>
            <p:nvPr/>
          </p:nvSpPr>
          <p:spPr>
            <a:xfrm>
              <a:off x="1491709" y="2725622"/>
              <a:ext cx="5084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Montserrat" pitchFamily="2" charset="77"/>
                </a:rPr>
                <a:t> 80%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83EC40-CEFB-F707-F72A-18033289A12D}"/>
              </a:ext>
            </a:extLst>
          </p:cNvPr>
          <p:cNvGrpSpPr/>
          <p:nvPr/>
        </p:nvGrpSpPr>
        <p:grpSpPr>
          <a:xfrm>
            <a:off x="8674453" y="2401409"/>
            <a:ext cx="1209709" cy="253916"/>
            <a:chOff x="780855" y="2725622"/>
            <a:chExt cx="1209709" cy="25391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0C4C08D-509B-909C-9D57-514734834595}"/>
                </a:ext>
              </a:extLst>
            </p:cNvPr>
            <p:cNvGrpSpPr/>
            <p:nvPr/>
          </p:nvGrpSpPr>
          <p:grpSpPr>
            <a:xfrm>
              <a:off x="780855" y="2801563"/>
              <a:ext cx="690624" cy="109728"/>
              <a:chOff x="813816" y="3547872"/>
              <a:chExt cx="690624" cy="10972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86DB6B-DCFF-8A36-B4DD-DDEE8EB95C89}"/>
                  </a:ext>
                </a:extLst>
              </p:cNvPr>
              <p:cNvSpPr/>
              <p:nvPr/>
            </p:nvSpPr>
            <p:spPr>
              <a:xfrm>
                <a:off x="813816" y="3547872"/>
                <a:ext cx="100584" cy="10972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7C1BC46-A595-322F-9D04-049866194810}"/>
                  </a:ext>
                </a:extLst>
              </p:cNvPr>
              <p:cNvSpPr/>
              <p:nvPr/>
            </p:nvSpPr>
            <p:spPr>
              <a:xfrm>
                <a:off x="961326" y="3547872"/>
                <a:ext cx="100584" cy="10972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4FA94C-252E-FA8E-1F1B-81757F1A528B}"/>
                  </a:ext>
                </a:extLst>
              </p:cNvPr>
              <p:cNvSpPr/>
              <p:nvPr/>
            </p:nvSpPr>
            <p:spPr>
              <a:xfrm>
                <a:off x="1108836" y="3547872"/>
                <a:ext cx="100584" cy="10972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041E1F6-AA45-05CA-0080-64EF167EF496}"/>
                  </a:ext>
                </a:extLst>
              </p:cNvPr>
              <p:cNvSpPr/>
              <p:nvPr/>
            </p:nvSpPr>
            <p:spPr>
              <a:xfrm>
                <a:off x="1256346" y="3547872"/>
                <a:ext cx="100584" cy="10972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2233126-7247-D853-7D60-2BFCBD5F4FB1}"/>
                  </a:ext>
                </a:extLst>
              </p:cNvPr>
              <p:cNvSpPr/>
              <p:nvPr/>
            </p:nvSpPr>
            <p:spPr>
              <a:xfrm>
                <a:off x="1403856" y="3547872"/>
                <a:ext cx="100584" cy="109728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AF7B92-A2AC-36C7-4276-19E2160803E4}"/>
                </a:ext>
              </a:extLst>
            </p:cNvPr>
            <p:cNvSpPr txBox="1"/>
            <p:nvPr/>
          </p:nvSpPr>
          <p:spPr>
            <a:xfrm>
              <a:off x="1491709" y="2725622"/>
              <a:ext cx="4988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Montserrat" pitchFamily="2" charset="77"/>
                </a:rPr>
                <a:t> 20%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3DB67B2-3F9F-E8CC-DD94-440F0B46459C}"/>
              </a:ext>
            </a:extLst>
          </p:cNvPr>
          <p:cNvCxnSpPr/>
          <p:nvPr/>
        </p:nvCxnSpPr>
        <p:spPr>
          <a:xfrm>
            <a:off x="928365" y="2219433"/>
            <a:ext cx="877619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DB2187-48F2-C73D-7E20-327D50107FD0}"/>
              </a:ext>
            </a:extLst>
          </p:cNvPr>
          <p:cNvSpPr txBox="1"/>
          <p:nvPr/>
        </p:nvSpPr>
        <p:spPr>
          <a:xfrm>
            <a:off x="565760" y="2799531"/>
            <a:ext cx="1786325" cy="318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noProof="0" dirty="0">
                <a:solidFill>
                  <a:schemeClr val="accent1"/>
                </a:solidFill>
                <a:latin typeface="Montserrat" pitchFamily="2" charset="77"/>
              </a:rPr>
              <a:t>Análisis y feedback sobre propuesta inicial.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dirty="0">
                <a:solidFill>
                  <a:schemeClr val="accent1"/>
                </a:solidFill>
                <a:latin typeface="Montserrat" pitchFamily="2" charset="77"/>
              </a:rPr>
              <a:t>Investigación de modelos organizacionales.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dirty="0">
                <a:solidFill>
                  <a:schemeClr val="accent1"/>
                </a:solidFill>
                <a:latin typeface="Montserrat" pitchFamily="2" charset="77"/>
              </a:rPr>
              <a:t>Definición framework de análisis y diagnóstico preliminar.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noProof="0" dirty="0">
                <a:solidFill>
                  <a:schemeClr val="accent1"/>
                </a:solidFill>
                <a:latin typeface="Montserrat" pitchFamily="2" charset="77"/>
              </a:rPr>
              <a:t>Propuesta preliminar de reorganización de las gerencias de negocio y principales observaciones.</a:t>
            </a:r>
          </a:p>
          <a:p>
            <a:pPr>
              <a:lnSpc>
                <a:spcPct val="150000"/>
              </a:lnSpc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es-ES_tradnl" sz="900" b="1" i="1" noProof="0" dirty="0">
                <a:solidFill>
                  <a:schemeClr val="accent1"/>
                </a:solidFill>
                <a:latin typeface="Montserrat" pitchFamily="2" charset="77"/>
              </a:rPr>
              <a:t>Asignación: 32 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D4A62-8708-E830-A22B-4759F272202F}"/>
              </a:ext>
            </a:extLst>
          </p:cNvPr>
          <p:cNvSpPr txBox="1"/>
          <p:nvPr/>
        </p:nvSpPr>
        <p:spPr>
          <a:xfrm>
            <a:off x="2529009" y="2799531"/>
            <a:ext cx="1786325" cy="318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noProof="0" dirty="0">
                <a:solidFill>
                  <a:schemeClr val="accent1"/>
                </a:solidFill>
                <a:latin typeface="Montserrat" pitchFamily="2" charset="77"/>
              </a:rPr>
              <a:t>Definición y validación de un plan de trabajo con el </a:t>
            </a:r>
            <a:r>
              <a:rPr lang="es-ES_tradnl" sz="900" i="1" dirty="0">
                <a:solidFill>
                  <a:schemeClr val="accent1"/>
                </a:solidFill>
                <a:latin typeface="Montserrat" pitchFamily="2" charset="77"/>
              </a:rPr>
              <a:t>objetivo de validar, enriquecer y ajustar el diseño organizativo.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es-ES_tradnl" sz="900" b="1" i="1" noProof="0" dirty="0">
                <a:solidFill>
                  <a:schemeClr val="accent1"/>
                </a:solidFill>
                <a:latin typeface="Montserrat" pitchFamily="2" charset="77"/>
              </a:rPr>
              <a:t>Asignación: 8 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E756B-5692-B10E-D620-1CAD4204820D}"/>
              </a:ext>
            </a:extLst>
          </p:cNvPr>
          <p:cNvSpPr txBox="1"/>
          <p:nvPr/>
        </p:nvSpPr>
        <p:spPr>
          <a:xfrm>
            <a:off x="4487899" y="2799531"/>
            <a:ext cx="1786325" cy="318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dirty="0">
                <a:solidFill>
                  <a:schemeClr val="accent1"/>
                </a:solidFill>
                <a:latin typeface="Montserrat" pitchFamily="2" charset="77"/>
              </a:rPr>
              <a:t>Entrevistas estructuradas con los líderes de la organización.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dirty="0">
                <a:solidFill>
                  <a:schemeClr val="accent1"/>
                </a:solidFill>
                <a:latin typeface="Montserrat" pitchFamily="2" charset="77"/>
              </a:rPr>
              <a:t>Redefinición del framework de análisis y de la Propuesta de reorganización de las gerencias de negocio.</a:t>
            </a: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es-ES_tradnl" sz="900" i="1" dirty="0">
                <a:solidFill>
                  <a:schemeClr val="accent1"/>
                </a:solidFill>
                <a:latin typeface="Montserrat" pitchFamily="2" charset="77"/>
              </a:rPr>
              <a:t>33 entrevistas</a:t>
            </a:r>
          </a:p>
          <a:p>
            <a:pPr>
              <a:lnSpc>
                <a:spcPct val="150000"/>
              </a:lnSpc>
            </a:pPr>
            <a:r>
              <a:rPr lang="es-ES_tradnl" sz="900" i="1" noProof="0" dirty="0">
                <a:solidFill>
                  <a:schemeClr val="accent1"/>
                </a:solidFill>
                <a:latin typeface="Montserrat" pitchFamily="2" charset="77"/>
              </a:rPr>
              <a:t>48 sesiones en total </a:t>
            </a:r>
          </a:p>
          <a:p>
            <a:pPr>
              <a:lnSpc>
                <a:spcPct val="150000"/>
              </a:lnSpc>
            </a:pP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es-ES_tradnl" sz="900" b="1" i="1" noProof="0" dirty="0">
                <a:solidFill>
                  <a:schemeClr val="accent1"/>
                </a:solidFill>
                <a:latin typeface="Montserrat" pitchFamily="2" charset="77"/>
              </a:rPr>
              <a:t>Asignación: 78 hs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AEA628-41C8-201C-31D3-08B88B60CAE0}"/>
              </a:ext>
            </a:extLst>
          </p:cNvPr>
          <p:cNvSpPr txBox="1"/>
          <p:nvPr/>
        </p:nvSpPr>
        <p:spPr>
          <a:xfrm>
            <a:off x="6468947" y="2799531"/>
            <a:ext cx="1786325" cy="318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noProof="0" dirty="0">
                <a:solidFill>
                  <a:schemeClr val="accent1"/>
                </a:solidFill>
                <a:latin typeface="Montserrat" pitchFamily="2" charset="77"/>
              </a:rPr>
              <a:t>Re-diseño de la estructura organizacional propuesta.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dirty="0">
                <a:solidFill>
                  <a:schemeClr val="accent1"/>
                </a:solidFill>
                <a:latin typeface="Montserrat" pitchFamily="2" charset="77"/>
              </a:rPr>
              <a:t>Identificación y aplicación de buenas prácticas.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noProof="0" dirty="0">
                <a:solidFill>
                  <a:schemeClr val="accent1"/>
                </a:solidFill>
                <a:latin typeface="Montserrat" pitchFamily="2" charset="77"/>
              </a:rPr>
              <a:t>Aplicación</a:t>
            </a:r>
            <a:r>
              <a:rPr lang="es-ES_tradnl" sz="900" i="1" dirty="0">
                <a:solidFill>
                  <a:schemeClr val="accent1"/>
                </a:solidFill>
                <a:latin typeface="Montserrat" pitchFamily="2" charset="77"/>
              </a:rPr>
              <a:t> del framework de análisis y diagnóstico ajustado.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es-ES_tradnl" sz="900" i="1" noProof="0" dirty="0">
                <a:solidFill>
                  <a:schemeClr val="accent1"/>
                </a:solidFill>
                <a:latin typeface="Montserrat" pitchFamily="2" charset="77"/>
              </a:rPr>
              <a:t> </a:t>
            </a: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es-ES_tradnl" sz="900" b="1" i="1" noProof="0" dirty="0">
                <a:solidFill>
                  <a:schemeClr val="accent1"/>
                </a:solidFill>
                <a:latin typeface="Montserrat" pitchFamily="2" charset="77"/>
              </a:rPr>
              <a:t>Asignación: 16 hs (WIP)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9EB3F7-0EE0-CA2D-BECD-EC019791FF93}"/>
              </a:ext>
            </a:extLst>
          </p:cNvPr>
          <p:cNvSpPr txBox="1"/>
          <p:nvPr/>
        </p:nvSpPr>
        <p:spPr>
          <a:xfrm>
            <a:off x="8427837" y="2799531"/>
            <a:ext cx="1786325" cy="318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i="1" noProof="0" dirty="0">
                <a:solidFill>
                  <a:schemeClr val="accent1"/>
                </a:solidFill>
                <a:latin typeface="Montserrat" pitchFamily="2" charset="77"/>
              </a:rPr>
              <a:t>Armado de documento final que detalle los pasos realizados y las conclusiones alcanzadas para la construcción de la estructura organizacional propuesta.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900" b="1" i="1" dirty="0">
                <a:solidFill>
                  <a:schemeClr val="accent1"/>
                </a:solidFill>
                <a:latin typeface="Montserrat" pitchFamily="2" charset="77"/>
              </a:rPr>
              <a:t>Target: 30 de Julio</a:t>
            </a:r>
            <a:endParaRPr lang="es-ES_tradnl" sz="900" b="1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noProof="0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endParaRPr lang="es-ES_tradnl" sz="900" i="1" dirty="0">
              <a:solidFill>
                <a:schemeClr val="accent1"/>
              </a:solidFill>
              <a:latin typeface="Montserrat" pitchFamily="2" charset="77"/>
            </a:endParaRPr>
          </a:p>
          <a:p>
            <a:pPr>
              <a:lnSpc>
                <a:spcPct val="150000"/>
              </a:lnSpc>
            </a:pPr>
            <a:r>
              <a:rPr lang="es-ES_tradnl" sz="900" b="1" i="1" noProof="0" dirty="0">
                <a:solidFill>
                  <a:schemeClr val="accent1"/>
                </a:solidFill>
                <a:latin typeface="Montserrat" pitchFamily="2" charset="77"/>
              </a:rPr>
              <a:t>Asignación: 4 hs (WIP)</a:t>
            </a:r>
          </a:p>
        </p:txBody>
      </p:sp>
    </p:spTree>
    <p:extLst>
      <p:ext uri="{BB962C8B-B14F-4D97-AF65-F5344CB8AC3E}">
        <p14:creationId xmlns:p14="http://schemas.microsoft.com/office/powerpoint/2010/main" val="281347795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BC2F6-B010-71C6-ADF6-2CA20CC31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51CC2F3-2343-F038-BB15-0CB044A35F04}"/>
              </a:ext>
            </a:extLst>
          </p:cNvPr>
          <p:cNvSpPr txBox="1"/>
          <p:nvPr/>
        </p:nvSpPr>
        <p:spPr>
          <a:xfrm>
            <a:off x="426488" y="123233"/>
            <a:ext cx="102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Propuesta complementaria-alternativa</a:t>
            </a:r>
            <a:endParaRPr kumimoji="0" lang="es-A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E4422B16-0096-EFFD-B0E6-4DC6701CA574}"/>
              </a:ext>
            </a:extLst>
          </p:cNvPr>
          <p:cNvSpPr txBox="1"/>
          <p:nvPr/>
        </p:nvSpPr>
        <p:spPr>
          <a:xfrm>
            <a:off x="365760" y="131922"/>
            <a:ext cx="1132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Hallazgos y recomendaciones preliminares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0F7CB-2A9C-55CE-2418-4758321AA124}"/>
              </a:ext>
            </a:extLst>
          </p:cNvPr>
          <p:cNvSpPr txBox="1"/>
          <p:nvPr/>
        </p:nvSpPr>
        <p:spPr>
          <a:xfrm>
            <a:off x="426487" y="5338014"/>
            <a:ext cx="11264769" cy="107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1100" i="1" dirty="0">
                <a:solidFill>
                  <a:schemeClr val="accent1"/>
                </a:solidFill>
                <a:latin typeface="Montserrat" pitchFamily="2" charset="77"/>
              </a:rPr>
              <a:t>Se observa que </a:t>
            </a:r>
            <a:r>
              <a:rPr lang="es-ES_tradnl" sz="1100" b="1" i="1" dirty="0">
                <a:solidFill>
                  <a:schemeClr val="accent1"/>
                </a:solidFill>
                <a:latin typeface="Montserrat" pitchFamily="2" charset="77"/>
              </a:rPr>
              <a:t>el modelo organizativo actual no refleja completamente la estrategia ni está centrado en el cliente. Tiene ownership difuso, spans amplios sin coordinación intermedia, dotaciones sobrecargadas en algunos procesos críticos</a:t>
            </a:r>
            <a:r>
              <a:rPr lang="es-ES_tradnl" sz="1100" i="1" dirty="0">
                <a:solidFill>
                  <a:schemeClr val="accent1"/>
                </a:solidFill>
                <a:latin typeface="Montserrat" pitchFamily="2" charset="77"/>
              </a:rPr>
              <a:t>.  Requiere evolucionar hacia accountability y colaboración transversal. Las recomendaciones por pilar consolidan un plan integral que ajusta estructura, personas, procesos y gobierno para alinear el banco con sus objetivos estratégicos y preparar el terreno para escalar digitalmente y transformarse.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D2C1C-7305-6B98-06BD-7A79F58D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6" y="667017"/>
            <a:ext cx="11137043" cy="463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0711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09F62-558A-AA8A-9054-BB440956C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1E1ADA0-BD02-8584-320D-4D2A66FA789D}"/>
              </a:ext>
            </a:extLst>
          </p:cNvPr>
          <p:cNvSpPr txBox="1"/>
          <p:nvPr/>
        </p:nvSpPr>
        <p:spPr>
          <a:xfrm>
            <a:off x="426488" y="123233"/>
            <a:ext cx="102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Propuesta complementaria-alternativa</a:t>
            </a:r>
            <a:endParaRPr kumimoji="0" lang="es-A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6BA4203A-BB7B-8D64-62E3-1D9A06A15866}"/>
              </a:ext>
            </a:extLst>
          </p:cNvPr>
          <p:cNvSpPr txBox="1"/>
          <p:nvPr/>
        </p:nvSpPr>
        <p:spPr>
          <a:xfrm>
            <a:off x="365760" y="131922"/>
            <a:ext cx="1132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(*) referencia grilla de clasificación – Diagnóstico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100F5-FAF6-082D-1A7A-98D07614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6" y="1001145"/>
            <a:ext cx="9304275" cy="377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702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15C4D-0841-3401-FCEB-05C25F09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DEB79746-1E0A-AF9F-A2BC-EF5291E0EDE1}"/>
              </a:ext>
            </a:extLst>
          </p:cNvPr>
          <p:cNvSpPr txBox="1"/>
          <p:nvPr/>
        </p:nvSpPr>
        <p:spPr>
          <a:xfrm>
            <a:off x="365760" y="131922"/>
            <a:ext cx="770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1. Mapeo Reportes del Gerente General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2AC45-644A-0114-F9BA-8AD78E9C7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24" y="2226686"/>
            <a:ext cx="9698567" cy="3979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088D2-3BEA-E506-0049-2B314E6D9508}"/>
              </a:ext>
            </a:extLst>
          </p:cNvPr>
          <p:cNvSpPr txBox="1"/>
          <p:nvPr/>
        </p:nvSpPr>
        <p:spPr>
          <a:xfrm>
            <a:off x="654969" y="689072"/>
            <a:ext cx="7030875" cy="162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6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s-ES_tradnl" sz="1200" b="1" noProof="0" dirty="0">
                <a:latin typeface="Montserrat" pitchFamily="2" charset="77"/>
              </a:rPr>
              <a:t>Principios de funcionamiento del modelo: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sz="1200" noProof="0" dirty="0">
                <a:latin typeface="Montserrat" pitchFamily="2" charset="77"/>
              </a:rPr>
              <a:t>Accountability claro por cliente, canal y producto en la SGPN.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sz="1200" noProof="0" dirty="0">
                <a:latin typeface="Montserrat" pitchFamily="2" charset="77"/>
              </a:rPr>
              <a:t>Plataforma eficiente y escalable para servir al negocio.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sz="1200" noProof="0" dirty="0">
                <a:latin typeface="Montserrat" pitchFamily="2" charset="77"/>
              </a:rPr>
              <a:t>Ejecución ágil y modular, compatible con metodologías modernas.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sz="1200" noProof="0" dirty="0">
                <a:latin typeface="Montserrat" pitchFamily="2" charset="77"/>
              </a:rPr>
              <a:t>Diseño evolutivo, implementable por fases y dominios.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_tradnl" sz="1200" dirty="0">
                <a:latin typeface="Montserrat" pitchFamily="2" charset="77"/>
              </a:rPr>
              <a:t>Gobernanza institucional transversal del cambio.</a:t>
            </a:r>
            <a:endParaRPr lang="es-ES_tradnl" sz="1200" noProof="0" dirty="0">
              <a:latin typeface="Montserrat" pitchFamily="2" charset="77"/>
            </a:endParaRPr>
          </a:p>
          <a:p>
            <a:pPr>
              <a:lnSpc>
                <a:spcPct val="120000"/>
              </a:lnSpc>
            </a:pPr>
            <a:endParaRPr lang="es-ES_tradnl" sz="1200" noProof="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8329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64BB2-7101-BC78-8429-DBB95142E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2">
            <a:extLst>
              <a:ext uri="{FF2B5EF4-FFF2-40B4-BE49-F238E27FC236}">
                <a16:creationId xmlns:a16="http://schemas.microsoft.com/office/drawing/2014/main" id="{4A0CC929-29D5-6B09-472E-16209469EAE3}"/>
              </a:ext>
            </a:extLst>
          </p:cNvPr>
          <p:cNvSpPr txBox="1"/>
          <p:nvPr/>
        </p:nvSpPr>
        <p:spPr>
          <a:xfrm>
            <a:off x="365760" y="131922"/>
            <a:ext cx="770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2. Mapeo estructura del SGPN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DA35D-0324-D14F-EA9E-8587E5B8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66" y="2164057"/>
            <a:ext cx="9266575" cy="380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8C8C0-9356-1212-5DC0-BAEB1FC936F5}"/>
              </a:ext>
            </a:extLst>
          </p:cNvPr>
          <p:cNvSpPr txBox="1"/>
          <p:nvPr/>
        </p:nvSpPr>
        <p:spPr>
          <a:xfrm>
            <a:off x="654969" y="689072"/>
            <a:ext cx="7833049" cy="140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>
              <a:defRPr sz="16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s-ES_tradnl" sz="1200" b="1" noProof="0" dirty="0">
                <a:latin typeface="Montserrat" pitchFamily="2" charset="77"/>
              </a:rPr>
              <a:t>Reorganizar la estructura de Negocio del Banco para: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s-ES_tradnl" sz="1200" noProof="0" dirty="0">
                <a:latin typeface="Montserrat" pitchFamily="2" charset="77"/>
              </a:rPr>
              <a:t>Fortalecer el foco en cliente y resultados comerciales.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s-ES_tradnl" sz="1200" noProof="0" dirty="0">
                <a:latin typeface="Montserrat" pitchFamily="2" charset="77"/>
              </a:rPr>
              <a:t>Mejorar la eficiencia operativa y tecnológica.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s-ES_tradnl" sz="1200" noProof="0" dirty="0">
                <a:latin typeface="Montserrat" pitchFamily="2" charset="77"/>
              </a:rPr>
              <a:t>Profesionalizar funciones clave.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es-ES_tradnl" sz="1200" noProof="0" dirty="0">
                <a:latin typeface="Montserrat" pitchFamily="2" charset="77"/>
              </a:rPr>
              <a:t>Habilitar la transformación digital de forma escalable y progresiva.</a:t>
            </a:r>
          </a:p>
          <a:p>
            <a:pPr>
              <a:lnSpc>
                <a:spcPct val="120000"/>
              </a:lnSpc>
            </a:pPr>
            <a:endParaRPr lang="es-ES_tradnl" sz="1200" noProof="0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B7A86-981F-6AB9-FECB-3F8881E9EE16}"/>
              </a:ext>
            </a:extLst>
          </p:cNvPr>
          <p:cNvSpPr txBox="1"/>
          <p:nvPr/>
        </p:nvSpPr>
        <p:spPr>
          <a:xfrm rot="19802169">
            <a:off x="3463210" y="3880666"/>
            <a:ext cx="129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noProof="0" dirty="0">
                <a:solidFill>
                  <a:srgbClr val="FF0000"/>
                </a:solidFill>
              </a:rPr>
              <a:t>En Proceso</a:t>
            </a:r>
          </a:p>
        </p:txBody>
      </p:sp>
    </p:spTree>
    <p:extLst>
      <p:ext uri="{BB962C8B-B14F-4D97-AF65-F5344CB8AC3E}">
        <p14:creationId xmlns:p14="http://schemas.microsoft.com/office/powerpoint/2010/main" val="2601734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E7593-BD79-E0D0-B9AB-D40DCEE2A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20C684-DEE0-FF55-27AF-1C3EA86B1C59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38433E-4B05-523A-70FB-1EA74546BB8A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421FF-FA33-4D3D-B698-AA7E1183565A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93AD02-D07B-25D3-70A5-BFCE5B4B80EB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12CF70-6855-97FA-C902-712F994B0FB9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4FDB7DE2-7F0A-FCB9-5C37-856E43A75E8A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16" name="CuadroTexto 2">
            <a:extLst>
              <a:ext uri="{FF2B5EF4-FFF2-40B4-BE49-F238E27FC236}">
                <a16:creationId xmlns:a16="http://schemas.microsoft.com/office/drawing/2014/main" id="{B0930D99-77A7-54EC-95BE-DE82F7AE85EA}"/>
              </a:ext>
            </a:extLst>
          </p:cNvPr>
          <p:cNvSpPr txBox="1"/>
          <p:nvPr/>
        </p:nvSpPr>
        <p:spPr>
          <a:xfrm>
            <a:off x="2241550" y="118859"/>
            <a:ext cx="770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Negocios - Personas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5AD7FA02-A717-8140-9B0A-E6DAE8FA1E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DDB5C3-7B5E-F793-EC6E-0391459D69C0}"/>
              </a:ext>
            </a:extLst>
          </p:cNvPr>
          <p:cNvSpPr txBox="1"/>
          <p:nvPr/>
        </p:nvSpPr>
        <p:spPr>
          <a:xfrm>
            <a:off x="190500" y="186466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F1BE3C-2E74-B813-A7BB-7980ABB64198}"/>
              </a:ext>
            </a:extLst>
          </p:cNvPr>
          <p:cNvSpPr txBox="1"/>
          <p:nvPr/>
        </p:nvSpPr>
        <p:spPr>
          <a:xfrm>
            <a:off x="190500" y="310926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C454F3-698D-C63D-ED11-DA2C7D86E36C}"/>
              </a:ext>
            </a:extLst>
          </p:cNvPr>
          <p:cNvSpPr txBox="1"/>
          <p:nvPr/>
        </p:nvSpPr>
        <p:spPr>
          <a:xfrm>
            <a:off x="190500" y="435386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ABD91C5-6BEF-61A5-D0FC-083439966C7C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tx1"/>
                </a:solidFill>
                <a:latin typeface="Montserrat" pitchFamily="2" charset="77"/>
              </a:rPr>
              <a:t>Segmento Empresas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D9D589C-0CCE-DF4B-A175-073FE911B5BD}"/>
              </a:ext>
            </a:extLst>
          </p:cNvPr>
          <p:cNvSpPr/>
          <p:nvPr/>
        </p:nvSpPr>
        <p:spPr>
          <a:xfrm>
            <a:off x="2942747" y="294970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MiPymes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56A089-A87E-1347-2A9D-F1B498CC945D}"/>
              </a:ext>
            </a:extLst>
          </p:cNvPr>
          <p:cNvCxnSpPr>
            <a:cxnSpLocks/>
          </p:cNvCxnSpPr>
          <p:nvPr/>
        </p:nvCxnSpPr>
        <p:spPr>
          <a:xfrm>
            <a:off x="2078374" y="2806700"/>
            <a:ext cx="8104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DB895F-EA82-1786-24B9-0B29D39FD6AD}"/>
              </a:ext>
            </a:extLst>
          </p:cNvPr>
          <p:cNvCxnSpPr>
            <a:endCxn id="37" idx="0"/>
          </p:cNvCxnSpPr>
          <p:nvPr/>
        </p:nvCxnSpPr>
        <p:spPr>
          <a:xfrm>
            <a:off x="3695958" y="2806393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398230-6F74-CD0B-F8C5-3155E6B4114E}"/>
              </a:ext>
            </a:extLst>
          </p:cNvPr>
          <p:cNvCxnSpPr>
            <a:cxnSpLocks/>
          </p:cNvCxnSpPr>
          <p:nvPr/>
        </p:nvCxnSpPr>
        <p:spPr>
          <a:xfrm>
            <a:off x="5307833" y="2803280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361AF8A-0319-76A0-5AF4-8DE94626257E}"/>
              </a:ext>
            </a:extLst>
          </p:cNvPr>
          <p:cNvSpPr/>
          <p:nvPr/>
        </p:nvSpPr>
        <p:spPr>
          <a:xfrm>
            <a:off x="4563263" y="2954121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Grandes Empresas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378214-6FDF-2B1C-4C0E-2D1C952FBF4C}"/>
              </a:ext>
            </a:extLst>
          </p:cNvPr>
          <p:cNvSpPr/>
          <p:nvPr/>
        </p:nvSpPr>
        <p:spPr>
          <a:xfrm>
            <a:off x="6183781" y="2952872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Canales?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F38297-BE07-DD1B-FC48-024E9F01060F}"/>
              </a:ext>
            </a:extLst>
          </p:cNvPr>
          <p:cNvSpPr/>
          <p:nvPr/>
        </p:nvSpPr>
        <p:spPr>
          <a:xfrm>
            <a:off x="9426281" y="4188737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Comunicaciones ?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1CCFB6C-F6BE-028A-58F9-6C7AF8BD1CF9}"/>
              </a:ext>
            </a:extLst>
          </p:cNvPr>
          <p:cNvSpPr/>
          <p:nvPr/>
        </p:nvSpPr>
        <p:spPr>
          <a:xfrm>
            <a:off x="7807812" y="4188737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Propuesta de Valor 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178148-7685-B0AF-4B19-003506CE9D60}"/>
              </a:ext>
            </a:extLst>
          </p:cNvPr>
          <p:cNvCxnSpPr>
            <a:cxnSpLocks/>
          </p:cNvCxnSpPr>
          <p:nvPr/>
        </p:nvCxnSpPr>
        <p:spPr>
          <a:xfrm>
            <a:off x="6947074" y="2803280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1BE2523-435A-3DA2-CBCB-69708FCEBD07}"/>
              </a:ext>
            </a:extLst>
          </p:cNvPr>
          <p:cNvCxnSpPr>
            <a:cxnSpLocks/>
          </p:cNvCxnSpPr>
          <p:nvPr/>
        </p:nvCxnSpPr>
        <p:spPr>
          <a:xfrm>
            <a:off x="8566884" y="2803280"/>
            <a:ext cx="0" cy="138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792177-0236-EE23-A8EE-4A01A52941A2}"/>
              </a:ext>
            </a:extLst>
          </p:cNvPr>
          <p:cNvCxnSpPr>
            <a:cxnSpLocks/>
          </p:cNvCxnSpPr>
          <p:nvPr/>
        </p:nvCxnSpPr>
        <p:spPr>
          <a:xfrm>
            <a:off x="10182424" y="2810510"/>
            <a:ext cx="0" cy="138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52FE5C3-8AA8-AAE3-E737-E80FFDBA3EBC}"/>
              </a:ext>
            </a:extLst>
          </p:cNvPr>
          <p:cNvSpPr/>
          <p:nvPr/>
        </p:nvSpPr>
        <p:spPr>
          <a:xfrm>
            <a:off x="1322231" y="2952871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Sector Público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C80344-AD9D-F1AC-F864-3DA5A7321145}"/>
              </a:ext>
            </a:extLst>
          </p:cNvPr>
          <p:cNvCxnSpPr>
            <a:cxnSpLocks/>
          </p:cNvCxnSpPr>
          <p:nvPr/>
        </p:nvCxnSpPr>
        <p:spPr>
          <a:xfrm>
            <a:off x="2080423" y="2793635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CDB973-A0DD-3A55-0306-13C390D49D93}"/>
              </a:ext>
            </a:extLst>
          </p:cNvPr>
          <p:cNvSpPr txBox="1"/>
          <p:nvPr/>
        </p:nvSpPr>
        <p:spPr>
          <a:xfrm>
            <a:off x="1322231" y="2326332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Revisar</a:t>
            </a:r>
            <a:r>
              <a:rPr lang="en-US" dirty="0"/>
              <a:t> canales</a:t>
            </a:r>
          </a:p>
        </p:txBody>
      </p:sp>
    </p:spTree>
    <p:extLst>
      <p:ext uri="{BB962C8B-B14F-4D97-AF65-F5344CB8AC3E}">
        <p14:creationId xmlns:p14="http://schemas.microsoft.com/office/powerpoint/2010/main" val="41851617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FCF99-398B-73F2-6D82-C3A950A02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DCCFF1-3332-7C67-8EC8-DA934C50FFD5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A491DF-FF25-2D00-2C26-C5B3F5AF6F82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876173-2D8C-CE2A-4658-07D11FD153E5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A86719-2119-3094-FC10-28FC07A1F178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858740-FCDB-BB35-9856-758C747A9B00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9490F96E-B66A-8D56-F0DA-D1C4A8EAAC4F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16" name="CuadroTexto 2">
            <a:extLst>
              <a:ext uri="{FF2B5EF4-FFF2-40B4-BE49-F238E27FC236}">
                <a16:creationId xmlns:a16="http://schemas.microsoft.com/office/drawing/2014/main" id="{00847721-8A68-767E-C5D5-ED62AE3AD240}"/>
              </a:ext>
            </a:extLst>
          </p:cNvPr>
          <p:cNvSpPr txBox="1"/>
          <p:nvPr/>
        </p:nvSpPr>
        <p:spPr>
          <a:xfrm>
            <a:off x="2241550" y="118859"/>
            <a:ext cx="770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Negocios - Productos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21373726-8170-AFBE-E533-96C836FB11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8E64E7-6BC9-7C25-455C-3389DB0BF138}"/>
              </a:ext>
            </a:extLst>
          </p:cNvPr>
          <p:cNvSpPr txBox="1"/>
          <p:nvPr/>
        </p:nvSpPr>
        <p:spPr>
          <a:xfrm>
            <a:off x="190500" y="186466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CB5404-27C1-E959-C350-342A3B731173}"/>
              </a:ext>
            </a:extLst>
          </p:cNvPr>
          <p:cNvSpPr txBox="1"/>
          <p:nvPr/>
        </p:nvSpPr>
        <p:spPr>
          <a:xfrm>
            <a:off x="190500" y="310926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5102E-A4E9-D9C8-EA29-C9D3DA88D8E5}"/>
              </a:ext>
            </a:extLst>
          </p:cNvPr>
          <p:cNvSpPr txBox="1"/>
          <p:nvPr/>
        </p:nvSpPr>
        <p:spPr>
          <a:xfrm>
            <a:off x="190500" y="435386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240C3-CF2B-6C15-6545-7D3B4CD69436}"/>
              </a:ext>
            </a:extLst>
          </p:cNvPr>
          <p:cNvSpPr txBox="1"/>
          <p:nvPr/>
        </p:nvSpPr>
        <p:spPr>
          <a:xfrm>
            <a:off x="190500" y="559846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A85248-1AC1-1034-0CA8-6D90AAC3BC86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tx1"/>
                </a:solidFill>
                <a:latin typeface="Montserrat" pitchFamily="2" charset="77"/>
              </a:rPr>
              <a:t>Productos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6C81A21-4A68-4DFC-AD5D-1455B36E10D6}"/>
              </a:ext>
            </a:extLst>
          </p:cNvPr>
          <p:cNvSpPr/>
          <p:nvPr/>
        </p:nvSpPr>
        <p:spPr>
          <a:xfrm>
            <a:off x="5350406" y="4193123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Banca Internacional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C25FEBA-57BE-4B27-D7AC-C782296BD672}"/>
              </a:ext>
            </a:extLst>
          </p:cNvPr>
          <p:cNvSpPr/>
          <p:nvPr/>
        </p:nvSpPr>
        <p:spPr>
          <a:xfrm>
            <a:off x="3729889" y="4193430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Medios de Pago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DB09C34-02E2-FEB3-BD23-C525CA31A7CC}"/>
              </a:ext>
            </a:extLst>
          </p:cNvPr>
          <p:cNvSpPr/>
          <p:nvPr/>
        </p:nvSpPr>
        <p:spPr>
          <a:xfrm>
            <a:off x="2109372" y="419350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Productos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561269F-6B96-8FC4-E38D-1FF957181BF5}"/>
              </a:ext>
            </a:extLst>
          </p:cNvPr>
          <p:cNvSpPr/>
          <p:nvPr/>
        </p:nvSpPr>
        <p:spPr>
          <a:xfrm>
            <a:off x="8591440" y="4193123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Operaciones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E7EF0D-F675-B270-97A3-FF616AA0F623}"/>
              </a:ext>
            </a:extLst>
          </p:cNvPr>
          <p:cNvSpPr/>
          <p:nvPr/>
        </p:nvSpPr>
        <p:spPr>
          <a:xfrm>
            <a:off x="6970923" y="4193123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Marketing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9978081-5DBB-788C-0C34-62CBDF79FD27}"/>
              </a:ext>
            </a:extLst>
          </p:cNvPr>
          <p:cNvSpPr/>
          <p:nvPr/>
        </p:nvSpPr>
        <p:spPr>
          <a:xfrm>
            <a:off x="3729889" y="2950015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Segmento Personas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04A266A-95A7-CFED-44D0-BCA58F6DA3FF}"/>
              </a:ext>
            </a:extLst>
          </p:cNvPr>
          <p:cNvSpPr/>
          <p:nvPr/>
        </p:nvSpPr>
        <p:spPr>
          <a:xfrm>
            <a:off x="6970923" y="294970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Segmento Empresas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37A7CF-4B8C-0A2F-386B-7B89B2AF876E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>
            <a:off x="6106549" y="2438400"/>
            <a:ext cx="0" cy="1754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3194EB-06AB-0245-C907-A5047408DCA6}"/>
              </a:ext>
            </a:extLst>
          </p:cNvPr>
          <p:cNvCxnSpPr>
            <a:cxnSpLocks/>
          </p:cNvCxnSpPr>
          <p:nvPr/>
        </p:nvCxnSpPr>
        <p:spPr>
          <a:xfrm>
            <a:off x="4483100" y="2806700"/>
            <a:ext cx="32439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7DA3CA-6DB1-CCFE-E4A2-9C31B31AB512}"/>
              </a:ext>
            </a:extLst>
          </p:cNvPr>
          <p:cNvCxnSpPr>
            <a:cxnSpLocks/>
          </p:cNvCxnSpPr>
          <p:nvPr/>
        </p:nvCxnSpPr>
        <p:spPr>
          <a:xfrm>
            <a:off x="2855349" y="4076700"/>
            <a:ext cx="64922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8C2DEB-DD40-DA3B-B0B0-B2193CD988CA}"/>
              </a:ext>
            </a:extLst>
          </p:cNvPr>
          <p:cNvCxnSpPr>
            <a:endCxn id="37" idx="0"/>
          </p:cNvCxnSpPr>
          <p:nvPr/>
        </p:nvCxnSpPr>
        <p:spPr>
          <a:xfrm>
            <a:off x="4483100" y="2806700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03022D6-3E23-7AB8-1D6B-9E7D5DF14363}"/>
              </a:ext>
            </a:extLst>
          </p:cNvPr>
          <p:cNvCxnSpPr>
            <a:endCxn id="40" idx="0"/>
          </p:cNvCxnSpPr>
          <p:nvPr/>
        </p:nvCxnSpPr>
        <p:spPr>
          <a:xfrm>
            <a:off x="7727066" y="2806700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9A0D52-A905-71D6-AC9B-D45E296DA4F1}"/>
              </a:ext>
            </a:extLst>
          </p:cNvPr>
          <p:cNvCxnSpPr>
            <a:endCxn id="33" idx="0"/>
          </p:cNvCxnSpPr>
          <p:nvPr/>
        </p:nvCxnSpPr>
        <p:spPr>
          <a:xfrm>
            <a:off x="2865515" y="4076700"/>
            <a:ext cx="0" cy="11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D8E27E-96FC-5AE9-2920-C9DF5C161337}"/>
              </a:ext>
            </a:extLst>
          </p:cNvPr>
          <p:cNvCxnSpPr>
            <a:endCxn id="34" idx="0"/>
          </p:cNvCxnSpPr>
          <p:nvPr/>
        </p:nvCxnSpPr>
        <p:spPr>
          <a:xfrm>
            <a:off x="9347583" y="4076700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2BEFC2-D051-1C3E-326E-F13F58CB40FF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4483100" y="4076700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36873CA-CBFE-5057-EECF-CD09DDAF5943}"/>
              </a:ext>
            </a:extLst>
          </p:cNvPr>
          <p:cNvCxnSpPr>
            <a:stCxn id="35" idx="0"/>
          </p:cNvCxnSpPr>
          <p:nvPr/>
        </p:nvCxnSpPr>
        <p:spPr>
          <a:xfrm flipV="1">
            <a:off x="7727066" y="4076700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591939-97AA-B783-07D0-C93626213EA0}"/>
              </a:ext>
            </a:extLst>
          </p:cNvPr>
          <p:cNvSpPr txBox="1"/>
          <p:nvPr/>
        </p:nvSpPr>
        <p:spPr>
          <a:xfrm>
            <a:off x="1770927" y="2187615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Falta </a:t>
            </a:r>
            <a:r>
              <a:rPr lang="en-US" dirty="0" err="1"/>
              <a:t>hacer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549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18CF9-F88A-7269-C9E4-16185A7CF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C87F33-E27D-6548-02EC-24629A280C67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ED7452-6528-8AE2-9BAB-7683B45227AA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F04A47-7C1F-A23C-6250-6E7960365535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25180E-703A-D86A-CBF6-66265EB44C4C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E19566-8612-4444-CD7D-07C2E9C29B0E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D0697FCF-E93B-B6FB-4984-9F7FBACA4321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16" name="CuadroTexto 2">
            <a:extLst>
              <a:ext uri="{FF2B5EF4-FFF2-40B4-BE49-F238E27FC236}">
                <a16:creationId xmlns:a16="http://schemas.microsoft.com/office/drawing/2014/main" id="{02686D8D-8685-38A2-136F-7D5E2D1471D6}"/>
              </a:ext>
            </a:extLst>
          </p:cNvPr>
          <p:cNvSpPr txBox="1"/>
          <p:nvPr/>
        </p:nvSpPr>
        <p:spPr>
          <a:xfrm>
            <a:off x="2241550" y="118859"/>
            <a:ext cx="770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Negocios - Personas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9AA6750A-B767-82A1-0A82-862740FA17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A1A926-831D-A6C2-CCD9-F8AA590D3CBD}"/>
              </a:ext>
            </a:extLst>
          </p:cNvPr>
          <p:cNvSpPr txBox="1"/>
          <p:nvPr/>
        </p:nvSpPr>
        <p:spPr>
          <a:xfrm>
            <a:off x="190500" y="186466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961CD-A542-956F-58F0-9FBFB4F53217}"/>
              </a:ext>
            </a:extLst>
          </p:cNvPr>
          <p:cNvSpPr txBox="1"/>
          <p:nvPr/>
        </p:nvSpPr>
        <p:spPr>
          <a:xfrm>
            <a:off x="190500" y="310926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DCECD-BABE-3F64-FB0C-C13E65ECE84C}"/>
              </a:ext>
            </a:extLst>
          </p:cNvPr>
          <p:cNvSpPr txBox="1"/>
          <p:nvPr/>
        </p:nvSpPr>
        <p:spPr>
          <a:xfrm>
            <a:off x="190500" y="435386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7C5AA4C-CCCA-E00C-E94A-636B7CFE83E9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tx1"/>
                </a:solidFill>
                <a:latin typeface="Montserrat" pitchFamily="2" charset="77"/>
              </a:rPr>
              <a:t>Segmento Personas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1E8A7B-50CB-466B-0ABE-4884EBE08878}"/>
              </a:ext>
            </a:extLst>
          </p:cNvPr>
          <p:cNvSpPr/>
          <p:nvPr/>
        </p:nvSpPr>
        <p:spPr>
          <a:xfrm>
            <a:off x="2942747" y="294970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Soporte Gestión Comercial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0C08F2-93B0-C900-332E-33998BA5459A}"/>
              </a:ext>
            </a:extLst>
          </p:cNvPr>
          <p:cNvCxnSpPr>
            <a:cxnSpLocks/>
          </p:cNvCxnSpPr>
          <p:nvPr/>
        </p:nvCxnSpPr>
        <p:spPr>
          <a:xfrm>
            <a:off x="2078374" y="2806700"/>
            <a:ext cx="81040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766495-1BD9-3024-4087-DE90DF6A6D9D}"/>
              </a:ext>
            </a:extLst>
          </p:cNvPr>
          <p:cNvCxnSpPr>
            <a:endCxn id="37" idx="0"/>
          </p:cNvCxnSpPr>
          <p:nvPr/>
        </p:nvCxnSpPr>
        <p:spPr>
          <a:xfrm>
            <a:off x="3695958" y="2806393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662CCD-A911-27A7-ADA0-7F3BA45B22C0}"/>
              </a:ext>
            </a:extLst>
          </p:cNvPr>
          <p:cNvCxnSpPr>
            <a:cxnSpLocks/>
          </p:cNvCxnSpPr>
          <p:nvPr/>
        </p:nvCxnSpPr>
        <p:spPr>
          <a:xfrm>
            <a:off x="5307833" y="2803280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EB00862-D685-C4FC-4435-824D9FF85185}"/>
              </a:ext>
            </a:extLst>
          </p:cNvPr>
          <p:cNvSpPr/>
          <p:nvPr/>
        </p:nvSpPr>
        <p:spPr>
          <a:xfrm>
            <a:off x="4563263" y="2954121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Gestión Comercial Red de Sucursales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E4467BC-CC32-D77C-BFD5-3848F8667BFB}"/>
              </a:ext>
            </a:extLst>
          </p:cNvPr>
          <p:cNvSpPr/>
          <p:nvPr/>
        </p:nvSpPr>
        <p:spPr>
          <a:xfrm>
            <a:off x="6183781" y="2952872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dirty="0">
                <a:solidFill>
                  <a:schemeClr val="tx1"/>
                </a:solidFill>
                <a:latin typeface="Montserrat" pitchFamily="2" charset="77"/>
              </a:rPr>
              <a:t>Gestión Comercial Otros Canales</a:t>
            </a:r>
            <a:endParaRPr lang="es-ES_tradnl" sz="1150" noProof="0" dirty="0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CA34DD-D9BC-5D6B-4748-2C0D1FB06C70}"/>
              </a:ext>
            </a:extLst>
          </p:cNvPr>
          <p:cNvSpPr/>
          <p:nvPr/>
        </p:nvSpPr>
        <p:spPr>
          <a:xfrm>
            <a:off x="9426281" y="4188737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Comunicaciones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8E7F6A9-FCDB-7C89-38D3-1C6098291881}"/>
              </a:ext>
            </a:extLst>
          </p:cNvPr>
          <p:cNvSpPr/>
          <p:nvPr/>
        </p:nvSpPr>
        <p:spPr>
          <a:xfrm>
            <a:off x="7807812" y="4188737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Propuesta de Valor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2EF705-8255-A650-6EFD-F643B40C176D}"/>
              </a:ext>
            </a:extLst>
          </p:cNvPr>
          <p:cNvCxnSpPr>
            <a:cxnSpLocks/>
          </p:cNvCxnSpPr>
          <p:nvPr/>
        </p:nvCxnSpPr>
        <p:spPr>
          <a:xfrm>
            <a:off x="6947074" y="2803280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3765D3-07CD-C7C9-4D39-358FE02DAD8A}"/>
              </a:ext>
            </a:extLst>
          </p:cNvPr>
          <p:cNvCxnSpPr>
            <a:cxnSpLocks/>
          </p:cNvCxnSpPr>
          <p:nvPr/>
        </p:nvCxnSpPr>
        <p:spPr>
          <a:xfrm>
            <a:off x="8566884" y="2803280"/>
            <a:ext cx="0" cy="138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B0C5A5-4175-7BE4-CFA3-624504843D27}"/>
              </a:ext>
            </a:extLst>
          </p:cNvPr>
          <p:cNvCxnSpPr>
            <a:cxnSpLocks/>
          </p:cNvCxnSpPr>
          <p:nvPr/>
        </p:nvCxnSpPr>
        <p:spPr>
          <a:xfrm>
            <a:off x="10182424" y="2810510"/>
            <a:ext cx="0" cy="1385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9C1648E-CF90-C491-CD23-148B6B3306CC}"/>
              </a:ext>
            </a:extLst>
          </p:cNvPr>
          <p:cNvSpPr/>
          <p:nvPr/>
        </p:nvSpPr>
        <p:spPr>
          <a:xfrm>
            <a:off x="1322231" y="2952871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Gestión Comercial Segmentos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38E81D-8312-EB33-3A55-9541CBAA1DBD}"/>
              </a:ext>
            </a:extLst>
          </p:cNvPr>
          <p:cNvCxnSpPr>
            <a:cxnSpLocks/>
          </p:cNvCxnSpPr>
          <p:nvPr/>
        </p:nvCxnSpPr>
        <p:spPr>
          <a:xfrm>
            <a:off x="2080423" y="2793635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D8FD9B3-FB24-39BA-BCB4-CDEBB091D219}"/>
              </a:ext>
            </a:extLst>
          </p:cNvPr>
          <p:cNvSpPr txBox="1"/>
          <p:nvPr/>
        </p:nvSpPr>
        <p:spPr>
          <a:xfrm>
            <a:off x="1322231" y="2187615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Revisar</a:t>
            </a:r>
            <a:r>
              <a:rPr lang="en-US" dirty="0"/>
              <a:t> canales</a:t>
            </a:r>
          </a:p>
        </p:txBody>
      </p:sp>
    </p:spTree>
    <p:extLst>
      <p:ext uri="{BB962C8B-B14F-4D97-AF65-F5344CB8AC3E}">
        <p14:creationId xmlns:p14="http://schemas.microsoft.com/office/powerpoint/2010/main" val="20015078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0302-EF38-605B-F7C5-F80B0DE7A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5E4D97F-EF86-26AE-0124-700F19A986AF}"/>
              </a:ext>
            </a:extLst>
          </p:cNvPr>
          <p:cNvSpPr txBox="1"/>
          <p:nvPr/>
        </p:nvSpPr>
        <p:spPr>
          <a:xfrm>
            <a:off x="426488" y="2446884"/>
            <a:ext cx="10241511" cy="338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Status del trabajo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	</a:t>
            </a:r>
            <a:r>
              <a:rPr lang="es-AR" sz="2000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Ejemplo mapping de cada unidad organizacional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	Updates en el Organigrama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	Estructura documento final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0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	</a:t>
            </a:r>
            <a:endParaRPr kumimoji="0" lang="es-AR" sz="20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764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CF9BE-C05C-C773-E3DD-E2DC021EA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0E9BECA-12CC-97B5-08B5-E107A30A3D52}"/>
              </a:ext>
            </a:extLst>
          </p:cNvPr>
          <p:cNvSpPr txBox="1"/>
          <p:nvPr/>
        </p:nvSpPr>
        <p:spPr>
          <a:xfrm>
            <a:off x="426488" y="123233"/>
            <a:ext cx="10241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Propuesta complementaria-alternativa</a:t>
            </a:r>
            <a:endParaRPr kumimoji="0" lang="es-A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</a:endParaRPr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7A2F3D98-284D-0C45-02F4-57CFD0327F22}"/>
              </a:ext>
            </a:extLst>
          </p:cNvPr>
          <p:cNvSpPr txBox="1"/>
          <p:nvPr/>
        </p:nvSpPr>
        <p:spPr>
          <a:xfrm>
            <a:off x="365760" y="131922"/>
            <a:ext cx="1132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accent4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Mapping por unidad organizacional (ejemplo)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5AB2C6-DA3D-0E9C-3F12-BB00C5A5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8" y="655142"/>
            <a:ext cx="10470112" cy="56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09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53B91-34C7-6B9F-E405-68789691B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410536-3F39-B4D1-DF8C-98A0B68C7315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A6152-6653-209D-8427-A3CCF3153D1D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94731-642E-6A77-8934-2F5B8D7BA8D2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276708-5178-18EA-961E-B04F602A808A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8E8697-4E9F-48F3-AB6A-91D3CF134D2F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638EE678-B528-69A9-79C6-47C42109A179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16" name="CuadroTexto 2">
            <a:extLst>
              <a:ext uri="{FF2B5EF4-FFF2-40B4-BE49-F238E27FC236}">
                <a16:creationId xmlns:a16="http://schemas.microsoft.com/office/drawing/2014/main" id="{CB577613-39E5-5B67-EE34-0D2C651E2296}"/>
              </a:ext>
            </a:extLst>
          </p:cNvPr>
          <p:cNvSpPr txBox="1"/>
          <p:nvPr/>
        </p:nvSpPr>
        <p:spPr>
          <a:xfrm>
            <a:off x="2241550" y="118859"/>
            <a:ext cx="770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Reportes del GG (Negocio)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8DCF9C8A-E01E-7030-B02D-71FF14332F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7A5613-E555-946B-8F17-2C5F1B2D9875}"/>
              </a:ext>
            </a:extLst>
          </p:cNvPr>
          <p:cNvSpPr txBox="1"/>
          <p:nvPr/>
        </p:nvSpPr>
        <p:spPr>
          <a:xfrm>
            <a:off x="190500" y="3236269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SGP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F5453-62A6-A5F8-B0CD-DE9569B88131}"/>
              </a:ext>
            </a:extLst>
          </p:cNvPr>
          <p:cNvSpPr txBox="1"/>
          <p:nvPr/>
        </p:nvSpPr>
        <p:spPr>
          <a:xfrm>
            <a:off x="190500" y="448086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075AF-D5C6-2EA4-3834-F31290D648B0}"/>
              </a:ext>
            </a:extLst>
          </p:cNvPr>
          <p:cNvSpPr txBox="1"/>
          <p:nvPr/>
        </p:nvSpPr>
        <p:spPr>
          <a:xfrm>
            <a:off x="190500" y="572547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9CC127-3AA8-2D39-3DAA-FF93EDFD5323}"/>
              </a:ext>
            </a:extLst>
          </p:cNvPr>
          <p:cNvSpPr/>
          <p:nvPr/>
        </p:nvSpPr>
        <p:spPr>
          <a:xfrm>
            <a:off x="2973746" y="2907412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tx1"/>
                </a:solidFill>
                <a:latin typeface="Montserrat" pitchFamily="2" charset="77"/>
              </a:rPr>
              <a:t>SGP</a:t>
            </a:r>
          </a:p>
          <a:p>
            <a:pPr algn="ctr"/>
            <a:r>
              <a:rPr lang="es-ES_tradnl" sz="1200" b="1" noProof="0" dirty="0">
                <a:solidFill>
                  <a:schemeClr val="tx1"/>
                </a:solidFill>
                <a:latin typeface="Montserrat" pitchFamily="2" charset="77"/>
              </a:rPr>
              <a:t>Negocio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C85A4DD-997F-08A2-A595-B20D7A6F7D40}"/>
              </a:ext>
            </a:extLst>
          </p:cNvPr>
          <p:cNvSpPr/>
          <p:nvPr/>
        </p:nvSpPr>
        <p:spPr>
          <a:xfrm>
            <a:off x="5018362" y="2907411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tx1"/>
                </a:solidFill>
                <a:latin typeface="Montserrat" pitchFamily="2" charset="77"/>
              </a:rPr>
              <a:t>SGP</a:t>
            </a:r>
          </a:p>
          <a:p>
            <a:pPr algn="ctr"/>
            <a:r>
              <a:rPr lang="es-ES_tradnl" sz="1200" b="1" noProof="0" dirty="0">
                <a:solidFill>
                  <a:schemeClr val="tx1"/>
                </a:solidFill>
                <a:latin typeface="Montserrat" pitchFamily="2" charset="77"/>
              </a:rPr>
              <a:t>Sistemas, Tecnología y Servicios de IT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EAA215F3-B078-D4D3-BADC-E09011D7B6EF}"/>
              </a:ext>
            </a:extLst>
          </p:cNvPr>
          <p:cNvSpPr/>
          <p:nvPr/>
        </p:nvSpPr>
        <p:spPr>
          <a:xfrm>
            <a:off x="7062978" y="4176099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tx1"/>
                </a:solidFill>
                <a:latin typeface="Montserrat" pitchFamily="2" charset="77"/>
              </a:rPr>
              <a:t>SG</a:t>
            </a:r>
          </a:p>
          <a:p>
            <a:pPr algn="ctr"/>
            <a:r>
              <a:rPr lang="es-ES_tradnl" sz="1200" b="1" noProof="0" dirty="0">
                <a:solidFill>
                  <a:schemeClr val="tx1"/>
                </a:solidFill>
                <a:latin typeface="Montserrat" pitchFamily="2" charset="77"/>
              </a:rPr>
              <a:t>Riesgo Crediticio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C79BA4-D2C7-A058-C5A9-FB05A28CD250}"/>
              </a:ext>
            </a:extLst>
          </p:cNvPr>
          <p:cNvCxnSpPr>
            <a:cxnSpLocks/>
          </p:cNvCxnSpPr>
          <p:nvPr/>
        </p:nvCxnSpPr>
        <p:spPr>
          <a:xfrm>
            <a:off x="3735977" y="2598506"/>
            <a:ext cx="411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056CC-8D27-8397-F81E-CE8AFF3C479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729889" y="2598506"/>
            <a:ext cx="0" cy="308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64E07E-768B-3825-1931-321FD878E8F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28654" y="2484016"/>
            <a:ext cx="0" cy="407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9DC6B7-74A0-D756-DA56-4C5DF0514394}"/>
              </a:ext>
            </a:extLst>
          </p:cNvPr>
          <p:cNvCxnSpPr>
            <a:cxnSpLocks/>
          </p:cNvCxnSpPr>
          <p:nvPr/>
        </p:nvCxnSpPr>
        <p:spPr>
          <a:xfrm>
            <a:off x="7840335" y="2598506"/>
            <a:ext cx="0" cy="1577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82A834-1814-4EA1-CCF8-2EDA22B2A315}"/>
              </a:ext>
            </a:extLst>
          </p:cNvPr>
          <p:cNvSpPr/>
          <p:nvPr/>
        </p:nvSpPr>
        <p:spPr>
          <a:xfrm>
            <a:off x="5072511" y="1696617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Gerencia 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B7E12-86F0-BA56-E9C8-E7ACB73A67C5}"/>
              </a:ext>
            </a:extLst>
          </p:cNvPr>
          <p:cNvSpPr txBox="1"/>
          <p:nvPr/>
        </p:nvSpPr>
        <p:spPr>
          <a:xfrm>
            <a:off x="190500" y="1965656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GG</a:t>
            </a:r>
          </a:p>
          <a:p>
            <a:endParaRPr lang="en-US" sz="12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039845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A6A6D-A8F0-762E-66F5-3CDB3F395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B8E6A0-9C31-087E-BA4C-DC2A151F9CC2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315711-F6AA-D1ED-22C0-EAF773F9D672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C0B5B3-A23F-18A7-82EE-6B5F7C64F6C1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2AABCA-BAFB-8629-4D47-71F57D0B622C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B65652-8083-ABA2-F0D3-3780AE0E973E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3513F11A-BC30-6D90-C3AB-83E8AD78B524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16" name="CuadroTexto 2">
            <a:extLst>
              <a:ext uri="{FF2B5EF4-FFF2-40B4-BE49-F238E27FC236}">
                <a16:creationId xmlns:a16="http://schemas.microsoft.com/office/drawing/2014/main" id="{78592955-EFCF-1785-889F-BA599340B30F}"/>
              </a:ext>
            </a:extLst>
          </p:cNvPr>
          <p:cNvSpPr txBox="1"/>
          <p:nvPr/>
        </p:nvSpPr>
        <p:spPr>
          <a:xfrm>
            <a:off x="2241550" y="118859"/>
            <a:ext cx="770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SGP Negocio (1)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48E718D9-67FF-59F9-165D-D5F8749E888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1378BD-3DCC-B1BA-81A2-93EE8BB4515D}"/>
              </a:ext>
            </a:extLst>
          </p:cNvPr>
          <p:cNvSpPr txBox="1"/>
          <p:nvPr/>
        </p:nvSpPr>
        <p:spPr>
          <a:xfrm>
            <a:off x="190500" y="186466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ABEEDD-D59C-E0E3-EC43-263405044902}"/>
              </a:ext>
            </a:extLst>
          </p:cNvPr>
          <p:cNvSpPr txBox="1"/>
          <p:nvPr/>
        </p:nvSpPr>
        <p:spPr>
          <a:xfrm>
            <a:off x="190500" y="310926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E17086-CB7D-EC4C-9448-FF6246BB2C7E}"/>
              </a:ext>
            </a:extLst>
          </p:cNvPr>
          <p:cNvSpPr txBox="1"/>
          <p:nvPr/>
        </p:nvSpPr>
        <p:spPr>
          <a:xfrm>
            <a:off x="190500" y="4353869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379788-66C6-BAA1-76C2-DCC190308819}"/>
              </a:ext>
            </a:extLst>
          </p:cNvPr>
          <p:cNvSpPr txBox="1"/>
          <p:nvPr/>
        </p:nvSpPr>
        <p:spPr>
          <a:xfrm>
            <a:off x="190500" y="559846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  <a:p>
            <a:endParaRPr lang="en-US" sz="1200" dirty="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E97F1EE-6518-246A-42AC-FC04BEC640DD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SGP Negocio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78D71D8-664C-2934-3B29-A96326EB6BB1}"/>
              </a:ext>
            </a:extLst>
          </p:cNvPr>
          <p:cNvSpPr/>
          <p:nvPr/>
        </p:nvSpPr>
        <p:spPr>
          <a:xfrm>
            <a:off x="5342230" y="4193123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Banca Internacional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2E24C9-A540-5BDE-DE76-E71E857B8083}"/>
              </a:ext>
            </a:extLst>
          </p:cNvPr>
          <p:cNvSpPr/>
          <p:nvPr/>
        </p:nvSpPr>
        <p:spPr>
          <a:xfrm>
            <a:off x="3721713" y="4193430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Medios de Pago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483730-A1C2-A7A3-6AD9-F738C441D064}"/>
              </a:ext>
            </a:extLst>
          </p:cNvPr>
          <p:cNvSpPr/>
          <p:nvPr/>
        </p:nvSpPr>
        <p:spPr>
          <a:xfrm>
            <a:off x="2101196" y="419350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Productos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54A2396-4C34-81F0-2FF6-B4CA659A56FF}"/>
              </a:ext>
            </a:extLst>
          </p:cNvPr>
          <p:cNvSpPr/>
          <p:nvPr/>
        </p:nvSpPr>
        <p:spPr>
          <a:xfrm>
            <a:off x="6962747" y="4193123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Marketing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E2A6B72-F9B8-F669-0C84-FCBC759C1E9E}"/>
              </a:ext>
            </a:extLst>
          </p:cNvPr>
          <p:cNvSpPr/>
          <p:nvPr/>
        </p:nvSpPr>
        <p:spPr>
          <a:xfrm>
            <a:off x="1252944" y="2950015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Segmento Personas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D8A5817-EDBB-97FA-4208-DED37BA7A95F}"/>
              </a:ext>
            </a:extLst>
          </p:cNvPr>
          <p:cNvSpPr/>
          <p:nvPr/>
        </p:nvSpPr>
        <p:spPr>
          <a:xfrm>
            <a:off x="2848053" y="294970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Segmento Empresas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5227AD-AF27-774E-A095-842468CDECC2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flipH="1">
            <a:off x="6098373" y="2438400"/>
            <a:ext cx="8176" cy="1754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D06DBE-D756-F347-D3DE-E179F2900EFF}"/>
              </a:ext>
            </a:extLst>
          </p:cNvPr>
          <p:cNvCxnSpPr>
            <a:cxnSpLocks/>
          </p:cNvCxnSpPr>
          <p:nvPr/>
        </p:nvCxnSpPr>
        <p:spPr>
          <a:xfrm>
            <a:off x="1996729" y="2806700"/>
            <a:ext cx="7077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738621-F552-26BF-7AF0-44AAB6D9D032}"/>
              </a:ext>
            </a:extLst>
          </p:cNvPr>
          <p:cNvCxnSpPr>
            <a:cxnSpLocks/>
          </p:cNvCxnSpPr>
          <p:nvPr/>
        </p:nvCxnSpPr>
        <p:spPr>
          <a:xfrm>
            <a:off x="2847173" y="4076700"/>
            <a:ext cx="4871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C74B85-F78E-CC66-C0BB-6BAEE0A4D956}"/>
              </a:ext>
            </a:extLst>
          </p:cNvPr>
          <p:cNvCxnSpPr>
            <a:endCxn id="37" idx="0"/>
          </p:cNvCxnSpPr>
          <p:nvPr/>
        </p:nvCxnSpPr>
        <p:spPr>
          <a:xfrm>
            <a:off x="2006155" y="2806700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364423-F630-3414-06AD-EA9B12B90AEB}"/>
              </a:ext>
            </a:extLst>
          </p:cNvPr>
          <p:cNvCxnSpPr>
            <a:endCxn id="40" idx="0"/>
          </p:cNvCxnSpPr>
          <p:nvPr/>
        </p:nvCxnSpPr>
        <p:spPr>
          <a:xfrm>
            <a:off x="3604196" y="2806700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BA32FD-80CF-C739-B516-015082D6087B}"/>
              </a:ext>
            </a:extLst>
          </p:cNvPr>
          <p:cNvCxnSpPr>
            <a:endCxn id="33" idx="0"/>
          </p:cNvCxnSpPr>
          <p:nvPr/>
        </p:nvCxnSpPr>
        <p:spPr>
          <a:xfrm>
            <a:off x="2857339" y="4076700"/>
            <a:ext cx="0" cy="116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6AB7FE-9959-D485-2266-25F8563C01A7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4474924" y="4076700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E2417C-B527-F0DD-9CB7-DB265F7ED652}"/>
              </a:ext>
            </a:extLst>
          </p:cNvPr>
          <p:cNvCxnSpPr>
            <a:stCxn id="35" idx="0"/>
          </p:cNvCxnSpPr>
          <p:nvPr/>
        </p:nvCxnSpPr>
        <p:spPr>
          <a:xfrm flipV="1">
            <a:off x="7718890" y="4076700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9CD2D6F-1D28-BD68-92B6-131E4CE85FD6}"/>
              </a:ext>
            </a:extLst>
          </p:cNvPr>
          <p:cNvSpPr/>
          <p:nvPr/>
        </p:nvSpPr>
        <p:spPr>
          <a:xfrm>
            <a:off x="8318098" y="5433094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Coordinación del Negocio y Datos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81B823-2EFD-091F-A4AE-88235024276E}"/>
              </a:ext>
            </a:extLst>
          </p:cNvPr>
          <p:cNvCxnSpPr>
            <a:cxnSpLocks/>
          </p:cNvCxnSpPr>
          <p:nvPr/>
        </p:nvCxnSpPr>
        <p:spPr>
          <a:xfrm>
            <a:off x="9074241" y="2806700"/>
            <a:ext cx="0" cy="262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06100CE-614E-9179-0E29-2018002523E6}"/>
              </a:ext>
            </a:extLst>
          </p:cNvPr>
          <p:cNvSpPr/>
          <p:nvPr/>
        </p:nvSpPr>
        <p:spPr>
          <a:xfrm>
            <a:off x="4489620" y="2971478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Canales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535BE3-11A3-8AB1-298E-A24022FB6907}"/>
              </a:ext>
            </a:extLst>
          </p:cNvPr>
          <p:cNvCxnSpPr>
            <a:cxnSpLocks/>
          </p:cNvCxnSpPr>
          <p:nvPr/>
        </p:nvCxnSpPr>
        <p:spPr>
          <a:xfrm>
            <a:off x="5241968" y="2795815"/>
            <a:ext cx="0" cy="164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EEBC62-E898-E561-577E-DF57D91EA4A5}"/>
              </a:ext>
            </a:extLst>
          </p:cNvPr>
          <p:cNvSpPr txBox="1"/>
          <p:nvPr/>
        </p:nvSpPr>
        <p:spPr>
          <a:xfrm>
            <a:off x="389433" y="6095702"/>
            <a:ext cx="3118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i="1" noProof="0" dirty="0">
                <a:latin typeface="Montserrat" pitchFamily="2" charset="77"/>
              </a:rPr>
              <a:t>(*) Operaciones se relocaliza en Tecnología.</a:t>
            </a:r>
            <a:endParaRPr lang="es-ES_tradnl" sz="1000" i="1" noProof="0" dirty="0">
              <a:latin typeface="Montserrat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0B283-21E8-2A48-BD26-B44FCE6CF3A8}"/>
              </a:ext>
            </a:extLst>
          </p:cNvPr>
          <p:cNvSpPr txBox="1"/>
          <p:nvPr/>
        </p:nvSpPr>
        <p:spPr>
          <a:xfrm>
            <a:off x="5080366" y="23374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691FCE-F7C5-F386-F8DE-11369D0FA65B}"/>
              </a:ext>
            </a:extLst>
          </p:cNvPr>
          <p:cNvSpPr txBox="1"/>
          <p:nvPr/>
        </p:nvSpPr>
        <p:spPr>
          <a:xfrm>
            <a:off x="8110349" y="60875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C65C6B-B1EC-34CB-9952-69DABC325169}"/>
              </a:ext>
            </a:extLst>
          </p:cNvPr>
          <p:cNvSpPr txBox="1"/>
          <p:nvPr/>
        </p:nvSpPr>
        <p:spPr>
          <a:xfrm>
            <a:off x="6791645" y="4837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DFC3FC-054D-E373-76B9-505FE79B1E43}"/>
              </a:ext>
            </a:extLst>
          </p:cNvPr>
          <p:cNvSpPr txBox="1"/>
          <p:nvPr/>
        </p:nvSpPr>
        <p:spPr>
          <a:xfrm>
            <a:off x="5232766" y="48521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F9AC74-F996-B762-6DEA-9CF6B294397E}"/>
              </a:ext>
            </a:extLst>
          </p:cNvPr>
          <p:cNvSpPr txBox="1"/>
          <p:nvPr/>
        </p:nvSpPr>
        <p:spPr>
          <a:xfrm>
            <a:off x="3513964" y="4837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C7E978-B96F-DAE6-5F2E-D81AE0091350}"/>
              </a:ext>
            </a:extLst>
          </p:cNvPr>
          <p:cNvSpPr txBox="1"/>
          <p:nvPr/>
        </p:nvSpPr>
        <p:spPr>
          <a:xfrm>
            <a:off x="1839332" y="48510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7C75D0-B477-6E5E-8C3E-D52435626C33}"/>
              </a:ext>
            </a:extLst>
          </p:cNvPr>
          <p:cNvSpPr txBox="1"/>
          <p:nvPr/>
        </p:nvSpPr>
        <p:spPr>
          <a:xfrm>
            <a:off x="4297899" y="36044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1A77D6-A9F6-9FA8-2850-E09C672D1D4D}"/>
              </a:ext>
            </a:extLst>
          </p:cNvPr>
          <p:cNvSpPr txBox="1"/>
          <p:nvPr/>
        </p:nvSpPr>
        <p:spPr>
          <a:xfrm>
            <a:off x="2642160" y="35947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40936F-287F-150F-401E-FEE01278E5F2}"/>
              </a:ext>
            </a:extLst>
          </p:cNvPr>
          <p:cNvSpPr txBox="1"/>
          <p:nvPr/>
        </p:nvSpPr>
        <p:spPr>
          <a:xfrm>
            <a:off x="1014704" y="35938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</p:spTree>
    <p:extLst>
      <p:ext uri="{BB962C8B-B14F-4D97-AF65-F5344CB8AC3E}">
        <p14:creationId xmlns:p14="http://schemas.microsoft.com/office/powerpoint/2010/main" val="20700284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9C06B-3C8C-4073-2BA3-17FFA2351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B2C875-E350-FA64-1A71-5C2FF4DE2D23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98A18B-343F-A6A0-4E56-3D5086F65266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58623-9906-3C5F-ADC2-FBC4DB9D104E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28480-47C0-E5E2-ACAE-8E3A18A790EE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96F119-4D26-A9E8-F58C-019C1093735F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2B245DE5-FE6A-C95E-F047-930671A25835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sp>
        <p:nvSpPr>
          <p:cNvPr id="16" name="CuadroTexto 2">
            <a:extLst>
              <a:ext uri="{FF2B5EF4-FFF2-40B4-BE49-F238E27FC236}">
                <a16:creationId xmlns:a16="http://schemas.microsoft.com/office/drawing/2014/main" id="{59225E86-FFAA-366B-9864-9DCAA09FCA44}"/>
              </a:ext>
            </a:extLst>
          </p:cNvPr>
          <p:cNvSpPr txBox="1"/>
          <p:nvPr/>
        </p:nvSpPr>
        <p:spPr>
          <a:xfrm>
            <a:off x="1524002" y="118859"/>
            <a:ext cx="90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Segmento Personas (1.1)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C0DB0630-90A1-92CC-77C2-A90666EFA3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3EE825-EC57-E6D7-D835-6C09657E810B}"/>
              </a:ext>
            </a:extLst>
          </p:cNvPr>
          <p:cNvSpPr txBox="1"/>
          <p:nvPr/>
        </p:nvSpPr>
        <p:spPr>
          <a:xfrm>
            <a:off x="190500" y="186466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8EACBA-D181-193F-E959-97C29CB1813B}"/>
              </a:ext>
            </a:extLst>
          </p:cNvPr>
          <p:cNvSpPr txBox="1"/>
          <p:nvPr/>
        </p:nvSpPr>
        <p:spPr>
          <a:xfrm>
            <a:off x="190500" y="31092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CC2ADC-55AC-BE51-B855-150C454C59FB}"/>
              </a:ext>
            </a:extLst>
          </p:cNvPr>
          <p:cNvSpPr txBox="1"/>
          <p:nvPr/>
        </p:nvSpPr>
        <p:spPr>
          <a:xfrm>
            <a:off x="190500" y="435386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8218583-BFB2-7AD2-DC32-A418EA7FBB22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Segmento Personas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1EB32F0-3A08-9CE4-ED3D-41EB5D5C1369}"/>
              </a:ext>
            </a:extLst>
          </p:cNvPr>
          <p:cNvSpPr/>
          <p:nvPr/>
        </p:nvSpPr>
        <p:spPr>
          <a:xfrm>
            <a:off x="6201858" y="4188496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Inteligencia Comercial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42BF16F-3E0E-A5D7-9DEF-4AAFB31F7C34}"/>
              </a:ext>
            </a:extLst>
          </p:cNvPr>
          <p:cNvSpPr/>
          <p:nvPr/>
        </p:nvSpPr>
        <p:spPr>
          <a:xfrm>
            <a:off x="7822375" y="4188496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Comunicaciones y Eventos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6338C88-56FD-83E3-CED1-C6C4C4CAEC05}"/>
              </a:ext>
            </a:extLst>
          </p:cNvPr>
          <p:cNvSpPr/>
          <p:nvPr/>
        </p:nvSpPr>
        <p:spPr>
          <a:xfrm>
            <a:off x="2734637" y="2960907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Estrategia Comercial y Propuesta de Valor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E711CF8-22FD-4172-DC9F-32F943F87BA0}"/>
              </a:ext>
            </a:extLst>
          </p:cNvPr>
          <p:cNvSpPr/>
          <p:nvPr/>
        </p:nvSpPr>
        <p:spPr>
          <a:xfrm>
            <a:off x="4393222" y="2960907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Head de Segmentos (*)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3E4A05-3B96-A80D-FF2C-8EA3034284A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2461" y="2438400"/>
            <a:ext cx="4088" cy="1633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A83E0D-257C-AD71-C802-077E570B7A70}"/>
              </a:ext>
            </a:extLst>
          </p:cNvPr>
          <p:cNvCxnSpPr>
            <a:cxnSpLocks/>
          </p:cNvCxnSpPr>
          <p:nvPr/>
        </p:nvCxnSpPr>
        <p:spPr>
          <a:xfrm>
            <a:off x="3487848" y="2806700"/>
            <a:ext cx="26146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09F8E9-C96F-EED0-FF78-3550A41238F0}"/>
              </a:ext>
            </a:extLst>
          </p:cNvPr>
          <p:cNvCxnSpPr>
            <a:cxnSpLocks/>
          </p:cNvCxnSpPr>
          <p:nvPr/>
        </p:nvCxnSpPr>
        <p:spPr>
          <a:xfrm>
            <a:off x="6095999" y="4072073"/>
            <a:ext cx="24825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75C9AF-FC55-6C12-A1F3-3E9AFBC56BB4}"/>
              </a:ext>
            </a:extLst>
          </p:cNvPr>
          <p:cNvCxnSpPr>
            <a:endCxn id="37" idx="0"/>
          </p:cNvCxnSpPr>
          <p:nvPr/>
        </p:nvCxnSpPr>
        <p:spPr>
          <a:xfrm>
            <a:off x="3487848" y="2817592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9FB645F-7F81-A9AC-F498-BDA3AB1C4F00}"/>
              </a:ext>
            </a:extLst>
          </p:cNvPr>
          <p:cNvCxnSpPr>
            <a:endCxn id="40" idx="0"/>
          </p:cNvCxnSpPr>
          <p:nvPr/>
        </p:nvCxnSpPr>
        <p:spPr>
          <a:xfrm>
            <a:off x="5149365" y="2817899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51F11E-1793-A6C5-413A-1AFAB6B5D6A5}"/>
              </a:ext>
            </a:extLst>
          </p:cNvPr>
          <p:cNvCxnSpPr>
            <a:cxnSpLocks/>
          </p:cNvCxnSpPr>
          <p:nvPr/>
        </p:nvCxnSpPr>
        <p:spPr>
          <a:xfrm flipH="1" flipV="1">
            <a:off x="6955069" y="4078823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64A7635-196A-AC95-FE27-F8BD3784324A}"/>
              </a:ext>
            </a:extLst>
          </p:cNvPr>
          <p:cNvCxnSpPr>
            <a:stCxn id="35" idx="0"/>
          </p:cNvCxnSpPr>
          <p:nvPr/>
        </p:nvCxnSpPr>
        <p:spPr>
          <a:xfrm flipV="1">
            <a:off x="8578518" y="4072073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DF0BE4-5CF7-E8DE-5EA1-D1B6C6A26605}"/>
              </a:ext>
            </a:extLst>
          </p:cNvPr>
          <p:cNvSpPr txBox="1"/>
          <p:nvPr/>
        </p:nvSpPr>
        <p:spPr>
          <a:xfrm>
            <a:off x="190500" y="5250590"/>
            <a:ext cx="283603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noProof="0" dirty="0">
                <a:latin typeface="Montserrat" pitchFamily="2" charset="77"/>
              </a:rPr>
              <a:t>(*) Validar segmentos: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Haberes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Profesionales e Independientes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Renta Alta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Joven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Jubilados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Renta Masiva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E3AC6-D95D-C5F1-44A7-532404AFEEF9}"/>
              </a:ext>
            </a:extLst>
          </p:cNvPr>
          <p:cNvSpPr txBox="1"/>
          <p:nvPr/>
        </p:nvSpPr>
        <p:spPr>
          <a:xfrm>
            <a:off x="2480156" y="36680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ED3F6A-A442-EB23-5E31-FD8007045345}"/>
              </a:ext>
            </a:extLst>
          </p:cNvPr>
          <p:cNvSpPr txBox="1"/>
          <p:nvPr/>
        </p:nvSpPr>
        <p:spPr>
          <a:xfrm>
            <a:off x="4237955" y="3698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06A044-2C1F-6F7C-1A29-C21589066A31}"/>
              </a:ext>
            </a:extLst>
          </p:cNvPr>
          <p:cNvSpPr txBox="1"/>
          <p:nvPr/>
        </p:nvSpPr>
        <p:spPr>
          <a:xfrm>
            <a:off x="5956682" y="48812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A547F5-074F-159C-5A82-65A77D5D0E4B}"/>
              </a:ext>
            </a:extLst>
          </p:cNvPr>
          <p:cNvSpPr txBox="1"/>
          <p:nvPr/>
        </p:nvSpPr>
        <p:spPr>
          <a:xfrm>
            <a:off x="7614626" y="48783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</p:spTree>
    <p:extLst>
      <p:ext uri="{BB962C8B-B14F-4D97-AF65-F5344CB8AC3E}">
        <p14:creationId xmlns:p14="http://schemas.microsoft.com/office/powerpoint/2010/main" val="24588988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9A9A-65BE-66AC-CDAB-DF7354052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52891C-8A05-9988-10D4-A204C850AFA5}"/>
              </a:ext>
            </a:extLst>
          </p:cNvPr>
          <p:cNvCxnSpPr>
            <a:cxnSpLocks/>
          </p:cNvCxnSpPr>
          <p:nvPr/>
        </p:nvCxnSpPr>
        <p:spPr>
          <a:xfrm>
            <a:off x="0" y="14732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A3AF63-D92A-FA5A-47E0-54CCB411676A}"/>
              </a:ext>
            </a:extLst>
          </p:cNvPr>
          <p:cNvCxnSpPr>
            <a:cxnSpLocks/>
          </p:cNvCxnSpPr>
          <p:nvPr/>
        </p:nvCxnSpPr>
        <p:spPr>
          <a:xfrm>
            <a:off x="0" y="27178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90DF47-FA87-C638-FF15-A037B127652B}"/>
              </a:ext>
            </a:extLst>
          </p:cNvPr>
          <p:cNvCxnSpPr>
            <a:cxnSpLocks/>
          </p:cNvCxnSpPr>
          <p:nvPr/>
        </p:nvCxnSpPr>
        <p:spPr>
          <a:xfrm>
            <a:off x="0" y="3962400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06A52-457D-92E7-4343-23A575107B27}"/>
              </a:ext>
            </a:extLst>
          </p:cNvPr>
          <p:cNvCxnSpPr>
            <a:cxnSpLocks/>
          </p:cNvCxnSpPr>
          <p:nvPr/>
        </p:nvCxnSpPr>
        <p:spPr>
          <a:xfrm>
            <a:off x="0" y="5206998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EAB0EC-EC7B-C4C1-7C09-36B021A06874}"/>
              </a:ext>
            </a:extLst>
          </p:cNvPr>
          <p:cNvCxnSpPr>
            <a:cxnSpLocks/>
          </p:cNvCxnSpPr>
          <p:nvPr/>
        </p:nvCxnSpPr>
        <p:spPr>
          <a:xfrm>
            <a:off x="0" y="6451597"/>
            <a:ext cx="12192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dondear rectángulo de una esquina 12">
            <a:extLst>
              <a:ext uri="{FF2B5EF4-FFF2-40B4-BE49-F238E27FC236}">
                <a16:creationId xmlns:a16="http://schemas.microsoft.com/office/drawing/2014/main" id="{423145AB-6A53-01A2-4EC3-0AFDB2F182A5}"/>
              </a:ext>
            </a:extLst>
          </p:cNvPr>
          <p:cNvSpPr/>
          <p:nvPr/>
        </p:nvSpPr>
        <p:spPr>
          <a:xfrm rot="10800000" flipH="1">
            <a:off x="-1" y="-29466"/>
            <a:ext cx="10667999" cy="825670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cs typeface="Arial"/>
            </a:endParaRPr>
          </a:p>
        </p:txBody>
      </p:sp>
      <p:pic>
        <p:nvPicPr>
          <p:cNvPr id="17" name="Imagen 1">
            <a:extLst>
              <a:ext uri="{FF2B5EF4-FFF2-40B4-BE49-F238E27FC236}">
                <a16:creationId xmlns:a16="http://schemas.microsoft.com/office/drawing/2014/main" id="{1DB66C59-17EB-B749-8DBC-3112808AA5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2"/>
            <a:ext cx="1131470" cy="536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8C9023-583F-DC72-A8C9-B3F223D02F02}"/>
              </a:ext>
            </a:extLst>
          </p:cNvPr>
          <p:cNvSpPr txBox="1"/>
          <p:nvPr/>
        </p:nvSpPr>
        <p:spPr>
          <a:xfrm>
            <a:off x="190500" y="186466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6A4D14-B299-AEC5-961F-EFEE0076CCEB}"/>
              </a:ext>
            </a:extLst>
          </p:cNvPr>
          <p:cNvSpPr txBox="1"/>
          <p:nvPr/>
        </p:nvSpPr>
        <p:spPr>
          <a:xfrm>
            <a:off x="190500" y="3109267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GD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F54D89-0980-1E02-90B3-D29AE6BB66E5}"/>
              </a:ext>
            </a:extLst>
          </p:cNvPr>
          <p:cNvSpPr txBox="1"/>
          <p:nvPr/>
        </p:nvSpPr>
        <p:spPr>
          <a:xfrm>
            <a:off x="190500" y="4353869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ontserrat" pitchFamily="2" charset="77"/>
              </a:rPr>
              <a:t>SGD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F5A3E0C-E47D-9294-0821-3F29385A98A7}"/>
              </a:ext>
            </a:extLst>
          </p:cNvPr>
          <p:cNvSpPr/>
          <p:nvPr/>
        </p:nvSpPr>
        <p:spPr>
          <a:xfrm>
            <a:off x="5350406" y="1651001"/>
            <a:ext cx="1512286" cy="78739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noProof="0" dirty="0">
                <a:solidFill>
                  <a:schemeClr val="bg1"/>
                </a:solidFill>
                <a:latin typeface="Montserrat" pitchFamily="2" charset="77"/>
              </a:rPr>
              <a:t>Segmento Empresas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AF2B5D8-7585-FAF7-1870-694A30CACFF5}"/>
              </a:ext>
            </a:extLst>
          </p:cNvPr>
          <p:cNvSpPr/>
          <p:nvPr/>
        </p:nvSpPr>
        <p:spPr>
          <a:xfrm>
            <a:off x="6201858" y="4188496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Inteligencia Comercial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81EDD98-A722-EACE-A951-B23C8F915B06}"/>
              </a:ext>
            </a:extLst>
          </p:cNvPr>
          <p:cNvSpPr/>
          <p:nvPr/>
        </p:nvSpPr>
        <p:spPr>
          <a:xfrm>
            <a:off x="7822375" y="4188496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150" noProof="0" dirty="0">
                <a:solidFill>
                  <a:schemeClr val="tx1"/>
                </a:solidFill>
                <a:latin typeface="Montserrat" pitchFamily="2" charset="77"/>
              </a:rPr>
              <a:t>Comunicaciones y Eventos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913394D-F0D2-D332-4395-D5502907E7A4}"/>
              </a:ext>
            </a:extLst>
          </p:cNvPr>
          <p:cNvSpPr/>
          <p:nvPr/>
        </p:nvSpPr>
        <p:spPr>
          <a:xfrm>
            <a:off x="2734637" y="2960907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Estrategia Comercial y Propuesta de Valor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7835311-268D-A441-7402-F789A238158E}"/>
              </a:ext>
            </a:extLst>
          </p:cNvPr>
          <p:cNvSpPr/>
          <p:nvPr/>
        </p:nvSpPr>
        <p:spPr>
          <a:xfrm>
            <a:off x="4393222" y="2960907"/>
            <a:ext cx="1512286" cy="787399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noProof="0" dirty="0">
                <a:solidFill>
                  <a:schemeClr val="tx1"/>
                </a:solidFill>
                <a:latin typeface="Montserrat" pitchFamily="2" charset="77"/>
              </a:rPr>
              <a:t>Head de Segmentos (*)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E591E0-8D4F-77B9-17B3-B7C7629E3A43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102461" y="2438400"/>
            <a:ext cx="4088" cy="1633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10D488-DDD6-C713-72CF-B9E142BD2DE9}"/>
              </a:ext>
            </a:extLst>
          </p:cNvPr>
          <p:cNvCxnSpPr>
            <a:cxnSpLocks/>
          </p:cNvCxnSpPr>
          <p:nvPr/>
        </p:nvCxnSpPr>
        <p:spPr>
          <a:xfrm>
            <a:off x="3487848" y="2806700"/>
            <a:ext cx="26146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858323-03A2-EC83-04AD-014C97BBEF01}"/>
              </a:ext>
            </a:extLst>
          </p:cNvPr>
          <p:cNvCxnSpPr>
            <a:cxnSpLocks/>
          </p:cNvCxnSpPr>
          <p:nvPr/>
        </p:nvCxnSpPr>
        <p:spPr>
          <a:xfrm>
            <a:off x="6095999" y="4072073"/>
            <a:ext cx="24825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1BD5FD-C125-95D1-19AB-AEA7B5B2B32A}"/>
              </a:ext>
            </a:extLst>
          </p:cNvPr>
          <p:cNvCxnSpPr>
            <a:endCxn id="37" idx="0"/>
          </p:cNvCxnSpPr>
          <p:nvPr/>
        </p:nvCxnSpPr>
        <p:spPr>
          <a:xfrm>
            <a:off x="3487848" y="2817592"/>
            <a:ext cx="2932" cy="143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4DAB40-BB88-C31A-DE15-03DE4D624592}"/>
              </a:ext>
            </a:extLst>
          </p:cNvPr>
          <p:cNvCxnSpPr>
            <a:endCxn id="40" idx="0"/>
          </p:cNvCxnSpPr>
          <p:nvPr/>
        </p:nvCxnSpPr>
        <p:spPr>
          <a:xfrm>
            <a:off x="5149365" y="2817899"/>
            <a:ext cx="0" cy="143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12BF57-3367-32CB-6CEB-C1703D7A2BD7}"/>
              </a:ext>
            </a:extLst>
          </p:cNvPr>
          <p:cNvCxnSpPr>
            <a:cxnSpLocks/>
          </p:cNvCxnSpPr>
          <p:nvPr/>
        </p:nvCxnSpPr>
        <p:spPr>
          <a:xfrm flipH="1" flipV="1">
            <a:off x="6955069" y="4078823"/>
            <a:ext cx="2932" cy="116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75EF72-C8B0-E03C-31EA-DFBBFE3EC0E8}"/>
              </a:ext>
            </a:extLst>
          </p:cNvPr>
          <p:cNvCxnSpPr>
            <a:stCxn id="35" idx="0"/>
          </p:cNvCxnSpPr>
          <p:nvPr/>
        </p:nvCxnSpPr>
        <p:spPr>
          <a:xfrm flipV="1">
            <a:off x="8578518" y="4072073"/>
            <a:ext cx="0" cy="116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4B77F1-B0F2-83B6-7571-AA997023DA7F}"/>
              </a:ext>
            </a:extLst>
          </p:cNvPr>
          <p:cNvSpPr txBox="1"/>
          <p:nvPr/>
        </p:nvSpPr>
        <p:spPr>
          <a:xfrm>
            <a:off x="190500" y="5250590"/>
            <a:ext cx="20297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b="1" noProof="0" dirty="0">
                <a:latin typeface="Montserrat" pitchFamily="2" charset="77"/>
              </a:rPr>
              <a:t>(*) Validar segmentos: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MiPymes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Grandes Empresas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Sector Público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Agro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noProof="0" dirty="0">
                <a:latin typeface="Montserrat" pitchFamily="2" charset="77"/>
              </a:rPr>
              <a:t>Energía</a:t>
            </a:r>
          </a:p>
          <a:p>
            <a:pPr marL="628650" lvl="1" indent="-171450">
              <a:buFont typeface="Wingdings" pitchFamily="2" charset="2"/>
              <a:buChar char="§"/>
            </a:pPr>
            <a:r>
              <a:rPr lang="es-ES_tradnl" sz="1000" dirty="0">
                <a:latin typeface="Montserrat" pitchFamily="2" charset="77"/>
              </a:rPr>
              <a:t>Sector Financiero</a:t>
            </a:r>
            <a:endParaRPr lang="es-ES_tradnl" sz="1000" noProof="0" dirty="0">
              <a:latin typeface="Montserrat" pitchFamily="2" charset="77"/>
            </a:endParaRPr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77301002-1EFD-8B21-A3E5-3CEE915C4085}"/>
              </a:ext>
            </a:extLst>
          </p:cNvPr>
          <p:cNvSpPr txBox="1"/>
          <p:nvPr/>
        </p:nvSpPr>
        <p:spPr>
          <a:xfrm>
            <a:off x="1524002" y="118859"/>
            <a:ext cx="900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b="1" dirty="0">
                <a:solidFill>
                  <a:schemeClr val="bg1"/>
                </a:solidFill>
                <a:latin typeface="Montserrat" pitchFamily="2" charset="77"/>
                <a:ea typeface="Verdana" panose="020B0604030504040204" pitchFamily="34" charset="0"/>
                <a:cs typeface="Arial"/>
              </a:rPr>
              <a:t>Unidad Organizacional: Segmento Empresas (1.2)</a:t>
            </a: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  <a:ea typeface="Verdana" panose="020B0604030504040204" pitchFamily="34" charset="0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986E3-A850-1DBE-D2FF-496C6ACA85C7}"/>
              </a:ext>
            </a:extLst>
          </p:cNvPr>
          <p:cNvSpPr txBox="1"/>
          <p:nvPr/>
        </p:nvSpPr>
        <p:spPr>
          <a:xfrm>
            <a:off x="7614626" y="48326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D81E0-6FEE-99E4-B398-DEE543886AB1}"/>
              </a:ext>
            </a:extLst>
          </p:cNvPr>
          <p:cNvSpPr txBox="1"/>
          <p:nvPr/>
        </p:nvSpPr>
        <p:spPr>
          <a:xfrm>
            <a:off x="5989002" y="4813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74AA9-B7A9-C56A-23CA-56583E119DFB}"/>
              </a:ext>
            </a:extLst>
          </p:cNvPr>
          <p:cNvSpPr txBox="1"/>
          <p:nvPr/>
        </p:nvSpPr>
        <p:spPr>
          <a:xfrm>
            <a:off x="4213892" y="36357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DE5492-D907-23D8-8118-61B140A1B203}"/>
              </a:ext>
            </a:extLst>
          </p:cNvPr>
          <p:cNvSpPr txBox="1"/>
          <p:nvPr/>
        </p:nvSpPr>
        <p:spPr>
          <a:xfrm>
            <a:off x="2497779" y="35950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✖︎</a:t>
            </a:r>
          </a:p>
        </p:txBody>
      </p:sp>
    </p:spTree>
    <p:extLst>
      <p:ext uri="{BB962C8B-B14F-4D97-AF65-F5344CB8AC3E}">
        <p14:creationId xmlns:p14="http://schemas.microsoft.com/office/powerpoint/2010/main" val="91348984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f9e77d6-c4e4-4c70-a944-a52f484c5c5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EEE3EDAA4787419E8AA47024946B39" ma:contentTypeVersion="15" ma:contentTypeDescription="Crear nuevo documento." ma:contentTypeScope="" ma:versionID="4006a62ea75c3f9ba3f1fc34d415cf01">
  <xsd:schema xmlns:xsd="http://www.w3.org/2001/XMLSchema" xmlns:xs="http://www.w3.org/2001/XMLSchema" xmlns:p="http://schemas.microsoft.com/office/2006/metadata/properties" xmlns:ns3="0f9e77d6-c4e4-4c70-a944-a52f484c5c5b" xmlns:ns4="d53623e0-d4aa-4769-8abb-f33cc6929a0f" targetNamespace="http://schemas.microsoft.com/office/2006/metadata/properties" ma:root="true" ma:fieldsID="4fb1b5b3e493b2738cb114f0fff32c7a" ns3:_="" ns4:_="">
    <xsd:import namespace="0f9e77d6-c4e4-4c70-a944-a52f484c5c5b"/>
    <xsd:import namespace="d53623e0-d4aa-4769-8abb-f33cc6929a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e77d6-c4e4-4c70-a944-a52f484c5c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623e0-d4aa-4769-8abb-f33cc6929a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CBFCB0-97BF-49BC-AFAD-07693C4DC7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014568-9D3A-403E-9233-A59A50F6A61A}">
  <ds:schemaRefs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0f9e77d6-c4e4-4c70-a944-a52f484c5c5b"/>
    <ds:schemaRef ds:uri="d53623e0-d4aa-4769-8abb-f33cc6929a0f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1530F5-46B9-41AA-A5FB-C2F8A0235BA8}">
  <ds:schemaRefs>
    <ds:schemaRef ds:uri="0f9e77d6-c4e4-4c70-a944-a52f484c5c5b"/>
    <ds:schemaRef ds:uri="d53623e0-d4aa-4769-8abb-f33cc6929a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d6f9582f-d920-4de2-9ec3-dbb73aa871e7}" enabled="0" method="" siteId="{d6f9582f-d920-4de2-9ec3-dbb73aa871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38509</TotalTime>
  <Words>1631</Words>
  <Application>Microsoft Macintosh PowerPoint</Application>
  <PresentationFormat>Widescreen</PresentationFormat>
  <Paragraphs>418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Aptos</vt:lpstr>
      <vt:lpstr>Aptos Display</vt:lpstr>
      <vt:lpstr>Arial</vt:lpstr>
      <vt:lpstr>Montserrat</vt:lpstr>
      <vt:lpstr>System Font Regular</vt:lpstr>
      <vt:lpstr>Verdana</vt:lpstr>
      <vt:lpstr>Wingdings</vt:lpstr>
      <vt:lpstr>Tema de Office</vt:lpstr>
      <vt:lpstr>Informe de avance: Análisis y propuesta de cambios organizacionales de las áreas de Negocio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Feedback: Programa integral de Transformación de la Atención de Clientes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Emilia Centeno</dc:creator>
  <cp:lastModifiedBy>Alejandro Cid</cp:lastModifiedBy>
  <cp:revision>91</cp:revision>
  <cp:lastPrinted>2025-07-22T00:07:23Z</cp:lastPrinted>
  <dcterms:created xsi:type="dcterms:W3CDTF">2024-10-07T13:43:15Z</dcterms:created>
  <dcterms:modified xsi:type="dcterms:W3CDTF">2025-07-22T00:39:06Z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0x010100C2EEE3EDAA4787419E8AA47024946B39</vt:lpwstr>
  </property>
</Properties>
</file>