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1C74FF-3A3E-4421-B6C4-C22CF6270E58}"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374526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C74FF-3A3E-4421-B6C4-C22CF6270E58}"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334570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C74FF-3A3E-4421-B6C4-C22CF6270E58}"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20667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C74FF-3A3E-4421-B6C4-C22CF6270E58}"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368397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1C74FF-3A3E-4421-B6C4-C22CF6270E58}"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380145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1C74FF-3A3E-4421-B6C4-C22CF6270E58}"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402828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1C74FF-3A3E-4421-B6C4-C22CF6270E58}"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26918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1C74FF-3A3E-4421-B6C4-C22CF6270E58}"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260295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C74FF-3A3E-4421-B6C4-C22CF6270E58}"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153856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C74FF-3A3E-4421-B6C4-C22CF6270E58}"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241705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1C74FF-3A3E-4421-B6C4-C22CF6270E58}"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1932B-B163-40B4-920A-A1674AB4195E}" type="slidenum">
              <a:rPr lang="en-US" smtClean="0"/>
              <a:t>‹#›</a:t>
            </a:fld>
            <a:endParaRPr lang="en-US"/>
          </a:p>
        </p:txBody>
      </p:sp>
    </p:spTree>
    <p:extLst>
      <p:ext uri="{BB962C8B-B14F-4D97-AF65-F5344CB8AC3E}">
        <p14:creationId xmlns:p14="http://schemas.microsoft.com/office/powerpoint/2010/main" val="10629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C74FF-3A3E-4421-B6C4-C22CF6270E58}" type="datetimeFigureOut">
              <a:rPr lang="en-US" smtClean="0"/>
              <a:t>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1932B-B163-40B4-920A-A1674AB4195E}" type="slidenum">
              <a:rPr lang="en-US" smtClean="0"/>
              <a:t>‹#›</a:t>
            </a:fld>
            <a:endParaRPr lang="en-US"/>
          </a:p>
        </p:txBody>
      </p:sp>
    </p:spTree>
    <p:extLst>
      <p:ext uri="{BB962C8B-B14F-4D97-AF65-F5344CB8AC3E}">
        <p14:creationId xmlns:p14="http://schemas.microsoft.com/office/powerpoint/2010/main" val="375834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valara.com/taxrates/en/state-rat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 Sales Tax Analysis</a:t>
            </a:r>
            <a:endParaRPr lang="en-US" dirty="0"/>
          </a:p>
        </p:txBody>
      </p:sp>
      <p:sp>
        <p:nvSpPr>
          <p:cNvPr id="3" name="Subtitle 2"/>
          <p:cNvSpPr>
            <a:spLocks noGrp="1"/>
          </p:cNvSpPr>
          <p:nvPr>
            <p:ph type="subTitle" idx="1"/>
          </p:nvPr>
        </p:nvSpPr>
        <p:spPr/>
        <p:txBody>
          <a:bodyPr>
            <a:normAutofit fontScale="77500" lnSpcReduction="20000"/>
          </a:bodyPr>
          <a:lstStyle/>
          <a:p>
            <a:endParaRPr lang="en-US" dirty="0"/>
          </a:p>
          <a:p>
            <a:r>
              <a:rPr lang="en-US" dirty="0"/>
              <a:t> Landry </a:t>
            </a:r>
            <a:r>
              <a:rPr lang="en-US" dirty="0" smtClean="0"/>
              <a:t>Edi </a:t>
            </a:r>
          </a:p>
          <a:p>
            <a:r>
              <a:rPr lang="en-US" dirty="0" err="1" smtClean="0"/>
              <a:t>Maulik</a:t>
            </a:r>
            <a:r>
              <a:rPr lang="en-US" dirty="0" smtClean="0"/>
              <a:t> Patel</a:t>
            </a:r>
          </a:p>
          <a:p>
            <a:r>
              <a:rPr lang="en-US" dirty="0" smtClean="0"/>
              <a:t>Osman </a:t>
            </a:r>
            <a:r>
              <a:rPr lang="en-US" dirty="0" err="1" smtClean="0"/>
              <a:t>Bangura</a:t>
            </a:r>
            <a:endParaRPr lang="en-US" dirty="0" smtClean="0"/>
          </a:p>
          <a:p>
            <a:r>
              <a:rPr lang="en-US" dirty="0" smtClean="0"/>
              <a:t>Srinivasa </a:t>
            </a:r>
            <a:r>
              <a:rPr lang="en-US" dirty="0"/>
              <a:t>Rao </a:t>
            </a:r>
            <a:r>
              <a:rPr lang="en-US" dirty="0" err="1"/>
              <a:t>Vikram</a:t>
            </a:r>
            <a:r>
              <a:rPr lang="en-US" dirty="0"/>
              <a:t> </a:t>
            </a:r>
          </a:p>
        </p:txBody>
      </p:sp>
    </p:spTree>
    <p:extLst>
      <p:ext uri="{BB962C8B-B14F-4D97-AF65-F5344CB8AC3E}">
        <p14:creationId xmlns:p14="http://schemas.microsoft.com/office/powerpoint/2010/main" val="219550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864"/>
          </a:xfrm>
        </p:spPr>
        <p:txBody>
          <a:bodyPr>
            <a:normAutofit/>
          </a:bodyPr>
          <a:lstStyle/>
          <a:p>
            <a:r>
              <a:rPr lang="en-US" b="1" dirty="0" smtClean="0"/>
              <a:t> Overall Tax rate dependency with Tax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5040" y="2053552"/>
            <a:ext cx="5503815" cy="3669210"/>
          </a:xfrm>
        </p:spPr>
      </p:pic>
      <p:sp>
        <p:nvSpPr>
          <p:cNvPr id="5" name="TextBox 4"/>
          <p:cNvSpPr txBox="1"/>
          <p:nvPr/>
        </p:nvSpPr>
        <p:spPr>
          <a:xfrm>
            <a:off x="574766" y="1837509"/>
            <a:ext cx="5233851" cy="2677656"/>
          </a:xfrm>
          <a:prstGeom prst="rect">
            <a:avLst/>
          </a:prstGeom>
          <a:noFill/>
        </p:spPr>
        <p:txBody>
          <a:bodyPr wrap="square" rtlCol="0">
            <a:spAutoFit/>
          </a:bodyPr>
          <a:lstStyle/>
          <a:p>
            <a:r>
              <a:rPr lang="en-US" sz="2400" dirty="0" smtClean="0"/>
              <a:t>In conformity with the previous analysis, we can see that there seem to not be any difference between states with just state level tax and state with state level and one local level tax. However, we see an increase in tax rate for states with more than 1 level local tax</a:t>
            </a:r>
            <a:endParaRPr lang="en-US" sz="2400" dirty="0"/>
          </a:p>
        </p:txBody>
      </p:sp>
    </p:spTree>
    <p:extLst>
      <p:ext uri="{BB962C8B-B14F-4D97-AF65-F5344CB8AC3E}">
        <p14:creationId xmlns:p14="http://schemas.microsoft.com/office/powerpoint/2010/main" val="271955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dirty="0"/>
          </a:p>
          <a:p>
            <a:r>
              <a:rPr lang="en-US" dirty="0" smtClean="0"/>
              <a:t>Analysis of sales tax in US States</a:t>
            </a:r>
          </a:p>
          <a:p>
            <a:r>
              <a:rPr lang="en-US" dirty="0" smtClean="0"/>
              <a:t>States that have or don’t have taxes </a:t>
            </a:r>
          </a:p>
          <a:p>
            <a:r>
              <a:rPr lang="en-US" dirty="0" smtClean="0"/>
              <a:t>Find States with lower taxes and States with higher taxes</a:t>
            </a:r>
          </a:p>
          <a:p>
            <a:r>
              <a:rPr lang="en-US" dirty="0" smtClean="0"/>
              <a:t>Identify the impact of multiple tax levels in States  </a:t>
            </a:r>
            <a:endParaRPr lang="en-US" dirty="0"/>
          </a:p>
          <a:p>
            <a:endParaRPr lang="en-US" dirty="0"/>
          </a:p>
        </p:txBody>
      </p:sp>
    </p:spTree>
    <p:extLst>
      <p:ext uri="{BB962C8B-B14F-4D97-AF65-F5344CB8AC3E}">
        <p14:creationId xmlns:p14="http://schemas.microsoft.com/office/powerpoint/2010/main" val="2250819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and Definitions</a:t>
            </a:r>
            <a:endParaRPr lang="en-US" dirty="0"/>
          </a:p>
        </p:txBody>
      </p:sp>
      <p:sp>
        <p:nvSpPr>
          <p:cNvPr id="3" name="Content Placeholder 2"/>
          <p:cNvSpPr>
            <a:spLocks noGrp="1"/>
          </p:cNvSpPr>
          <p:nvPr>
            <p:ph idx="1"/>
          </p:nvPr>
        </p:nvSpPr>
        <p:spPr/>
        <p:txBody>
          <a:bodyPr>
            <a:normAutofit fontScale="92500"/>
          </a:bodyPr>
          <a:lstStyle/>
          <a:p>
            <a:r>
              <a:rPr lang="en-US" dirty="0" smtClean="0"/>
              <a:t>We define:</a:t>
            </a:r>
          </a:p>
          <a:p>
            <a:r>
              <a:rPr lang="en-US" dirty="0" smtClean="0"/>
              <a:t>State Tax: The sales tax rate applied for each sale in the state</a:t>
            </a:r>
          </a:p>
          <a:p>
            <a:r>
              <a:rPr lang="en-US" dirty="0" smtClean="0"/>
              <a:t>Local Tax: The sum of sales tax rate applied for each sale that are imposed by Counties, Cities and Districts</a:t>
            </a:r>
          </a:p>
          <a:p>
            <a:r>
              <a:rPr lang="en-US" dirty="0" smtClean="0"/>
              <a:t>Tax Level: The number of different sales tax applied for a sale in a state, e.g. if a state has only state level tax, then the tax level for that state is considered to be 1, and if in a state, there is a location where there is application of state tax as well as county tax, that state is considered to have tax level 2, and so on...</a:t>
            </a:r>
          </a:p>
          <a:p>
            <a:r>
              <a:rPr lang="en-US" dirty="0" smtClean="0"/>
              <a:t>Data Source:      </a:t>
            </a:r>
            <a:r>
              <a:rPr lang="en-US" dirty="0" smtClean="0">
                <a:hlinkClick r:id="rId2"/>
              </a:rPr>
              <a:t>https://www.avalara.com/taxrates/en/state-rates.html</a:t>
            </a:r>
            <a:endParaRPr lang="en-US" dirty="0" smtClean="0"/>
          </a:p>
          <a:p>
            <a:endParaRPr lang="en-US" dirty="0"/>
          </a:p>
        </p:txBody>
      </p:sp>
    </p:spTree>
    <p:extLst>
      <p:ext uri="{BB962C8B-B14F-4D97-AF65-F5344CB8AC3E}">
        <p14:creationId xmlns:p14="http://schemas.microsoft.com/office/powerpoint/2010/main" val="840222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with State Sales Tax vs No Sales Tax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130" y="2123012"/>
            <a:ext cx="5487650" cy="3658433"/>
          </a:xfrm>
        </p:spPr>
      </p:pic>
      <p:sp>
        <p:nvSpPr>
          <p:cNvPr id="5" name="TextBox 4"/>
          <p:cNvSpPr txBox="1"/>
          <p:nvPr/>
        </p:nvSpPr>
        <p:spPr>
          <a:xfrm>
            <a:off x="1064623" y="1653974"/>
            <a:ext cx="5118463" cy="4247317"/>
          </a:xfrm>
          <a:prstGeom prst="rect">
            <a:avLst/>
          </a:prstGeom>
          <a:noFill/>
        </p:spPr>
        <p:txBody>
          <a:bodyPr wrap="square" rtlCol="0">
            <a:spAutoFit/>
          </a:bodyPr>
          <a:lstStyle/>
          <a:p>
            <a:endParaRPr lang="en-US" dirty="0" smtClean="0"/>
          </a:p>
          <a:p>
            <a:r>
              <a:rPr lang="en-US" dirty="0" smtClean="0"/>
              <a:t>We have total 50 states and 2 territories</a:t>
            </a:r>
          </a:p>
          <a:p>
            <a:r>
              <a:rPr lang="en-US" dirty="0" smtClean="0"/>
              <a:t>5 States do not have sales tax: 9.62%</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Remaining 45 States and 2 territories have sales tax: 90.38%</a:t>
            </a:r>
          </a:p>
          <a:p>
            <a:endParaRPr lang="en-US" dirty="0" smtClean="0"/>
          </a:p>
          <a:p>
            <a:endParaRPr lang="en-US" dirty="0" smtClean="0"/>
          </a:p>
          <a:p>
            <a:endParaRPr lang="en-US" dirty="0"/>
          </a:p>
        </p:txBody>
      </p:sp>
      <p:sp>
        <p:nvSpPr>
          <p:cNvPr id="6" name="Rectangle 5"/>
          <p:cNvSpPr/>
          <p:nvPr/>
        </p:nvSpPr>
        <p:spPr>
          <a:xfrm>
            <a:off x="1064623" y="2524022"/>
            <a:ext cx="3927566" cy="1754326"/>
          </a:xfrm>
          <a:prstGeom prst="rect">
            <a:avLst/>
          </a:prstGeom>
        </p:spPr>
        <p:txBody>
          <a:bodyPr wrap="square">
            <a:spAutoFit/>
          </a:bodyPr>
          <a:lstStyle/>
          <a:p>
            <a:r>
              <a:rPr lang="en-US" dirty="0" smtClean="0"/>
              <a:t>State 	State Name</a:t>
            </a:r>
          </a:p>
          <a:p>
            <a:r>
              <a:rPr lang="en-US" dirty="0" smtClean="0"/>
              <a:t>AK 	Alaska</a:t>
            </a:r>
          </a:p>
          <a:p>
            <a:r>
              <a:rPr lang="en-US" dirty="0" smtClean="0"/>
              <a:t>DE 	Delaware</a:t>
            </a:r>
          </a:p>
          <a:p>
            <a:r>
              <a:rPr lang="en-US" dirty="0" smtClean="0"/>
              <a:t>MT 	Montana</a:t>
            </a:r>
          </a:p>
          <a:p>
            <a:r>
              <a:rPr lang="en-US" dirty="0" smtClean="0"/>
              <a:t>NH 	New Hampshire</a:t>
            </a:r>
          </a:p>
          <a:p>
            <a:r>
              <a:rPr lang="en-US" dirty="0" smtClean="0"/>
              <a:t>OR 	Oregon</a:t>
            </a:r>
            <a:endParaRPr lang="en-US" dirty="0"/>
          </a:p>
        </p:txBody>
      </p:sp>
    </p:spTree>
    <p:extLst>
      <p:ext uri="{BB962C8B-B14F-4D97-AF65-F5344CB8AC3E}">
        <p14:creationId xmlns:p14="http://schemas.microsoft.com/office/powerpoint/2010/main" val="9971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with Local Sales Tax vs No Local Sales Tax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2130" y="2123012"/>
            <a:ext cx="5487650" cy="3658433"/>
          </a:xfrm>
        </p:spPr>
      </p:pic>
      <p:sp>
        <p:nvSpPr>
          <p:cNvPr id="5" name="TextBox 4"/>
          <p:cNvSpPr txBox="1"/>
          <p:nvPr/>
        </p:nvSpPr>
        <p:spPr>
          <a:xfrm>
            <a:off x="822960" y="1690688"/>
            <a:ext cx="5971903" cy="4247317"/>
          </a:xfrm>
          <a:prstGeom prst="rect">
            <a:avLst/>
          </a:prstGeom>
          <a:noFill/>
        </p:spPr>
        <p:txBody>
          <a:bodyPr wrap="square" rtlCol="0">
            <a:spAutoFit/>
          </a:bodyPr>
          <a:lstStyle/>
          <a:p>
            <a:endParaRPr lang="en-US" dirty="0" smtClean="0"/>
          </a:p>
          <a:p>
            <a:r>
              <a:rPr lang="en-US" dirty="0" smtClean="0"/>
              <a:t>We have total 50 states and 2 territories</a:t>
            </a:r>
          </a:p>
          <a:p>
            <a:r>
              <a:rPr lang="en-US" dirty="0" smtClean="0"/>
              <a:t>13 States and 1 </a:t>
            </a:r>
            <a:r>
              <a:rPr lang="en-US" dirty="0" err="1" smtClean="0"/>
              <a:t>terriotory</a:t>
            </a:r>
            <a:r>
              <a:rPr lang="en-US" dirty="0" smtClean="0"/>
              <a:t> do not have local sales tax: 26.962%</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Remaining 37 States and 1 territory have local sales tax: 73.08%</a:t>
            </a:r>
          </a:p>
          <a:p>
            <a:endParaRPr lang="en-US" dirty="0" smtClean="0"/>
          </a:p>
          <a:p>
            <a:endParaRPr lang="en-US" dirty="0" smtClean="0"/>
          </a:p>
          <a:p>
            <a:endParaRPr lang="en-US" dirty="0"/>
          </a:p>
        </p:txBody>
      </p:sp>
      <p:sp>
        <p:nvSpPr>
          <p:cNvPr id="6" name="Rectangle 5"/>
          <p:cNvSpPr/>
          <p:nvPr/>
        </p:nvSpPr>
        <p:spPr>
          <a:xfrm>
            <a:off x="1064623" y="2524022"/>
            <a:ext cx="3927566" cy="2031325"/>
          </a:xfrm>
          <a:prstGeom prst="rect">
            <a:avLst/>
          </a:prstGeom>
        </p:spPr>
        <p:txBody>
          <a:bodyPr wrap="square">
            <a:spAutoFit/>
          </a:bodyPr>
          <a:lstStyle/>
          <a:p>
            <a:r>
              <a:rPr lang="en-US" dirty="0" smtClean="0"/>
              <a:t>State Name</a:t>
            </a:r>
          </a:p>
          <a:p>
            <a:r>
              <a:rPr lang="en-US" dirty="0" smtClean="0"/>
              <a:t>Connecticut, District of Columbia, Delaware, Indiana, Kentucky, Massachusetts, Maryland, Maine, Michigan, Montana, New Hampshire, New Jersey, Oregon, Rhode Island</a:t>
            </a:r>
          </a:p>
          <a:p>
            <a:endParaRPr lang="en-US" dirty="0" smtClean="0"/>
          </a:p>
        </p:txBody>
      </p:sp>
    </p:spTree>
    <p:extLst>
      <p:ext uri="{BB962C8B-B14F-4D97-AF65-F5344CB8AC3E}">
        <p14:creationId xmlns:p14="http://schemas.microsoft.com/office/powerpoint/2010/main" val="24618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Sales Tax Analysis</a:t>
            </a:r>
            <a:endParaRPr lang="en-US" dirty="0"/>
          </a:p>
        </p:txBody>
      </p:sp>
      <p:sp>
        <p:nvSpPr>
          <p:cNvPr id="5" name="TextBox 4"/>
          <p:cNvSpPr txBox="1"/>
          <p:nvPr/>
        </p:nvSpPr>
        <p:spPr>
          <a:xfrm>
            <a:off x="822960" y="1690688"/>
            <a:ext cx="10724606" cy="1754326"/>
          </a:xfrm>
          <a:prstGeom prst="rect">
            <a:avLst/>
          </a:prstGeom>
          <a:noFill/>
        </p:spPr>
        <p:txBody>
          <a:bodyPr wrap="square" rtlCol="0">
            <a:spAutoFit/>
          </a:bodyPr>
          <a:lstStyle/>
          <a:p>
            <a:endParaRPr lang="en-US" dirty="0" smtClean="0"/>
          </a:p>
          <a:p>
            <a:r>
              <a:rPr lang="en-US" dirty="0" smtClean="0"/>
              <a:t>Top 5 states that have highest total sales tax     		</a:t>
            </a:r>
            <a:r>
              <a:rPr lang="en-US" dirty="0" smtClean="0"/>
              <a:t>Top 5 states that have lowest total sales tax</a:t>
            </a:r>
          </a:p>
          <a:p>
            <a:endParaRPr lang="en-US" dirty="0" smtClean="0"/>
          </a:p>
          <a:p>
            <a:endParaRPr lang="en-US" dirty="0" smtClean="0"/>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00847128"/>
              </p:ext>
            </p:extLst>
          </p:nvPr>
        </p:nvGraphicFramePr>
        <p:xfrm>
          <a:off x="838200" y="2429352"/>
          <a:ext cx="4622076" cy="2834640"/>
        </p:xfrm>
        <a:graphic>
          <a:graphicData uri="http://schemas.openxmlformats.org/drawingml/2006/table">
            <a:tbl>
              <a:tblPr/>
              <a:tblGrid>
                <a:gridCol w="680615">
                  <a:extLst>
                    <a:ext uri="{9D8B030D-6E8A-4147-A177-3AD203B41FA5}">
                      <a16:colId xmlns:a16="http://schemas.microsoft.com/office/drawing/2014/main" val="1115807"/>
                    </a:ext>
                  </a:extLst>
                </a:gridCol>
                <a:gridCol w="1412682">
                  <a:extLst>
                    <a:ext uri="{9D8B030D-6E8A-4147-A177-3AD203B41FA5}">
                      <a16:colId xmlns:a16="http://schemas.microsoft.com/office/drawing/2014/main" val="3073660523"/>
                    </a:ext>
                  </a:extLst>
                </a:gridCol>
                <a:gridCol w="2528779">
                  <a:extLst>
                    <a:ext uri="{9D8B030D-6E8A-4147-A177-3AD203B41FA5}">
                      <a16:colId xmlns:a16="http://schemas.microsoft.com/office/drawing/2014/main" val="3158549138"/>
                    </a:ext>
                  </a:extLst>
                </a:gridCol>
              </a:tblGrid>
              <a:tr h="0">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163117868"/>
                  </a:ext>
                </a:extLst>
              </a:tr>
              <a:tr h="0">
                <a:tc>
                  <a:txBody>
                    <a:bodyPr/>
                    <a:lstStyle/>
                    <a:p>
                      <a:r>
                        <a:rPr lang="en-US"/>
                        <a:t>State</a:t>
                      </a:r>
                    </a:p>
                  </a:txBody>
                  <a:tcPr anchor="ctr">
                    <a:lnL>
                      <a:noFill/>
                    </a:lnL>
                    <a:lnR>
                      <a:noFill/>
                    </a:lnR>
                    <a:lnT>
                      <a:noFill/>
                    </a:lnT>
                    <a:lnB>
                      <a:noFill/>
                    </a:lnB>
                  </a:tcPr>
                </a:tc>
                <a:tc>
                  <a:txBody>
                    <a:bodyPr/>
                    <a:lstStyle/>
                    <a:p>
                      <a:r>
                        <a:rPr lang="en-US" dirty="0"/>
                        <a:t>State Name</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Estimated Combined Rate</a:t>
                      </a:r>
                      <a:endParaRPr lang="en-US" dirty="0"/>
                    </a:p>
                  </a:txBody>
                  <a:tcPr anchor="ctr">
                    <a:lnL>
                      <a:noFill/>
                    </a:lnL>
                    <a:lnR>
                      <a:noFill/>
                    </a:lnR>
                    <a:lnT>
                      <a:noFill/>
                    </a:lnT>
                    <a:lnB>
                      <a:noFill/>
                    </a:lnB>
                  </a:tcPr>
                </a:tc>
                <a:extLst>
                  <a:ext uri="{0D108BD9-81ED-4DB2-BD59-A6C34878D82A}">
                    <a16:rowId xmlns:a16="http://schemas.microsoft.com/office/drawing/2014/main" val="2046134592"/>
                  </a:ext>
                </a:extLst>
              </a:tr>
              <a:tr h="0">
                <a:tc>
                  <a:txBody>
                    <a:bodyPr/>
                    <a:lstStyle/>
                    <a:p>
                      <a:r>
                        <a:rPr lang="en-US"/>
                        <a:t>PR</a:t>
                      </a:r>
                    </a:p>
                  </a:txBody>
                  <a:tcPr anchor="ctr">
                    <a:lnL>
                      <a:noFill/>
                    </a:lnL>
                    <a:lnR>
                      <a:noFill/>
                    </a:lnR>
                    <a:lnT>
                      <a:noFill/>
                    </a:lnT>
                    <a:lnB>
                      <a:noFill/>
                    </a:lnB>
                  </a:tcPr>
                </a:tc>
                <a:tc>
                  <a:txBody>
                    <a:bodyPr/>
                    <a:lstStyle/>
                    <a:p>
                      <a:r>
                        <a:rPr lang="en-US"/>
                        <a:t>Puerto Rico</a:t>
                      </a:r>
                    </a:p>
                  </a:txBody>
                  <a:tcPr anchor="ctr">
                    <a:lnL>
                      <a:noFill/>
                    </a:lnL>
                    <a:lnR>
                      <a:noFill/>
                    </a:lnR>
                    <a:lnT>
                      <a:noFill/>
                    </a:lnT>
                    <a:lnB>
                      <a:noFill/>
                    </a:lnB>
                  </a:tcPr>
                </a:tc>
                <a:tc>
                  <a:txBody>
                    <a:bodyPr/>
                    <a:lstStyle/>
                    <a:p>
                      <a:r>
                        <a:rPr lang="en-US"/>
                        <a:t>0.114659</a:t>
                      </a:r>
                    </a:p>
                  </a:txBody>
                  <a:tcPr anchor="ctr">
                    <a:lnL>
                      <a:noFill/>
                    </a:lnL>
                    <a:lnR>
                      <a:noFill/>
                    </a:lnR>
                    <a:lnT>
                      <a:noFill/>
                    </a:lnT>
                    <a:lnB>
                      <a:noFill/>
                    </a:lnB>
                  </a:tcPr>
                </a:tc>
                <a:extLst>
                  <a:ext uri="{0D108BD9-81ED-4DB2-BD59-A6C34878D82A}">
                    <a16:rowId xmlns:a16="http://schemas.microsoft.com/office/drawing/2014/main" val="804438720"/>
                  </a:ext>
                </a:extLst>
              </a:tr>
              <a:tr h="0">
                <a:tc>
                  <a:txBody>
                    <a:bodyPr/>
                    <a:lstStyle/>
                    <a:p>
                      <a:r>
                        <a:rPr lang="en-US"/>
                        <a:t>TN</a:t>
                      </a:r>
                    </a:p>
                  </a:txBody>
                  <a:tcPr anchor="ctr">
                    <a:lnL>
                      <a:noFill/>
                    </a:lnL>
                    <a:lnR>
                      <a:noFill/>
                    </a:lnR>
                    <a:lnT>
                      <a:noFill/>
                    </a:lnT>
                    <a:lnB>
                      <a:noFill/>
                    </a:lnB>
                  </a:tcPr>
                </a:tc>
                <a:tc>
                  <a:txBody>
                    <a:bodyPr/>
                    <a:lstStyle/>
                    <a:p>
                      <a:r>
                        <a:rPr lang="en-US"/>
                        <a:t>Tennessee</a:t>
                      </a:r>
                    </a:p>
                  </a:txBody>
                  <a:tcPr anchor="ctr">
                    <a:lnL>
                      <a:noFill/>
                    </a:lnL>
                    <a:lnR>
                      <a:noFill/>
                    </a:lnR>
                    <a:lnT>
                      <a:noFill/>
                    </a:lnT>
                    <a:lnB>
                      <a:noFill/>
                    </a:lnB>
                  </a:tcPr>
                </a:tc>
                <a:tc>
                  <a:txBody>
                    <a:bodyPr/>
                    <a:lstStyle/>
                    <a:p>
                      <a:r>
                        <a:rPr lang="en-US" dirty="0"/>
                        <a:t>0.094904</a:t>
                      </a:r>
                    </a:p>
                  </a:txBody>
                  <a:tcPr anchor="ctr">
                    <a:lnL>
                      <a:noFill/>
                    </a:lnL>
                    <a:lnR>
                      <a:noFill/>
                    </a:lnR>
                    <a:lnT>
                      <a:noFill/>
                    </a:lnT>
                    <a:lnB>
                      <a:noFill/>
                    </a:lnB>
                  </a:tcPr>
                </a:tc>
                <a:extLst>
                  <a:ext uri="{0D108BD9-81ED-4DB2-BD59-A6C34878D82A}">
                    <a16:rowId xmlns:a16="http://schemas.microsoft.com/office/drawing/2014/main" val="1043482885"/>
                  </a:ext>
                </a:extLst>
              </a:tr>
              <a:tr h="0">
                <a:tc>
                  <a:txBody>
                    <a:bodyPr/>
                    <a:lstStyle/>
                    <a:p>
                      <a:r>
                        <a:rPr lang="en-US"/>
                        <a:t>LA</a:t>
                      </a:r>
                    </a:p>
                  </a:txBody>
                  <a:tcPr anchor="ctr">
                    <a:lnL>
                      <a:noFill/>
                    </a:lnL>
                    <a:lnR>
                      <a:noFill/>
                    </a:lnR>
                    <a:lnT>
                      <a:noFill/>
                    </a:lnT>
                    <a:lnB>
                      <a:noFill/>
                    </a:lnB>
                  </a:tcPr>
                </a:tc>
                <a:tc>
                  <a:txBody>
                    <a:bodyPr/>
                    <a:lstStyle/>
                    <a:p>
                      <a:r>
                        <a:rPr lang="en-US" dirty="0"/>
                        <a:t>Louisiana</a:t>
                      </a:r>
                    </a:p>
                  </a:txBody>
                  <a:tcPr anchor="ctr">
                    <a:lnL>
                      <a:noFill/>
                    </a:lnL>
                    <a:lnR>
                      <a:noFill/>
                    </a:lnR>
                    <a:lnT>
                      <a:noFill/>
                    </a:lnT>
                    <a:lnB>
                      <a:noFill/>
                    </a:lnB>
                  </a:tcPr>
                </a:tc>
                <a:tc>
                  <a:txBody>
                    <a:bodyPr/>
                    <a:lstStyle/>
                    <a:p>
                      <a:r>
                        <a:rPr lang="en-US"/>
                        <a:t>0.091396</a:t>
                      </a:r>
                    </a:p>
                  </a:txBody>
                  <a:tcPr anchor="ctr">
                    <a:lnL>
                      <a:noFill/>
                    </a:lnL>
                    <a:lnR>
                      <a:noFill/>
                    </a:lnR>
                    <a:lnT>
                      <a:noFill/>
                    </a:lnT>
                    <a:lnB>
                      <a:noFill/>
                    </a:lnB>
                  </a:tcPr>
                </a:tc>
                <a:extLst>
                  <a:ext uri="{0D108BD9-81ED-4DB2-BD59-A6C34878D82A}">
                    <a16:rowId xmlns:a16="http://schemas.microsoft.com/office/drawing/2014/main" val="1996438931"/>
                  </a:ext>
                </a:extLst>
              </a:tr>
              <a:tr h="0">
                <a:tc>
                  <a:txBody>
                    <a:bodyPr/>
                    <a:lstStyle/>
                    <a:p>
                      <a:r>
                        <a:rPr lang="en-US"/>
                        <a:t>WA</a:t>
                      </a:r>
                    </a:p>
                  </a:txBody>
                  <a:tcPr anchor="ctr">
                    <a:lnL>
                      <a:noFill/>
                    </a:lnL>
                    <a:lnR>
                      <a:noFill/>
                    </a:lnR>
                    <a:lnT>
                      <a:noFill/>
                    </a:lnT>
                    <a:lnB>
                      <a:noFill/>
                    </a:lnB>
                  </a:tcPr>
                </a:tc>
                <a:tc>
                  <a:txBody>
                    <a:bodyPr/>
                    <a:lstStyle/>
                    <a:p>
                      <a:r>
                        <a:rPr lang="en-US" dirty="0"/>
                        <a:t>Washington</a:t>
                      </a:r>
                    </a:p>
                  </a:txBody>
                  <a:tcPr anchor="ctr">
                    <a:lnL>
                      <a:noFill/>
                    </a:lnL>
                    <a:lnR>
                      <a:noFill/>
                    </a:lnR>
                    <a:lnT>
                      <a:noFill/>
                    </a:lnT>
                    <a:lnB>
                      <a:noFill/>
                    </a:lnB>
                  </a:tcPr>
                </a:tc>
                <a:tc>
                  <a:txBody>
                    <a:bodyPr/>
                    <a:lstStyle/>
                    <a:p>
                      <a:r>
                        <a:rPr lang="en-US"/>
                        <a:t>0.086900</a:t>
                      </a:r>
                    </a:p>
                  </a:txBody>
                  <a:tcPr anchor="ctr">
                    <a:lnL>
                      <a:noFill/>
                    </a:lnL>
                    <a:lnR>
                      <a:noFill/>
                    </a:lnR>
                    <a:lnT>
                      <a:noFill/>
                    </a:lnT>
                    <a:lnB>
                      <a:noFill/>
                    </a:lnB>
                  </a:tcPr>
                </a:tc>
                <a:extLst>
                  <a:ext uri="{0D108BD9-81ED-4DB2-BD59-A6C34878D82A}">
                    <a16:rowId xmlns:a16="http://schemas.microsoft.com/office/drawing/2014/main" val="205258358"/>
                  </a:ext>
                </a:extLst>
              </a:tr>
              <a:tr h="0">
                <a:tc>
                  <a:txBody>
                    <a:bodyPr/>
                    <a:lstStyle/>
                    <a:p>
                      <a:r>
                        <a:rPr lang="en-US"/>
                        <a:t>AR</a:t>
                      </a:r>
                    </a:p>
                  </a:txBody>
                  <a:tcPr anchor="ctr">
                    <a:lnL>
                      <a:noFill/>
                    </a:lnL>
                    <a:lnR>
                      <a:noFill/>
                    </a:lnR>
                    <a:lnT>
                      <a:noFill/>
                    </a:lnT>
                    <a:lnB>
                      <a:noFill/>
                    </a:lnB>
                  </a:tcPr>
                </a:tc>
                <a:tc>
                  <a:txBody>
                    <a:bodyPr/>
                    <a:lstStyle/>
                    <a:p>
                      <a:r>
                        <a:rPr lang="en-US" dirty="0"/>
                        <a:t>Arkansas</a:t>
                      </a:r>
                    </a:p>
                  </a:txBody>
                  <a:tcPr anchor="ctr">
                    <a:lnL>
                      <a:noFill/>
                    </a:lnL>
                    <a:lnR>
                      <a:noFill/>
                    </a:lnR>
                    <a:lnT>
                      <a:noFill/>
                    </a:lnT>
                    <a:lnB>
                      <a:noFill/>
                    </a:lnB>
                  </a:tcPr>
                </a:tc>
                <a:tc>
                  <a:txBody>
                    <a:bodyPr/>
                    <a:lstStyle/>
                    <a:p>
                      <a:r>
                        <a:rPr lang="en-US" dirty="0"/>
                        <a:t>0.086232</a:t>
                      </a:r>
                    </a:p>
                  </a:txBody>
                  <a:tcPr anchor="ctr">
                    <a:lnL>
                      <a:noFill/>
                    </a:lnL>
                    <a:lnR>
                      <a:noFill/>
                    </a:lnR>
                    <a:lnT>
                      <a:noFill/>
                    </a:lnT>
                    <a:lnB>
                      <a:noFill/>
                    </a:lnB>
                  </a:tcPr>
                </a:tc>
                <a:extLst>
                  <a:ext uri="{0D108BD9-81ED-4DB2-BD59-A6C34878D82A}">
                    <a16:rowId xmlns:a16="http://schemas.microsoft.com/office/drawing/2014/main" val="1629981268"/>
                  </a:ext>
                </a:extLst>
              </a:tr>
            </a:tbl>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3422562904"/>
              </p:ext>
            </p:extLst>
          </p:nvPr>
        </p:nvGraphicFramePr>
        <p:xfrm>
          <a:off x="6642464" y="2429352"/>
          <a:ext cx="5188131" cy="2834640"/>
        </p:xfrm>
        <a:graphic>
          <a:graphicData uri="http://schemas.openxmlformats.org/drawingml/2006/table">
            <a:tbl>
              <a:tblPr/>
              <a:tblGrid>
                <a:gridCol w="977537">
                  <a:extLst>
                    <a:ext uri="{9D8B030D-6E8A-4147-A177-3AD203B41FA5}">
                      <a16:colId xmlns:a16="http://schemas.microsoft.com/office/drawing/2014/main" val="2741123866"/>
                    </a:ext>
                  </a:extLst>
                </a:gridCol>
                <a:gridCol w="1706880">
                  <a:extLst>
                    <a:ext uri="{9D8B030D-6E8A-4147-A177-3AD203B41FA5}">
                      <a16:colId xmlns:a16="http://schemas.microsoft.com/office/drawing/2014/main" val="2342319005"/>
                    </a:ext>
                  </a:extLst>
                </a:gridCol>
                <a:gridCol w="2503714">
                  <a:extLst>
                    <a:ext uri="{9D8B030D-6E8A-4147-A177-3AD203B41FA5}">
                      <a16:colId xmlns:a16="http://schemas.microsoft.com/office/drawing/2014/main" val="3411424206"/>
                    </a:ext>
                  </a:extLst>
                </a:gridCol>
              </a:tblGrid>
              <a:tr h="0">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380114210"/>
                  </a:ext>
                </a:extLst>
              </a:tr>
              <a:tr h="0">
                <a:tc>
                  <a:txBody>
                    <a:bodyPr/>
                    <a:lstStyle/>
                    <a:p>
                      <a:r>
                        <a:rPr lang="en-US"/>
                        <a:t>State</a:t>
                      </a:r>
                    </a:p>
                  </a:txBody>
                  <a:tcPr anchor="ctr">
                    <a:lnL>
                      <a:noFill/>
                    </a:lnL>
                    <a:lnR>
                      <a:noFill/>
                    </a:lnR>
                    <a:lnT>
                      <a:noFill/>
                    </a:lnT>
                    <a:lnB>
                      <a:noFill/>
                    </a:lnB>
                  </a:tcPr>
                </a:tc>
                <a:tc>
                  <a:txBody>
                    <a:bodyPr/>
                    <a:lstStyle/>
                    <a:p>
                      <a:r>
                        <a:rPr lang="en-US"/>
                        <a:t>State Name</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Estimated Combined Rate</a:t>
                      </a:r>
                    </a:p>
                  </a:txBody>
                  <a:tcPr anchor="ctr">
                    <a:lnL>
                      <a:noFill/>
                    </a:lnL>
                    <a:lnR>
                      <a:noFill/>
                    </a:lnR>
                    <a:lnT>
                      <a:noFill/>
                    </a:lnT>
                    <a:lnB>
                      <a:noFill/>
                    </a:lnB>
                  </a:tcPr>
                </a:tc>
                <a:extLst>
                  <a:ext uri="{0D108BD9-81ED-4DB2-BD59-A6C34878D82A}">
                    <a16:rowId xmlns:a16="http://schemas.microsoft.com/office/drawing/2014/main" val="3158344308"/>
                  </a:ext>
                </a:extLst>
              </a:tr>
              <a:tr h="0">
                <a:tc>
                  <a:txBody>
                    <a:bodyPr/>
                    <a:lstStyle/>
                    <a:p>
                      <a:r>
                        <a:rPr lang="en-US"/>
                        <a:t>DE</a:t>
                      </a:r>
                    </a:p>
                  </a:txBody>
                  <a:tcPr anchor="ctr">
                    <a:lnL>
                      <a:noFill/>
                    </a:lnL>
                    <a:lnR>
                      <a:noFill/>
                    </a:lnR>
                    <a:lnT>
                      <a:noFill/>
                    </a:lnT>
                    <a:lnB>
                      <a:noFill/>
                    </a:lnB>
                  </a:tcPr>
                </a:tc>
                <a:tc>
                  <a:txBody>
                    <a:bodyPr/>
                    <a:lstStyle/>
                    <a:p>
                      <a:r>
                        <a:rPr lang="en-US"/>
                        <a:t>Delaware</a:t>
                      </a:r>
                    </a:p>
                  </a:txBody>
                  <a:tcPr anchor="ctr">
                    <a:lnL>
                      <a:noFill/>
                    </a:lnL>
                    <a:lnR>
                      <a:noFill/>
                    </a:lnR>
                    <a:lnT>
                      <a:noFill/>
                    </a:lnT>
                    <a:lnB>
                      <a:noFill/>
                    </a:lnB>
                  </a:tcPr>
                </a:tc>
                <a:tc>
                  <a:txBody>
                    <a:bodyPr/>
                    <a:lstStyle/>
                    <a:p>
                      <a:r>
                        <a:rPr lang="en-US"/>
                        <a:t>0.00000</a:t>
                      </a:r>
                    </a:p>
                  </a:txBody>
                  <a:tcPr anchor="ctr">
                    <a:lnL>
                      <a:noFill/>
                    </a:lnL>
                    <a:lnR>
                      <a:noFill/>
                    </a:lnR>
                    <a:lnT>
                      <a:noFill/>
                    </a:lnT>
                    <a:lnB>
                      <a:noFill/>
                    </a:lnB>
                  </a:tcPr>
                </a:tc>
                <a:extLst>
                  <a:ext uri="{0D108BD9-81ED-4DB2-BD59-A6C34878D82A}">
                    <a16:rowId xmlns:a16="http://schemas.microsoft.com/office/drawing/2014/main" val="1649876879"/>
                  </a:ext>
                </a:extLst>
              </a:tr>
              <a:tr h="0">
                <a:tc>
                  <a:txBody>
                    <a:bodyPr/>
                    <a:lstStyle/>
                    <a:p>
                      <a:r>
                        <a:rPr lang="en-US"/>
                        <a:t>MT</a:t>
                      </a:r>
                    </a:p>
                  </a:txBody>
                  <a:tcPr anchor="ctr">
                    <a:lnL>
                      <a:noFill/>
                    </a:lnL>
                    <a:lnR>
                      <a:noFill/>
                    </a:lnR>
                    <a:lnT>
                      <a:noFill/>
                    </a:lnT>
                    <a:lnB>
                      <a:noFill/>
                    </a:lnB>
                  </a:tcPr>
                </a:tc>
                <a:tc>
                  <a:txBody>
                    <a:bodyPr/>
                    <a:lstStyle/>
                    <a:p>
                      <a:r>
                        <a:rPr lang="en-US"/>
                        <a:t>Montana</a:t>
                      </a:r>
                    </a:p>
                  </a:txBody>
                  <a:tcPr anchor="ctr">
                    <a:lnL>
                      <a:noFill/>
                    </a:lnL>
                    <a:lnR>
                      <a:noFill/>
                    </a:lnR>
                    <a:lnT>
                      <a:noFill/>
                    </a:lnT>
                    <a:lnB>
                      <a:noFill/>
                    </a:lnB>
                  </a:tcPr>
                </a:tc>
                <a:tc>
                  <a:txBody>
                    <a:bodyPr/>
                    <a:lstStyle/>
                    <a:p>
                      <a:r>
                        <a:rPr lang="en-US"/>
                        <a:t>0.00000</a:t>
                      </a:r>
                    </a:p>
                  </a:txBody>
                  <a:tcPr anchor="ctr">
                    <a:lnL>
                      <a:noFill/>
                    </a:lnL>
                    <a:lnR>
                      <a:noFill/>
                    </a:lnR>
                    <a:lnT>
                      <a:noFill/>
                    </a:lnT>
                    <a:lnB>
                      <a:noFill/>
                    </a:lnB>
                  </a:tcPr>
                </a:tc>
                <a:extLst>
                  <a:ext uri="{0D108BD9-81ED-4DB2-BD59-A6C34878D82A}">
                    <a16:rowId xmlns:a16="http://schemas.microsoft.com/office/drawing/2014/main" val="1728370981"/>
                  </a:ext>
                </a:extLst>
              </a:tr>
              <a:tr h="0">
                <a:tc>
                  <a:txBody>
                    <a:bodyPr/>
                    <a:lstStyle/>
                    <a:p>
                      <a:r>
                        <a:rPr lang="en-US"/>
                        <a:t>NH</a:t>
                      </a:r>
                    </a:p>
                  </a:txBody>
                  <a:tcPr anchor="ctr">
                    <a:lnL>
                      <a:noFill/>
                    </a:lnL>
                    <a:lnR>
                      <a:noFill/>
                    </a:lnR>
                    <a:lnT>
                      <a:noFill/>
                    </a:lnT>
                    <a:lnB>
                      <a:noFill/>
                    </a:lnB>
                  </a:tcPr>
                </a:tc>
                <a:tc>
                  <a:txBody>
                    <a:bodyPr/>
                    <a:lstStyle/>
                    <a:p>
                      <a:r>
                        <a:rPr lang="en-US" dirty="0"/>
                        <a:t>New Hampshire</a:t>
                      </a:r>
                    </a:p>
                  </a:txBody>
                  <a:tcPr anchor="ctr">
                    <a:lnL>
                      <a:noFill/>
                    </a:lnL>
                    <a:lnR>
                      <a:noFill/>
                    </a:lnR>
                    <a:lnT>
                      <a:noFill/>
                    </a:lnT>
                    <a:lnB>
                      <a:noFill/>
                    </a:lnB>
                  </a:tcPr>
                </a:tc>
                <a:tc>
                  <a:txBody>
                    <a:bodyPr/>
                    <a:lstStyle/>
                    <a:p>
                      <a:r>
                        <a:rPr lang="en-US"/>
                        <a:t>0.00000</a:t>
                      </a:r>
                    </a:p>
                  </a:txBody>
                  <a:tcPr anchor="ctr">
                    <a:lnL>
                      <a:noFill/>
                    </a:lnL>
                    <a:lnR>
                      <a:noFill/>
                    </a:lnR>
                    <a:lnT>
                      <a:noFill/>
                    </a:lnT>
                    <a:lnB>
                      <a:noFill/>
                    </a:lnB>
                  </a:tcPr>
                </a:tc>
                <a:extLst>
                  <a:ext uri="{0D108BD9-81ED-4DB2-BD59-A6C34878D82A}">
                    <a16:rowId xmlns:a16="http://schemas.microsoft.com/office/drawing/2014/main" val="3743731463"/>
                  </a:ext>
                </a:extLst>
              </a:tr>
              <a:tr h="0">
                <a:tc>
                  <a:txBody>
                    <a:bodyPr/>
                    <a:lstStyle/>
                    <a:p>
                      <a:r>
                        <a:rPr lang="en-US"/>
                        <a:t>OR</a:t>
                      </a:r>
                    </a:p>
                  </a:txBody>
                  <a:tcPr anchor="ctr">
                    <a:lnL>
                      <a:noFill/>
                    </a:lnL>
                    <a:lnR>
                      <a:noFill/>
                    </a:lnR>
                    <a:lnT>
                      <a:noFill/>
                    </a:lnT>
                    <a:lnB>
                      <a:noFill/>
                    </a:lnB>
                  </a:tcPr>
                </a:tc>
                <a:tc>
                  <a:txBody>
                    <a:bodyPr/>
                    <a:lstStyle/>
                    <a:p>
                      <a:r>
                        <a:rPr lang="en-US"/>
                        <a:t>Oregon</a:t>
                      </a:r>
                    </a:p>
                  </a:txBody>
                  <a:tcPr anchor="ctr">
                    <a:lnL>
                      <a:noFill/>
                    </a:lnL>
                    <a:lnR>
                      <a:noFill/>
                    </a:lnR>
                    <a:lnT>
                      <a:noFill/>
                    </a:lnT>
                    <a:lnB>
                      <a:noFill/>
                    </a:lnB>
                  </a:tcPr>
                </a:tc>
                <a:tc>
                  <a:txBody>
                    <a:bodyPr/>
                    <a:lstStyle/>
                    <a:p>
                      <a:r>
                        <a:rPr lang="en-US" dirty="0"/>
                        <a:t>0.00000</a:t>
                      </a:r>
                    </a:p>
                  </a:txBody>
                  <a:tcPr anchor="ctr">
                    <a:lnL>
                      <a:noFill/>
                    </a:lnL>
                    <a:lnR>
                      <a:noFill/>
                    </a:lnR>
                    <a:lnT>
                      <a:noFill/>
                    </a:lnT>
                    <a:lnB>
                      <a:noFill/>
                    </a:lnB>
                  </a:tcPr>
                </a:tc>
                <a:extLst>
                  <a:ext uri="{0D108BD9-81ED-4DB2-BD59-A6C34878D82A}">
                    <a16:rowId xmlns:a16="http://schemas.microsoft.com/office/drawing/2014/main" val="1958872428"/>
                  </a:ext>
                </a:extLst>
              </a:tr>
              <a:tr h="0">
                <a:tc>
                  <a:txBody>
                    <a:bodyPr/>
                    <a:lstStyle/>
                    <a:p>
                      <a:r>
                        <a:rPr lang="en-US"/>
                        <a:t>AK</a:t>
                      </a:r>
                    </a:p>
                  </a:txBody>
                  <a:tcPr anchor="ctr">
                    <a:lnL>
                      <a:noFill/>
                    </a:lnL>
                    <a:lnR>
                      <a:noFill/>
                    </a:lnR>
                    <a:lnT>
                      <a:noFill/>
                    </a:lnT>
                    <a:lnB>
                      <a:noFill/>
                    </a:lnB>
                  </a:tcPr>
                </a:tc>
                <a:tc>
                  <a:txBody>
                    <a:bodyPr/>
                    <a:lstStyle/>
                    <a:p>
                      <a:r>
                        <a:rPr lang="en-US" dirty="0"/>
                        <a:t>Alaska</a:t>
                      </a:r>
                    </a:p>
                  </a:txBody>
                  <a:tcPr anchor="ctr">
                    <a:lnL>
                      <a:noFill/>
                    </a:lnL>
                    <a:lnR>
                      <a:noFill/>
                    </a:lnR>
                    <a:lnT>
                      <a:noFill/>
                    </a:lnT>
                    <a:lnB>
                      <a:noFill/>
                    </a:lnB>
                  </a:tcPr>
                </a:tc>
                <a:tc>
                  <a:txBody>
                    <a:bodyPr/>
                    <a:lstStyle/>
                    <a:p>
                      <a:r>
                        <a:rPr lang="en-US" dirty="0"/>
                        <a:t>0.01893</a:t>
                      </a:r>
                    </a:p>
                  </a:txBody>
                  <a:tcPr anchor="ctr">
                    <a:lnL>
                      <a:noFill/>
                    </a:lnL>
                    <a:lnR>
                      <a:noFill/>
                    </a:lnR>
                    <a:lnT>
                      <a:noFill/>
                    </a:lnT>
                    <a:lnB>
                      <a:noFill/>
                    </a:lnB>
                  </a:tcPr>
                </a:tc>
                <a:extLst>
                  <a:ext uri="{0D108BD9-81ED-4DB2-BD59-A6C34878D82A}">
                    <a16:rowId xmlns:a16="http://schemas.microsoft.com/office/drawing/2014/main" val="1324873364"/>
                  </a:ext>
                </a:extLst>
              </a:tr>
            </a:tbl>
          </a:graphicData>
        </a:graphic>
      </p:graphicFrame>
    </p:spTree>
    <p:extLst>
      <p:ext uri="{BB962C8B-B14F-4D97-AF65-F5344CB8AC3E}">
        <p14:creationId xmlns:p14="http://schemas.microsoft.com/office/powerpoint/2010/main" val="60925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31" y="0"/>
            <a:ext cx="10515600" cy="890089"/>
          </a:xfrm>
        </p:spPr>
        <p:txBody>
          <a:bodyPr/>
          <a:lstStyle/>
          <a:p>
            <a:r>
              <a:rPr lang="en-US" dirty="0" smtClean="0"/>
              <a:t>Overall Tax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90089"/>
            <a:ext cx="9858103" cy="4929052"/>
          </a:xfrm>
        </p:spPr>
      </p:pic>
      <p:sp>
        <p:nvSpPr>
          <p:cNvPr id="5" name="TextBox 4"/>
          <p:cNvSpPr txBox="1"/>
          <p:nvPr/>
        </p:nvSpPr>
        <p:spPr>
          <a:xfrm>
            <a:off x="768531" y="5657671"/>
            <a:ext cx="10221686" cy="923330"/>
          </a:xfrm>
          <a:prstGeom prst="rect">
            <a:avLst/>
          </a:prstGeom>
          <a:noFill/>
        </p:spPr>
        <p:txBody>
          <a:bodyPr wrap="square" rtlCol="0">
            <a:spAutoFit/>
          </a:bodyPr>
          <a:lstStyle/>
          <a:p>
            <a:r>
              <a:rPr lang="en-US" dirty="0" smtClean="0"/>
              <a:t>Analysis:</a:t>
            </a:r>
          </a:p>
          <a:p>
            <a:r>
              <a:rPr lang="en-US" dirty="0" smtClean="0"/>
              <a:t>We can see that states with high taxes have high state taxes and also have local taxes, i.e. they have more than 1 level of tax applied. </a:t>
            </a:r>
          </a:p>
        </p:txBody>
      </p:sp>
    </p:spTree>
    <p:extLst>
      <p:ext uri="{BB962C8B-B14F-4D97-AF65-F5344CB8AC3E}">
        <p14:creationId xmlns:p14="http://schemas.microsoft.com/office/powerpoint/2010/main" val="8317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864"/>
          </a:xfrm>
        </p:spPr>
        <p:txBody>
          <a:bodyPr>
            <a:normAutofit/>
          </a:bodyPr>
          <a:lstStyle/>
          <a:p>
            <a:r>
              <a:rPr lang="en-US" b="1" dirty="0" smtClean="0"/>
              <a:t>Tax Level Distribution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2" y="886604"/>
            <a:ext cx="8795658" cy="5863771"/>
          </a:xfrm>
        </p:spPr>
      </p:pic>
    </p:spTree>
    <p:extLst>
      <p:ext uri="{BB962C8B-B14F-4D97-AF65-F5344CB8AC3E}">
        <p14:creationId xmlns:p14="http://schemas.microsoft.com/office/powerpoint/2010/main" val="100544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864"/>
          </a:xfrm>
        </p:spPr>
        <p:txBody>
          <a:bodyPr>
            <a:normAutofit/>
          </a:bodyPr>
          <a:lstStyle/>
          <a:p>
            <a:r>
              <a:rPr lang="en-US" b="1" dirty="0" smtClean="0"/>
              <a:t>State Tax rate dependency with Tax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5039" y="1983884"/>
            <a:ext cx="5503817" cy="3669210"/>
          </a:xfrm>
        </p:spPr>
      </p:pic>
      <p:sp>
        <p:nvSpPr>
          <p:cNvPr id="5" name="TextBox 4"/>
          <p:cNvSpPr txBox="1"/>
          <p:nvPr/>
        </p:nvSpPr>
        <p:spPr>
          <a:xfrm>
            <a:off x="574766" y="1837509"/>
            <a:ext cx="5233851" cy="3416320"/>
          </a:xfrm>
          <a:prstGeom prst="rect">
            <a:avLst/>
          </a:prstGeom>
          <a:noFill/>
        </p:spPr>
        <p:txBody>
          <a:bodyPr wrap="square" rtlCol="0">
            <a:spAutoFit/>
          </a:bodyPr>
          <a:lstStyle/>
          <a:p>
            <a:r>
              <a:rPr lang="en-US" sz="2400" dirty="0" smtClean="0"/>
              <a:t>States have higher taxes when the state tax is the only applied tax. </a:t>
            </a:r>
          </a:p>
          <a:p>
            <a:r>
              <a:rPr lang="en-US" sz="2400" dirty="0" smtClean="0"/>
              <a:t>When a local tax is imposed, we can notice that the state tax is decreased in general; however, it seems to not decrease further as more local tax levels get added. This will lead to overall tax increase if more than 1 local taxes get applied. </a:t>
            </a:r>
            <a:endParaRPr lang="en-US" sz="2400" dirty="0"/>
          </a:p>
        </p:txBody>
      </p:sp>
    </p:spTree>
    <p:extLst>
      <p:ext uri="{BB962C8B-B14F-4D97-AF65-F5344CB8AC3E}">
        <p14:creationId xmlns:p14="http://schemas.microsoft.com/office/powerpoint/2010/main" val="421945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523</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US Sales Tax Analysis</vt:lpstr>
      <vt:lpstr>Objective</vt:lpstr>
      <vt:lpstr>Data Source and Definitions</vt:lpstr>
      <vt:lpstr>States with State Sales Tax vs No Sales Tax</vt:lpstr>
      <vt:lpstr>States with Local Sales Tax vs No Local Sales Tax</vt:lpstr>
      <vt:lpstr>Total Sales Tax Analysis</vt:lpstr>
      <vt:lpstr>Overall Tax Analysis</vt:lpstr>
      <vt:lpstr>Tax Level Distribution</vt:lpstr>
      <vt:lpstr>State Tax rate dependency with Tax Level</vt:lpstr>
      <vt:lpstr> Overall Tax rate dependency with Tax Level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Sales Tax Analysis</dc:title>
  <dc:creator>Vikram, Srinivasa</dc:creator>
  <cp:lastModifiedBy>Vikram, Srinivasa</cp:lastModifiedBy>
  <cp:revision>9</cp:revision>
  <dcterms:created xsi:type="dcterms:W3CDTF">2019-01-08T00:18:13Z</dcterms:created>
  <dcterms:modified xsi:type="dcterms:W3CDTF">2019-01-08T01:05:55Z</dcterms:modified>
</cp:coreProperties>
</file>